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309" r:id="rId3"/>
    <p:sldId id="289" r:id="rId4"/>
    <p:sldId id="304" r:id="rId5"/>
    <p:sldId id="308" r:id="rId6"/>
    <p:sldId id="305" r:id="rId7"/>
    <p:sldId id="306" r:id="rId8"/>
    <p:sldId id="307" r:id="rId9"/>
    <p:sldId id="290" r:id="rId10"/>
    <p:sldId id="292" r:id="rId11"/>
    <p:sldId id="300" r:id="rId12"/>
    <p:sldId id="276" r:id="rId13"/>
    <p:sldId id="293" r:id="rId14"/>
    <p:sldId id="302" r:id="rId15"/>
    <p:sldId id="294" r:id="rId16"/>
    <p:sldId id="295" r:id="rId17"/>
    <p:sldId id="296" r:id="rId18"/>
    <p:sldId id="297" r:id="rId19"/>
    <p:sldId id="298" r:id="rId20"/>
    <p:sldId id="299" r:id="rId21"/>
    <p:sldId id="291" r:id="rId22"/>
    <p:sldId id="303" r:id="rId2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4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E3ACE-76DF-44A9-8B67-85E682DAF2B5}" v="84" dt="2020-11-30T08:44:45.946"/>
    <p1510:client id="{B301C8FF-369A-4E5E-89F4-B55C1F60054C}" v="1" dt="2020-11-30T09:26:04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4" autoAdjust="0"/>
    <p:restoredTop sz="97346" autoAdjust="0"/>
  </p:normalViewPr>
  <p:slideViewPr>
    <p:cSldViewPr snapToGrid="0">
      <p:cViewPr varScale="1">
        <p:scale>
          <a:sx n="163" d="100"/>
          <a:sy n="163" d="100"/>
        </p:scale>
        <p:origin x="162" y="270"/>
      </p:cViewPr>
      <p:guideLst>
        <p:guide orient="horz" pos="1344"/>
        <p:guide pos="5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A108F52C-1CCD-4482-B643-D946A318233C}"/>
    <pc:docChg chg="modSld">
      <pc:chgData name="정근채" userId="bf3f9740-ba12-4a95-bdcd-7a89d0b0b3a3" providerId="ADAL" clId="{A108F52C-1CCD-4482-B643-D946A318233C}" dt="2022-02-04T08:06:09.449" v="7" actId="14100"/>
      <pc:docMkLst>
        <pc:docMk/>
      </pc:docMkLst>
      <pc:sldChg chg="modSp mod">
        <pc:chgData name="정근채" userId="bf3f9740-ba12-4a95-bdcd-7a89d0b0b3a3" providerId="ADAL" clId="{A108F52C-1CCD-4482-B643-D946A318233C}" dt="2022-02-04T08:06:09.449" v="7" actId="14100"/>
        <pc:sldMkLst>
          <pc:docMk/>
          <pc:sldMk cId="410532134" sldId="303"/>
        </pc:sldMkLst>
        <pc:graphicFrameChg chg="modGraphic">
          <ac:chgData name="정근채" userId="bf3f9740-ba12-4a95-bdcd-7a89d0b0b3a3" providerId="ADAL" clId="{A108F52C-1CCD-4482-B643-D946A318233C}" dt="2022-02-04T08:06:09.449" v="7" actId="14100"/>
          <ac:graphicFrameMkLst>
            <pc:docMk/>
            <pc:sldMk cId="410532134" sldId="303"/>
            <ac:graphicFrameMk id="10" creationId="{DEBB55CE-7CBA-4444-A274-4EEFDA2B07DA}"/>
          </ac:graphicFrameMkLst>
        </pc:graphicFrameChg>
      </pc:sldChg>
    </pc:docChg>
  </pc:docChgLst>
  <pc:docChgLst>
    <pc:chgData name="정근채" userId="bf3f9740-ba12-4a95-bdcd-7a89d0b0b3a3" providerId="ADAL" clId="{F8B979B9-473E-4BF8-BAA7-BF3421D405BB}"/>
    <pc:docChg chg="undo redo custSel addSld modSld">
      <pc:chgData name="정근채" userId="bf3f9740-ba12-4a95-bdcd-7a89d0b0b3a3" providerId="ADAL" clId="{F8B979B9-473E-4BF8-BAA7-BF3421D405BB}" dt="2022-03-23T02:29:55.279" v="664"/>
      <pc:docMkLst>
        <pc:docMk/>
      </pc:docMkLst>
      <pc:sldChg chg="addSp modSp mod chgLayout">
        <pc:chgData name="정근채" userId="bf3f9740-ba12-4a95-bdcd-7a89d0b0b3a3" providerId="ADAL" clId="{F8B979B9-473E-4BF8-BAA7-BF3421D405BB}" dt="2022-02-18T04:46:49.812" v="480" actId="207"/>
        <pc:sldMkLst>
          <pc:docMk/>
          <pc:sldMk cId="1210531712" sldId="256"/>
        </pc:sldMkLst>
        <pc:spChg chg="mod ord">
          <ac:chgData name="정근채" userId="bf3f9740-ba12-4a95-bdcd-7a89d0b0b3a3" providerId="ADAL" clId="{F8B979B9-473E-4BF8-BAA7-BF3421D405BB}" dt="2022-02-18T02:15:07.630" v="0" actId="700"/>
          <ac:spMkLst>
            <pc:docMk/>
            <pc:sldMk cId="1210531712" sldId="256"/>
            <ac:spMk id="2" creationId="{00000000-0000-0000-0000-000000000000}"/>
          </ac:spMkLst>
        </pc:spChg>
        <pc:spChg chg="add mod ord">
          <ac:chgData name="정근채" userId="bf3f9740-ba12-4a95-bdcd-7a89d0b0b3a3" providerId="ADAL" clId="{F8B979B9-473E-4BF8-BAA7-BF3421D405BB}" dt="2022-02-18T04:46:49.812" v="480" actId="207"/>
          <ac:spMkLst>
            <pc:docMk/>
            <pc:sldMk cId="1210531712" sldId="256"/>
            <ac:spMk id="3" creationId="{C8C0B3B2-05C4-48AB-954E-2A177CD6FBDA}"/>
          </ac:spMkLst>
        </pc:spChg>
      </pc:sldChg>
      <pc:sldChg chg="addSp delSp modSp mod">
        <pc:chgData name="정근채" userId="bf3f9740-ba12-4a95-bdcd-7a89d0b0b3a3" providerId="ADAL" clId="{F8B979B9-473E-4BF8-BAA7-BF3421D405BB}" dt="2022-03-02T00:18:25.671" v="561" actId="1076"/>
        <pc:sldMkLst>
          <pc:docMk/>
          <pc:sldMk cId="2481490796" sldId="289"/>
        </pc:sldMkLst>
        <pc:spChg chg="mod">
          <ac:chgData name="정근채" userId="bf3f9740-ba12-4a95-bdcd-7a89d0b0b3a3" providerId="ADAL" clId="{F8B979B9-473E-4BF8-BAA7-BF3421D405BB}" dt="2022-03-02T00:18:12.386" v="560" actId="20577"/>
          <ac:spMkLst>
            <pc:docMk/>
            <pc:sldMk cId="2481490796" sldId="289"/>
            <ac:spMk id="2" creationId="{CA07A63C-A246-4F8F-8A5A-7141AB85F430}"/>
          </ac:spMkLst>
        </pc:spChg>
        <pc:spChg chg="add del">
          <ac:chgData name="정근채" userId="bf3f9740-ba12-4a95-bdcd-7a89d0b0b3a3" providerId="ADAL" clId="{F8B979B9-473E-4BF8-BAA7-BF3421D405BB}" dt="2022-03-02T00:16:27.152" v="509" actId="22"/>
          <ac:spMkLst>
            <pc:docMk/>
            <pc:sldMk cId="2481490796" sldId="289"/>
            <ac:spMk id="9" creationId="{E31F678F-35B0-4042-9620-EBEC678A98DD}"/>
          </ac:spMkLst>
        </pc:spChg>
        <pc:spChg chg="add mod">
          <ac:chgData name="정근채" userId="bf3f9740-ba12-4a95-bdcd-7a89d0b0b3a3" providerId="ADAL" clId="{F8B979B9-473E-4BF8-BAA7-BF3421D405BB}" dt="2022-03-02T00:18:25.671" v="561" actId="1076"/>
          <ac:spMkLst>
            <pc:docMk/>
            <pc:sldMk cId="2481490796" sldId="289"/>
            <ac:spMk id="11" creationId="{378BC274-099D-4738-BF0C-BFF0736F3DB9}"/>
          </ac:spMkLst>
        </pc:spChg>
        <pc:spChg chg="add del mod">
          <ac:chgData name="정근채" userId="bf3f9740-ba12-4a95-bdcd-7a89d0b0b3a3" providerId="ADAL" clId="{F8B979B9-473E-4BF8-BAA7-BF3421D405BB}" dt="2022-03-02T00:17:30.902" v="525" actId="478"/>
          <ac:spMkLst>
            <pc:docMk/>
            <pc:sldMk cId="2481490796" sldId="289"/>
            <ac:spMk id="12" creationId="{EF8A4F5B-2130-4A57-AAD6-7AACAD1DE81D}"/>
          </ac:spMkLst>
        </pc:spChg>
        <pc:graphicFrameChg chg="add mod">
          <ac:chgData name="정근채" userId="bf3f9740-ba12-4a95-bdcd-7a89d0b0b3a3" providerId="ADAL" clId="{F8B979B9-473E-4BF8-BAA7-BF3421D405BB}" dt="2022-02-18T02:20:29.035" v="48" actId="208"/>
          <ac:graphicFrameMkLst>
            <pc:docMk/>
            <pc:sldMk cId="2481490796" sldId="289"/>
            <ac:graphicFrameMk id="8" creationId="{5E361B8E-F813-4213-B750-C24060DAF217}"/>
          </ac:graphicFrameMkLst>
        </pc:graphicFrameChg>
      </pc:sldChg>
      <pc:sldChg chg="addSp delSp modSp mod">
        <pc:chgData name="정근채" userId="bf3f9740-ba12-4a95-bdcd-7a89d0b0b3a3" providerId="ADAL" clId="{F8B979B9-473E-4BF8-BAA7-BF3421D405BB}" dt="2022-03-02T00:19:25.068" v="562" actId="11529"/>
        <pc:sldMkLst>
          <pc:docMk/>
          <pc:sldMk cId="768011571" sldId="290"/>
        </pc:sldMkLst>
        <pc:spChg chg="add">
          <ac:chgData name="정근채" userId="bf3f9740-ba12-4a95-bdcd-7a89d0b0b3a3" providerId="ADAL" clId="{F8B979B9-473E-4BF8-BAA7-BF3421D405BB}" dt="2022-03-02T00:19:25.068" v="562" actId="11529"/>
          <ac:spMkLst>
            <pc:docMk/>
            <pc:sldMk cId="768011571" sldId="290"/>
            <ac:spMk id="3" creationId="{49560939-8373-476A-B71A-BB76A3A79B98}"/>
          </ac:spMkLst>
        </pc:spChg>
        <pc:graphicFrameChg chg="add del mod">
          <ac:chgData name="정근채" userId="bf3f9740-ba12-4a95-bdcd-7a89d0b0b3a3" providerId="ADAL" clId="{F8B979B9-473E-4BF8-BAA7-BF3421D405BB}" dt="2022-02-18T02:20:12.734" v="43" actId="21"/>
          <ac:graphicFrameMkLst>
            <pc:docMk/>
            <pc:sldMk cId="768011571" sldId="290"/>
            <ac:graphicFrameMk id="3" creationId="{92A50F4C-8F92-45E8-80EF-334AA4B3EF10}"/>
          </ac:graphicFrameMkLst>
        </pc:graphicFrameChg>
      </pc:sldChg>
      <pc:sldChg chg="modSp mod">
        <pc:chgData name="정근채" userId="bf3f9740-ba12-4a95-bdcd-7a89d0b0b3a3" providerId="ADAL" clId="{F8B979B9-473E-4BF8-BAA7-BF3421D405BB}" dt="2022-03-02T00:20:39.702" v="563" actId="207"/>
        <pc:sldMkLst>
          <pc:docMk/>
          <pc:sldMk cId="2955486597" sldId="300"/>
        </pc:sldMkLst>
        <pc:spChg chg="mod">
          <ac:chgData name="정근채" userId="bf3f9740-ba12-4a95-bdcd-7a89d0b0b3a3" providerId="ADAL" clId="{F8B979B9-473E-4BF8-BAA7-BF3421D405BB}" dt="2022-03-02T00:20:39.702" v="563" actId="207"/>
          <ac:spMkLst>
            <pc:docMk/>
            <pc:sldMk cId="2955486597" sldId="300"/>
            <ac:spMk id="7" creationId="{8AD5405F-A9CF-4CB2-8B34-186CA6F35504}"/>
          </ac:spMkLst>
        </pc:spChg>
      </pc:sldChg>
      <pc:sldChg chg="addSp delSp modSp add mod">
        <pc:chgData name="정근채" userId="bf3f9740-ba12-4a95-bdcd-7a89d0b0b3a3" providerId="ADAL" clId="{F8B979B9-473E-4BF8-BAA7-BF3421D405BB}" dt="2022-03-02T00:13:44.014" v="489" actId="207"/>
        <pc:sldMkLst>
          <pc:docMk/>
          <pc:sldMk cId="3155643131" sldId="304"/>
        </pc:sldMkLst>
        <pc:spChg chg="mod">
          <ac:chgData name="정근채" userId="bf3f9740-ba12-4a95-bdcd-7a89d0b0b3a3" providerId="ADAL" clId="{F8B979B9-473E-4BF8-BAA7-BF3421D405BB}" dt="2022-02-18T02:25:59.117" v="178"/>
          <ac:spMkLst>
            <pc:docMk/>
            <pc:sldMk cId="3155643131" sldId="304"/>
            <ac:spMk id="2" creationId="{CA07A63C-A246-4F8F-8A5A-7141AB85F430}"/>
          </ac:spMkLst>
        </pc:spChg>
        <pc:spChg chg="mod">
          <ac:chgData name="정근채" userId="bf3f9740-ba12-4a95-bdcd-7a89d0b0b3a3" providerId="ADAL" clId="{F8B979B9-473E-4BF8-BAA7-BF3421D405BB}" dt="2022-03-02T00:13:44.014" v="489" actId="207"/>
          <ac:spMkLst>
            <pc:docMk/>
            <pc:sldMk cId="3155643131" sldId="304"/>
            <ac:spMk id="7" creationId="{8AD5405F-A9CF-4CB2-8B34-186CA6F35504}"/>
          </ac:spMkLst>
        </pc:spChg>
        <pc:graphicFrameChg chg="del">
          <ac:chgData name="정근채" userId="bf3f9740-ba12-4a95-bdcd-7a89d0b0b3a3" providerId="ADAL" clId="{F8B979B9-473E-4BF8-BAA7-BF3421D405BB}" dt="2022-02-18T02:20:59.586" v="71" actId="478"/>
          <ac:graphicFrameMkLst>
            <pc:docMk/>
            <pc:sldMk cId="3155643131" sldId="304"/>
            <ac:graphicFrameMk id="8" creationId="{5E361B8E-F813-4213-B750-C24060DAF217}"/>
          </ac:graphicFrameMkLst>
        </pc:graphicFrameChg>
        <pc:picChg chg="add del">
          <ac:chgData name="정근채" userId="bf3f9740-ba12-4a95-bdcd-7a89d0b0b3a3" providerId="ADAL" clId="{F8B979B9-473E-4BF8-BAA7-BF3421D405BB}" dt="2022-02-18T02:25:09.215" v="158" actId="22"/>
          <ac:picMkLst>
            <pc:docMk/>
            <pc:sldMk cId="3155643131" sldId="304"/>
            <ac:picMk id="6" creationId="{8F74E2F1-868A-4611-8AE5-343E85AC7D73}"/>
          </ac:picMkLst>
        </pc:picChg>
        <pc:picChg chg="del">
          <ac:chgData name="정근채" userId="bf3f9740-ba12-4a95-bdcd-7a89d0b0b3a3" providerId="ADAL" clId="{F8B979B9-473E-4BF8-BAA7-BF3421D405BB}" dt="2022-02-18T02:20:59.586" v="71" actId="478"/>
          <ac:picMkLst>
            <pc:docMk/>
            <pc:sldMk cId="3155643131" sldId="304"/>
            <ac:picMk id="13" creationId="{D374904E-E93C-448D-8CDF-9BBA6F58EDD5}"/>
          </ac:picMkLst>
        </pc:picChg>
      </pc:sldChg>
      <pc:sldChg chg="modSp add mod">
        <pc:chgData name="정근채" userId="bf3f9740-ba12-4a95-bdcd-7a89d0b0b3a3" providerId="ADAL" clId="{F8B979B9-473E-4BF8-BAA7-BF3421D405BB}" dt="2022-02-18T04:51:46.328" v="487" actId="207"/>
        <pc:sldMkLst>
          <pc:docMk/>
          <pc:sldMk cId="762571134" sldId="305"/>
        </pc:sldMkLst>
        <pc:spChg chg="mod">
          <ac:chgData name="정근채" userId="bf3f9740-ba12-4a95-bdcd-7a89d0b0b3a3" providerId="ADAL" clId="{F8B979B9-473E-4BF8-BAA7-BF3421D405BB}" dt="2022-02-18T02:30:37.766" v="265"/>
          <ac:spMkLst>
            <pc:docMk/>
            <pc:sldMk cId="762571134" sldId="305"/>
            <ac:spMk id="2" creationId="{CA07A63C-A246-4F8F-8A5A-7141AB85F430}"/>
          </ac:spMkLst>
        </pc:spChg>
        <pc:spChg chg="mod">
          <ac:chgData name="정근채" userId="bf3f9740-ba12-4a95-bdcd-7a89d0b0b3a3" providerId="ADAL" clId="{F8B979B9-473E-4BF8-BAA7-BF3421D405BB}" dt="2022-02-18T04:51:46.328" v="487" actId="207"/>
          <ac:spMkLst>
            <pc:docMk/>
            <pc:sldMk cId="762571134" sldId="305"/>
            <ac:spMk id="7" creationId="{8AD5405F-A9CF-4CB2-8B34-186CA6F35504}"/>
          </ac:spMkLst>
        </pc:spChg>
      </pc:sldChg>
      <pc:sldChg chg="addSp delSp modSp add mod">
        <pc:chgData name="정근채" userId="bf3f9740-ba12-4a95-bdcd-7a89d0b0b3a3" providerId="ADAL" clId="{F8B979B9-473E-4BF8-BAA7-BF3421D405BB}" dt="2022-03-02T00:17:36.877" v="526" actId="478"/>
        <pc:sldMkLst>
          <pc:docMk/>
          <pc:sldMk cId="2831514211" sldId="306"/>
        </pc:sldMkLst>
        <pc:spChg chg="mod">
          <ac:chgData name="정근채" userId="bf3f9740-ba12-4a95-bdcd-7a89d0b0b3a3" providerId="ADAL" clId="{F8B979B9-473E-4BF8-BAA7-BF3421D405BB}" dt="2022-02-18T02:30:58.300" v="281"/>
          <ac:spMkLst>
            <pc:docMk/>
            <pc:sldMk cId="2831514211" sldId="306"/>
            <ac:spMk id="2" creationId="{CA07A63C-A246-4F8F-8A5A-7141AB85F430}"/>
          </ac:spMkLst>
        </pc:spChg>
        <pc:spChg chg="add">
          <ac:chgData name="정근채" userId="bf3f9740-ba12-4a95-bdcd-7a89d0b0b3a3" providerId="ADAL" clId="{F8B979B9-473E-4BF8-BAA7-BF3421D405BB}" dt="2022-02-18T04:52:04.141" v="488" actId="11529"/>
          <ac:spMkLst>
            <pc:docMk/>
            <pc:sldMk cId="2831514211" sldId="306"/>
            <ac:spMk id="3" creationId="{0E88EEDC-45C0-464F-8293-3E63A3D7DFB9}"/>
          </ac:spMkLst>
        </pc:spChg>
        <pc:spChg chg="add del mod">
          <ac:chgData name="정근채" userId="bf3f9740-ba12-4a95-bdcd-7a89d0b0b3a3" providerId="ADAL" clId="{F8B979B9-473E-4BF8-BAA7-BF3421D405BB}" dt="2022-02-18T02:32:41.332" v="283" actId="478"/>
          <ac:spMkLst>
            <pc:docMk/>
            <pc:sldMk cId="2831514211" sldId="306"/>
            <ac:spMk id="6" creationId="{2063F662-CBF2-4E6E-B2D6-9CB3EA773F9A}"/>
          </ac:spMkLst>
        </pc:spChg>
        <pc:spChg chg="del">
          <ac:chgData name="정근채" userId="bf3f9740-ba12-4a95-bdcd-7a89d0b0b3a3" providerId="ADAL" clId="{F8B979B9-473E-4BF8-BAA7-BF3421D405BB}" dt="2022-02-18T02:32:37.976" v="282" actId="478"/>
          <ac:spMkLst>
            <pc:docMk/>
            <pc:sldMk cId="2831514211" sldId="306"/>
            <ac:spMk id="7" creationId="{8AD5405F-A9CF-4CB2-8B34-186CA6F35504}"/>
          </ac:spMkLst>
        </pc:spChg>
        <pc:spChg chg="add del">
          <ac:chgData name="정근채" userId="bf3f9740-ba12-4a95-bdcd-7a89d0b0b3a3" providerId="ADAL" clId="{F8B979B9-473E-4BF8-BAA7-BF3421D405BB}" dt="2022-03-02T00:14:15.033" v="491" actId="22"/>
          <ac:spMkLst>
            <pc:docMk/>
            <pc:sldMk cId="2831514211" sldId="306"/>
            <ac:spMk id="8" creationId="{F2BD7C0A-198C-4EC7-9B2B-6E356B031897}"/>
          </ac:spMkLst>
        </pc:spChg>
        <pc:spChg chg="add del mod">
          <ac:chgData name="정근채" userId="bf3f9740-ba12-4a95-bdcd-7a89d0b0b3a3" providerId="ADAL" clId="{F8B979B9-473E-4BF8-BAA7-BF3421D405BB}" dt="2022-03-02T00:17:36.877" v="526" actId="478"/>
          <ac:spMkLst>
            <pc:docMk/>
            <pc:sldMk cId="2831514211" sldId="306"/>
            <ac:spMk id="10" creationId="{2007FA0D-B159-4ED9-84D2-DC332B484613}"/>
          </ac:spMkLst>
        </pc:spChg>
        <pc:spChg chg="add del">
          <ac:chgData name="정근채" userId="bf3f9740-ba12-4a95-bdcd-7a89d0b0b3a3" providerId="ADAL" clId="{F8B979B9-473E-4BF8-BAA7-BF3421D405BB}" dt="2022-03-02T00:15:43.791" v="500" actId="22"/>
          <ac:spMkLst>
            <pc:docMk/>
            <pc:sldMk cId="2831514211" sldId="306"/>
            <ac:spMk id="12" creationId="{1E26BC72-0E25-41AA-828B-90BFC607ADA6}"/>
          </ac:spMkLst>
        </pc:spChg>
        <pc:spChg chg="add del mod">
          <ac:chgData name="정근채" userId="bf3f9740-ba12-4a95-bdcd-7a89d0b0b3a3" providerId="ADAL" clId="{F8B979B9-473E-4BF8-BAA7-BF3421D405BB}" dt="2022-03-02T00:17:36.877" v="526" actId="478"/>
          <ac:spMkLst>
            <pc:docMk/>
            <pc:sldMk cId="2831514211" sldId="306"/>
            <ac:spMk id="14" creationId="{298238DE-9C90-485E-85B6-44330AFC4729}"/>
          </ac:spMkLst>
        </pc:spChg>
        <pc:picChg chg="add mod">
          <ac:chgData name="정근채" userId="bf3f9740-ba12-4a95-bdcd-7a89d0b0b3a3" providerId="ADAL" clId="{F8B979B9-473E-4BF8-BAA7-BF3421D405BB}" dt="2022-02-18T02:32:47.743" v="286" actId="1076"/>
          <ac:picMkLst>
            <pc:docMk/>
            <pc:sldMk cId="2831514211" sldId="306"/>
            <ac:picMk id="9" creationId="{08A6E9FC-9851-4213-AE42-B155638DD764}"/>
          </ac:picMkLst>
        </pc:picChg>
      </pc:sldChg>
      <pc:sldChg chg="addSp delSp modSp add mod">
        <pc:chgData name="정근채" userId="bf3f9740-ba12-4a95-bdcd-7a89d0b0b3a3" providerId="ADAL" clId="{F8B979B9-473E-4BF8-BAA7-BF3421D405BB}" dt="2022-02-18T02:36:33.031" v="321" actId="1076"/>
        <pc:sldMkLst>
          <pc:docMk/>
          <pc:sldMk cId="3908257401" sldId="307"/>
        </pc:sldMkLst>
        <pc:spChg chg="mod">
          <ac:chgData name="정근채" userId="bf3f9740-ba12-4a95-bdcd-7a89d0b0b3a3" providerId="ADAL" clId="{F8B979B9-473E-4BF8-BAA7-BF3421D405BB}" dt="2022-02-18T02:35:59.395" v="314"/>
          <ac:spMkLst>
            <pc:docMk/>
            <pc:sldMk cId="3908257401" sldId="307"/>
            <ac:spMk id="2" creationId="{CA07A63C-A246-4F8F-8A5A-7141AB85F430}"/>
          </ac:spMkLst>
        </pc:spChg>
        <pc:picChg chg="add mod">
          <ac:chgData name="정근채" userId="bf3f9740-ba12-4a95-bdcd-7a89d0b0b3a3" providerId="ADAL" clId="{F8B979B9-473E-4BF8-BAA7-BF3421D405BB}" dt="2022-02-18T02:36:33.031" v="321" actId="1076"/>
          <ac:picMkLst>
            <pc:docMk/>
            <pc:sldMk cId="3908257401" sldId="307"/>
            <ac:picMk id="6" creationId="{C9008BF7-4315-4ADB-9BC9-1DA3D0A87428}"/>
          </ac:picMkLst>
        </pc:picChg>
        <pc:picChg chg="del">
          <ac:chgData name="정근채" userId="bf3f9740-ba12-4a95-bdcd-7a89d0b0b3a3" providerId="ADAL" clId="{F8B979B9-473E-4BF8-BAA7-BF3421D405BB}" dt="2022-02-18T02:36:01.611" v="315" actId="478"/>
          <ac:picMkLst>
            <pc:docMk/>
            <pc:sldMk cId="3908257401" sldId="307"/>
            <ac:picMk id="9" creationId="{08A6E9FC-9851-4213-AE42-B155638DD764}"/>
          </ac:picMkLst>
        </pc:picChg>
      </pc:sldChg>
      <pc:sldChg chg="modSp add mod">
        <pc:chgData name="정근채" userId="bf3f9740-ba12-4a95-bdcd-7a89d0b0b3a3" providerId="ADAL" clId="{F8B979B9-473E-4BF8-BAA7-BF3421D405BB}" dt="2022-02-18T04:50:55.835" v="484" actId="207"/>
        <pc:sldMkLst>
          <pc:docMk/>
          <pc:sldMk cId="3597921697" sldId="308"/>
        </pc:sldMkLst>
        <pc:spChg chg="mod">
          <ac:chgData name="정근채" userId="bf3f9740-ba12-4a95-bdcd-7a89d0b0b3a3" providerId="ADAL" clId="{F8B979B9-473E-4BF8-BAA7-BF3421D405BB}" dt="2022-02-18T02:38:00.542" v="335"/>
          <ac:spMkLst>
            <pc:docMk/>
            <pc:sldMk cId="3597921697" sldId="308"/>
            <ac:spMk id="2" creationId="{CA07A63C-A246-4F8F-8A5A-7141AB85F430}"/>
          </ac:spMkLst>
        </pc:spChg>
        <pc:spChg chg="mod">
          <ac:chgData name="정근채" userId="bf3f9740-ba12-4a95-bdcd-7a89d0b0b3a3" providerId="ADAL" clId="{F8B979B9-473E-4BF8-BAA7-BF3421D405BB}" dt="2022-02-18T04:50:55.835" v="484" actId="207"/>
          <ac:spMkLst>
            <pc:docMk/>
            <pc:sldMk cId="3597921697" sldId="308"/>
            <ac:spMk id="7" creationId="{8AD5405F-A9CF-4CB2-8B34-186CA6F35504}"/>
          </ac:spMkLst>
        </pc:spChg>
      </pc:sldChg>
      <pc:sldChg chg="addSp delSp modSp add mod">
        <pc:chgData name="정근채" userId="bf3f9740-ba12-4a95-bdcd-7a89d0b0b3a3" providerId="ADAL" clId="{F8B979B9-473E-4BF8-BAA7-BF3421D405BB}" dt="2022-03-23T02:29:55.279" v="664"/>
        <pc:sldMkLst>
          <pc:docMk/>
          <pc:sldMk cId="1926934787" sldId="309"/>
        </pc:sldMkLst>
        <pc:spChg chg="mod">
          <ac:chgData name="정근채" userId="bf3f9740-ba12-4a95-bdcd-7a89d0b0b3a3" providerId="ADAL" clId="{F8B979B9-473E-4BF8-BAA7-BF3421D405BB}" dt="2022-03-23T02:29:55.279" v="664"/>
          <ac:spMkLst>
            <pc:docMk/>
            <pc:sldMk cId="1926934787" sldId="309"/>
            <ac:spMk id="2" creationId="{CA07A63C-A246-4F8F-8A5A-7141AB85F430}"/>
          </ac:spMkLst>
        </pc:spChg>
        <pc:graphicFrameChg chg="add mod">
          <ac:chgData name="정근채" userId="bf3f9740-ba12-4a95-bdcd-7a89d0b0b3a3" providerId="ADAL" clId="{F8B979B9-473E-4BF8-BAA7-BF3421D405BB}" dt="2022-03-23T02:29:20.919" v="649" actId="1076"/>
          <ac:graphicFrameMkLst>
            <pc:docMk/>
            <pc:sldMk cId="1926934787" sldId="309"/>
            <ac:graphicFrameMk id="3" creationId="{7B7A3842-8FEC-4E86-9A6C-A2F50DDE0CF9}"/>
          </ac:graphicFrameMkLst>
        </pc:graphicFrameChg>
        <pc:graphicFrameChg chg="add mod">
          <ac:chgData name="정근채" userId="bf3f9740-ba12-4a95-bdcd-7a89d0b0b3a3" providerId="ADAL" clId="{F8B979B9-473E-4BF8-BAA7-BF3421D405BB}" dt="2022-03-23T02:29:28.173" v="651" actId="1076"/>
          <ac:graphicFrameMkLst>
            <pc:docMk/>
            <pc:sldMk cId="1926934787" sldId="309"/>
            <ac:graphicFrameMk id="8" creationId="{90FF2DE4-2925-4E2F-B898-D413A3D0FAA9}"/>
          </ac:graphicFrameMkLst>
        </pc:graphicFrameChg>
        <pc:picChg chg="del">
          <ac:chgData name="정근채" userId="bf3f9740-ba12-4a95-bdcd-7a89d0b0b3a3" providerId="ADAL" clId="{F8B979B9-473E-4BF8-BAA7-BF3421D405BB}" dt="2022-03-23T02:28:27.887" v="638" actId="478"/>
          <ac:picMkLst>
            <pc:docMk/>
            <pc:sldMk cId="1926934787" sldId="309"/>
            <ac:picMk id="6" creationId="{C9008BF7-4315-4ADB-9BC9-1DA3D0A87428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50E4-2343-4A2D-AF2B-227F75F1D402}" type="datetimeFigureOut">
              <a:rPr lang="ko-KR" altLang="en-US" smtClean="0"/>
              <a:t>2022-03-23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4B833-9DA6-4C1E-A58C-58E468149F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29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4B833-9DA6-4C1E-A58C-58E468149F2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98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3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7C904586-15B9-4D10-A05E-625E033CD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EA4F9-FAFD-4BB8-B016-D89DC86F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600451"/>
            <a:ext cx="8543925" cy="66675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480E52-874E-42E4-9D69-912A10872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7" y="1810126"/>
            <a:ext cx="8543925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defRPr lang="ko-KR" altLang="en-US" sz="1400" kern="12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defRPr lang="ko-KR" altLang="en-US" sz="1400" kern="12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Calibri" panose="020F0502020204030204" pitchFamily="34" charset="0"/>
              <a:buChar char="⁻"/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1400"/>
            </a:lvl5pPr>
          </a:lstStyle>
          <a:p>
            <a:pPr marL="358775" lvl="0" indent="-358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마스터 텍스트 스타일 편집</a:t>
            </a:r>
          </a:p>
          <a:p>
            <a:pPr marL="815975" lvl="1" indent="-358775" algn="l" defTabSz="4572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"/>
            </a:pPr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</p:txBody>
      </p:sp>
    </p:spTree>
    <p:extLst>
      <p:ext uri="{BB962C8B-B14F-4D97-AF65-F5344CB8AC3E}">
        <p14:creationId xmlns:p14="http://schemas.microsoft.com/office/powerpoint/2010/main" val="260223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615950"/>
            <a:ext cx="8543925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8775" lvl="0" indent="-358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ko-KR" altLang="en-US" dirty="0"/>
              <a:t>마스터 텍스트 스타일 편집</a:t>
            </a:r>
          </a:p>
          <a:p>
            <a:pPr marL="815975" lvl="1" indent="-358775" algn="l" defTabSz="4572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"/>
            </a:pPr>
            <a:r>
              <a:rPr lang="ko-KR" altLang="en-US" dirty="0"/>
              <a:t>둘째 수준</a:t>
            </a:r>
          </a:p>
          <a:p>
            <a:pPr marL="1143000" lvl="2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⁻"/>
            </a:pPr>
            <a:r>
              <a:rPr lang="ko-KR" altLang="en-US" dirty="0"/>
              <a:t>셋째 수준</a:t>
            </a:r>
          </a:p>
          <a:p>
            <a:pPr marL="1600200" lvl="3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dirty="0"/>
              <a:t>넷째 수준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C904586-15B9-4D10-A05E-625E033CD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357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lang="en-US" altLang="en-US" sz="2400" kern="1200" dirty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ko-KR" alt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pimac.kdi.re.kr/study/study_list.jsp?classcd=F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mac.kdi.re.kr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imac.kdi.re.kr/guide/rguide_list.js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dirty="0">
                <a:latin typeface="+mn-ea"/>
                <a:ea typeface="+mn-ea"/>
              </a:rPr>
              <a:t>강의소개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8C0B3B2-05C4-48AB-954E-2A177CD6F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3845439"/>
            <a:ext cx="8420100" cy="1655762"/>
          </a:xfrm>
        </p:spPr>
        <p:txBody>
          <a:bodyPr/>
          <a:lstStyle/>
          <a:p>
            <a:r>
              <a:rPr lang="ko-KR" altLang="en-US" b="0" i="0" dirty="0">
                <a:solidFill>
                  <a:srgbClr val="FF0000"/>
                </a:solidFill>
                <a:effectLst/>
                <a:latin typeface="Noto Sans KR"/>
              </a:rPr>
              <a:t>국가 사업의 추진 단계 </a:t>
            </a:r>
            <a:endParaRPr lang="en-US" altLang="ko-KR" b="0" i="0" dirty="0">
              <a:solidFill>
                <a:srgbClr val="FF0000"/>
              </a:solidFill>
              <a:effectLst/>
              <a:latin typeface="Noto Sans KR"/>
            </a:endParaRPr>
          </a:p>
          <a:p>
            <a:r>
              <a:rPr lang="ko-KR" altLang="en-US" b="0" i="0" dirty="0">
                <a:solidFill>
                  <a:srgbClr val="FF0000"/>
                </a:solidFill>
                <a:effectLst/>
                <a:latin typeface="Noto Sans KR"/>
              </a:rPr>
              <a:t>예비타당성조사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Noto Sans KR"/>
              </a:rPr>
              <a:t> → 본타당성조사 → 설계 → 보상 → 착공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053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</a:rPr>
              <a:t>예비타당성조사 수행을 위한 일반지침 수정</a:t>
            </a:r>
            <a:r>
              <a:rPr lang="en-US" altLang="ko-KR" dirty="0">
                <a:solidFill>
                  <a:srgbClr val="FF0000"/>
                </a:solidFill>
              </a:rPr>
              <a:t>·</a:t>
            </a:r>
            <a:r>
              <a:rPr lang="ko-KR" altLang="en-US" dirty="0">
                <a:solidFill>
                  <a:srgbClr val="FF0000"/>
                </a:solidFill>
              </a:rPr>
              <a:t>보완 연구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제</a:t>
            </a:r>
            <a:r>
              <a:rPr lang="en-US" altLang="ko-KR" dirty="0">
                <a:solidFill>
                  <a:srgbClr val="FF0000"/>
                </a:solidFill>
              </a:rPr>
              <a:t>5</a:t>
            </a:r>
            <a:r>
              <a:rPr lang="ko-KR" altLang="en-US" dirty="0">
                <a:solidFill>
                  <a:srgbClr val="FF0000"/>
                </a:solidFill>
              </a:rPr>
              <a:t>판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2CAA5458-8559-4C4C-B06E-4BF9B2AF30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604472"/>
              </p:ext>
            </p:extLst>
          </p:nvPr>
        </p:nvGraphicFramePr>
        <p:xfrm>
          <a:off x="5583238" y="2133600"/>
          <a:ext cx="3114675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5667237" imgH="8010235" progId="Acrobat.Document.11">
                  <p:embed/>
                </p:oleObj>
              </mc:Choice>
              <mc:Fallback>
                <p:oleObj name="Acrobat Document" r:id="rId3" imgW="5667237" imgH="80102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3238" y="2133600"/>
                        <a:ext cx="3114675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4105782-7716-4F00-8768-E45B4B837F18}"/>
              </a:ext>
            </a:extLst>
          </p:cNvPr>
          <p:cNvSpPr txBox="1"/>
          <p:nvPr/>
        </p:nvSpPr>
        <p:spPr>
          <a:xfrm>
            <a:off x="681037" y="2296166"/>
            <a:ext cx="5158647" cy="3379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Ⅰ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연구 개요 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Ⅱ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사업의 개요 및 기초자료 분석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Ⅲ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경제성 분석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Ⅳ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정책적 분석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Ⅴ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종합평가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: 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분석적 계층화법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(AHP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기법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Ⅵ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경제성 분석 보완연구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Ⅶ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예비타당성조사단계에서의 민자연계방안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Ⅷ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</a:t>
            </a:r>
            <a:r>
              <a:rPr lang="ko-KR" altLang="en-US" sz="1200" dirty="0" err="1">
                <a:latin typeface="+mn-ea"/>
                <a:cs typeface="Arial" panose="020B0604020202020204" pitchFamily="34" charset="0"/>
              </a:rPr>
              <a:t>재무성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분석 보완연구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Ⅸ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비정형사업 편익산정 기법 중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CVM 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적용을 위한 실행지침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Ⅹ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장래 개발계획 반영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Ⅺ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세부 행정단위별 인구 및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GRP 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장기전망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Ⅻ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장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.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용지보상비 산정기준에 관한 연구</a:t>
            </a:r>
            <a:endParaRPr lang="en-US" altLang="ko-KR" sz="12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6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</a:rPr>
              <a:t>예비타당성조사 수행을 위한 세부지침 일반부문 연구</a:t>
            </a:r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F2A4A33E-21E1-4624-9CDA-639A6C01BA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473549"/>
              </p:ext>
            </p:extLst>
          </p:nvPr>
        </p:nvGraphicFramePr>
        <p:xfrm>
          <a:off x="5495925" y="2136776"/>
          <a:ext cx="3201988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Acrobat Document" r:id="rId3" imgW="5086244" imgH="6991072" progId="Acrobat.Document.11">
                  <p:embed/>
                </p:oleObj>
              </mc:Choice>
              <mc:Fallback>
                <p:oleObj name="Acrobat Document" r:id="rId3" imgW="5086244" imgH="699107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5925" y="2136776"/>
                        <a:ext cx="3201988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EE9D79C-F772-45A4-A24B-C955CF998831}"/>
              </a:ext>
            </a:extLst>
          </p:cNvPr>
          <p:cNvSpPr txBox="1"/>
          <p:nvPr/>
        </p:nvSpPr>
        <p:spPr>
          <a:xfrm>
            <a:off x="681037" y="2271721"/>
            <a:ext cx="4797867" cy="365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Ⅰ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예비타당성조사의 개요 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Ⅱ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기초자료 분석 및 조사의 쟁점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Ⅲ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비용 추정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Ⅳ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수요 및 편익 추정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Ⅴ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경제적 타당성 평가</a:t>
            </a:r>
            <a:endParaRPr lang="en-US" altLang="ko-KR" sz="1200" dirty="0">
              <a:solidFill>
                <a:srgbClr val="0000FF"/>
              </a:solidFill>
              <a:latin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Ⅵ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</a:t>
            </a:r>
            <a:r>
              <a:rPr lang="ko-KR" altLang="en-US" sz="1200" dirty="0" err="1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정책성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 분석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Ⅶ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지역균형발전 분석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Ⅷ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정보화 사업의 </a:t>
            </a:r>
            <a:r>
              <a:rPr lang="ko-KR" altLang="en-US" sz="1200" dirty="0" err="1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기술성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 분석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Ⅸ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</a:t>
            </a:r>
            <a:r>
              <a:rPr lang="ko-KR" altLang="en-US" sz="1200" dirty="0" err="1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복지⋅소득이전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 사업 분석방법론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Ⅹ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종합평가 및 정책제언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Ⅺ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사회적 할인율 조정 연구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FF"/>
                </a:solidFill>
                <a:latin typeface="H2kanB"/>
              </a:rPr>
              <a:t>제</a:t>
            </a:r>
            <a:r>
              <a:rPr lang="en-US" altLang="ko-KR" sz="1200" b="0" i="0" u="none" strike="noStrike" baseline="0" dirty="0">
                <a:solidFill>
                  <a:srgbClr val="0000FF"/>
                </a:solidFill>
                <a:latin typeface="Haansoft Batang"/>
              </a:rPr>
              <a:t>Ⅻ</a:t>
            </a:r>
            <a:r>
              <a:rPr lang="ko-KR" altLang="en-US" sz="1200" b="0" i="0" u="none" strike="noStrike" baseline="0" dirty="0">
                <a:solidFill>
                  <a:srgbClr val="0000FF"/>
                </a:solidFill>
                <a:latin typeface="H2kanB"/>
              </a:rPr>
              <a:t>장 용지보상비용 산정에 관한 연구</a:t>
            </a:r>
            <a:endParaRPr lang="en-US" altLang="ko-KR" sz="1200" b="0" i="0" u="none" strike="noStrike" baseline="0" dirty="0">
              <a:solidFill>
                <a:srgbClr val="0000FF"/>
              </a:solidFill>
              <a:latin typeface="H2kanB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제</a:t>
            </a:r>
            <a:r>
              <a:rPr lang="en-US" altLang="ko-KR" sz="1200" dirty="0" err="1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ⅩⅢ</a:t>
            </a:r>
            <a:r>
              <a:rPr lang="ko-KR" altLang="en-US" sz="12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장 고용효과 분석방법론 연구</a:t>
            </a:r>
            <a:endParaRPr lang="en-US" altLang="ko-KR" sz="1200" dirty="0">
              <a:solidFill>
                <a:srgbClr val="0000FF"/>
              </a:solidFill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8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665022-4C97-4C46-B188-43BCAE994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7"/>
          <a:stretch/>
        </p:blipFill>
        <p:spPr>
          <a:xfrm>
            <a:off x="728284" y="838179"/>
            <a:ext cx="5591833" cy="5081278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7234C2B-AC70-4071-8718-67A33BB6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2CFDAFB-5F09-4978-95C4-E73B2FCF8EE2}"/>
              </a:ext>
            </a:extLst>
          </p:cNvPr>
          <p:cNvGrpSpPr/>
          <p:nvPr/>
        </p:nvGrpSpPr>
        <p:grpSpPr>
          <a:xfrm>
            <a:off x="6713392" y="2957322"/>
            <a:ext cx="2395972" cy="1858500"/>
            <a:chOff x="6449292" y="3565555"/>
            <a:chExt cx="3013363" cy="18585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610A0B-64C2-41A4-B6A5-033082276775}"/>
                </a:ext>
              </a:extLst>
            </p:cNvPr>
            <p:cNvSpPr txBox="1"/>
            <p:nvPr/>
          </p:nvSpPr>
          <p:spPr>
            <a:xfrm>
              <a:off x="6449292" y="3565555"/>
              <a:ext cx="3013363" cy="226591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ko-KR" altLang="en-US" sz="1100" b="1" dirty="0">
                  <a:solidFill>
                    <a:srgbClr val="0000FF"/>
                  </a:solidFill>
                </a:rPr>
                <a:t>정책적 분석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A37B2C-B648-4BD5-9A52-9FD20408A26F}"/>
                </a:ext>
              </a:extLst>
            </p:cNvPr>
            <p:cNvSpPr txBox="1"/>
            <p:nvPr/>
          </p:nvSpPr>
          <p:spPr>
            <a:xfrm>
              <a:off x="6449292" y="3792146"/>
              <a:ext cx="3013363" cy="163190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rgbClr val="0000FF"/>
                  </a:solidFill>
                </a:rPr>
                <a:t>사업추진 여건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360363" lvl="1" indent="-171450">
                <a:buFont typeface="Symbol" panose="05050102010706020507" pitchFamily="18" charset="2"/>
                <a:buChar char="-"/>
              </a:pPr>
              <a:r>
                <a:rPr lang="ko-KR" altLang="en-US" sz="1000" dirty="0">
                  <a:solidFill>
                    <a:srgbClr val="0000FF"/>
                  </a:solidFill>
                </a:rPr>
                <a:t>정책 </a:t>
              </a:r>
              <a:r>
                <a:rPr lang="ko-KR" altLang="en-US" sz="1000" dirty="0" err="1">
                  <a:solidFill>
                    <a:srgbClr val="0000FF"/>
                  </a:solidFill>
                </a:rPr>
                <a:t>일치성</a:t>
              </a:r>
              <a:r>
                <a:rPr lang="ko-KR" altLang="en-US" sz="1000" dirty="0">
                  <a:solidFill>
                    <a:srgbClr val="0000FF"/>
                  </a:solidFill>
                </a:rPr>
                <a:t> 등 내부여건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360363" lvl="1" indent="-171450">
                <a:buFont typeface="Symbol" panose="05050102010706020507" pitchFamily="18" charset="2"/>
                <a:buChar char="-"/>
              </a:pPr>
              <a:r>
                <a:rPr lang="ko-KR" altLang="en-US" sz="1000" dirty="0">
                  <a:solidFill>
                    <a:srgbClr val="0000FF"/>
                  </a:solidFill>
                </a:rPr>
                <a:t>지역주민 태도 등 외부여건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rgbClr val="0000FF"/>
                  </a:solidFill>
                </a:rPr>
                <a:t>정책효과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360363" lvl="1" indent="-171450">
                <a:buFont typeface="Symbol" panose="05050102010706020507" pitchFamily="18" charset="2"/>
                <a:buChar char="-"/>
              </a:pPr>
              <a:r>
                <a:rPr lang="ko-KR" altLang="en-US" sz="1000" dirty="0">
                  <a:solidFill>
                    <a:srgbClr val="0000FF"/>
                  </a:solidFill>
                </a:rPr>
                <a:t>일자리 효과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360363" lvl="1" indent="-171450">
                <a:buFont typeface="Symbol" panose="05050102010706020507" pitchFamily="18" charset="2"/>
                <a:buChar char="-"/>
              </a:pPr>
              <a:r>
                <a:rPr lang="ko-KR" altLang="en-US" sz="1000" dirty="0">
                  <a:solidFill>
                    <a:srgbClr val="0000FF"/>
                  </a:solidFill>
                </a:rPr>
                <a:t>생활여건 영향</a:t>
              </a:r>
            </a:p>
            <a:p>
              <a:pPr marL="360363" lvl="1" indent="-171450">
                <a:buFont typeface="Symbol" panose="05050102010706020507" pitchFamily="18" charset="2"/>
                <a:buChar char="-"/>
              </a:pPr>
              <a:r>
                <a:rPr lang="ko-KR" altLang="en-US" sz="1000" dirty="0" err="1">
                  <a:solidFill>
                    <a:srgbClr val="0000FF"/>
                  </a:solidFill>
                </a:rPr>
                <a:t>환경성</a:t>
              </a:r>
              <a:r>
                <a:rPr lang="ko-KR" altLang="en-US" sz="1000" dirty="0">
                  <a:solidFill>
                    <a:srgbClr val="0000FF"/>
                  </a:solidFill>
                </a:rPr>
                <a:t> 평가</a:t>
              </a:r>
            </a:p>
            <a:p>
              <a:pPr marL="360363" lvl="1" indent="-171450">
                <a:buFont typeface="Symbol" panose="05050102010706020507" pitchFamily="18" charset="2"/>
                <a:buChar char="-"/>
              </a:pPr>
              <a:r>
                <a:rPr lang="ko-KR" altLang="en-US" sz="1000" dirty="0">
                  <a:solidFill>
                    <a:srgbClr val="0000FF"/>
                  </a:solidFill>
                </a:rPr>
                <a:t>안전성 평가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rgbClr val="0000FF"/>
                  </a:solidFill>
                </a:rPr>
                <a:t>특수평가 항목</a:t>
              </a:r>
              <a:endParaRPr lang="en-US" altLang="ko-KR" sz="1000" dirty="0">
                <a:solidFill>
                  <a:srgbClr val="0000FF"/>
                </a:solidFill>
              </a:endParaRPr>
            </a:p>
            <a:p>
              <a:pPr marL="360363" marR="0" lvl="1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재원조달 위험성</a:t>
              </a: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(</a:t>
              </a:r>
              <a:r>
                <a:rPr kumimoji="0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선택</a:t>
              </a: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)</a:t>
              </a:r>
              <a:endParaRPr lang="ko-KR" altLang="en-US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제목 1">
            <a:extLst>
              <a:ext uri="{FF2B5EF4-FFF2-40B4-BE49-F238E27FC236}">
                <a16:creationId xmlns:a16="http://schemas.microsoft.com/office/drawing/2014/main" id="{74196194-5121-435D-AD2D-6BA13982AA0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</p:spTree>
    <p:extLst>
      <p:ext uri="{BB962C8B-B14F-4D97-AF65-F5344CB8AC3E}">
        <p14:creationId xmlns:p14="http://schemas.microsoft.com/office/powerpoint/2010/main" val="240076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도로</a:t>
            </a:r>
            <a:r>
              <a:rPr lang="en-US" altLang="ko-KR" dirty="0"/>
              <a:t>·</a:t>
            </a:r>
            <a:r>
              <a:rPr lang="ko-KR" altLang="en-US" dirty="0"/>
              <a:t>철도 부문 사업의 예비타당성조사 표준지침 수정</a:t>
            </a:r>
            <a:r>
              <a:rPr lang="en-US" altLang="ko-KR" dirty="0"/>
              <a:t>·</a:t>
            </a:r>
            <a:r>
              <a:rPr lang="ko-KR" altLang="en-US" dirty="0"/>
              <a:t>보완 연구</a:t>
            </a:r>
            <a:r>
              <a:rPr lang="en-US" altLang="ko-KR" dirty="0"/>
              <a:t>(</a:t>
            </a:r>
            <a:r>
              <a:rPr lang="ko-KR" altLang="en-US" dirty="0"/>
              <a:t>제</a:t>
            </a:r>
            <a:r>
              <a:rPr lang="en-US" altLang="ko-KR" dirty="0"/>
              <a:t>5</a:t>
            </a:r>
            <a:r>
              <a:rPr lang="ko-KR" altLang="en-US" dirty="0"/>
              <a:t>판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D791AB21-E49E-4DDE-9E63-13DA73D7A4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508655"/>
              </p:ext>
            </p:extLst>
          </p:nvPr>
        </p:nvGraphicFramePr>
        <p:xfrm>
          <a:off x="5583238" y="2136776"/>
          <a:ext cx="3114675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3" imgW="5667237" imgH="8010235" progId="Acrobat.Document.11">
                  <p:embed/>
                </p:oleObj>
              </mc:Choice>
              <mc:Fallback>
                <p:oleObj name="Acrobat Document" r:id="rId3" imgW="5667237" imgH="80102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3238" y="2136776"/>
                        <a:ext cx="3114675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424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예비타당성조사 수행을 위한 세부지침 도로</a:t>
            </a:r>
            <a:r>
              <a:rPr lang="en-US" altLang="ko-KR" dirty="0"/>
              <a:t>·</a:t>
            </a:r>
            <a:r>
              <a:rPr lang="ko-KR" altLang="en-US" dirty="0"/>
              <a:t>철도부문 연구</a:t>
            </a: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C9BE9F98-60C5-4AB0-BA8D-79AF0A4782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488886"/>
              </p:ext>
            </p:extLst>
          </p:nvPr>
        </p:nvGraphicFramePr>
        <p:xfrm>
          <a:off x="5499100" y="2136776"/>
          <a:ext cx="3198813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Acrobat Document" r:id="rId3" imgW="5067172" imgH="6971997" progId="Acrobat.Document.11">
                  <p:embed/>
                </p:oleObj>
              </mc:Choice>
              <mc:Fallback>
                <p:oleObj name="Acrobat Document" r:id="rId3" imgW="5067172" imgH="697199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9100" y="2136776"/>
                        <a:ext cx="3198813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775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수자원부문사업의 예비타당성조사 표준지침 수정</a:t>
            </a:r>
            <a:r>
              <a:rPr lang="en-US" altLang="ko-KR" dirty="0"/>
              <a:t>·</a:t>
            </a:r>
            <a:r>
              <a:rPr lang="ko-KR" altLang="en-US" dirty="0"/>
              <a:t>보완 연구</a:t>
            </a:r>
            <a:r>
              <a:rPr lang="en-US" altLang="ko-KR" dirty="0"/>
              <a:t>(</a:t>
            </a:r>
            <a:r>
              <a:rPr lang="ko-KR" altLang="en-US" dirty="0"/>
              <a:t>제</a:t>
            </a:r>
            <a:r>
              <a:rPr lang="en-US" altLang="ko-KR" dirty="0"/>
              <a:t>4</a:t>
            </a:r>
            <a:r>
              <a:rPr lang="ko-KR" altLang="en-US" dirty="0"/>
              <a:t>판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5BF34906-3BD4-486C-9C99-21F16FC91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010660"/>
              </p:ext>
            </p:extLst>
          </p:nvPr>
        </p:nvGraphicFramePr>
        <p:xfrm>
          <a:off x="5583238" y="2136776"/>
          <a:ext cx="3114675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Acrobat Document" r:id="rId3" imgW="5667237" imgH="8010235" progId="Acrobat.Document.11">
                  <p:embed/>
                </p:oleObj>
              </mc:Choice>
              <mc:Fallback>
                <p:oleObj name="Acrobat Document" r:id="rId3" imgW="5667237" imgH="80102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3238" y="2136776"/>
                        <a:ext cx="3114675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123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항만부문 사업의 예비타당성조사 표준지침 연구</a:t>
            </a:r>
            <a:r>
              <a:rPr lang="en-US" altLang="ko-KR" dirty="0"/>
              <a:t>(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/>
              <a:t>판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A9972190-F65B-4567-95FE-199E64753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898665"/>
              </p:ext>
            </p:extLst>
          </p:nvPr>
        </p:nvGraphicFramePr>
        <p:xfrm>
          <a:off x="5524500" y="2136776"/>
          <a:ext cx="3173413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Acrobat Document" r:id="rId3" imgW="5114851" imgH="7095986" progId="Acrobat.Document.11">
                  <p:embed/>
                </p:oleObj>
              </mc:Choice>
              <mc:Fallback>
                <p:oleObj name="Acrobat Document" r:id="rId3" imgW="5114851" imgH="709598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00" y="2136776"/>
                        <a:ext cx="3173413" cy="4402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6542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공항부문 사업의 예비타당성조사 표준지침 연구</a:t>
            </a:r>
            <a:r>
              <a:rPr lang="en-US" altLang="ko-KR" dirty="0"/>
              <a:t>(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/>
              <a:t>판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D80213BA-ACA9-4977-9019-83BE367A96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4146"/>
              </p:ext>
            </p:extLst>
          </p:nvPr>
        </p:nvGraphicFramePr>
        <p:xfrm>
          <a:off x="5524500" y="2136776"/>
          <a:ext cx="3173413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3" imgW="5095779" imgH="7067373" progId="Acrobat.Document.11">
                  <p:embed/>
                </p:oleObj>
              </mc:Choice>
              <mc:Fallback>
                <p:oleObj name="Acrobat Document" r:id="rId3" imgW="5095779" imgH="7067373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00" y="2136776"/>
                        <a:ext cx="3173413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146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문화</a:t>
            </a:r>
            <a:r>
              <a:rPr lang="en-US" altLang="ko-KR" dirty="0"/>
              <a:t>·</a:t>
            </a:r>
            <a:r>
              <a:rPr lang="ko-KR" altLang="en-US" dirty="0"/>
              <a:t>관광 부문 사업의 예비타당성조사 표준지침 연구</a:t>
            </a: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6F19CC85-1CEE-4536-8D2F-C5D58B1021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406704"/>
              </p:ext>
            </p:extLst>
          </p:nvPr>
        </p:nvGraphicFramePr>
        <p:xfrm>
          <a:off x="5532438" y="2136776"/>
          <a:ext cx="3165475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r:id="rId3" imgW="5095779" imgH="7086449" progId="Acrobat.Document.11">
                  <p:embed/>
                </p:oleObj>
              </mc:Choice>
              <mc:Fallback>
                <p:oleObj name="Acrobat Document" r:id="rId3" imgW="5095779" imgH="7086449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2438" y="2136776"/>
                        <a:ext cx="3165475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35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개발부문 사업의 예비타당성조사 표준지침 연구</a:t>
            </a: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4E4C0F9B-BE7C-4933-99FE-1E1C85FF16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356191"/>
              </p:ext>
            </p:extLst>
          </p:nvPr>
        </p:nvGraphicFramePr>
        <p:xfrm>
          <a:off x="5478904" y="2136776"/>
          <a:ext cx="3205163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Acrobat Document" r:id="rId3" imgW="5124386" imgH="7038761" progId="Acrobat.Document.11">
                  <p:embed/>
                </p:oleObj>
              </mc:Choice>
              <mc:Fallback>
                <p:oleObj name="Acrobat Document" r:id="rId3" imgW="5124386" imgH="7038761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8904" y="2136776"/>
                        <a:ext cx="3205163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321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수행 총괄지침 </a:t>
            </a:r>
            <a:r>
              <a:rPr lang="en-US" altLang="ko-KR" dirty="0"/>
              <a:t>&amp; </a:t>
            </a:r>
            <a:r>
              <a:rPr lang="ko-KR" altLang="en-US" dirty="0"/>
              <a:t>운영지침</a:t>
            </a:r>
            <a:r>
              <a:rPr lang="en-US" altLang="ko-KR" sz="1600" dirty="0"/>
              <a:t>(</a:t>
            </a:r>
            <a:r>
              <a:rPr lang="ko-KR" altLang="en-US" sz="1600" dirty="0"/>
              <a:t>기획재정부 훈령</a:t>
            </a:r>
            <a:r>
              <a:rPr lang="en-US" altLang="ko-KR" sz="1600" dirty="0"/>
              <a:t>- 2019)</a:t>
            </a:r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7B7A3842-8FEC-4E86-9A6C-A2F50DDE0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765695"/>
              </p:ext>
            </p:extLst>
          </p:nvPr>
        </p:nvGraphicFramePr>
        <p:xfrm>
          <a:off x="1433757" y="1610708"/>
          <a:ext cx="3111500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Acrobat Document" r:id="rId3" imgW="5667237" imgH="8019772" progId="Acrobat.Document.11">
                  <p:embed/>
                </p:oleObj>
              </mc:Choice>
              <mc:Fallback>
                <p:oleObj name="Acrobat Document" r:id="rId3" imgW="5667237" imgH="801977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757" y="1610708"/>
                        <a:ext cx="3111500" cy="44021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90FF2DE4-2925-4E2F-B898-D413A3D0FA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480979"/>
              </p:ext>
            </p:extLst>
          </p:nvPr>
        </p:nvGraphicFramePr>
        <p:xfrm>
          <a:off x="5360743" y="1610707"/>
          <a:ext cx="3111500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Acrobat Document" r:id="rId5" imgW="5667237" imgH="8019772" progId="Acrobat.Document.11">
                  <p:embed/>
                </p:oleObj>
              </mc:Choice>
              <mc:Fallback>
                <p:oleObj name="Acrobat Document" r:id="rId5" imgW="5667237" imgH="801977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60743" y="1610707"/>
                        <a:ext cx="3111500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934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산업단지부문 사업의 예비타당성조사 표준지침 연구</a:t>
            </a: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18B873C8-E82B-4BFC-BEA4-5A0B6386D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651810"/>
              </p:ext>
            </p:extLst>
          </p:nvPr>
        </p:nvGraphicFramePr>
        <p:xfrm>
          <a:off x="5502275" y="2136776"/>
          <a:ext cx="3195638" cy="440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Acrobat Document" r:id="rId3" imgW="5143457" imgH="7086449" progId="Acrobat.Document.11">
                  <p:embed/>
                </p:oleObj>
              </mc:Choice>
              <mc:Fallback>
                <p:oleObj name="Acrobat Document" r:id="rId3" imgW="5143457" imgH="7086449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2275" y="2136776"/>
                        <a:ext cx="3195638" cy="440213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3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예비타당성조사보고서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hlinkClick r:id="rId2"/>
              </a:rPr>
              <a:t>https://pimac.kdi.re.kr/study/study_list.jsp?classcd=F1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F848A9E-7F85-44D1-8E2D-15224991E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17" y="2133600"/>
            <a:ext cx="5263896" cy="45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주별 강의계획</a:t>
            </a: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EBB55CE-7CBA-4444-A274-4EEFDA2B0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34373"/>
              </p:ext>
            </p:extLst>
          </p:nvPr>
        </p:nvGraphicFramePr>
        <p:xfrm>
          <a:off x="806823" y="1825621"/>
          <a:ext cx="7891088" cy="4200000"/>
        </p:xfrm>
        <a:graphic>
          <a:graphicData uri="http://schemas.openxmlformats.org/drawingml/2006/table">
            <a:tbl>
              <a:tblPr/>
              <a:tblGrid>
                <a:gridCol w="787179">
                  <a:extLst>
                    <a:ext uri="{9D8B030D-6E8A-4147-A177-3AD203B41FA5}">
                      <a16:colId xmlns:a16="http://schemas.microsoft.com/office/drawing/2014/main" val="3365897575"/>
                    </a:ext>
                  </a:extLst>
                </a:gridCol>
                <a:gridCol w="1018702">
                  <a:extLst>
                    <a:ext uri="{9D8B030D-6E8A-4147-A177-3AD203B41FA5}">
                      <a16:colId xmlns:a16="http://schemas.microsoft.com/office/drawing/2014/main" val="4039142832"/>
                    </a:ext>
                  </a:extLst>
                </a:gridCol>
                <a:gridCol w="4618892">
                  <a:extLst>
                    <a:ext uri="{9D8B030D-6E8A-4147-A177-3AD203B41FA5}">
                      <a16:colId xmlns:a16="http://schemas.microsoft.com/office/drawing/2014/main" val="732832151"/>
                    </a:ext>
                  </a:extLst>
                </a:gridCol>
                <a:gridCol w="1466315">
                  <a:extLst>
                    <a:ext uri="{9D8B030D-6E8A-4147-A177-3AD203B41FA5}">
                      <a16:colId xmlns:a16="http://schemas.microsoft.com/office/drawing/2014/main" val="7361840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수업 일정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수요일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강의주제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04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강의소개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15p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43530"/>
                  </a:ext>
                </a:extLst>
              </a:tr>
              <a:tr h="1263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Ⅰ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연구 개요 </a:t>
                      </a:r>
                      <a:b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Ⅱ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사업의 개요 및 기초자료 분석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12p</a:t>
                      </a:r>
                      <a:b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13p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748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Ⅲ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경제성 분석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(1/2)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57p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08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23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Ⅲ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경제성 분석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(2/2)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54p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129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Ⅳ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정책적 분석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(1/2)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45p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357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Ⅳ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정책적 분석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(2/2)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72p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081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Ⅴ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장 종합평가 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분석적 계층화법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(AHP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기법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29p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677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Ⅵ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경제성 분석 보완연구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56p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31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27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Ⅶ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예비타당성조사단계에서의 민자연계방안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67p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73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Ⅷ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재무성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분석 보완연구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41p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385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Ⅸ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비정형사업 편익산정 기법 중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CVM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적용을 위한 실행지침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+mn-ea"/>
                          <a:ea typeface="+mn-ea"/>
                        </a:rPr>
                        <a:t>51p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498612"/>
                  </a:ext>
                </a:extLst>
              </a:tr>
              <a:tr h="1263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18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Ⅹ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장 장래 개발계획 반영</a:t>
                      </a:r>
                      <a:b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Ⅺ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장 세부 행정단위별 인구 및 </a:t>
                      </a: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GRP 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장기전망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25p</a:t>
                      </a:r>
                      <a:br>
                        <a:rPr lang="en-US" sz="1000" b="0" i="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51p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6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25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Ⅻ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용지보상비 산정기준에 관한 연구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62p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486426"/>
                  </a:ext>
                </a:extLst>
              </a:tr>
              <a:tr h="1263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중간고사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예비타당성분석 사례 조사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분석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보고서형식</a:t>
                      </a:r>
                      <a:b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pptx 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파일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58907"/>
                  </a:ext>
                </a:extLst>
              </a:tr>
              <a:tr h="1263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000" b="0" i="0" u="none" strike="noStrike"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기말고사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예비타당성분석 사례 조사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분석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보고서형식</a:t>
                      </a:r>
                      <a:b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ko-KR" sz="1000" b="0" i="0" u="none" strike="noStrike" dirty="0">
                          <a:effectLst/>
                          <a:latin typeface="+mn-ea"/>
                          <a:ea typeface="+mn-ea"/>
                        </a:rPr>
                        <a:t>pptx </a:t>
                      </a:r>
                      <a:r>
                        <a:rPr lang="ko-KR" altLang="en-US" sz="1000" b="0" i="0" u="none" strike="noStrike" dirty="0">
                          <a:effectLst/>
                          <a:latin typeface="+mn-ea"/>
                          <a:ea typeface="+mn-ea"/>
                        </a:rPr>
                        <a:t>파일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236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3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한국개발연구원</a:t>
            </a:r>
            <a:r>
              <a:rPr lang="en-US" altLang="ko-KR" dirty="0"/>
              <a:t>(KDI) </a:t>
            </a:r>
            <a:r>
              <a:rPr lang="ko-KR" altLang="en-US" dirty="0"/>
              <a:t>공공투자관리센터</a:t>
            </a:r>
            <a:r>
              <a:rPr lang="en-US" altLang="ko-KR" dirty="0"/>
              <a:t>(PIMAC)</a:t>
            </a:r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hlinkClick r:id="rId3"/>
              </a:rPr>
              <a:t>https://pimac.kdi.re.kr/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374904E-E93C-448D-8CDF-9BBA6F58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017" y="2133600"/>
            <a:ext cx="5263896" cy="4547235"/>
          </a:xfrm>
          <a:prstGeom prst="rect">
            <a:avLst/>
          </a:prstGeom>
        </p:spPr>
      </p:pic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5E361B8E-F813-4213-B750-C24060DAF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384249"/>
              </p:ext>
            </p:extLst>
          </p:nvPr>
        </p:nvGraphicFramePr>
        <p:xfrm>
          <a:off x="681037" y="2855034"/>
          <a:ext cx="2648950" cy="382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Acrobat Document" r:id="rId5" imgW="5143457" imgH="7429462" progId="Acrobat.Document.11">
                  <p:embed/>
                </p:oleObj>
              </mc:Choice>
              <mc:Fallback>
                <p:oleObj name="Acrobat Document" r:id="rId5" imgW="5143457" imgH="7429462" progId="Acrobat.Document.11">
                  <p:embed/>
                  <p:pic>
                    <p:nvPicPr>
                      <p:cNvPr id="3" name="개체 2">
                        <a:extLst>
                          <a:ext uri="{FF2B5EF4-FFF2-40B4-BE49-F238E27FC236}">
                            <a16:creationId xmlns:a16="http://schemas.microsoft.com/office/drawing/2014/main" id="{92A50F4C-8F92-45E8-80EF-334AA4B3EF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1037" y="2855034"/>
                        <a:ext cx="2648950" cy="382580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78BC274-099D-4738-BF0C-BFF0736F3DB9}"/>
              </a:ext>
            </a:extLst>
          </p:cNvPr>
          <p:cNvSpPr txBox="1"/>
          <p:nvPr/>
        </p:nvSpPr>
        <p:spPr>
          <a:xfrm>
            <a:off x="725181" y="1123153"/>
            <a:ext cx="4092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Korea Development Institute</a:t>
            </a:r>
          </a:p>
          <a:p>
            <a:r>
              <a:rPr lang="en-US" altLang="ko-KR" sz="1200" dirty="0">
                <a:latin typeface="+mn-ea"/>
              </a:rPr>
              <a:t>Private Infrastructure Investment Management Center</a:t>
            </a:r>
            <a:endParaRPr lang="ko-KR" altLang="en-US" sz="1200" dirty="0">
              <a:latin typeface="+mn-ea"/>
            </a:endParaRPr>
          </a:p>
          <a:p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8149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개요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 조사 정의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예비타당성조사는 </a:t>
            </a:r>
            <a:r>
              <a:rPr lang="ko-KR" altLang="en-US" dirty="0">
                <a:solidFill>
                  <a:srgbClr val="FF0000"/>
                </a:solidFill>
              </a:rPr>
              <a:t>대규모 재정사업의 타당성에 대한 객관적이고 중립적인 조사</a:t>
            </a:r>
            <a:r>
              <a:rPr lang="ko-KR" altLang="en-US" dirty="0"/>
              <a:t>를 통해 재정사업의 신규투자를 우선순위에 입각하여 투명하고 공정하게 결정하도록 함으로써 예산낭비를 방지하고 재정운영의 효율성 제고에 기여함</a:t>
            </a:r>
            <a:endParaRPr lang="en-US" altLang="ko-KR" dirty="0"/>
          </a:p>
          <a:p>
            <a:pPr marL="358775" marR="71800" lvl="0" indent="-358775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예비타당성 조사 목적</a:t>
            </a:r>
          </a:p>
          <a:p>
            <a:pPr marL="815975" marR="6120" lvl="1" indent="-358775">
              <a:buFont typeface="Wingdings" panose="05000000000000000000" pitchFamily="2" charset="2"/>
              <a:buChar char=""/>
            </a:pPr>
            <a:r>
              <a:rPr lang="ko-KR" altLang="en-US" dirty="0"/>
              <a:t>예비타당성조사는 국가재정법 제</a:t>
            </a:r>
            <a:r>
              <a:rPr lang="en-US" altLang="ko-KR" dirty="0"/>
              <a:t>38</a:t>
            </a:r>
            <a:r>
              <a:rPr lang="ko-KR" altLang="en-US" dirty="0"/>
              <a:t>조 및 동법 시행령 제</a:t>
            </a:r>
            <a:r>
              <a:rPr lang="en-US" altLang="ko-KR" dirty="0"/>
              <a:t>13</a:t>
            </a:r>
            <a:r>
              <a:rPr lang="ko-KR" altLang="en-US" dirty="0"/>
              <a:t>조의 규정에 따라 </a:t>
            </a:r>
            <a:r>
              <a:rPr lang="ko-KR" altLang="en-US" dirty="0">
                <a:solidFill>
                  <a:srgbClr val="FF0000"/>
                </a:solidFill>
              </a:rPr>
              <a:t>대규모 신규 사업에 대한 예산편성 및 기금운용계획을 수립</a:t>
            </a:r>
            <a:r>
              <a:rPr lang="ko-KR" altLang="en-US" dirty="0"/>
              <a:t>하기 위하여 기획재정부장관 주관으로 실시하는 사전적인 타당성 검증</a:t>
            </a:r>
            <a:r>
              <a:rPr lang="en-US" altLang="ko-KR" dirty="0"/>
              <a:t>·</a:t>
            </a:r>
            <a:r>
              <a:rPr lang="ko-KR" altLang="en-US" dirty="0"/>
              <a:t>평가임</a:t>
            </a:r>
            <a:endParaRPr lang="en-US" altLang="ko-KR" dirty="0"/>
          </a:p>
          <a:p>
            <a:pPr marL="358775" marR="71170" lvl="0" indent="-358775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사업계획 적정성 검토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예비타당성조사 </a:t>
            </a:r>
            <a:r>
              <a:rPr lang="ko-KR" altLang="en-US" dirty="0">
                <a:solidFill>
                  <a:srgbClr val="FF0000"/>
                </a:solidFill>
              </a:rPr>
              <a:t>면제 사업</a:t>
            </a:r>
            <a:r>
              <a:rPr lang="ko-KR" altLang="en-US" dirty="0"/>
              <a:t>에 대하여 필요한 경우 예비타당성조사 방식에 준하여 재원조달방안</a:t>
            </a:r>
            <a:r>
              <a:rPr lang="en-US" altLang="ko-KR" dirty="0"/>
              <a:t>, </a:t>
            </a:r>
            <a:r>
              <a:rPr lang="ko-KR" altLang="en-US" dirty="0"/>
              <a:t>중장기 재정소요</a:t>
            </a:r>
            <a:r>
              <a:rPr lang="en-US" altLang="ko-KR" dirty="0"/>
              <a:t>, </a:t>
            </a:r>
            <a:r>
              <a:rPr lang="ko-KR" altLang="en-US" dirty="0"/>
              <a:t>효율적 대안 등의 분석을 통해 적정 사업규모를 검토하고 그 </a:t>
            </a:r>
            <a:r>
              <a:rPr lang="ko-KR" altLang="en-US" dirty="0">
                <a:solidFill>
                  <a:srgbClr val="FF0000"/>
                </a:solidFill>
              </a:rPr>
              <a:t>결과를 예산편성 및 기금운용계획 수립에 반영</a:t>
            </a:r>
            <a:r>
              <a:rPr lang="ko-KR" altLang="en-US" dirty="0"/>
              <a:t>함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55643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대상사업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 대상사업은 다음에 해당하는 신규 사업에 대하여 실시함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>
                <a:solidFill>
                  <a:srgbClr val="FF0000"/>
                </a:solidFill>
              </a:rPr>
              <a:t>총사업비가 </a:t>
            </a:r>
            <a:r>
              <a:rPr lang="en-US" altLang="ko-KR" dirty="0">
                <a:solidFill>
                  <a:srgbClr val="FF0000"/>
                </a:solidFill>
              </a:rPr>
              <a:t>500</a:t>
            </a:r>
            <a:r>
              <a:rPr lang="ko-KR" altLang="en-US" dirty="0">
                <a:solidFill>
                  <a:srgbClr val="FF0000"/>
                </a:solidFill>
              </a:rPr>
              <a:t>억원 이상이면서 국가의 재정지원 규모가 </a:t>
            </a:r>
            <a:r>
              <a:rPr lang="en-US" altLang="ko-KR" dirty="0">
                <a:solidFill>
                  <a:srgbClr val="FF0000"/>
                </a:solidFill>
              </a:rPr>
              <a:t>300</a:t>
            </a:r>
            <a:r>
              <a:rPr lang="ko-KR" altLang="en-US" dirty="0">
                <a:solidFill>
                  <a:srgbClr val="FF0000"/>
                </a:solidFill>
              </a:rPr>
              <a:t>억원 이상인 건설사업</a:t>
            </a:r>
            <a:r>
              <a:rPr lang="en-US" altLang="ko-KR" dirty="0"/>
              <a:t>, </a:t>
            </a:r>
            <a:r>
              <a:rPr lang="ko-KR" altLang="en-US" dirty="0"/>
              <a:t>정보화사업</a:t>
            </a:r>
            <a:r>
              <a:rPr lang="en-US" altLang="ko-KR" dirty="0"/>
              <a:t>, </a:t>
            </a:r>
            <a:r>
              <a:rPr lang="ko-KR" altLang="en-US" dirty="0"/>
              <a:t>국가연구개발사업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건설사업은 토목</a:t>
            </a:r>
            <a:r>
              <a:rPr lang="en-US" altLang="ko-KR" dirty="0"/>
              <a:t>, </a:t>
            </a:r>
            <a:r>
              <a:rPr lang="ko-KR" altLang="en-US" dirty="0"/>
              <a:t>건축 등 건설공사가 포함된 사업을 말하며</a:t>
            </a:r>
            <a:r>
              <a:rPr lang="en-US" altLang="ko-KR" dirty="0"/>
              <a:t>, </a:t>
            </a:r>
            <a:r>
              <a:rPr lang="ko-KR" altLang="en-US" dirty="0"/>
              <a:t>정보화사업 및 국가연구개발사업은 </a:t>
            </a:r>
            <a:r>
              <a:rPr lang="en-US" altLang="ko-KR" dirty="0"/>
              <a:t>'</a:t>
            </a:r>
            <a:r>
              <a:rPr lang="ko-KR" altLang="en-US" dirty="0" err="1"/>
              <a:t>예산안편성세부지침</a:t>
            </a:r>
            <a:r>
              <a:rPr lang="en-US" altLang="ko-KR" dirty="0"/>
              <a:t>＇</a:t>
            </a:r>
            <a:r>
              <a:rPr lang="ko-KR" altLang="en-US" dirty="0"/>
              <a:t>의 </a:t>
            </a:r>
            <a:r>
              <a:rPr lang="en-US" altLang="ko-KR" dirty="0"/>
              <a:t>'</a:t>
            </a:r>
            <a:r>
              <a:rPr lang="ko-KR" altLang="en-US" dirty="0" err="1"/>
              <a:t>세부사업유형별지침</a:t>
            </a:r>
            <a:r>
              <a:rPr lang="en-US" altLang="ko-KR" dirty="0"/>
              <a:t>＇</a:t>
            </a:r>
            <a:r>
              <a:rPr lang="ko-KR" altLang="en-US" dirty="0"/>
              <a:t>에 따라 정보화 예산 및 연구개발사업 예산으로 편성되는 사업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중기 재정지출이 </a:t>
            </a:r>
            <a:r>
              <a:rPr lang="en-US" altLang="ko-KR" dirty="0"/>
              <a:t>500</a:t>
            </a:r>
            <a:r>
              <a:rPr lang="ko-KR" altLang="en-US" dirty="0"/>
              <a:t>억원 이상인 사회복지</a:t>
            </a:r>
            <a:r>
              <a:rPr lang="en-US" altLang="ko-KR" dirty="0"/>
              <a:t>, </a:t>
            </a:r>
            <a:r>
              <a:rPr lang="ko-KR" altLang="en-US" dirty="0"/>
              <a:t>보건</a:t>
            </a:r>
            <a:r>
              <a:rPr lang="en-US" altLang="ko-KR" dirty="0"/>
              <a:t>, </a:t>
            </a:r>
            <a:r>
              <a:rPr lang="ko-KR" altLang="en-US" dirty="0"/>
              <a:t>교육</a:t>
            </a:r>
            <a:r>
              <a:rPr lang="en-US" altLang="ko-KR" dirty="0"/>
              <a:t>, </a:t>
            </a:r>
            <a:r>
              <a:rPr lang="ko-KR" altLang="en-US" dirty="0"/>
              <a:t>노동</a:t>
            </a:r>
            <a:r>
              <a:rPr lang="en-US" altLang="ko-KR" dirty="0"/>
              <a:t>, </a:t>
            </a:r>
            <a:r>
              <a:rPr lang="ko-KR" altLang="en-US" dirty="0"/>
              <a:t>문화 및 관광</a:t>
            </a:r>
            <a:r>
              <a:rPr lang="en-US" altLang="ko-KR" dirty="0"/>
              <a:t>, </a:t>
            </a:r>
            <a:r>
              <a:rPr lang="ko-KR" altLang="en-US" dirty="0"/>
              <a:t>환경보호</a:t>
            </a:r>
            <a:r>
              <a:rPr lang="en-US" altLang="ko-KR" dirty="0"/>
              <a:t>, </a:t>
            </a:r>
            <a:r>
              <a:rPr lang="ko-KR" altLang="en-US" dirty="0"/>
              <a:t>농림해양수산</a:t>
            </a:r>
            <a:r>
              <a:rPr lang="en-US" altLang="ko-KR" dirty="0"/>
              <a:t>, </a:t>
            </a:r>
            <a:r>
              <a:rPr lang="ko-KR" altLang="en-US" dirty="0"/>
              <a:t>산업</a:t>
            </a:r>
            <a:r>
              <a:rPr lang="en-US" altLang="ko-KR" dirty="0"/>
              <a:t>·</a:t>
            </a:r>
            <a:r>
              <a:rPr lang="ko-KR" altLang="en-US" dirty="0"/>
              <a:t>중소기업 분야의 사업</a:t>
            </a:r>
            <a:endParaRPr lang="en-US" altLang="ko-KR" dirty="0"/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기타 </a:t>
            </a:r>
            <a:r>
              <a:rPr lang="ko-KR" altLang="en-US" dirty="0" err="1"/>
              <a:t>비투자재정부문사업은</a:t>
            </a:r>
            <a:r>
              <a:rPr lang="ko-KR" altLang="en-US" dirty="0"/>
              <a:t> 프로그램 예산체계 상의 분야</a:t>
            </a:r>
            <a:r>
              <a:rPr lang="en-US" altLang="ko-KR" dirty="0"/>
              <a:t>·</a:t>
            </a:r>
            <a:r>
              <a:rPr lang="ko-KR" altLang="en-US" dirty="0"/>
              <a:t>부문 분류에 따라 사회복지</a:t>
            </a:r>
            <a:r>
              <a:rPr lang="en-US" altLang="ko-KR" dirty="0"/>
              <a:t>, </a:t>
            </a:r>
            <a:r>
              <a:rPr lang="ko-KR" altLang="en-US" dirty="0"/>
              <a:t>보건</a:t>
            </a:r>
            <a:r>
              <a:rPr lang="en-US" altLang="ko-KR" dirty="0"/>
              <a:t>, </a:t>
            </a:r>
            <a:r>
              <a:rPr lang="ko-KR" altLang="en-US" dirty="0"/>
              <a:t>교육</a:t>
            </a:r>
            <a:r>
              <a:rPr lang="en-US" altLang="ko-KR" dirty="0"/>
              <a:t>, </a:t>
            </a:r>
            <a:r>
              <a:rPr lang="ko-KR" altLang="en-US" dirty="0"/>
              <a:t>노동</a:t>
            </a:r>
            <a:r>
              <a:rPr lang="en-US" altLang="ko-KR" dirty="0"/>
              <a:t>, </a:t>
            </a:r>
            <a:r>
              <a:rPr lang="ko-KR" altLang="en-US" dirty="0"/>
              <a:t>문화 및 관광</a:t>
            </a:r>
            <a:r>
              <a:rPr lang="en-US" altLang="ko-KR" dirty="0"/>
              <a:t>, </a:t>
            </a:r>
            <a:r>
              <a:rPr lang="ko-KR" altLang="en-US" dirty="0"/>
              <a:t>환경보호</a:t>
            </a:r>
            <a:r>
              <a:rPr lang="en-US" altLang="ko-KR" dirty="0"/>
              <a:t>, </a:t>
            </a:r>
            <a:r>
              <a:rPr lang="ko-KR" altLang="en-US" dirty="0"/>
              <a:t>농림해양수산</a:t>
            </a:r>
            <a:r>
              <a:rPr lang="en-US" altLang="ko-KR" dirty="0"/>
              <a:t>, </a:t>
            </a:r>
            <a:r>
              <a:rPr lang="ko-KR" altLang="en-US" dirty="0"/>
              <a:t>산업</a:t>
            </a:r>
            <a:r>
              <a:rPr lang="en-US" altLang="ko-KR" dirty="0"/>
              <a:t>·</a:t>
            </a:r>
            <a:r>
              <a:rPr lang="ko-KR" altLang="en-US" dirty="0"/>
              <a:t>중소기업 분야에 해당되는 사업 중 제</a:t>
            </a:r>
            <a:r>
              <a:rPr lang="en-US" altLang="ko-KR" dirty="0"/>
              <a:t>1</a:t>
            </a:r>
            <a:r>
              <a:rPr lang="ko-KR" altLang="en-US" dirty="0"/>
              <a:t>항 제</a:t>
            </a:r>
            <a:r>
              <a:rPr lang="en-US" altLang="ko-KR" dirty="0"/>
              <a:t>1</a:t>
            </a:r>
            <a:r>
              <a:rPr lang="ko-KR" altLang="en-US" dirty="0"/>
              <a:t>호의 규정에 의한 건설사업</a:t>
            </a:r>
            <a:r>
              <a:rPr lang="en-US" altLang="ko-KR" dirty="0"/>
              <a:t>, </a:t>
            </a:r>
            <a:r>
              <a:rPr lang="ko-KR" altLang="en-US" dirty="0"/>
              <a:t>정보화사업 및 국가연구개발사업에 해당하지 않는 사업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예비타당성조사는 국가직접 시행사업</a:t>
            </a:r>
            <a:r>
              <a:rPr lang="en-US" altLang="ko-KR" dirty="0"/>
              <a:t>, </a:t>
            </a:r>
            <a:r>
              <a:rPr lang="ko-KR" altLang="en-US" dirty="0"/>
              <a:t>국가대행사업</a:t>
            </a:r>
            <a:r>
              <a:rPr lang="en-US" altLang="ko-KR" dirty="0"/>
              <a:t>, </a:t>
            </a:r>
            <a:r>
              <a:rPr lang="ko-KR" altLang="en-US" dirty="0"/>
              <a:t>지방자치단체 보조사업</a:t>
            </a:r>
            <a:r>
              <a:rPr lang="en-US" altLang="ko-KR" dirty="0"/>
              <a:t>, </a:t>
            </a:r>
            <a:r>
              <a:rPr lang="ko-KR" altLang="en-US" dirty="0"/>
              <a:t>민간투자사업 등 정부재정지원이 포함되는 모든 사업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일괄예비타당성조사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>
                <a:solidFill>
                  <a:srgbClr val="FF0000"/>
                </a:solidFill>
              </a:rPr>
              <a:t>도로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철도 등의 중장기계획과 같이 해당 계획에 포함된 개별 </a:t>
            </a:r>
            <a:r>
              <a:rPr lang="ko-KR" altLang="en-US" dirty="0" err="1">
                <a:solidFill>
                  <a:srgbClr val="FF0000"/>
                </a:solidFill>
              </a:rPr>
              <a:t>사업간에</a:t>
            </a:r>
            <a:r>
              <a:rPr lang="ko-KR" altLang="en-US" dirty="0">
                <a:solidFill>
                  <a:srgbClr val="FF0000"/>
                </a:solidFill>
              </a:rPr>
              <a:t> 상호연계성이 높고 우선순위에 영향을 미칠 가능성이 있는 경우에는 계획에 포함된 개별사업들에 대하여 일괄예비타당성조사를 실시</a:t>
            </a:r>
            <a:r>
              <a:rPr lang="ko-KR" altLang="en-US" dirty="0"/>
              <a:t>할 수 있음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9792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대상사업 선정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810125"/>
            <a:ext cx="8543925" cy="454622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대상사업의 선정 원칙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예비타당성조사 대상사업은 </a:t>
            </a:r>
            <a:r>
              <a:rPr lang="ko-KR" altLang="en-US" dirty="0">
                <a:solidFill>
                  <a:srgbClr val="FF0000"/>
                </a:solidFill>
              </a:rPr>
              <a:t>기획재정부장관이 중앙관서의 장의 요구에 따라 또는 직권으로 선정</a:t>
            </a:r>
            <a:r>
              <a:rPr lang="ko-KR" altLang="en-US" dirty="0"/>
              <a:t>할 수 있음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예비타당성조사의 요구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각 중앙관서의 장은 예비타당성조사 대상에 해당하는 사업을 예산안 또는 기금운용계획안에 반영하고자 하는 경우에는 조사에 소요되는 기간을 감안하여 원칙적으로 사업 시행 전전년도까지 </a:t>
            </a:r>
            <a:r>
              <a:rPr lang="ko-KR" altLang="en-US" dirty="0" err="1"/>
              <a:t>기획재정부장관에게</a:t>
            </a:r>
            <a:r>
              <a:rPr lang="ko-KR" altLang="en-US" dirty="0"/>
              <a:t> 예비타당성조사를 요구하여야 함</a:t>
            </a:r>
            <a:r>
              <a:rPr lang="en-US" altLang="ko-KR" dirty="0"/>
              <a:t>. </a:t>
            </a:r>
            <a:r>
              <a:rPr lang="ko-KR" altLang="en-US" dirty="0"/>
              <a:t>다만</a:t>
            </a:r>
            <a:r>
              <a:rPr lang="en-US" altLang="ko-KR" dirty="0"/>
              <a:t>, </a:t>
            </a:r>
            <a:r>
              <a:rPr lang="ko-KR" altLang="en-US" dirty="0"/>
              <a:t>사업추진이 시급하고 불가피한 사유가 있는 경우 다음연도 신규 예정사업에 대해 예비타당성조사를 요구할 수 있음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직권 선정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기획재정부장관은 예산편성 및 기금운용계획 수립 등과 관련하여 필요하다고 인정하는 경우 해당 중앙관서의 장의 요구가 없더라도 예비타당성조사를 실시할 수 있음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대상사업 선정절차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/>
              <a:t>기획재정부장관은 예비타당성조사 운용지침 제</a:t>
            </a:r>
            <a:r>
              <a:rPr lang="en-US" altLang="ko-KR" dirty="0"/>
              <a:t>33</a:t>
            </a:r>
            <a:r>
              <a:rPr lang="ko-KR" altLang="en-US" dirty="0"/>
              <a:t>조의 규정에 의한 대상사업 선정기준에 따라 각 중앙관서의 예비타당성조사 요구 사업을 검토한 후 </a:t>
            </a:r>
            <a:r>
              <a:rPr lang="ko-KR" altLang="en-US" dirty="0">
                <a:solidFill>
                  <a:srgbClr val="FF0000"/>
                </a:solidFill>
              </a:rPr>
              <a:t>재정사업평가위원회의 심의를 거쳐 대상사업을 선정</a:t>
            </a:r>
            <a:r>
              <a:rPr lang="ko-KR" altLang="en-US" dirty="0"/>
              <a:t>함</a:t>
            </a:r>
            <a:endParaRPr lang="en-US" altLang="ko-KR" dirty="0"/>
          </a:p>
          <a:p>
            <a:pPr marL="358775" marR="71800" indent="-358775">
              <a:buFont typeface="Wingdings" panose="05000000000000000000" pitchFamily="2" charset="2"/>
              <a:buChar char="q"/>
            </a:pPr>
            <a:r>
              <a:rPr lang="ko-KR" altLang="en-US" dirty="0"/>
              <a:t>예비타당성조사 수행체계</a:t>
            </a:r>
          </a:p>
          <a:p>
            <a:pPr marL="815975" marR="6120" lvl="1" indent="-358775">
              <a:lnSpc>
                <a:spcPct val="110000"/>
              </a:lnSpc>
              <a:buFont typeface="Wingdings" panose="05000000000000000000" pitchFamily="2" charset="2"/>
              <a:buChar char=""/>
            </a:pPr>
            <a:r>
              <a:rPr lang="ko-KR" altLang="en-US" dirty="0" err="1"/>
              <a:t>예비타당성조사는기획재정부장관의</a:t>
            </a:r>
            <a:r>
              <a:rPr lang="ko-KR" altLang="en-US" dirty="0"/>
              <a:t> 요청에 의해 </a:t>
            </a:r>
            <a:r>
              <a:rPr lang="ko-KR" altLang="en-US" dirty="0">
                <a:solidFill>
                  <a:srgbClr val="FF0000"/>
                </a:solidFill>
              </a:rPr>
              <a:t>한국개발연구원</a:t>
            </a:r>
            <a:r>
              <a:rPr lang="en-US" altLang="ko-KR" dirty="0">
                <a:solidFill>
                  <a:srgbClr val="FF0000"/>
                </a:solidFill>
              </a:rPr>
              <a:t>(KDI), </a:t>
            </a:r>
            <a:r>
              <a:rPr lang="ko-KR" altLang="en-US" dirty="0" err="1">
                <a:solidFill>
                  <a:srgbClr val="FF0000"/>
                </a:solidFill>
              </a:rPr>
              <a:t>한국조세재정연구원</a:t>
            </a:r>
            <a:r>
              <a:rPr lang="en-US" altLang="ko-KR" dirty="0">
                <a:solidFill>
                  <a:srgbClr val="FF0000"/>
                </a:solidFill>
              </a:rPr>
              <a:t>(KIPF)</a:t>
            </a:r>
            <a:r>
              <a:rPr lang="ko-KR" altLang="en-US" dirty="0">
                <a:solidFill>
                  <a:srgbClr val="FF0000"/>
                </a:solidFill>
              </a:rPr>
              <a:t>이 수행</a:t>
            </a:r>
            <a:r>
              <a:rPr lang="ko-KR" altLang="en-US" dirty="0"/>
              <a:t>함</a:t>
            </a:r>
            <a:r>
              <a:rPr lang="en-US" altLang="ko-KR" dirty="0"/>
              <a:t>. </a:t>
            </a:r>
            <a:r>
              <a:rPr lang="ko-KR" altLang="en-US" dirty="0"/>
              <a:t>다만</a:t>
            </a:r>
            <a:r>
              <a:rPr lang="en-US" altLang="ko-KR" dirty="0"/>
              <a:t>, </a:t>
            </a:r>
            <a:r>
              <a:rPr lang="ko-KR" altLang="en-US" dirty="0"/>
              <a:t>기획재정부장관은 효율적인 조사를 위해 필요한 경우 예비타당성조사 수행기관을 변경하거나 추가로 지정할 수 있음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6257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대상사업 수행체계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A6E9FC-9851-4213-AE42-B155638D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58" y="1267201"/>
            <a:ext cx="7002282" cy="532835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E88EEDC-45C0-464F-8293-3E63A3D7DFB9}"/>
              </a:ext>
            </a:extLst>
          </p:cNvPr>
          <p:cNvSpPr/>
          <p:nvPr/>
        </p:nvSpPr>
        <p:spPr>
          <a:xfrm>
            <a:off x="7045485" y="3947050"/>
            <a:ext cx="1032811" cy="7762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51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수행실적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9008BF7-4315-4ADB-9BC9-1DA3D0A8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14" y="1306922"/>
            <a:ext cx="4998770" cy="54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57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AB20E7-2F91-49F3-9B34-74CEACC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4586-15B9-4D10-A05E-625E033CD532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A07A63C-A246-4F8F-8A5A-7141AB8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예비타당성조사 지침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64FABE7-5D73-4BB8-8C5F-49D50641504A}"/>
              </a:ext>
            </a:extLst>
          </p:cNvPr>
          <p:cNvSpPr txBox="1">
            <a:spLocks/>
          </p:cNvSpPr>
          <p:nvPr/>
        </p:nvSpPr>
        <p:spPr>
          <a:xfrm>
            <a:off x="5478904" y="8044"/>
            <a:ext cx="4427095" cy="6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ko-KR" sz="1600" dirty="0">
                <a:latin typeface="+mn-ea"/>
                <a:ea typeface="+mn-ea"/>
                <a:cs typeface="Arial" panose="020B0604020202020204" pitchFamily="34" charset="0"/>
              </a:rPr>
              <a:t>KDI </a:t>
            </a: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한국개발연구원</a:t>
            </a:r>
            <a:endParaRPr lang="en-US" altLang="ko-KR" sz="1600" dirty="0">
              <a:latin typeface="+mn-ea"/>
              <a:ea typeface="+mn-ea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sz="1600" dirty="0">
                <a:latin typeface="+mn-ea"/>
                <a:ea typeface="+mn-ea"/>
                <a:cs typeface="Arial" panose="020B0604020202020204" pitchFamily="34" charset="0"/>
              </a:rPr>
              <a:t>수업자료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AD5405F-A9CF-4CB2-8B34-186CA6F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hlinkClick r:id="rId2"/>
              </a:rPr>
              <a:t>https://pimac.kdi.re.kr/guide/rguide_list.jsp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BAAF441-56BA-4C32-8090-2CC98CDB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17" y="2133600"/>
            <a:ext cx="5263896" cy="454723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9560939-8373-476A-B71A-BB76A3A79B98}"/>
              </a:ext>
            </a:extLst>
          </p:cNvPr>
          <p:cNvSpPr/>
          <p:nvPr/>
        </p:nvSpPr>
        <p:spPr>
          <a:xfrm>
            <a:off x="3455801" y="3657600"/>
            <a:ext cx="870257" cy="296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011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</TotalTime>
  <Words>1153</Words>
  <Application>Microsoft Office PowerPoint</Application>
  <PresentationFormat>A4 용지(210x297mm)</PresentationFormat>
  <Paragraphs>224</Paragraphs>
  <Slides>22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22</vt:i4>
      </vt:variant>
    </vt:vector>
  </HeadingPairs>
  <TitlesOfParts>
    <vt:vector size="33" baseType="lpstr">
      <vt:lpstr>H2kanB</vt:lpstr>
      <vt:lpstr>Haansoft Batang</vt:lpstr>
      <vt:lpstr>Noto Sans KR</vt:lpstr>
      <vt:lpstr>맑은 고딕</vt:lpstr>
      <vt:lpstr>Arial</vt:lpstr>
      <vt:lpstr>Calibri</vt:lpstr>
      <vt:lpstr>Symbol</vt:lpstr>
      <vt:lpstr>Wingdings</vt:lpstr>
      <vt:lpstr>Office 테마</vt:lpstr>
      <vt:lpstr>Acrobat Document</vt:lpstr>
      <vt:lpstr>Adobe Acrobat Document</vt:lpstr>
      <vt:lpstr>강의소개</vt:lpstr>
      <vt:lpstr>예비타당성조사 수행 총괄지침 &amp; 운영지침(기획재정부 훈령- 2019)</vt:lpstr>
      <vt:lpstr>한국개발연구원(KDI) 공공투자관리센터(PIMAC)</vt:lpstr>
      <vt:lpstr>예비타당성조사 개요</vt:lpstr>
      <vt:lpstr>예비타당성조사 대상사업</vt:lpstr>
      <vt:lpstr>예비타당성조사 대상사업 선정</vt:lpstr>
      <vt:lpstr>예비타당성조사 대상사업 수행체계</vt:lpstr>
      <vt:lpstr>예비타당성조사 수행실적</vt:lpstr>
      <vt:lpstr>예비타당성조사 지침</vt:lpstr>
      <vt:lpstr>예비타당성조사 지침</vt:lpstr>
      <vt:lpstr>예비타당성조사 지침</vt:lpstr>
      <vt:lpstr>PowerPoint 프레젠테이션</vt:lpstr>
      <vt:lpstr>예비타당성조사 지침</vt:lpstr>
      <vt:lpstr>예비타당성조사 지침</vt:lpstr>
      <vt:lpstr>예비타당성조사 지침</vt:lpstr>
      <vt:lpstr>예비타당성조사 지침</vt:lpstr>
      <vt:lpstr>예비타당성조사 지침</vt:lpstr>
      <vt:lpstr>예비타당성조사 지침</vt:lpstr>
      <vt:lpstr>예비타당성조사 지침</vt:lpstr>
      <vt:lpstr>예비타당성조사 지침</vt:lpstr>
      <vt:lpstr>예비타당성조사보고서</vt:lpstr>
      <vt:lpstr>주별 강의계획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정근채</dc:creator>
  <cp:lastModifiedBy>정근채</cp:lastModifiedBy>
  <cp:revision>69</cp:revision>
  <dcterms:created xsi:type="dcterms:W3CDTF">2018-12-10T05:23:33Z</dcterms:created>
  <dcterms:modified xsi:type="dcterms:W3CDTF">2022-03-23T02:29:58Z</dcterms:modified>
</cp:coreProperties>
</file>