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56"/>
  </p:notesMasterIdLst>
  <p:sldIdLst>
    <p:sldId id="256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7" r:id="rId22"/>
    <p:sldId id="296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9" r:id="rId34"/>
    <p:sldId id="308" r:id="rId35"/>
    <p:sldId id="310" r:id="rId36"/>
    <p:sldId id="311" r:id="rId37"/>
    <p:sldId id="312" r:id="rId38"/>
    <p:sldId id="330" r:id="rId39"/>
    <p:sldId id="329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3" autoAdjust="0"/>
    <p:restoredTop sz="96994" autoAdjust="0"/>
  </p:normalViewPr>
  <p:slideViewPr>
    <p:cSldViewPr snapToGrid="0">
      <p:cViewPr varScale="1">
        <p:scale>
          <a:sx n="161" d="100"/>
          <a:sy n="161" d="100"/>
        </p:scale>
        <p:origin x="678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B5F6A1FA-F5EE-4C2B-9489-375B001309EB}"/>
    <pc:docChg chg="undo custSel modSld sldOrd">
      <pc:chgData name="정근채" userId="bf3f9740-ba12-4a95-bdcd-7a89d0b0b3a3" providerId="ADAL" clId="{B5F6A1FA-F5EE-4C2B-9489-375B001309EB}" dt="2022-02-22T06:13:58.040" v="337" actId="208"/>
      <pc:docMkLst>
        <pc:docMk/>
      </pc:docMkLst>
      <pc:sldChg chg="addSp modSp mod">
        <pc:chgData name="정근채" userId="bf3f9740-ba12-4a95-bdcd-7a89d0b0b3a3" providerId="ADAL" clId="{B5F6A1FA-F5EE-4C2B-9489-375B001309EB}" dt="2022-02-22T06:09:46.436" v="283" actId="207"/>
        <pc:sldMkLst>
          <pc:docMk/>
          <pc:sldMk cId="1373012158" sldId="312"/>
        </pc:sldMkLst>
        <pc:spChg chg="mod">
          <ac:chgData name="정근채" userId="bf3f9740-ba12-4a95-bdcd-7a89d0b0b3a3" providerId="ADAL" clId="{B5F6A1FA-F5EE-4C2B-9489-375B001309EB}" dt="2022-02-22T06:09:46.436" v="283" actId="207"/>
          <ac:spMkLst>
            <pc:docMk/>
            <pc:sldMk cId="1373012158" sldId="312"/>
            <ac:spMk id="9" creationId="{7D669632-6A51-44A0-896D-F1EC11F69734}"/>
          </ac:spMkLst>
        </pc:spChg>
        <pc:spChg chg="add mod">
          <ac:chgData name="정근채" userId="bf3f9740-ba12-4a95-bdcd-7a89d0b0b3a3" providerId="ADAL" clId="{B5F6A1FA-F5EE-4C2B-9489-375B001309EB}" dt="2022-02-22T05:51:32.755" v="103" actId="14100"/>
          <ac:spMkLst>
            <pc:docMk/>
            <pc:sldMk cId="1373012158" sldId="312"/>
            <ac:spMk id="13" creationId="{D782767A-DB8B-45DE-B441-95A9FB7CCFE0}"/>
          </ac:spMkLst>
        </pc:spChg>
        <pc:spChg chg="mod">
          <ac:chgData name="정근채" userId="bf3f9740-ba12-4a95-bdcd-7a89d0b0b3a3" providerId="ADAL" clId="{B5F6A1FA-F5EE-4C2B-9489-375B001309EB}" dt="2022-02-22T06:06:46.362" v="256" actId="207"/>
          <ac:spMkLst>
            <pc:docMk/>
            <pc:sldMk cId="1373012158" sldId="312"/>
            <ac:spMk id="29" creationId="{4234A9B3-B43E-4EE7-9AC4-EC8B70352B46}"/>
          </ac:spMkLst>
        </pc:spChg>
        <pc:spChg chg="mod">
          <ac:chgData name="정근채" userId="bf3f9740-ba12-4a95-bdcd-7a89d0b0b3a3" providerId="ADAL" clId="{B5F6A1FA-F5EE-4C2B-9489-375B001309EB}" dt="2022-02-22T06:06:50.397" v="257" actId="207"/>
          <ac:spMkLst>
            <pc:docMk/>
            <pc:sldMk cId="1373012158" sldId="312"/>
            <ac:spMk id="35" creationId="{E20669A6-F22B-4C7B-A0B8-36F6930AAA7B}"/>
          </ac:spMkLst>
        </pc:spChg>
        <pc:spChg chg="add mod">
          <ac:chgData name="정근채" userId="bf3f9740-ba12-4a95-bdcd-7a89d0b0b3a3" providerId="ADAL" clId="{B5F6A1FA-F5EE-4C2B-9489-375B001309EB}" dt="2022-02-22T05:51:01.939" v="101" actId="207"/>
          <ac:spMkLst>
            <pc:docMk/>
            <pc:sldMk cId="1373012158" sldId="312"/>
            <ac:spMk id="42" creationId="{48177670-C1DB-42FC-B692-E59E439FD741}"/>
          </ac:spMkLst>
        </pc:spChg>
      </pc:sldChg>
      <pc:sldChg chg="modSp mod">
        <pc:chgData name="정근채" userId="bf3f9740-ba12-4a95-bdcd-7a89d0b0b3a3" providerId="ADAL" clId="{B5F6A1FA-F5EE-4C2B-9489-375B001309EB}" dt="2022-02-22T06:09:11.061" v="280"/>
        <pc:sldMkLst>
          <pc:docMk/>
          <pc:sldMk cId="3277650264" sldId="313"/>
        </pc:sldMkLst>
        <pc:spChg chg="mod">
          <ac:chgData name="정근채" userId="bf3f9740-ba12-4a95-bdcd-7a89d0b0b3a3" providerId="ADAL" clId="{B5F6A1FA-F5EE-4C2B-9489-375B001309EB}" dt="2022-02-22T06:09:11.061" v="280"/>
          <ac:spMkLst>
            <pc:docMk/>
            <pc:sldMk cId="3277650264" sldId="313"/>
            <ac:spMk id="9" creationId="{7D669632-6A51-44A0-896D-F1EC11F69734}"/>
          </ac:spMkLst>
        </pc:spChg>
      </pc:sldChg>
      <pc:sldChg chg="addSp delSp modSp mod">
        <pc:chgData name="정근채" userId="bf3f9740-ba12-4a95-bdcd-7a89d0b0b3a3" providerId="ADAL" clId="{B5F6A1FA-F5EE-4C2B-9489-375B001309EB}" dt="2022-02-22T06:13:58.040" v="337" actId="208"/>
        <pc:sldMkLst>
          <pc:docMk/>
          <pc:sldMk cId="2128400875" sldId="314"/>
        </pc:sldMkLst>
        <pc:spChg chg="mod">
          <ac:chgData name="정근채" userId="bf3f9740-ba12-4a95-bdcd-7a89d0b0b3a3" providerId="ADAL" clId="{B5F6A1FA-F5EE-4C2B-9489-375B001309EB}" dt="2022-02-22T06:09:31.549" v="281" actId="207"/>
          <ac:spMkLst>
            <pc:docMk/>
            <pc:sldMk cId="2128400875" sldId="314"/>
            <ac:spMk id="9" creationId="{7D669632-6A51-44A0-896D-F1EC11F69734}"/>
          </ac:spMkLst>
        </pc:spChg>
        <pc:spChg chg="add mod">
          <ac:chgData name="정근채" userId="bf3f9740-ba12-4a95-bdcd-7a89d0b0b3a3" providerId="ADAL" clId="{B5F6A1FA-F5EE-4C2B-9489-375B001309EB}" dt="2022-02-22T06:12:46.085" v="334" actId="6549"/>
          <ac:spMkLst>
            <pc:docMk/>
            <pc:sldMk cId="2128400875" sldId="314"/>
            <ac:spMk id="17" creationId="{89650940-9898-4B67-AC6A-FFC70AD75139}"/>
          </ac:spMkLst>
        </pc:spChg>
        <pc:spChg chg="mod">
          <ac:chgData name="정근채" userId="bf3f9740-ba12-4a95-bdcd-7a89d0b0b3a3" providerId="ADAL" clId="{B5F6A1FA-F5EE-4C2B-9489-375B001309EB}" dt="2022-02-22T06:11:34.561" v="303" actId="207"/>
          <ac:spMkLst>
            <pc:docMk/>
            <pc:sldMk cId="2128400875" sldId="314"/>
            <ac:spMk id="22" creationId="{43BABDB5-9009-492A-BBAB-7745F270874F}"/>
          </ac:spMkLst>
        </pc:spChg>
        <pc:picChg chg="mod">
          <ac:chgData name="정근채" userId="bf3f9740-ba12-4a95-bdcd-7a89d0b0b3a3" providerId="ADAL" clId="{B5F6A1FA-F5EE-4C2B-9489-375B001309EB}" dt="2022-02-22T06:13:58.040" v="337" actId="208"/>
          <ac:picMkLst>
            <pc:docMk/>
            <pc:sldMk cId="2128400875" sldId="314"/>
            <ac:picMk id="16" creationId="{DBFA7013-DF64-4E39-8226-ACAE6EF2036A}"/>
          </ac:picMkLst>
        </pc:picChg>
        <pc:cxnChg chg="del">
          <ac:chgData name="정근채" userId="bf3f9740-ba12-4a95-bdcd-7a89d0b0b3a3" providerId="ADAL" clId="{B5F6A1FA-F5EE-4C2B-9489-375B001309EB}" dt="2022-02-22T06:13:01.378" v="335" actId="478"/>
          <ac:cxnSpMkLst>
            <pc:docMk/>
            <pc:sldMk cId="2128400875" sldId="314"/>
            <ac:cxnSpMk id="24" creationId="{77F422C6-C60E-4B28-B16A-269272D551EF}"/>
          </ac:cxnSpMkLst>
        </pc:cxnChg>
      </pc:sldChg>
      <pc:sldChg chg="modSp mod">
        <pc:chgData name="정근채" userId="bf3f9740-ba12-4a95-bdcd-7a89d0b0b3a3" providerId="ADAL" clId="{B5F6A1FA-F5EE-4C2B-9489-375B001309EB}" dt="2022-02-22T06:13:24.046" v="336" actId="208"/>
        <pc:sldMkLst>
          <pc:docMk/>
          <pc:sldMk cId="3937532971" sldId="315"/>
        </pc:sldMkLst>
        <pc:spChg chg="mod">
          <ac:chgData name="정근채" userId="bf3f9740-ba12-4a95-bdcd-7a89d0b0b3a3" providerId="ADAL" clId="{B5F6A1FA-F5EE-4C2B-9489-375B001309EB}" dt="2022-02-22T06:09:37.908" v="282" actId="207"/>
          <ac:spMkLst>
            <pc:docMk/>
            <pc:sldMk cId="3937532971" sldId="315"/>
            <ac:spMk id="9" creationId="{7D669632-6A51-44A0-896D-F1EC11F69734}"/>
          </ac:spMkLst>
        </pc:spChg>
        <pc:picChg chg="mod">
          <ac:chgData name="정근채" userId="bf3f9740-ba12-4a95-bdcd-7a89d0b0b3a3" providerId="ADAL" clId="{B5F6A1FA-F5EE-4C2B-9489-375B001309EB}" dt="2022-02-22T06:13:24.046" v="336" actId="208"/>
          <ac:picMkLst>
            <pc:docMk/>
            <pc:sldMk cId="3937532971" sldId="315"/>
            <ac:picMk id="13" creationId="{87D0C838-DC8D-4F5A-9AEC-54DAE037C8A0}"/>
          </ac:picMkLst>
        </pc:picChg>
        <pc:picChg chg="mod">
          <ac:chgData name="정근채" userId="bf3f9740-ba12-4a95-bdcd-7a89d0b0b3a3" providerId="ADAL" clId="{B5F6A1FA-F5EE-4C2B-9489-375B001309EB}" dt="2022-02-22T06:13:24.046" v="336" actId="208"/>
          <ac:picMkLst>
            <pc:docMk/>
            <pc:sldMk cId="3937532971" sldId="315"/>
            <ac:picMk id="17" creationId="{B83AAD06-96D1-42FE-A8FF-D8150EC87518}"/>
          </ac:picMkLst>
        </pc:picChg>
      </pc:sldChg>
      <pc:sldChg chg="addSp delSp modSp mod ord">
        <pc:chgData name="정근채" userId="bf3f9740-ba12-4a95-bdcd-7a89d0b0b3a3" providerId="ADAL" clId="{B5F6A1FA-F5EE-4C2B-9489-375B001309EB}" dt="2022-02-22T06:02:52.849" v="221" actId="1036"/>
        <pc:sldMkLst>
          <pc:docMk/>
          <pc:sldMk cId="3369411839" sldId="329"/>
        </pc:sldMkLst>
        <pc:spChg chg="add del">
          <ac:chgData name="정근채" userId="bf3f9740-ba12-4a95-bdcd-7a89d0b0b3a3" providerId="ADAL" clId="{B5F6A1FA-F5EE-4C2B-9489-375B001309EB}" dt="2022-02-22T05:56:15.111" v="155"/>
          <ac:spMkLst>
            <pc:docMk/>
            <pc:sldMk cId="3369411839" sldId="329"/>
            <ac:spMk id="13" creationId="{A6A66067-CD82-47C4-AAC3-AB08A583B082}"/>
          </ac:spMkLst>
        </pc:spChg>
        <pc:spChg chg="add del">
          <ac:chgData name="정근채" userId="bf3f9740-ba12-4a95-bdcd-7a89d0b0b3a3" providerId="ADAL" clId="{B5F6A1FA-F5EE-4C2B-9489-375B001309EB}" dt="2022-02-22T05:59:26.361" v="169"/>
          <ac:spMkLst>
            <pc:docMk/>
            <pc:sldMk cId="3369411839" sldId="329"/>
            <ac:spMk id="17" creationId="{CEBBADB8-65D6-4424-8E7A-FA67BAA3D447}"/>
          </ac:spMkLst>
        </pc:spChg>
        <pc:spChg chg="add mod">
          <ac:chgData name="정근채" userId="bf3f9740-ba12-4a95-bdcd-7a89d0b0b3a3" providerId="ADAL" clId="{B5F6A1FA-F5EE-4C2B-9489-375B001309EB}" dt="2022-02-22T06:02:47.540" v="212" actId="1037"/>
          <ac:spMkLst>
            <pc:docMk/>
            <pc:sldMk cId="3369411839" sldId="329"/>
            <ac:spMk id="26" creationId="{F7617433-4CD8-4AF5-8348-F64061F89C65}"/>
          </ac:spMkLst>
        </pc:spChg>
        <pc:picChg chg="mod">
          <ac:chgData name="정근채" userId="bf3f9740-ba12-4a95-bdcd-7a89d0b0b3a3" providerId="ADAL" clId="{B5F6A1FA-F5EE-4C2B-9489-375B001309EB}" dt="2022-02-22T06:02:52.849" v="221" actId="1036"/>
          <ac:picMkLst>
            <pc:docMk/>
            <pc:sldMk cId="3369411839" sldId="329"/>
            <ac:picMk id="12" creationId="{665B6FEA-DCCA-47FA-81AF-0C2097FDD656}"/>
          </ac:picMkLst>
        </pc:picChg>
        <pc:picChg chg="add del mod">
          <ac:chgData name="정근채" userId="bf3f9740-ba12-4a95-bdcd-7a89d0b0b3a3" providerId="ADAL" clId="{B5F6A1FA-F5EE-4C2B-9489-375B001309EB}" dt="2022-02-22T05:56:17.997" v="158" actId="478"/>
          <ac:picMkLst>
            <pc:docMk/>
            <pc:sldMk cId="3369411839" sldId="329"/>
            <ac:picMk id="14" creationId="{CE536330-A608-46F4-B27D-A68237A3C86B}"/>
          </ac:picMkLst>
        </pc:picChg>
        <pc:picChg chg="add mod">
          <ac:chgData name="정근채" userId="bf3f9740-ba12-4a95-bdcd-7a89d0b0b3a3" providerId="ADAL" clId="{B5F6A1FA-F5EE-4C2B-9489-375B001309EB}" dt="2022-02-22T05:57:38.662" v="167" actId="208"/>
          <ac:picMkLst>
            <pc:docMk/>
            <pc:sldMk cId="3369411839" sldId="329"/>
            <ac:picMk id="16" creationId="{7165302C-C93B-4A2E-BEF6-ECC146A39708}"/>
          </ac:picMkLst>
        </pc:picChg>
        <pc:picChg chg="add mod">
          <ac:chgData name="정근채" userId="bf3f9740-ba12-4a95-bdcd-7a89d0b0b3a3" providerId="ADAL" clId="{B5F6A1FA-F5EE-4C2B-9489-375B001309EB}" dt="2022-02-22T05:59:59.495" v="179" actId="14100"/>
          <ac:picMkLst>
            <pc:docMk/>
            <pc:sldMk cId="3369411839" sldId="329"/>
            <ac:picMk id="18" creationId="{C87A22CE-EBA2-4FAA-A8E6-0811DB4B652C}"/>
          </ac:picMkLst>
        </pc:picChg>
        <pc:cxnChg chg="add mod">
          <ac:chgData name="정근채" userId="bf3f9740-ba12-4a95-bdcd-7a89d0b0b3a3" providerId="ADAL" clId="{B5F6A1FA-F5EE-4C2B-9489-375B001309EB}" dt="2022-02-22T06:00:18.965" v="190" actId="1035"/>
          <ac:cxnSpMkLst>
            <pc:docMk/>
            <pc:sldMk cId="3369411839" sldId="329"/>
            <ac:cxnSpMk id="20" creationId="{35A05209-1685-4E7C-ADD3-EBAA7FF5BDC3}"/>
          </ac:cxnSpMkLst>
        </pc:cxnChg>
      </pc:sldChg>
      <pc:sldChg chg="addSp delSp modSp mod">
        <pc:chgData name="정근채" userId="bf3f9740-ba12-4a95-bdcd-7a89d0b0b3a3" providerId="ADAL" clId="{B5F6A1FA-F5EE-4C2B-9489-375B001309EB}" dt="2022-02-22T06:07:36.928" v="258" actId="208"/>
        <pc:sldMkLst>
          <pc:docMk/>
          <pc:sldMk cId="995328994" sldId="330"/>
        </pc:sldMkLst>
        <pc:spChg chg="mod">
          <ac:chgData name="정근채" userId="bf3f9740-ba12-4a95-bdcd-7a89d0b0b3a3" providerId="ADAL" clId="{B5F6A1FA-F5EE-4C2B-9489-375B001309EB}" dt="2022-02-22T06:07:36.928" v="258" actId="208"/>
          <ac:spMkLst>
            <pc:docMk/>
            <pc:sldMk cId="995328994" sldId="330"/>
            <ac:spMk id="17" creationId="{8A7793BF-236A-43B6-A071-5479C8F10785}"/>
          </ac:spMkLst>
        </pc:spChg>
        <pc:spChg chg="add del">
          <ac:chgData name="정근채" userId="bf3f9740-ba12-4a95-bdcd-7a89d0b0b3a3" providerId="ADAL" clId="{B5F6A1FA-F5EE-4C2B-9489-375B001309EB}" dt="2022-02-22T05:44:29.562" v="4" actId="22"/>
          <ac:spMkLst>
            <pc:docMk/>
            <pc:sldMk cId="995328994" sldId="330"/>
            <ac:spMk id="20" creationId="{46FD09F1-0935-48A7-B84A-DC531778F970}"/>
          </ac:spMkLst>
        </pc:spChg>
        <pc:spChg chg="add mod">
          <ac:chgData name="정근채" userId="bf3f9740-ba12-4a95-bdcd-7a89d0b0b3a3" providerId="ADAL" clId="{B5F6A1FA-F5EE-4C2B-9489-375B001309EB}" dt="2022-02-22T05:44:58.972" v="25" actId="1035"/>
          <ac:spMkLst>
            <pc:docMk/>
            <pc:sldMk cId="995328994" sldId="330"/>
            <ac:spMk id="22" creationId="{043BA250-6606-4A2B-9D16-1F85FABFF114}"/>
          </ac:spMkLst>
        </pc:spChg>
        <pc:spChg chg="add mod">
          <ac:chgData name="정근채" userId="bf3f9740-ba12-4a95-bdcd-7a89d0b0b3a3" providerId="ADAL" clId="{B5F6A1FA-F5EE-4C2B-9489-375B001309EB}" dt="2022-02-22T05:49:20.449" v="86" actId="255"/>
          <ac:spMkLst>
            <pc:docMk/>
            <pc:sldMk cId="995328994" sldId="330"/>
            <ac:spMk id="23" creationId="{59AD4D80-C537-41DC-8A26-8376644CD8F2}"/>
          </ac:spMkLst>
        </pc:spChg>
        <pc:spChg chg="add del mod">
          <ac:chgData name="정근채" userId="bf3f9740-ba12-4a95-bdcd-7a89d0b0b3a3" providerId="ADAL" clId="{B5F6A1FA-F5EE-4C2B-9489-375B001309EB}" dt="2022-02-22T05:49:57.100" v="88" actId="21"/>
          <ac:spMkLst>
            <pc:docMk/>
            <pc:sldMk cId="995328994" sldId="330"/>
            <ac:spMk id="24" creationId="{C6FE3AD9-B330-4389-9E7C-C95926AB385C}"/>
          </ac:spMkLst>
        </pc:spChg>
        <pc:picChg chg="mod">
          <ac:chgData name="정근채" userId="bf3f9740-ba12-4a95-bdcd-7a89d0b0b3a3" providerId="ADAL" clId="{B5F6A1FA-F5EE-4C2B-9489-375B001309EB}" dt="2022-02-22T05:44:49.616" v="15" actId="1076"/>
          <ac:picMkLst>
            <pc:docMk/>
            <pc:sldMk cId="995328994" sldId="330"/>
            <ac:picMk id="11" creationId="{3CCC81FB-87D8-4E90-8257-29E242E05B05}"/>
          </ac:picMkLst>
        </pc:picChg>
        <pc:picChg chg="add mod">
          <ac:chgData name="정근채" userId="bf3f9740-ba12-4a95-bdcd-7a89d0b0b3a3" providerId="ADAL" clId="{B5F6A1FA-F5EE-4C2B-9489-375B001309EB}" dt="2022-02-22T05:45:06.461" v="37" actId="1038"/>
          <ac:picMkLst>
            <pc:docMk/>
            <pc:sldMk cId="995328994" sldId="330"/>
            <ac:picMk id="18" creationId="{898C99E3-5912-4045-8C1F-812E0DF3577E}"/>
          </ac:picMkLst>
        </pc:picChg>
      </pc:sldChg>
    </pc:docChg>
  </pc:docChgLst>
  <pc:docChgLst>
    <pc:chgData name="정근채" userId="bf3f9740-ba12-4a95-bdcd-7a89d0b0b3a3" providerId="ADAL" clId="{2C733147-E951-40B3-AC76-423A45E68560}"/>
    <pc:docChg chg="undo redo custSel modSld">
      <pc:chgData name="정근채" userId="bf3f9740-ba12-4a95-bdcd-7a89d0b0b3a3" providerId="ADAL" clId="{2C733147-E951-40B3-AC76-423A45E68560}" dt="2022-05-10T07:16:35.323" v="3216" actId="403"/>
      <pc:docMkLst>
        <pc:docMk/>
      </pc:docMkLst>
      <pc:sldChg chg="modSp mod">
        <pc:chgData name="정근채" userId="bf3f9740-ba12-4a95-bdcd-7a89d0b0b3a3" providerId="ADAL" clId="{2C733147-E951-40B3-AC76-423A45E68560}" dt="2022-05-09T22:52:51.998" v="1204"/>
        <pc:sldMkLst>
          <pc:docMk/>
          <pc:sldMk cId="3405670891" sldId="278"/>
        </pc:sldMkLst>
        <pc:spChg chg="mod">
          <ac:chgData name="정근채" userId="bf3f9740-ba12-4a95-bdcd-7a89d0b0b3a3" providerId="ADAL" clId="{2C733147-E951-40B3-AC76-423A45E68560}" dt="2022-05-09T22:52:51.998" v="1204"/>
          <ac:spMkLst>
            <pc:docMk/>
            <pc:sldMk cId="3405670891" sldId="278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C733147-E951-40B3-AC76-423A45E68560}" dt="2022-05-09T22:54:20.059" v="1215"/>
        <pc:sldMkLst>
          <pc:docMk/>
          <pc:sldMk cId="536372008" sldId="279"/>
        </pc:sldMkLst>
        <pc:spChg chg="mod">
          <ac:chgData name="정근채" userId="bf3f9740-ba12-4a95-bdcd-7a89d0b0b3a3" providerId="ADAL" clId="{2C733147-E951-40B3-AC76-423A45E68560}" dt="2022-05-09T22:54:20.059" v="1215"/>
          <ac:spMkLst>
            <pc:docMk/>
            <pc:sldMk cId="536372008" sldId="279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C733147-E951-40B3-AC76-423A45E68560}" dt="2022-05-09T22:59:27.590" v="1332" actId="20577"/>
        <pc:sldMkLst>
          <pc:docMk/>
          <pc:sldMk cId="3713917764" sldId="280"/>
        </pc:sldMkLst>
        <pc:spChg chg="mod">
          <ac:chgData name="정근채" userId="bf3f9740-ba12-4a95-bdcd-7a89d0b0b3a3" providerId="ADAL" clId="{2C733147-E951-40B3-AC76-423A45E68560}" dt="2022-05-09T22:59:27.590" v="1332" actId="20577"/>
          <ac:spMkLst>
            <pc:docMk/>
            <pc:sldMk cId="3713917764" sldId="280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C733147-E951-40B3-AC76-423A45E68560}" dt="2022-05-09T23:01:53.413" v="1334" actId="12"/>
        <pc:sldMkLst>
          <pc:docMk/>
          <pc:sldMk cId="2754282650" sldId="282"/>
        </pc:sldMkLst>
        <pc:spChg chg="mod">
          <ac:chgData name="정근채" userId="bf3f9740-ba12-4a95-bdcd-7a89d0b0b3a3" providerId="ADAL" clId="{2C733147-E951-40B3-AC76-423A45E68560}" dt="2022-05-09T23:01:53.413" v="1334" actId="12"/>
          <ac:spMkLst>
            <pc:docMk/>
            <pc:sldMk cId="2754282650" sldId="282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C733147-E951-40B3-AC76-423A45E68560}" dt="2022-05-09T23:05:14.884" v="1336" actId="207"/>
        <pc:sldMkLst>
          <pc:docMk/>
          <pc:sldMk cId="3523672459" sldId="283"/>
        </pc:sldMkLst>
        <pc:spChg chg="mod">
          <ac:chgData name="정근채" userId="bf3f9740-ba12-4a95-bdcd-7a89d0b0b3a3" providerId="ADAL" clId="{2C733147-E951-40B3-AC76-423A45E68560}" dt="2022-05-09T23:05:14.884" v="1336" actId="207"/>
          <ac:spMkLst>
            <pc:docMk/>
            <pc:sldMk cId="3523672459" sldId="283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C733147-E951-40B3-AC76-423A45E68560}" dt="2022-05-09T23:11:23.002" v="1342" actId="207"/>
        <pc:sldMkLst>
          <pc:docMk/>
          <pc:sldMk cId="2951380917" sldId="284"/>
        </pc:sldMkLst>
        <pc:spChg chg="mod">
          <ac:chgData name="정근채" userId="bf3f9740-ba12-4a95-bdcd-7a89d0b0b3a3" providerId="ADAL" clId="{2C733147-E951-40B3-AC76-423A45E68560}" dt="2022-05-09T23:11:23.002" v="1342" actId="207"/>
          <ac:spMkLst>
            <pc:docMk/>
            <pc:sldMk cId="2951380917" sldId="284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C733147-E951-40B3-AC76-423A45E68560}" dt="2022-04-27T06:01:25.896" v="2" actId="207"/>
        <pc:sldMkLst>
          <pc:docMk/>
          <pc:sldMk cId="4096114897" sldId="285"/>
        </pc:sldMkLst>
        <pc:spChg chg="mod">
          <ac:chgData name="정근채" userId="bf3f9740-ba12-4a95-bdcd-7a89d0b0b3a3" providerId="ADAL" clId="{2C733147-E951-40B3-AC76-423A45E68560}" dt="2022-04-27T06:01:25.896" v="2" actId="207"/>
          <ac:spMkLst>
            <pc:docMk/>
            <pc:sldMk cId="4096114897" sldId="285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C733147-E951-40B3-AC76-423A45E68560}" dt="2022-05-09T23:17:15.332" v="1346" actId="207"/>
        <pc:sldMkLst>
          <pc:docMk/>
          <pc:sldMk cId="3519087964" sldId="290"/>
        </pc:sldMkLst>
        <pc:spChg chg="mod">
          <ac:chgData name="정근채" userId="bf3f9740-ba12-4a95-bdcd-7a89d0b0b3a3" providerId="ADAL" clId="{2C733147-E951-40B3-AC76-423A45E68560}" dt="2022-05-09T23:17:15.332" v="1346" actId="207"/>
          <ac:spMkLst>
            <pc:docMk/>
            <pc:sldMk cId="3519087964" sldId="290"/>
            <ac:spMk id="6" creationId="{D09F531B-2A59-4C8F-890D-9ABAD7416649}"/>
          </ac:spMkLst>
        </pc:spChg>
      </pc:sldChg>
      <pc:sldChg chg="modSp mod">
        <pc:chgData name="정근채" userId="bf3f9740-ba12-4a95-bdcd-7a89d0b0b3a3" providerId="ADAL" clId="{2C733147-E951-40B3-AC76-423A45E68560}" dt="2022-05-09T23:21:11.848" v="1363" actId="2711"/>
        <pc:sldMkLst>
          <pc:docMk/>
          <pc:sldMk cId="3333050491" sldId="294"/>
        </pc:sldMkLst>
        <pc:spChg chg="mod">
          <ac:chgData name="정근채" userId="bf3f9740-ba12-4a95-bdcd-7a89d0b0b3a3" providerId="ADAL" clId="{2C733147-E951-40B3-AC76-423A45E68560}" dt="2022-05-09T23:21:11.848" v="1363" actId="2711"/>
          <ac:spMkLst>
            <pc:docMk/>
            <pc:sldMk cId="3333050491" sldId="294"/>
            <ac:spMk id="9" creationId="{7D669632-6A51-44A0-896D-F1EC11F69734}"/>
          </ac:spMkLst>
        </pc:spChg>
      </pc:sldChg>
      <pc:sldChg chg="modSp mod">
        <pc:chgData name="정근채" userId="bf3f9740-ba12-4a95-bdcd-7a89d0b0b3a3" providerId="ADAL" clId="{2C733147-E951-40B3-AC76-423A45E68560}" dt="2022-05-09T23:33:11.677" v="1499" actId="20577"/>
        <pc:sldMkLst>
          <pc:docMk/>
          <pc:sldMk cId="1748520301" sldId="295"/>
        </pc:sldMkLst>
        <pc:spChg chg="mod">
          <ac:chgData name="정근채" userId="bf3f9740-ba12-4a95-bdcd-7a89d0b0b3a3" providerId="ADAL" clId="{2C733147-E951-40B3-AC76-423A45E68560}" dt="2022-05-09T23:33:11.677" v="1499" actId="20577"/>
          <ac:spMkLst>
            <pc:docMk/>
            <pc:sldMk cId="1748520301" sldId="295"/>
            <ac:spMk id="9" creationId="{7D669632-6A51-44A0-896D-F1EC11F69734}"/>
          </ac:spMkLst>
        </pc:spChg>
      </pc:sldChg>
      <pc:sldChg chg="addSp modSp mod">
        <pc:chgData name="정근채" userId="bf3f9740-ba12-4a95-bdcd-7a89d0b0b3a3" providerId="ADAL" clId="{2C733147-E951-40B3-AC76-423A45E68560}" dt="2022-05-09T23:30:44.522" v="1491" actId="14100"/>
        <pc:sldMkLst>
          <pc:docMk/>
          <pc:sldMk cId="3623438394" sldId="297"/>
        </pc:sldMkLst>
        <pc:spChg chg="mod">
          <ac:chgData name="정근채" userId="bf3f9740-ba12-4a95-bdcd-7a89d0b0b3a3" providerId="ADAL" clId="{2C733147-E951-40B3-AC76-423A45E68560}" dt="2022-05-09T23:28:33.498" v="1475" actId="14100"/>
          <ac:spMkLst>
            <pc:docMk/>
            <pc:sldMk cId="3623438394" sldId="297"/>
            <ac:spMk id="3" creationId="{90E8063D-8EB5-4BAA-84C1-BEC661D4572C}"/>
          </ac:spMkLst>
        </pc:spChg>
        <pc:spChg chg="mod">
          <ac:chgData name="정근채" userId="bf3f9740-ba12-4a95-bdcd-7a89d0b0b3a3" providerId="ADAL" clId="{2C733147-E951-40B3-AC76-423A45E68560}" dt="2022-05-09T23:30:14.185" v="1486" actId="207"/>
          <ac:spMkLst>
            <pc:docMk/>
            <pc:sldMk cId="3623438394" sldId="297"/>
            <ac:spMk id="9" creationId="{7D669632-6A51-44A0-896D-F1EC11F69734}"/>
          </ac:spMkLst>
        </pc:spChg>
        <pc:spChg chg="mod">
          <ac:chgData name="정근채" userId="bf3f9740-ba12-4a95-bdcd-7a89d0b0b3a3" providerId="ADAL" clId="{2C733147-E951-40B3-AC76-423A45E68560}" dt="2022-05-09T23:28:37.284" v="1476" actId="1076"/>
          <ac:spMkLst>
            <pc:docMk/>
            <pc:sldMk cId="3623438394" sldId="297"/>
            <ac:spMk id="10" creationId="{7D68C266-72B8-4CDA-A957-ECA2D7C8C9C1}"/>
          </ac:spMkLst>
        </pc:spChg>
        <pc:spChg chg="add mod">
          <ac:chgData name="정근채" userId="bf3f9740-ba12-4a95-bdcd-7a89d0b0b3a3" providerId="ADAL" clId="{2C733147-E951-40B3-AC76-423A45E68560}" dt="2022-05-09T23:29:59.569" v="1482" actId="208"/>
          <ac:spMkLst>
            <pc:docMk/>
            <pc:sldMk cId="3623438394" sldId="297"/>
            <ac:spMk id="11" creationId="{54DF5584-B9DF-8FBE-B036-7A6BB022EC8B}"/>
          </ac:spMkLst>
        </pc:spChg>
        <pc:picChg chg="mod">
          <ac:chgData name="정근채" userId="bf3f9740-ba12-4a95-bdcd-7a89d0b0b3a3" providerId="ADAL" clId="{2C733147-E951-40B3-AC76-423A45E68560}" dt="2022-05-09T23:28:23.365" v="1472" actId="14100"/>
          <ac:picMkLst>
            <pc:docMk/>
            <pc:sldMk cId="3623438394" sldId="297"/>
            <ac:picMk id="6" creationId="{8AF6B8D3-5E21-4DE7-A67C-B975611F8988}"/>
          </ac:picMkLst>
        </pc:picChg>
        <pc:cxnChg chg="mod">
          <ac:chgData name="정근채" userId="bf3f9740-ba12-4a95-bdcd-7a89d0b0b3a3" providerId="ADAL" clId="{2C733147-E951-40B3-AC76-423A45E68560}" dt="2022-05-09T23:30:25.944" v="1489" actId="14100"/>
          <ac:cxnSpMkLst>
            <pc:docMk/>
            <pc:sldMk cId="3623438394" sldId="297"/>
            <ac:cxnSpMk id="8" creationId="{79E1EDDA-B9DA-4F07-B9BE-D22AD840F6F7}"/>
          </ac:cxnSpMkLst>
        </pc:cxnChg>
        <pc:cxnChg chg="add mod">
          <ac:chgData name="정근채" userId="bf3f9740-ba12-4a95-bdcd-7a89d0b0b3a3" providerId="ADAL" clId="{2C733147-E951-40B3-AC76-423A45E68560}" dt="2022-05-09T23:30:44.522" v="1491" actId="14100"/>
          <ac:cxnSpMkLst>
            <pc:docMk/>
            <pc:sldMk cId="3623438394" sldId="297"/>
            <ac:cxnSpMk id="12" creationId="{E45FD58F-5D3D-2BDD-EFC8-7A19FC8D2824}"/>
          </ac:cxnSpMkLst>
        </pc:cxnChg>
      </pc:sldChg>
      <pc:sldChg chg="modSp mod">
        <pc:chgData name="정근채" userId="bf3f9740-ba12-4a95-bdcd-7a89d0b0b3a3" providerId="ADAL" clId="{2C733147-E951-40B3-AC76-423A45E68560}" dt="2022-05-09T23:36:42.325" v="1500" actId="207"/>
        <pc:sldMkLst>
          <pc:docMk/>
          <pc:sldMk cId="947147287" sldId="301"/>
        </pc:sldMkLst>
        <pc:spChg chg="mod">
          <ac:chgData name="정근채" userId="bf3f9740-ba12-4a95-bdcd-7a89d0b0b3a3" providerId="ADAL" clId="{2C733147-E951-40B3-AC76-423A45E68560}" dt="2022-05-09T23:36:42.325" v="1500" actId="207"/>
          <ac:spMkLst>
            <pc:docMk/>
            <pc:sldMk cId="947147287" sldId="301"/>
            <ac:spMk id="9" creationId="{7D669632-6A51-44A0-896D-F1EC11F69734}"/>
          </ac:spMkLst>
        </pc:spChg>
      </pc:sldChg>
      <pc:sldChg chg="modSp mod">
        <pc:chgData name="정근채" userId="bf3f9740-ba12-4a95-bdcd-7a89d0b0b3a3" providerId="ADAL" clId="{2C733147-E951-40B3-AC76-423A45E68560}" dt="2022-05-09T23:44:51.117" v="2067" actId="207"/>
        <pc:sldMkLst>
          <pc:docMk/>
          <pc:sldMk cId="3286567787" sldId="304"/>
        </pc:sldMkLst>
        <pc:spChg chg="mod">
          <ac:chgData name="정근채" userId="bf3f9740-ba12-4a95-bdcd-7a89d0b0b3a3" providerId="ADAL" clId="{2C733147-E951-40B3-AC76-423A45E68560}" dt="2022-05-09T23:44:51.117" v="2067" actId="207"/>
          <ac:spMkLst>
            <pc:docMk/>
            <pc:sldMk cId="3286567787" sldId="304"/>
            <ac:spMk id="9" creationId="{7D669632-6A51-44A0-896D-F1EC11F69734}"/>
          </ac:spMkLst>
        </pc:spChg>
      </pc:sldChg>
      <pc:sldChg chg="modSp mod">
        <pc:chgData name="정근채" userId="bf3f9740-ba12-4a95-bdcd-7a89d0b0b3a3" providerId="ADAL" clId="{2C733147-E951-40B3-AC76-423A45E68560}" dt="2022-05-09T23:44:20.866" v="1983" actId="20577"/>
        <pc:sldMkLst>
          <pc:docMk/>
          <pc:sldMk cId="670904509" sldId="305"/>
        </pc:sldMkLst>
        <pc:spChg chg="mod">
          <ac:chgData name="정근채" userId="bf3f9740-ba12-4a95-bdcd-7a89d0b0b3a3" providerId="ADAL" clId="{2C733147-E951-40B3-AC76-423A45E68560}" dt="2022-05-09T23:44:20.866" v="1983" actId="20577"/>
          <ac:spMkLst>
            <pc:docMk/>
            <pc:sldMk cId="670904509" sldId="305"/>
            <ac:spMk id="9" creationId="{7D669632-6A51-44A0-896D-F1EC11F69734}"/>
          </ac:spMkLst>
        </pc:spChg>
      </pc:sldChg>
      <pc:sldChg chg="addSp modSp mod">
        <pc:chgData name="정근채" userId="bf3f9740-ba12-4a95-bdcd-7a89d0b0b3a3" providerId="ADAL" clId="{2C733147-E951-40B3-AC76-423A45E68560}" dt="2022-05-10T02:34:24.370" v="2068" actId="207"/>
        <pc:sldMkLst>
          <pc:docMk/>
          <pc:sldMk cId="2812866241" sldId="309"/>
        </pc:sldMkLst>
        <pc:spChg chg="mod">
          <ac:chgData name="정근채" userId="bf3f9740-ba12-4a95-bdcd-7a89d0b0b3a3" providerId="ADAL" clId="{2C733147-E951-40B3-AC76-423A45E68560}" dt="2022-05-10T02:34:24.370" v="2068" actId="207"/>
          <ac:spMkLst>
            <pc:docMk/>
            <pc:sldMk cId="2812866241" sldId="309"/>
            <ac:spMk id="9" creationId="{7D669632-6A51-44A0-896D-F1EC11F69734}"/>
          </ac:spMkLst>
        </pc:spChg>
        <pc:cxnChg chg="add">
          <ac:chgData name="정근채" userId="bf3f9740-ba12-4a95-bdcd-7a89d0b0b3a3" providerId="ADAL" clId="{2C733147-E951-40B3-AC76-423A45E68560}" dt="2022-04-27T06:29:53.504" v="4" actId="11529"/>
          <ac:cxnSpMkLst>
            <pc:docMk/>
            <pc:sldMk cId="2812866241" sldId="309"/>
            <ac:cxnSpMk id="6" creationId="{31FAA2AD-85EB-4146-9EFE-97FF1B8B66BA}"/>
          </ac:cxnSpMkLst>
        </pc:cxnChg>
      </pc:sldChg>
      <pc:sldChg chg="modSp mod">
        <pc:chgData name="정근채" userId="bf3f9740-ba12-4a95-bdcd-7a89d0b0b3a3" providerId="ADAL" clId="{2C733147-E951-40B3-AC76-423A45E68560}" dt="2022-05-10T04:36:29.129" v="2081" actId="1076"/>
        <pc:sldMkLst>
          <pc:docMk/>
          <pc:sldMk cId="3207329863" sldId="311"/>
        </pc:sldMkLst>
        <pc:spChg chg="mod">
          <ac:chgData name="정근채" userId="bf3f9740-ba12-4a95-bdcd-7a89d0b0b3a3" providerId="ADAL" clId="{2C733147-E951-40B3-AC76-423A45E68560}" dt="2022-05-10T04:36:25.438" v="2080" actId="20577"/>
          <ac:spMkLst>
            <pc:docMk/>
            <pc:sldMk cId="3207329863" sldId="311"/>
            <ac:spMk id="9" creationId="{7D669632-6A51-44A0-896D-F1EC11F69734}"/>
          </ac:spMkLst>
        </pc:spChg>
        <pc:picChg chg="mod">
          <ac:chgData name="정근채" userId="bf3f9740-ba12-4a95-bdcd-7a89d0b0b3a3" providerId="ADAL" clId="{2C733147-E951-40B3-AC76-423A45E68560}" dt="2022-05-10T04:36:29.129" v="2081" actId="1076"/>
          <ac:picMkLst>
            <pc:docMk/>
            <pc:sldMk cId="3207329863" sldId="311"/>
            <ac:picMk id="8" creationId="{26D33A04-2DEC-459A-91B4-3353D7173954}"/>
          </ac:picMkLst>
        </pc:picChg>
      </pc:sldChg>
      <pc:sldChg chg="addSp delSp modSp mod">
        <pc:chgData name="정근채" userId="bf3f9740-ba12-4a95-bdcd-7a89d0b0b3a3" providerId="ADAL" clId="{2C733147-E951-40B3-AC76-423A45E68560}" dt="2022-05-10T04:43:14.456" v="2108" actId="1035"/>
        <pc:sldMkLst>
          <pc:docMk/>
          <pc:sldMk cId="1373012158" sldId="312"/>
        </pc:sldMkLst>
        <pc:spChg chg="mod">
          <ac:chgData name="정근채" userId="bf3f9740-ba12-4a95-bdcd-7a89d0b0b3a3" providerId="ADAL" clId="{2C733147-E951-40B3-AC76-423A45E68560}" dt="2022-04-27T07:21:46.585" v="204"/>
          <ac:spMkLst>
            <pc:docMk/>
            <pc:sldMk cId="1373012158" sldId="312"/>
            <ac:spMk id="9" creationId="{7D669632-6A51-44A0-896D-F1EC11F69734}"/>
          </ac:spMkLst>
        </pc:spChg>
        <pc:spChg chg="add del mod">
          <ac:chgData name="정근채" userId="bf3f9740-ba12-4a95-bdcd-7a89d0b0b3a3" providerId="ADAL" clId="{2C733147-E951-40B3-AC76-423A45E68560}" dt="2022-04-27T06:50:06.268" v="16" actId="478"/>
          <ac:spMkLst>
            <pc:docMk/>
            <pc:sldMk cId="1373012158" sldId="312"/>
            <ac:spMk id="14" creationId="{B269099A-E477-4B45-8885-9925E3DD36CA}"/>
          </ac:spMkLst>
        </pc:spChg>
        <pc:spChg chg="add mod ord">
          <ac:chgData name="정근채" userId="bf3f9740-ba12-4a95-bdcd-7a89d0b0b3a3" providerId="ADAL" clId="{2C733147-E951-40B3-AC76-423A45E68560}" dt="2022-04-27T06:54:18.178" v="44" actId="167"/>
          <ac:spMkLst>
            <pc:docMk/>
            <pc:sldMk cId="1373012158" sldId="312"/>
            <ac:spMk id="16" creationId="{ADD9999F-B1FC-40DD-A866-ADC95F142F33}"/>
          </ac:spMkLst>
        </pc:spChg>
        <pc:spChg chg="mod">
          <ac:chgData name="정근채" userId="bf3f9740-ba12-4a95-bdcd-7a89d0b0b3a3" providerId="ADAL" clId="{2C733147-E951-40B3-AC76-423A45E68560}" dt="2022-04-27T07:27:56.001" v="223" actId="6549"/>
          <ac:spMkLst>
            <pc:docMk/>
            <pc:sldMk cId="1373012158" sldId="312"/>
            <ac:spMk id="42" creationId="{48177670-C1DB-42FC-B692-E59E439FD741}"/>
          </ac:spMkLst>
        </pc:spChg>
        <pc:spChg chg="add del">
          <ac:chgData name="정근채" userId="bf3f9740-ba12-4a95-bdcd-7a89d0b0b3a3" providerId="ADAL" clId="{2C733147-E951-40B3-AC76-423A45E68560}" dt="2022-05-10T04:42:58.630" v="2083" actId="22"/>
          <ac:spMkLst>
            <pc:docMk/>
            <pc:sldMk cId="1373012158" sldId="312"/>
            <ac:spMk id="43" creationId="{A85785A2-4A12-6DB3-57D3-55FE30B48D67}"/>
          </ac:spMkLst>
        </pc:spChg>
        <pc:spChg chg="add del mod">
          <ac:chgData name="정근채" userId="bf3f9740-ba12-4a95-bdcd-7a89d0b0b3a3" providerId="ADAL" clId="{2C733147-E951-40B3-AC76-423A45E68560}" dt="2022-04-27T06:43:53.065" v="9" actId="478"/>
          <ac:spMkLst>
            <pc:docMk/>
            <pc:sldMk cId="1373012158" sldId="312"/>
            <ac:spMk id="43" creationId="{F05AC926-858C-44C5-813D-588BA56F0F07}"/>
          </ac:spMkLst>
        </pc:spChg>
        <pc:spChg chg="add del mod">
          <ac:chgData name="정근채" userId="bf3f9740-ba12-4a95-bdcd-7a89d0b0b3a3" providerId="ADAL" clId="{2C733147-E951-40B3-AC76-423A45E68560}" dt="2022-04-27T06:50:04.913" v="15" actId="478"/>
          <ac:spMkLst>
            <pc:docMk/>
            <pc:sldMk cId="1373012158" sldId="312"/>
            <ac:spMk id="45" creationId="{5EBA2932-18CC-42BE-B04E-03D2D1861515}"/>
          </ac:spMkLst>
        </pc:spChg>
        <pc:spChg chg="add mod">
          <ac:chgData name="정근채" userId="bf3f9740-ba12-4a95-bdcd-7a89d0b0b3a3" providerId="ADAL" clId="{2C733147-E951-40B3-AC76-423A45E68560}" dt="2022-05-10T04:43:14.456" v="2108" actId="1035"/>
          <ac:spMkLst>
            <pc:docMk/>
            <pc:sldMk cId="1373012158" sldId="312"/>
            <ac:spMk id="45" creationId="{A093BC7C-796F-2CC3-65B2-5F515454C134}"/>
          </ac:spMkLst>
        </pc:spChg>
        <pc:spChg chg="add mod">
          <ac:chgData name="정근채" userId="bf3f9740-ba12-4a95-bdcd-7a89d0b0b3a3" providerId="ADAL" clId="{2C733147-E951-40B3-AC76-423A45E68560}" dt="2022-04-27T06:52:37.104" v="36" actId="1076"/>
          <ac:spMkLst>
            <pc:docMk/>
            <pc:sldMk cId="1373012158" sldId="312"/>
            <ac:spMk id="46" creationId="{385B880C-86E7-4756-80D1-79C6DC5F20C1}"/>
          </ac:spMkLst>
        </pc:spChg>
        <pc:spChg chg="add mod">
          <ac:chgData name="정근채" userId="bf3f9740-ba12-4a95-bdcd-7a89d0b0b3a3" providerId="ADAL" clId="{2C733147-E951-40B3-AC76-423A45E68560}" dt="2022-04-27T06:52:39.486" v="37" actId="571"/>
          <ac:spMkLst>
            <pc:docMk/>
            <pc:sldMk cId="1373012158" sldId="312"/>
            <ac:spMk id="48" creationId="{C5EBB000-4811-411D-B63D-9E0A923486E1}"/>
          </ac:spMkLst>
        </pc:spChg>
        <pc:spChg chg="add mod ord">
          <ac:chgData name="정근채" userId="bf3f9740-ba12-4a95-bdcd-7a89d0b0b3a3" providerId="ADAL" clId="{2C733147-E951-40B3-AC76-423A45E68560}" dt="2022-04-27T06:54:47.603" v="52" actId="1037"/>
          <ac:spMkLst>
            <pc:docMk/>
            <pc:sldMk cId="1373012158" sldId="312"/>
            <ac:spMk id="49" creationId="{BE008BF4-FDAB-4EB9-A4EB-069254A7D6E7}"/>
          </ac:spMkLst>
        </pc:spChg>
      </pc:sldChg>
      <pc:sldChg chg="addSp modSp mod">
        <pc:chgData name="정근채" userId="bf3f9740-ba12-4a95-bdcd-7a89d0b0b3a3" providerId="ADAL" clId="{2C733147-E951-40B3-AC76-423A45E68560}" dt="2022-05-10T06:14:52.358" v="2181" actId="20577"/>
        <pc:sldMkLst>
          <pc:docMk/>
          <pc:sldMk cId="3277650264" sldId="313"/>
        </pc:sldMkLst>
        <pc:spChg chg="mod">
          <ac:chgData name="정근채" userId="bf3f9740-ba12-4a95-bdcd-7a89d0b0b3a3" providerId="ADAL" clId="{2C733147-E951-40B3-AC76-423A45E68560}" dt="2022-04-27T07:57:49.411" v="909" actId="207"/>
          <ac:spMkLst>
            <pc:docMk/>
            <pc:sldMk cId="3277650264" sldId="313"/>
            <ac:spMk id="9" creationId="{7D669632-6A51-44A0-896D-F1EC11F69734}"/>
          </ac:spMkLst>
        </pc:spChg>
        <pc:spChg chg="add mod">
          <ac:chgData name="정근채" userId="bf3f9740-ba12-4a95-bdcd-7a89d0b0b3a3" providerId="ADAL" clId="{2C733147-E951-40B3-AC76-423A45E68560}" dt="2022-05-10T06:14:52.358" v="2181" actId="20577"/>
          <ac:spMkLst>
            <pc:docMk/>
            <pc:sldMk cId="3277650264" sldId="313"/>
            <ac:spMk id="12" creationId="{511439CF-5C8B-4CE0-A91D-23CDC511D04E}"/>
          </ac:spMkLst>
        </pc:spChg>
      </pc:sldChg>
      <pc:sldChg chg="addSp delSp modSp mod">
        <pc:chgData name="정근채" userId="bf3f9740-ba12-4a95-bdcd-7a89d0b0b3a3" providerId="ADAL" clId="{2C733147-E951-40B3-AC76-423A45E68560}" dt="2022-05-10T06:22:11.192" v="2234"/>
        <pc:sldMkLst>
          <pc:docMk/>
          <pc:sldMk cId="2128400875" sldId="314"/>
        </pc:sldMkLst>
        <pc:spChg chg="add mod ord">
          <ac:chgData name="정근채" userId="bf3f9740-ba12-4a95-bdcd-7a89d0b0b3a3" providerId="ADAL" clId="{2C733147-E951-40B3-AC76-423A45E68560}" dt="2022-04-27T08:11:47.566" v="977" actId="14100"/>
          <ac:spMkLst>
            <pc:docMk/>
            <pc:sldMk cId="2128400875" sldId="314"/>
            <ac:spMk id="8" creationId="{29055BBF-9FFB-4C37-B473-42A6E8C616C9}"/>
          </ac:spMkLst>
        </pc:spChg>
        <pc:spChg chg="mod">
          <ac:chgData name="정근채" userId="bf3f9740-ba12-4a95-bdcd-7a89d0b0b3a3" providerId="ADAL" clId="{2C733147-E951-40B3-AC76-423A45E68560}" dt="2022-05-10T06:22:11.192" v="2234"/>
          <ac:spMkLst>
            <pc:docMk/>
            <pc:sldMk cId="2128400875" sldId="314"/>
            <ac:spMk id="9" creationId="{7D669632-6A51-44A0-896D-F1EC11F69734}"/>
          </ac:spMkLst>
        </pc:spChg>
        <pc:spChg chg="ord">
          <ac:chgData name="정근채" userId="bf3f9740-ba12-4a95-bdcd-7a89d0b0b3a3" providerId="ADAL" clId="{2C733147-E951-40B3-AC76-423A45E68560}" dt="2022-04-27T08:11:12.600" v="967" actId="166"/>
          <ac:spMkLst>
            <pc:docMk/>
            <pc:sldMk cId="2128400875" sldId="314"/>
            <ac:spMk id="13" creationId="{BA494333-AB5E-40CF-ACC4-ECAB08F6256B}"/>
          </ac:spMkLst>
        </pc:spChg>
        <pc:spChg chg="del mod">
          <ac:chgData name="정근채" userId="bf3f9740-ba12-4a95-bdcd-7a89d0b0b3a3" providerId="ADAL" clId="{2C733147-E951-40B3-AC76-423A45E68560}" dt="2022-04-27T08:10:53.865" v="964" actId="478"/>
          <ac:spMkLst>
            <pc:docMk/>
            <pc:sldMk cId="2128400875" sldId="314"/>
            <ac:spMk id="17" creationId="{89650940-9898-4B67-AC6A-FFC70AD75139}"/>
          </ac:spMkLst>
        </pc:spChg>
        <pc:spChg chg="mod ord">
          <ac:chgData name="정근채" userId="bf3f9740-ba12-4a95-bdcd-7a89d0b0b3a3" providerId="ADAL" clId="{2C733147-E951-40B3-AC76-423A45E68560}" dt="2022-05-10T06:14:49.705" v="2178" actId="1076"/>
          <ac:spMkLst>
            <pc:docMk/>
            <pc:sldMk cId="2128400875" sldId="314"/>
            <ac:spMk id="21" creationId="{10B553F1-1109-4105-A713-6742BD0A2B15}"/>
          </ac:spMkLst>
        </pc:spChg>
        <pc:spChg chg="ord">
          <ac:chgData name="정근채" userId="bf3f9740-ba12-4a95-bdcd-7a89d0b0b3a3" providerId="ADAL" clId="{2C733147-E951-40B3-AC76-423A45E68560}" dt="2022-04-27T08:11:04.092" v="966" actId="166"/>
          <ac:spMkLst>
            <pc:docMk/>
            <pc:sldMk cId="2128400875" sldId="314"/>
            <ac:spMk id="22" creationId="{43BABDB5-9009-492A-BBAB-7745F270874F}"/>
          </ac:spMkLst>
        </pc:spChg>
        <pc:picChg chg="mod">
          <ac:chgData name="정근채" userId="bf3f9740-ba12-4a95-bdcd-7a89d0b0b3a3" providerId="ADAL" clId="{2C733147-E951-40B3-AC76-423A45E68560}" dt="2022-05-10T06:14:50.017" v="2179" actId="1076"/>
          <ac:picMkLst>
            <pc:docMk/>
            <pc:sldMk cId="2128400875" sldId="314"/>
            <ac:picMk id="16" creationId="{DBFA7013-DF64-4E39-8226-ACAE6EF2036A}"/>
          </ac:picMkLst>
        </pc:picChg>
        <pc:cxnChg chg="add del ord">
          <ac:chgData name="정근채" userId="bf3f9740-ba12-4a95-bdcd-7a89d0b0b3a3" providerId="ADAL" clId="{2C733147-E951-40B3-AC76-423A45E68560}" dt="2022-04-27T08:12:03.666" v="979" actId="478"/>
          <ac:cxnSpMkLst>
            <pc:docMk/>
            <pc:sldMk cId="2128400875" sldId="314"/>
            <ac:cxnSpMk id="6" creationId="{3E06D9C5-0426-4BD5-BA24-0926FA5AA61D}"/>
          </ac:cxnSpMkLst>
        </pc:cxnChg>
      </pc:sldChg>
      <pc:sldChg chg="modSp mod">
        <pc:chgData name="정근채" userId="bf3f9740-ba12-4a95-bdcd-7a89d0b0b3a3" providerId="ADAL" clId="{2C733147-E951-40B3-AC76-423A45E68560}" dt="2022-05-10T06:24:06.907" v="2247" actId="14100"/>
        <pc:sldMkLst>
          <pc:docMk/>
          <pc:sldMk cId="3937532971" sldId="315"/>
        </pc:sldMkLst>
        <pc:spChg chg="mod">
          <ac:chgData name="정근채" userId="bf3f9740-ba12-4a95-bdcd-7a89d0b0b3a3" providerId="ADAL" clId="{2C733147-E951-40B3-AC76-423A45E68560}" dt="2022-05-10T06:24:06.907" v="2247" actId="14100"/>
          <ac:spMkLst>
            <pc:docMk/>
            <pc:sldMk cId="3937532971" sldId="315"/>
            <ac:spMk id="9" creationId="{7D669632-6A51-44A0-896D-F1EC11F69734}"/>
          </ac:spMkLst>
        </pc:spChg>
      </pc:sldChg>
      <pc:sldChg chg="modSp mod">
        <pc:chgData name="정근채" userId="bf3f9740-ba12-4a95-bdcd-7a89d0b0b3a3" providerId="ADAL" clId="{2C733147-E951-40B3-AC76-423A45E68560}" dt="2022-05-10T06:26:12.110" v="2248" actId="6549"/>
        <pc:sldMkLst>
          <pc:docMk/>
          <pc:sldMk cId="2964796416" sldId="317"/>
        </pc:sldMkLst>
        <pc:spChg chg="mod">
          <ac:chgData name="정근채" userId="bf3f9740-ba12-4a95-bdcd-7a89d0b0b3a3" providerId="ADAL" clId="{2C733147-E951-40B3-AC76-423A45E68560}" dt="2022-05-10T06:26:12.110" v="2248" actId="6549"/>
          <ac:spMkLst>
            <pc:docMk/>
            <pc:sldMk cId="2964796416" sldId="317"/>
            <ac:spMk id="9" creationId="{7D669632-6A51-44A0-896D-F1EC11F69734}"/>
          </ac:spMkLst>
        </pc:spChg>
      </pc:sldChg>
      <pc:sldChg chg="addSp delSp modSp mod">
        <pc:chgData name="정근채" userId="bf3f9740-ba12-4a95-bdcd-7a89d0b0b3a3" providerId="ADAL" clId="{2C733147-E951-40B3-AC76-423A45E68560}" dt="2022-05-10T06:50:52.826" v="2591" actId="20577"/>
        <pc:sldMkLst>
          <pc:docMk/>
          <pc:sldMk cId="3970257717" sldId="318"/>
        </pc:sldMkLst>
        <pc:spChg chg="add del">
          <ac:chgData name="정근채" userId="bf3f9740-ba12-4a95-bdcd-7a89d0b0b3a3" providerId="ADAL" clId="{2C733147-E951-40B3-AC76-423A45E68560}" dt="2022-05-10T06:44:55.269" v="2355" actId="22"/>
          <ac:spMkLst>
            <pc:docMk/>
            <pc:sldMk cId="3970257717" sldId="318"/>
            <ac:spMk id="11" creationId="{FAF0B63F-2DB9-4A16-FC50-61E9C9776C09}"/>
          </ac:spMkLst>
        </pc:spChg>
        <pc:spChg chg="add del mod">
          <ac:chgData name="정근채" userId="bf3f9740-ba12-4a95-bdcd-7a89d0b0b3a3" providerId="ADAL" clId="{2C733147-E951-40B3-AC76-423A45E68560}" dt="2022-05-10T06:48:34.656" v="2511"/>
          <ac:spMkLst>
            <pc:docMk/>
            <pc:sldMk cId="3970257717" sldId="318"/>
            <ac:spMk id="14" creationId="{275F9486-9527-4D68-5B37-97330233C26D}"/>
          </ac:spMkLst>
        </pc:spChg>
        <pc:spChg chg="mod">
          <ac:chgData name="정근채" userId="bf3f9740-ba12-4a95-bdcd-7a89d0b0b3a3" providerId="ADAL" clId="{2C733147-E951-40B3-AC76-423A45E68560}" dt="2022-05-10T06:50:52.826" v="2591" actId="20577"/>
          <ac:spMkLst>
            <pc:docMk/>
            <pc:sldMk cId="3970257717" sldId="318"/>
            <ac:spMk id="17" creationId="{CCCA4591-AED2-4169-8CB0-EBB28FBAC1B4}"/>
          </ac:spMkLst>
        </pc:spChg>
      </pc:sldChg>
      <pc:sldChg chg="modSp mod">
        <pc:chgData name="정근채" userId="bf3f9740-ba12-4a95-bdcd-7a89d0b0b3a3" providerId="ADAL" clId="{2C733147-E951-40B3-AC76-423A45E68560}" dt="2022-05-10T06:54:22.444" v="2762"/>
        <pc:sldMkLst>
          <pc:docMk/>
          <pc:sldMk cId="562921687" sldId="319"/>
        </pc:sldMkLst>
        <pc:spChg chg="mod">
          <ac:chgData name="정근채" userId="bf3f9740-ba12-4a95-bdcd-7a89d0b0b3a3" providerId="ADAL" clId="{2C733147-E951-40B3-AC76-423A45E68560}" dt="2022-05-10T06:54:22.444" v="2762"/>
          <ac:spMkLst>
            <pc:docMk/>
            <pc:sldMk cId="562921687" sldId="319"/>
            <ac:spMk id="9" creationId="{7D669632-6A51-44A0-896D-F1EC11F69734}"/>
          </ac:spMkLst>
        </pc:spChg>
      </pc:sldChg>
      <pc:sldChg chg="addSp delSp modSp mod">
        <pc:chgData name="정근채" userId="bf3f9740-ba12-4a95-bdcd-7a89d0b0b3a3" providerId="ADAL" clId="{2C733147-E951-40B3-AC76-423A45E68560}" dt="2022-05-10T07:12:35.832" v="3192" actId="1035"/>
        <pc:sldMkLst>
          <pc:docMk/>
          <pc:sldMk cId="1388163027" sldId="320"/>
        </pc:sldMkLst>
        <pc:spChg chg="add mod">
          <ac:chgData name="정근채" userId="bf3f9740-ba12-4a95-bdcd-7a89d0b0b3a3" providerId="ADAL" clId="{2C733147-E951-40B3-AC76-423A45E68560}" dt="2022-05-10T07:12:35.832" v="3192" actId="1035"/>
          <ac:spMkLst>
            <pc:docMk/>
            <pc:sldMk cId="1388163027" sldId="320"/>
            <ac:spMk id="3" creationId="{C48430A5-3C8A-F052-38D6-B39971CF3E2B}"/>
          </ac:spMkLst>
        </pc:spChg>
        <pc:spChg chg="add mod">
          <ac:chgData name="정근채" userId="bf3f9740-ba12-4a95-bdcd-7a89d0b0b3a3" providerId="ADAL" clId="{2C733147-E951-40B3-AC76-423A45E68560}" dt="2022-05-10T07:12:35.832" v="3192" actId="1035"/>
          <ac:spMkLst>
            <pc:docMk/>
            <pc:sldMk cId="1388163027" sldId="320"/>
            <ac:spMk id="17" creationId="{645054EF-CD82-E335-3C78-F562C1AF0B26}"/>
          </ac:spMkLst>
        </pc:spChg>
        <pc:spChg chg="add mod">
          <ac:chgData name="정근채" userId="bf3f9740-ba12-4a95-bdcd-7a89d0b0b3a3" providerId="ADAL" clId="{2C733147-E951-40B3-AC76-423A45E68560}" dt="2022-05-10T07:12:35.832" v="3192" actId="1035"/>
          <ac:spMkLst>
            <pc:docMk/>
            <pc:sldMk cId="1388163027" sldId="320"/>
            <ac:spMk id="18" creationId="{ECCB901F-AFF1-242D-ED7A-C4325D866C32}"/>
          </ac:spMkLst>
        </pc:spChg>
        <pc:spChg chg="add mod">
          <ac:chgData name="정근채" userId="bf3f9740-ba12-4a95-bdcd-7a89d0b0b3a3" providerId="ADAL" clId="{2C733147-E951-40B3-AC76-423A45E68560}" dt="2022-05-10T07:12:35.832" v="3192" actId="1035"/>
          <ac:spMkLst>
            <pc:docMk/>
            <pc:sldMk cId="1388163027" sldId="320"/>
            <ac:spMk id="19" creationId="{31BEBC9C-0E3A-9E15-BBD6-151E3544F6BF}"/>
          </ac:spMkLst>
        </pc:spChg>
        <pc:spChg chg="add mod">
          <ac:chgData name="정근채" userId="bf3f9740-ba12-4a95-bdcd-7a89d0b0b3a3" providerId="ADAL" clId="{2C733147-E951-40B3-AC76-423A45E68560}" dt="2022-05-10T07:12:35.832" v="3192" actId="1035"/>
          <ac:spMkLst>
            <pc:docMk/>
            <pc:sldMk cId="1388163027" sldId="320"/>
            <ac:spMk id="20" creationId="{92C35482-5AF0-DBF8-F3E8-4DA3BFE4F451}"/>
          </ac:spMkLst>
        </pc:spChg>
        <pc:spChg chg="add del">
          <ac:chgData name="정근채" userId="bf3f9740-ba12-4a95-bdcd-7a89d0b0b3a3" providerId="ADAL" clId="{2C733147-E951-40B3-AC76-423A45E68560}" dt="2022-05-10T07:00:05.788" v="2877" actId="22"/>
          <ac:spMkLst>
            <pc:docMk/>
            <pc:sldMk cId="1388163027" sldId="320"/>
            <ac:spMk id="23" creationId="{DDD7D915-0478-72AD-FAD4-79EA353CCC2A}"/>
          </ac:spMkLst>
        </pc:spChg>
        <pc:spChg chg="add mod">
          <ac:chgData name="정근채" userId="bf3f9740-ba12-4a95-bdcd-7a89d0b0b3a3" providerId="ADAL" clId="{2C733147-E951-40B3-AC76-423A45E68560}" dt="2022-05-10T07:12:35.832" v="3192" actId="1035"/>
          <ac:spMkLst>
            <pc:docMk/>
            <pc:sldMk cId="1388163027" sldId="320"/>
            <ac:spMk id="25" creationId="{BB992D8F-DF07-FD15-4D45-5ACD1E9FFE55}"/>
          </ac:spMkLst>
        </pc:spChg>
        <pc:spChg chg="add mod">
          <ac:chgData name="정근채" userId="bf3f9740-ba12-4a95-bdcd-7a89d0b0b3a3" providerId="ADAL" clId="{2C733147-E951-40B3-AC76-423A45E68560}" dt="2022-05-10T07:12:35.832" v="3192" actId="1035"/>
          <ac:spMkLst>
            <pc:docMk/>
            <pc:sldMk cId="1388163027" sldId="320"/>
            <ac:spMk id="26" creationId="{90917FF8-20D7-4CBB-FAED-56A26F2F5DD8}"/>
          </ac:spMkLst>
        </pc:spChg>
        <pc:spChg chg="add mod">
          <ac:chgData name="정근채" userId="bf3f9740-ba12-4a95-bdcd-7a89d0b0b3a3" providerId="ADAL" clId="{2C733147-E951-40B3-AC76-423A45E68560}" dt="2022-05-10T07:12:35.832" v="3192" actId="1035"/>
          <ac:spMkLst>
            <pc:docMk/>
            <pc:sldMk cId="1388163027" sldId="320"/>
            <ac:spMk id="28" creationId="{1177982F-F4D4-42A3-51CA-7539C93C6791}"/>
          </ac:spMkLst>
        </pc:spChg>
        <pc:spChg chg="add mod">
          <ac:chgData name="정근채" userId="bf3f9740-ba12-4a95-bdcd-7a89d0b0b3a3" providerId="ADAL" clId="{2C733147-E951-40B3-AC76-423A45E68560}" dt="2022-05-10T07:12:35.832" v="3192" actId="1035"/>
          <ac:spMkLst>
            <pc:docMk/>
            <pc:sldMk cId="1388163027" sldId="320"/>
            <ac:spMk id="29" creationId="{3AB0F51B-5855-8B3D-D618-08DAAE5FB528}"/>
          </ac:spMkLst>
        </pc:spChg>
        <pc:spChg chg="add mod">
          <ac:chgData name="정근채" userId="bf3f9740-ba12-4a95-bdcd-7a89d0b0b3a3" providerId="ADAL" clId="{2C733147-E951-40B3-AC76-423A45E68560}" dt="2022-05-10T07:12:35.832" v="3192" actId="1035"/>
          <ac:spMkLst>
            <pc:docMk/>
            <pc:sldMk cId="1388163027" sldId="320"/>
            <ac:spMk id="30" creationId="{390979E4-AEBF-8C92-FB0E-68C4AB637FB2}"/>
          </ac:spMkLst>
        </pc:spChg>
        <pc:spChg chg="add mod">
          <ac:chgData name="정근채" userId="bf3f9740-ba12-4a95-bdcd-7a89d0b0b3a3" providerId="ADAL" clId="{2C733147-E951-40B3-AC76-423A45E68560}" dt="2022-05-10T07:12:35.832" v="3192" actId="1035"/>
          <ac:spMkLst>
            <pc:docMk/>
            <pc:sldMk cId="1388163027" sldId="320"/>
            <ac:spMk id="34" creationId="{44C9B8A0-2C83-7CE0-644F-64BD32892732}"/>
          </ac:spMkLst>
        </pc:spChg>
        <pc:cxnChg chg="add mod">
          <ac:chgData name="정근채" userId="bf3f9740-ba12-4a95-bdcd-7a89d0b0b3a3" providerId="ADAL" clId="{2C733147-E951-40B3-AC76-423A45E68560}" dt="2022-05-10T07:12:35.832" v="3192" actId="1035"/>
          <ac:cxnSpMkLst>
            <pc:docMk/>
            <pc:sldMk cId="1388163027" sldId="320"/>
            <ac:cxnSpMk id="8" creationId="{1A0CC5E2-B3EF-4FFD-315E-BD671DBCE10D}"/>
          </ac:cxnSpMkLst>
        </pc:cxnChg>
        <pc:cxnChg chg="add mod">
          <ac:chgData name="정근채" userId="bf3f9740-ba12-4a95-bdcd-7a89d0b0b3a3" providerId="ADAL" clId="{2C733147-E951-40B3-AC76-423A45E68560}" dt="2022-05-10T07:12:35.832" v="3192" actId="1035"/>
          <ac:cxnSpMkLst>
            <pc:docMk/>
            <pc:sldMk cId="1388163027" sldId="320"/>
            <ac:cxnSpMk id="21" creationId="{3675BDF1-7689-9EA2-DFEC-6FCE98A6EB49}"/>
          </ac:cxnSpMkLst>
        </pc:cxnChg>
      </pc:sldChg>
      <pc:sldChg chg="modSp mod">
        <pc:chgData name="정근채" userId="bf3f9740-ba12-4a95-bdcd-7a89d0b0b3a3" providerId="ADAL" clId="{2C733147-E951-40B3-AC76-423A45E68560}" dt="2022-04-27T08:30:50.177" v="1184" actId="207"/>
        <pc:sldMkLst>
          <pc:docMk/>
          <pc:sldMk cId="1408149443" sldId="321"/>
        </pc:sldMkLst>
        <pc:spChg chg="mod">
          <ac:chgData name="정근채" userId="bf3f9740-ba12-4a95-bdcd-7a89d0b0b3a3" providerId="ADAL" clId="{2C733147-E951-40B3-AC76-423A45E68560}" dt="2022-04-27T08:30:50.177" v="1184" actId="207"/>
          <ac:spMkLst>
            <pc:docMk/>
            <pc:sldMk cId="1408149443" sldId="321"/>
            <ac:spMk id="9" creationId="{7D669632-6A51-44A0-896D-F1EC11F69734}"/>
          </ac:spMkLst>
        </pc:spChg>
      </pc:sldChg>
      <pc:sldChg chg="modSp mod">
        <pc:chgData name="정근채" userId="bf3f9740-ba12-4a95-bdcd-7a89d0b0b3a3" providerId="ADAL" clId="{2C733147-E951-40B3-AC76-423A45E68560}" dt="2022-05-10T07:16:35.323" v="3216" actId="403"/>
        <pc:sldMkLst>
          <pc:docMk/>
          <pc:sldMk cId="3972475475" sldId="323"/>
        </pc:sldMkLst>
        <pc:spChg chg="mod">
          <ac:chgData name="정근채" userId="bf3f9740-ba12-4a95-bdcd-7a89d0b0b3a3" providerId="ADAL" clId="{2C733147-E951-40B3-AC76-423A45E68560}" dt="2022-05-10T07:16:35.323" v="3216" actId="403"/>
          <ac:spMkLst>
            <pc:docMk/>
            <pc:sldMk cId="3972475475" sldId="323"/>
            <ac:spMk id="9" creationId="{7D669632-6A51-44A0-896D-F1EC11F69734}"/>
          </ac:spMkLst>
        </pc:spChg>
      </pc:sldChg>
      <pc:sldChg chg="modSp mod">
        <pc:chgData name="정근채" userId="bf3f9740-ba12-4a95-bdcd-7a89d0b0b3a3" providerId="ADAL" clId="{2C733147-E951-40B3-AC76-423A45E68560}" dt="2022-04-27T08:32:55.291" v="1195" actId="114"/>
        <pc:sldMkLst>
          <pc:docMk/>
          <pc:sldMk cId="347004284" sldId="324"/>
        </pc:sldMkLst>
        <pc:spChg chg="mod">
          <ac:chgData name="정근채" userId="bf3f9740-ba12-4a95-bdcd-7a89d0b0b3a3" providerId="ADAL" clId="{2C733147-E951-40B3-AC76-423A45E68560}" dt="2022-04-27T08:32:55.291" v="1195" actId="114"/>
          <ac:spMkLst>
            <pc:docMk/>
            <pc:sldMk cId="347004284" sldId="324"/>
            <ac:spMk id="9" creationId="{7D669632-6A51-44A0-896D-F1EC11F69734}"/>
          </ac:spMkLst>
        </pc:spChg>
      </pc:sldChg>
      <pc:sldChg chg="addSp modSp mod">
        <pc:chgData name="정근채" userId="bf3f9740-ba12-4a95-bdcd-7a89d0b0b3a3" providerId="ADAL" clId="{2C733147-E951-40B3-AC76-423A45E68560}" dt="2022-04-27T07:42:40.122" v="664" actId="6549"/>
        <pc:sldMkLst>
          <pc:docMk/>
          <pc:sldMk cId="3369411839" sldId="329"/>
        </pc:sldMkLst>
        <pc:spChg chg="mod">
          <ac:chgData name="정근채" userId="bf3f9740-ba12-4a95-bdcd-7a89d0b0b3a3" providerId="ADAL" clId="{2C733147-E951-40B3-AC76-423A45E68560}" dt="2022-04-27T07:38:27.198" v="360" actId="20577"/>
          <ac:spMkLst>
            <pc:docMk/>
            <pc:sldMk cId="3369411839" sldId="329"/>
            <ac:spMk id="9" creationId="{7D669632-6A51-44A0-896D-F1EC11F69734}"/>
          </ac:spMkLst>
        </pc:spChg>
        <pc:spChg chg="add mod">
          <ac:chgData name="정근채" userId="bf3f9740-ba12-4a95-bdcd-7a89d0b0b3a3" providerId="ADAL" clId="{2C733147-E951-40B3-AC76-423A45E68560}" dt="2022-04-27T07:42:40.122" v="664" actId="6549"/>
          <ac:spMkLst>
            <pc:docMk/>
            <pc:sldMk cId="3369411839" sldId="329"/>
            <ac:spMk id="11" creationId="{8A7C8A8D-EB1E-429C-88E6-4DA07364A8D6}"/>
          </ac:spMkLst>
        </pc:spChg>
        <pc:picChg chg="mod">
          <ac:chgData name="정근채" userId="bf3f9740-ba12-4a95-bdcd-7a89d0b0b3a3" providerId="ADAL" clId="{2C733147-E951-40B3-AC76-423A45E68560}" dt="2022-04-27T07:41:13.540" v="519" actId="1076"/>
          <ac:picMkLst>
            <pc:docMk/>
            <pc:sldMk cId="3369411839" sldId="329"/>
            <ac:picMk id="16" creationId="{7165302C-C93B-4A2E-BEF6-ECC146A39708}"/>
          </ac:picMkLst>
        </pc:picChg>
      </pc:sldChg>
      <pc:sldChg chg="addSp delSp modSp mod">
        <pc:chgData name="정근채" userId="bf3f9740-ba12-4a95-bdcd-7a89d0b0b3a3" providerId="ADAL" clId="{2C733147-E951-40B3-AC76-423A45E68560}" dt="2022-04-27T07:43:01.155" v="667" actId="1076"/>
        <pc:sldMkLst>
          <pc:docMk/>
          <pc:sldMk cId="995328994" sldId="330"/>
        </pc:sldMkLst>
        <pc:spChg chg="mod">
          <ac:chgData name="정근채" userId="bf3f9740-ba12-4a95-bdcd-7a89d0b0b3a3" providerId="ADAL" clId="{2C733147-E951-40B3-AC76-423A45E68560}" dt="2022-04-27T07:36:27.308" v="271" actId="21"/>
          <ac:spMkLst>
            <pc:docMk/>
            <pc:sldMk cId="995328994" sldId="330"/>
            <ac:spMk id="9" creationId="{7D669632-6A51-44A0-896D-F1EC11F69734}"/>
          </ac:spMkLst>
        </pc:spChg>
        <pc:spChg chg="add del">
          <ac:chgData name="정근채" userId="bf3f9740-ba12-4a95-bdcd-7a89d0b0b3a3" providerId="ADAL" clId="{2C733147-E951-40B3-AC76-423A45E68560}" dt="2022-04-27T07:36:32.106" v="273" actId="22"/>
          <ac:spMkLst>
            <pc:docMk/>
            <pc:sldMk cId="995328994" sldId="330"/>
            <ac:spMk id="14" creationId="{BCC1C7A2-2120-4D58-91B8-9E5687F81794}"/>
          </ac:spMkLst>
        </pc:spChg>
        <pc:spChg chg="add del mod">
          <ac:chgData name="정근채" userId="bf3f9740-ba12-4a95-bdcd-7a89d0b0b3a3" providerId="ADAL" clId="{2C733147-E951-40B3-AC76-423A45E68560}" dt="2022-04-27T07:42:56.945" v="665" actId="478"/>
          <ac:spMkLst>
            <pc:docMk/>
            <pc:sldMk cId="995328994" sldId="330"/>
            <ac:spMk id="16" creationId="{BF685BCB-F47D-40C2-A822-ED7DE5210D6F}"/>
          </ac:spMkLst>
        </pc:spChg>
        <pc:spChg chg="add mod">
          <ac:chgData name="정근채" userId="bf3f9740-ba12-4a95-bdcd-7a89d0b0b3a3" providerId="ADAL" clId="{2C733147-E951-40B3-AC76-423A45E68560}" dt="2022-04-27T07:43:01.155" v="667" actId="1076"/>
          <ac:spMkLst>
            <pc:docMk/>
            <pc:sldMk cId="995328994" sldId="330"/>
            <ac:spMk id="19" creationId="{519F2E2F-4EC5-4B11-BE91-6247A2529455}"/>
          </ac:spMkLst>
        </pc:spChg>
        <pc:spChg chg="mod">
          <ac:chgData name="정근채" userId="bf3f9740-ba12-4a95-bdcd-7a89d0b0b3a3" providerId="ADAL" clId="{2C733147-E951-40B3-AC76-423A45E68560}" dt="2022-04-27T07:19:43.982" v="153" actId="20577"/>
          <ac:spMkLst>
            <pc:docMk/>
            <pc:sldMk cId="995328994" sldId="330"/>
            <ac:spMk id="23" creationId="{59AD4D80-C537-41DC-8A26-8376644CD8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16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442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2555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004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308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93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484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847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86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339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61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0992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860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770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323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0498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945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117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6273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981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694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21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6138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753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5139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8348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4733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168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9477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8514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9101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1877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04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738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4627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9485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5756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4448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42082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521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54810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09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787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556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393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679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9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EA4F9-FAFD-4BB8-B016-D89DC86F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8543925" cy="6667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480E52-874E-42E4-9D69-912A10872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7" y="1810126"/>
            <a:ext cx="8543925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defRPr lang="ko-KR" altLang="en-US" sz="1400" kern="12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defRPr lang="ko-KR" altLang="en-US" sz="1400" kern="12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Calibri" panose="020F0502020204030204" pitchFamily="34" charset="0"/>
              <a:buChar char="⁻"/>
              <a:defRPr sz="1400"/>
            </a:lvl3pPr>
            <a:lvl4pPr>
              <a:lnSpc>
                <a:spcPct val="100000"/>
              </a:lnSpc>
              <a:defRPr sz="1400"/>
            </a:lvl4pPr>
            <a:lvl5pPr>
              <a:defRPr sz="1400"/>
            </a:lvl5pPr>
          </a:lstStyle>
          <a:p>
            <a:pPr marL="358775" lvl="0" indent="-358775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마스터 텍스트 스타일 편집</a:t>
            </a:r>
          </a:p>
          <a:p>
            <a:pPr marL="815975" lvl="1" indent="-358775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"/>
            </a:pPr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615950"/>
            <a:ext cx="8543925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>
              <a:lnSpc>
                <a:spcPct val="100000"/>
              </a:lnSpc>
            </a:pPr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358775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마스터 텍스트 스타일 편집</a:t>
            </a:r>
          </a:p>
          <a:p>
            <a:pPr marL="815975" lvl="1" indent="-358775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"/>
            </a:pPr>
            <a:r>
              <a:rPr lang="ko-KR" altLang="en-US" dirty="0"/>
              <a:t>둘째 수준</a:t>
            </a:r>
          </a:p>
          <a:p>
            <a:pPr marL="1143000" lvl="2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⁻"/>
            </a:pPr>
            <a:r>
              <a:rPr lang="ko-KR" altLang="en-US" dirty="0"/>
              <a:t>셋째 수준</a:t>
            </a:r>
          </a:p>
          <a:p>
            <a:pPr marL="1600200" lvl="3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넷째 수준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en-US" altLang="en-US" sz="2400" kern="1200" dirty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+mn-ea"/>
                <a:ea typeface="+mn-ea"/>
              </a:rPr>
              <a:t>제</a:t>
            </a:r>
            <a:r>
              <a:rPr lang="en-US" altLang="ko-KR" dirty="0">
                <a:latin typeface="+mn-ea"/>
                <a:ea typeface="+mn-ea"/>
              </a:rPr>
              <a:t>Ⅸ</a:t>
            </a:r>
            <a:r>
              <a:rPr lang="ko-KR" altLang="en-US" dirty="0">
                <a:latin typeface="+mn-ea"/>
                <a:ea typeface="+mn-ea"/>
              </a:rPr>
              <a:t>장</a:t>
            </a:r>
            <a:r>
              <a:rPr lang="en-US" altLang="ko-KR" dirty="0">
                <a:latin typeface="+mn-ea"/>
                <a:ea typeface="+mn-ea"/>
              </a:rPr>
              <a:t>. 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79189" y="3602038"/>
            <a:ext cx="7747622" cy="16557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>
                <a:latin typeface="+mn-ea"/>
              </a:rPr>
              <a:t>비정형사업 편익산정 기법 중 </a:t>
            </a:r>
            <a:endParaRPr lang="en-US" altLang="ko-KR" sz="3200" dirty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en-US" altLang="ko-KR" sz="3200" dirty="0">
                <a:latin typeface="+mn-ea"/>
              </a:rPr>
              <a:t>CVM </a:t>
            </a:r>
            <a:r>
              <a:rPr lang="ko-KR" altLang="en-US" sz="3200" dirty="0">
                <a:latin typeface="+mn-ea"/>
              </a:rPr>
              <a:t>적용을 위한 실행지침</a:t>
            </a:r>
            <a:endParaRPr lang="en-US" altLang="ko-KR" sz="3200" dirty="0">
              <a:latin typeface="+mn-ea"/>
            </a:endParaRPr>
          </a:p>
          <a:p>
            <a:r>
              <a:rPr lang="en-US" altLang="ko-KR" sz="3200" dirty="0">
                <a:solidFill>
                  <a:srgbClr val="0000FF"/>
                </a:solidFill>
              </a:rPr>
              <a:t>(2021 - 4)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비시장</a:t>
            </a:r>
            <a:r>
              <a:rPr lang="ko-KR" altLang="en-US" dirty="0"/>
              <a:t> 가치평가기법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문화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과학 시설 등 전반적인 사업의 타당성을 검증하는 예비타당성조사에서는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선택모형기법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보다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CVM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적용이 더 적절함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CVM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적용을 위한 실행지침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비시장재 경제적 가치평가의 이론적 근거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비시장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가치평가기법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A337D19-0DDE-4D79-8692-435F5FB16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889" y="2483753"/>
            <a:ext cx="6332220" cy="41529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0EC3B0E-6807-491E-9D01-327DC665CBE0}"/>
              </a:ext>
            </a:extLst>
          </p:cNvPr>
          <p:cNvSpPr/>
          <p:nvPr/>
        </p:nvSpPr>
        <p:spPr>
          <a:xfrm>
            <a:off x="6740059" y="4435523"/>
            <a:ext cx="991398" cy="60050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A7E93600-19DF-481C-9279-ED9CF8A5F938}"/>
              </a:ext>
            </a:extLst>
          </p:cNvPr>
          <p:cNvCxnSpPr/>
          <p:nvPr/>
        </p:nvCxnSpPr>
        <p:spPr>
          <a:xfrm>
            <a:off x="1308100" y="2286000"/>
            <a:ext cx="5448300" cy="217805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114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CVM</a:t>
            </a:r>
            <a:r>
              <a:rPr lang="ko-KR" altLang="en-US" dirty="0"/>
              <a:t>의 간략한 소개와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1970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년대 미국에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“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자원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환경경제학회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가 창설되고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여러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환경경제학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자들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dirty="0" err="1">
                <a:latin typeface="+mn-ea"/>
                <a:cs typeface="Arial" panose="020B0604020202020204" pitchFamily="34" charset="0"/>
              </a:rPr>
              <a:t>Hanemann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등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CVM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이론적 기초를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후생경제학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틀 안에서 확립해가면서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CVM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설문 디자인과 계량분석모형이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확립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미국의 수자원위원회는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1970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년대부터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CVM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을 수자원 관련 사업의 타당성 분석에 포함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시켰으며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미국 공병단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(US Army Crops of Engineers)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도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CVM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채택하여 여러 개발사업의 타당성 분석에 적용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원유 수송선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Exxon Valdez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호가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1989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년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월에 미국 알래스카 해안에 좌초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하면서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Prince William Sound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해협이 온통 원유로 뒤덮인 사건은 신뢰할 만한 가치평가기법으로서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CVM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대한 하나의 도전인 동시에 발전의 기회가 됨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논쟁의 핵심은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오염자인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Exxon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사에 청구할 보상액을 결정</a:t>
            </a:r>
            <a:r>
              <a:rPr lang="ko-KR" altLang="en-US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하는 데 있어서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CVM</a:t>
            </a:r>
            <a:r>
              <a:rPr lang="ko-KR" altLang="en-US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를 사용할 수 있느냐의 여부와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알래스카 주민들에 의한 사용가치 이외에도 존재가치나 유산가치 등을 포함하는 비사용가치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ko-KR" altLang="en-US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혹은 소극적 사용가치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ko-KR" altLang="en-US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를 피해액에 포함시키는 가의 여부</a:t>
            </a:r>
            <a:endParaRPr lang="en-US" altLang="ko-KR" sz="1400" dirty="0"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존재가치까지도 포함하는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CVM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이 환경피해보상액을 결정하는 데 사용될 수 있다고 결론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내림으로써 비시장재 가치평가기법으로서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CVM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타당성을 인정하였지만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다른 한편으로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CVM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 무분별하게 사용되는 것을 막기 위해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미국 국립해양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대기관리국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(NOAA)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가이드라인을 제시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함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본 지침서 역시 이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NOAA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가이드라인의 주요 내용을 충분히 반영하여 작성됨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CVM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간략한 소개와 역사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5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CVM </a:t>
            </a:r>
            <a:r>
              <a:rPr lang="ko-KR" altLang="en-US" dirty="0"/>
              <a:t>연구 조사 설계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연구 조사 설계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8C89966-C34B-425F-B97B-450F5CDE3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069" y="1267201"/>
            <a:ext cx="6499860" cy="5318760"/>
          </a:xfrm>
          <a:prstGeom prst="rect">
            <a:avLst/>
          </a:prstGeom>
        </p:spPr>
      </p:pic>
      <p:sp>
        <p:nvSpPr>
          <p:cNvPr id="3" name="왼쪽 중괄호 2">
            <a:extLst>
              <a:ext uri="{FF2B5EF4-FFF2-40B4-BE49-F238E27FC236}">
                <a16:creationId xmlns:a16="http://schemas.microsoft.com/office/drawing/2014/main" id="{054AC51D-27A1-4399-9FEB-CF5E8C6E3754}"/>
              </a:ext>
            </a:extLst>
          </p:cNvPr>
          <p:cNvSpPr/>
          <p:nvPr/>
        </p:nvSpPr>
        <p:spPr>
          <a:xfrm>
            <a:off x="1295400" y="1346200"/>
            <a:ext cx="236221" cy="2768600"/>
          </a:xfrm>
          <a:prstGeom prst="leftBrac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왼쪽 중괄호 6">
            <a:extLst>
              <a:ext uri="{FF2B5EF4-FFF2-40B4-BE49-F238E27FC236}">
                <a16:creationId xmlns:a16="http://schemas.microsoft.com/office/drawing/2014/main" id="{9C3722BA-4369-4FE4-BF48-C0F372DF2536}"/>
              </a:ext>
            </a:extLst>
          </p:cNvPr>
          <p:cNvSpPr/>
          <p:nvPr/>
        </p:nvSpPr>
        <p:spPr>
          <a:xfrm>
            <a:off x="1295400" y="4432300"/>
            <a:ext cx="236221" cy="381000"/>
          </a:xfrm>
          <a:prstGeom prst="leftBrac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53924-74BE-45E5-8051-440477222E50}"/>
              </a:ext>
            </a:extLst>
          </p:cNvPr>
          <p:cNvSpPr txBox="1"/>
          <p:nvPr/>
        </p:nvSpPr>
        <p:spPr>
          <a:xfrm>
            <a:off x="8769" y="2557682"/>
            <a:ext cx="1286631" cy="443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3.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 CVM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연구 조사 설계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76945E-DA99-4ABF-A007-6D6C1026E9A0}"/>
              </a:ext>
            </a:extLst>
          </p:cNvPr>
          <p:cNvSpPr txBox="1"/>
          <p:nvPr/>
        </p:nvSpPr>
        <p:spPr>
          <a:xfrm>
            <a:off x="8769" y="4358834"/>
            <a:ext cx="1286631" cy="443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3.3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표본설계와 본 조사 실시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A86C69-671D-47C2-A6B9-72EC1DB30D4B}"/>
              </a:ext>
            </a:extLst>
          </p:cNvPr>
          <p:cNvSpPr txBox="1"/>
          <p:nvPr/>
        </p:nvSpPr>
        <p:spPr>
          <a:xfrm>
            <a:off x="8545822" y="2396358"/>
            <a:ext cx="1360178" cy="13667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sz="1000" dirty="0"/>
              <a:t>3.4 CVM </a:t>
            </a:r>
            <a:r>
              <a:rPr lang="ko-KR" altLang="en-US" sz="1000" dirty="0"/>
              <a:t>적용시 유의해야 할 편의</a:t>
            </a:r>
            <a:r>
              <a:rPr lang="en-US" altLang="ko-KR" sz="1000" dirty="0"/>
              <a:t>(bias)</a:t>
            </a:r>
          </a:p>
          <a:p>
            <a:endParaRPr lang="en-US" altLang="ko-KR" sz="1000" dirty="0"/>
          </a:p>
          <a:p>
            <a:r>
              <a:rPr lang="en-US" altLang="ko-KR" sz="1000" dirty="0"/>
              <a:t>3.5 CVM </a:t>
            </a:r>
            <a:r>
              <a:rPr lang="ko-KR" altLang="en-US" sz="1000" dirty="0"/>
              <a:t>연구결과의 신뢰성과 타당성</a:t>
            </a:r>
            <a:endParaRPr lang="en-US" altLang="ko-KR" sz="1000" dirty="0"/>
          </a:p>
        </p:txBody>
      </p:sp>
      <p:sp>
        <p:nvSpPr>
          <p:cNvPr id="17" name="왼쪽 중괄호 16">
            <a:extLst>
              <a:ext uri="{FF2B5EF4-FFF2-40B4-BE49-F238E27FC236}">
                <a16:creationId xmlns:a16="http://schemas.microsoft.com/office/drawing/2014/main" id="{BD3FA80F-FCD5-4650-AF37-6B45BFAB18FC}"/>
              </a:ext>
            </a:extLst>
          </p:cNvPr>
          <p:cNvSpPr/>
          <p:nvPr/>
        </p:nvSpPr>
        <p:spPr>
          <a:xfrm rot="10800000">
            <a:off x="8256265" y="1346200"/>
            <a:ext cx="236221" cy="3467100"/>
          </a:xfrm>
          <a:prstGeom prst="leftBrac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왼쪽 중괄호 17">
            <a:extLst>
              <a:ext uri="{FF2B5EF4-FFF2-40B4-BE49-F238E27FC236}">
                <a16:creationId xmlns:a16="http://schemas.microsoft.com/office/drawing/2014/main" id="{804F2711-799A-4AE1-85B1-67CAE90491AF}"/>
              </a:ext>
            </a:extLst>
          </p:cNvPr>
          <p:cNvSpPr/>
          <p:nvPr/>
        </p:nvSpPr>
        <p:spPr>
          <a:xfrm>
            <a:off x="1295400" y="5021284"/>
            <a:ext cx="236221" cy="960415"/>
          </a:xfrm>
          <a:prstGeom prst="leftBrac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0D5822-7FD9-4AEF-936E-53521FA1FBBB}"/>
              </a:ext>
            </a:extLst>
          </p:cNvPr>
          <p:cNvSpPr txBox="1"/>
          <p:nvPr/>
        </p:nvSpPr>
        <p:spPr>
          <a:xfrm>
            <a:off x="8769" y="5279763"/>
            <a:ext cx="1286631" cy="443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3.6 CVM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자료의 계량경제학적 분석</a:t>
            </a:r>
          </a:p>
        </p:txBody>
      </p:sp>
      <p:sp>
        <p:nvSpPr>
          <p:cNvPr id="20" name="왼쪽 중괄호 19">
            <a:extLst>
              <a:ext uri="{FF2B5EF4-FFF2-40B4-BE49-F238E27FC236}">
                <a16:creationId xmlns:a16="http://schemas.microsoft.com/office/drawing/2014/main" id="{5C47624F-0FAD-4EC4-A1F0-FA5CA00EB411}"/>
              </a:ext>
            </a:extLst>
          </p:cNvPr>
          <p:cNvSpPr/>
          <p:nvPr/>
        </p:nvSpPr>
        <p:spPr>
          <a:xfrm>
            <a:off x="1295400" y="6135372"/>
            <a:ext cx="236221" cy="381000"/>
          </a:xfrm>
          <a:prstGeom prst="leftBrac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D4EF2B-373A-4329-8438-65C7B4409FA9}"/>
              </a:ext>
            </a:extLst>
          </p:cNvPr>
          <p:cNvSpPr txBox="1"/>
          <p:nvPr/>
        </p:nvSpPr>
        <p:spPr>
          <a:xfrm>
            <a:off x="8769" y="6104144"/>
            <a:ext cx="1286631" cy="443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3.7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집계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(Aggregation)</a:t>
            </a:r>
          </a:p>
        </p:txBody>
      </p:sp>
    </p:spTree>
    <p:extLst>
      <p:ext uri="{BB962C8B-B14F-4D97-AF65-F5344CB8AC3E}">
        <p14:creationId xmlns:p14="http://schemas.microsoft.com/office/powerpoint/2010/main" val="3322122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초기연구</a:t>
            </a:r>
            <a:r>
              <a:rPr lang="en-US" altLang="ko-KR" dirty="0"/>
              <a:t>: </a:t>
            </a:r>
            <a:r>
              <a:rPr lang="ko-KR" altLang="en-US" dirty="0"/>
              <a:t>문헌조사와 현장조사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연구 조사 설계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D09F531B-2A59-4C8F-890D-9ABAD741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CVM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연구에서 가장 먼저 해야 할 일은 대상사업 시행에 따른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편익이 구체적으로 무엇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수혜자가 누구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인지 등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CVM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연구에서 얻고자 하는 답이 무엇인지 확실히 하는 것임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이를 위해 평가대상 재화나 서비스에 대한 가치평가 연구에 대한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기존의 문헌을 연구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동시에 평가대상에 대한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현장조사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실시하면서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설문조사 시 사용할 수 있는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시각적 보조자료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(visual aids)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현장 촬영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등을 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2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설문조사 전반 대한 사전 점검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연구 조사 설계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D09F531B-2A59-4C8F-890D-9ABAD741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 lnSpcReduction="10000"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적용할 가치평가기법과 설문조사 방법 등을 결정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잠재적 모집단을 정의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하며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표본의 크기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등 설문조사 전반에 대한 사전 점검을 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목표 모집단 설정과 표본의 선택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목표 모집단은 관례적으로 </a:t>
            </a:r>
            <a:r>
              <a:rPr lang="ko-KR" altLang="en-US" dirty="0">
                <a:solidFill>
                  <a:srgbClr val="FF0000"/>
                </a:solidFill>
              </a:rPr>
              <a:t>개발사업이나 정책의 시행으로 경제적 혹은 법적인 측면에서 영향을 받는 사람</a:t>
            </a:r>
            <a:r>
              <a:rPr lang="ko-KR" altLang="en-US" dirty="0"/>
              <a:t>들을 포함함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표본 </a:t>
            </a:r>
            <a:r>
              <a:rPr lang="en-US" altLang="ko-KR" dirty="0">
                <a:solidFill>
                  <a:srgbClr val="FF0000"/>
                </a:solidFill>
              </a:rPr>
              <a:t>WTP </a:t>
            </a:r>
            <a:r>
              <a:rPr lang="ko-KR" altLang="en-US" dirty="0">
                <a:solidFill>
                  <a:srgbClr val="FF0000"/>
                </a:solidFill>
              </a:rPr>
              <a:t>평균</a:t>
            </a:r>
            <a:r>
              <a:rPr lang="ko-KR" altLang="en-US" dirty="0"/>
              <a:t>을 모집단에 속하는 </a:t>
            </a:r>
            <a:r>
              <a:rPr lang="ko-KR" altLang="en-US" dirty="0">
                <a:solidFill>
                  <a:srgbClr val="FF0000"/>
                </a:solidFill>
              </a:rPr>
              <a:t>가구 수를 곱하여 연간 총편익</a:t>
            </a:r>
            <a:r>
              <a:rPr lang="ko-KR" altLang="en-US" dirty="0"/>
              <a:t>을 구하기 때문에 모집단의 설정은 총편익의 계산에 매우 중요한 영향을 미치므로 신중하게 설정해야 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설문조사기법의 선정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대인면접법</a:t>
            </a:r>
            <a:r>
              <a:rPr lang="en-US" altLang="ko-KR" dirty="0">
                <a:solidFill>
                  <a:srgbClr val="FF0000"/>
                </a:solidFill>
              </a:rPr>
              <a:t>(in-person survey)</a:t>
            </a:r>
            <a:r>
              <a:rPr lang="ko-KR" altLang="en-US" dirty="0"/>
              <a:t>이 가상 시나리오에 대한 배경설명 등을 설명하기가 용이하며</a:t>
            </a:r>
            <a:r>
              <a:rPr lang="en-US" altLang="ko-KR" dirty="0"/>
              <a:t>, </a:t>
            </a:r>
            <a:r>
              <a:rPr lang="ko-KR" altLang="en-US" dirty="0"/>
              <a:t>복잡한 질문을 신축적으로 할 수 있어 </a:t>
            </a:r>
            <a:r>
              <a:rPr lang="en-US" altLang="ko-KR" dirty="0"/>
              <a:t>CVM </a:t>
            </a:r>
            <a:r>
              <a:rPr lang="ko-KR" altLang="en-US" dirty="0"/>
              <a:t>설문조사에 적합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시각적 보조도구</a:t>
            </a:r>
            <a:r>
              <a:rPr lang="en-US" altLang="ko-KR" dirty="0">
                <a:solidFill>
                  <a:srgbClr val="FF0000"/>
                </a:solidFill>
              </a:rPr>
              <a:t>(visual aids)</a:t>
            </a:r>
            <a:r>
              <a:rPr lang="ko-KR" altLang="en-US" dirty="0"/>
              <a:t>를 사용할 수 있으며</a:t>
            </a:r>
            <a:r>
              <a:rPr lang="en-US" altLang="ko-KR" dirty="0"/>
              <a:t>, </a:t>
            </a:r>
            <a:r>
              <a:rPr lang="ko-KR" altLang="en-US" dirty="0"/>
              <a:t>표본통제 가능성이 커서 모집단에 대한 대표성이 있는 표본구성이 좀 더 용이하며</a:t>
            </a:r>
            <a:r>
              <a:rPr lang="en-US" altLang="ko-KR" dirty="0"/>
              <a:t>, </a:t>
            </a:r>
            <a:r>
              <a:rPr lang="ko-KR" altLang="en-US" dirty="0"/>
              <a:t>탐문 등이 가능하여 항목별 </a:t>
            </a:r>
            <a:r>
              <a:rPr lang="ko-KR" altLang="en-US" dirty="0" err="1"/>
              <a:t>무응답률을</a:t>
            </a:r>
            <a:r>
              <a:rPr lang="ko-KR" altLang="en-US" dirty="0"/>
              <a:t> 줄일 수 있고</a:t>
            </a:r>
            <a:r>
              <a:rPr lang="en-US" altLang="ko-KR" dirty="0"/>
              <a:t>, </a:t>
            </a:r>
            <a:r>
              <a:rPr lang="ko-KR" altLang="en-US" dirty="0"/>
              <a:t>또한 설문 전체 응답률도 높일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그러나 대인면접법은 </a:t>
            </a:r>
            <a:r>
              <a:rPr lang="ko-KR" altLang="en-US" dirty="0">
                <a:solidFill>
                  <a:srgbClr val="FF0000"/>
                </a:solidFill>
              </a:rPr>
              <a:t>조사비용</a:t>
            </a:r>
            <a:r>
              <a:rPr lang="ko-KR" altLang="en-US" dirty="0"/>
              <a:t>이 많이 들기 때문에 설문조사 결과의 질적인 측면과 비용적 측면을 고려하여 설문조사기법을 정해야 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대인면접법 이외에도 </a:t>
            </a:r>
            <a:r>
              <a:rPr lang="ko-KR" altLang="en-US" dirty="0">
                <a:solidFill>
                  <a:srgbClr val="FF0000"/>
                </a:solidFill>
              </a:rPr>
              <a:t>우편조사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전화조사</a:t>
            </a:r>
            <a:r>
              <a:rPr lang="en-US" altLang="ko-KR" dirty="0"/>
              <a:t>, </a:t>
            </a:r>
            <a:r>
              <a:rPr lang="ko-KR" altLang="en-US" dirty="0"/>
              <a:t>우편조사와 대인면접법의 혼합형</a:t>
            </a:r>
            <a:r>
              <a:rPr lang="en-US" altLang="ko-KR" dirty="0"/>
              <a:t>, </a:t>
            </a:r>
            <a:r>
              <a:rPr lang="ko-KR" altLang="en-US" dirty="0"/>
              <a:t>우편조사와 전화조사의 혼합형</a:t>
            </a:r>
            <a:r>
              <a:rPr lang="en-US" altLang="ko-KR" dirty="0"/>
              <a:t>, </a:t>
            </a:r>
            <a:r>
              <a:rPr lang="ko-KR" altLang="en-US" dirty="0"/>
              <a:t>그리고 최근 들어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사용이 늘어나고 있는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인터넷 조사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등이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08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CVM </a:t>
            </a:r>
            <a:r>
              <a:rPr lang="ko-KR" altLang="en-US" dirty="0"/>
              <a:t>설문지 디자인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연구 조사 설계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D09F531B-2A59-4C8F-890D-9ABAD741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CVM</a:t>
            </a:r>
            <a:r>
              <a:rPr lang="ko-KR" altLang="en-US" dirty="0"/>
              <a:t>은 무작위 추출된 응답자들에게 </a:t>
            </a:r>
            <a:r>
              <a:rPr lang="ko-KR" altLang="en-US" dirty="0">
                <a:solidFill>
                  <a:srgbClr val="FF0000"/>
                </a:solidFill>
              </a:rPr>
              <a:t>명확하게 정의된 </a:t>
            </a:r>
            <a:r>
              <a:rPr lang="ko-KR" altLang="en-US" dirty="0" err="1">
                <a:solidFill>
                  <a:srgbClr val="FF0000"/>
                </a:solidFill>
              </a:rPr>
              <a:t>비시장</a:t>
            </a:r>
            <a:r>
              <a:rPr lang="ko-KR" altLang="en-US" dirty="0">
                <a:solidFill>
                  <a:srgbClr val="FF0000"/>
                </a:solidFill>
              </a:rPr>
              <a:t> 재화나 서비스에 대한 </a:t>
            </a:r>
            <a:r>
              <a:rPr lang="en-US" altLang="ko-KR" dirty="0">
                <a:solidFill>
                  <a:srgbClr val="FF0000"/>
                </a:solidFill>
              </a:rPr>
              <a:t>WTP</a:t>
            </a:r>
            <a:r>
              <a:rPr lang="ko-KR" altLang="en-US" dirty="0"/>
              <a:t>를 </a:t>
            </a:r>
            <a:r>
              <a:rPr lang="ko-KR" altLang="en-US" dirty="0">
                <a:solidFill>
                  <a:srgbClr val="00B050"/>
                </a:solidFill>
              </a:rPr>
              <a:t>직접 질문</a:t>
            </a:r>
            <a:r>
              <a:rPr lang="ko-KR" altLang="en-US" dirty="0"/>
              <a:t>하여 응답자들의 선호를 </a:t>
            </a:r>
            <a:r>
              <a:rPr lang="ko-KR" altLang="en-US" dirty="0">
                <a:solidFill>
                  <a:srgbClr val="FF0000"/>
                </a:solidFill>
              </a:rPr>
              <a:t>화폐 단위로 도출</a:t>
            </a:r>
            <a:r>
              <a:rPr lang="ko-KR" altLang="en-US" dirty="0"/>
              <a:t>하는 방법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응답자들이 정확하고 쉽게 그리고 일관성 있게 이해하여 </a:t>
            </a:r>
            <a:r>
              <a:rPr lang="ko-KR" altLang="en-US" dirty="0" err="1"/>
              <a:t>사려깊고</a:t>
            </a:r>
            <a:r>
              <a:rPr lang="ko-KR" altLang="en-US" dirty="0"/>
              <a:t> 진실된 응답을 할 수 있도록 하려면 </a:t>
            </a:r>
            <a:r>
              <a:rPr lang="ko-KR" altLang="en-US" dirty="0">
                <a:solidFill>
                  <a:srgbClr val="00B050"/>
                </a:solidFill>
              </a:rPr>
              <a:t>적절한 단어와 문장</a:t>
            </a:r>
            <a:r>
              <a:rPr lang="en-US" altLang="ko-KR" dirty="0">
                <a:solidFill>
                  <a:srgbClr val="00B050"/>
                </a:solidFill>
              </a:rPr>
              <a:t>, </a:t>
            </a:r>
            <a:r>
              <a:rPr lang="ko-KR" altLang="en-US" dirty="0">
                <a:solidFill>
                  <a:srgbClr val="00B050"/>
                </a:solidFill>
              </a:rPr>
              <a:t>질문 형식과 내용 그리고 전반적인 배치와 구성</a:t>
            </a:r>
            <a:r>
              <a:rPr lang="ko-KR" altLang="en-US" dirty="0"/>
              <a:t> 등에 유의하여 </a:t>
            </a:r>
            <a:r>
              <a:rPr lang="ko-KR" altLang="en-US" dirty="0">
                <a:solidFill>
                  <a:srgbClr val="00B050"/>
                </a:solidFill>
              </a:rPr>
              <a:t>설문지를 작성</a:t>
            </a:r>
            <a:r>
              <a:rPr lang="ko-KR" altLang="en-US" dirty="0"/>
              <a:t>하여야 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511047B-5415-4689-B15C-5A7A4AEEB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49" y="3522898"/>
            <a:ext cx="6515100" cy="24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87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CVM </a:t>
            </a:r>
            <a:r>
              <a:rPr lang="ko-KR" altLang="en-US" dirty="0"/>
              <a:t>설문지 디자인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연구 조사 설계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9AA9ABC-96CF-4A35-BF6C-9B084D9777D2}"/>
              </a:ext>
            </a:extLst>
          </p:cNvPr>
          <p:cNvGrpSpPr/>
          <p:nvPr/>
        </p:nvGrpSpPr>
        <p:grpSpPr>
          <a:xfrm>
            <a:off x="1665703" y="1184526"/>
            <a:ext cx="6705600" cy="5529813"/>
            <a:chOff x="1665703" y="1125803"/>
            <a:chExt cx="6705600" cy="5529813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40853C69-C397-426E-8ECB-24E997644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259" y="1474016"/>
              <a:ext cx="6507480" cy="5181600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3808DE47-4BA3-4B38-8C55-D4B2C04D8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5703" y="1125803"/>
              <a:ext cx="6705600" cy="373380"/>
            </a:xfrm>
            <a:prstGeom prst="rect">
              <a:avLst/>
            </a:prstGeom>
          </p:spPr>
        </p:pic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98FD8564-2397-46E4-9233-9CE9CA5A2C06}"/>
              </a:ext>
            </a:extLst>
          </p:cNvPr>
          <p:cNvSpPr/>
          <p:nvPr/>
        </p:nvSpPr>
        <p:spPr>
          <a:xfrm>
            <a:off x="3206750" y="1589656"/>
            <a:ext cx="2101850" cy="2010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2EC5A65-B6FB-4026-9437-D0BD07B638BD}"/>
              </a:ext>
            </a:extLst>
          </p:cNvPr>
          <p:cNvSpPr/>
          <p:nvPr/>
        </p:nvSpPr>
        <p:spPr>
          <a:xfrm>
            <a:off x="3206750" y="2669156"/>
            <a:ext cx="1174750" cy="2010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BA51C81-8B95-43DF-A7ED-8AB4562E1B75}"/>
              </a:ext>
            </a:extLst>
          </p:cNvPr>
          <p:cNvSpPr/>
          <p:nvPr/>
        </p:nvSpPr>
        <p:spPr>
          <a:xfrm>
            <a:off x="3206750" y="3947778"/>
            <a:ext cx="1866900" cy="2010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104C627-AA94-4CA8-A0EB-D0D05E4A9043}"/>
              </a:ext>
            </a:extLst>
          </p:cNvPr>
          <p:cNvSpPr/>
          <p:nvPr/>
        </p:nvSpPr>
        <p:spPr>
          <a:xfrm>
            <a:off x="3206750" y="5025356"/>
            <a:ext cx="641350" cy="2010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5D201CE-E0AB-4C79-A173-47F930C09B8C}"/>
              </a:ext>
            </a:extLst>
          </p:cNvPr>
          <p:cNvSpPr/>
          <p:nvPr/>
        </p:nvSpPr>
        <p:spPr>
          <a:xfrm>
            <a:off x="3409950" y="5996062"/>
            <a:ext cx="3321050" cy="2010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856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CVM </a:t>
            </a:r>
            <a:r>
              <a:rPr lang="ko-KR" altLang="en-US" dirty="0"/>
              <a:t>설문지 디자인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연구 조사 설계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CV </a:t>
            </a:r>
            <a:r>
              <a:rPr lang="ko-KR" altLang="en-US" dirty="0"/>
              <a:t>시나리오와 가상시장의 설정 </a:t>
            </a:r>
            <a:r>
              <a:rPr lang="en-US" altLang="ko-KR" dirty="0"/>
              <a:t>- </a:t>
            </a:r>
            <a:r>
              <a:rPr lang="ko-KR" altLang="en-US" dirty="0">
                <a:solidFill>
                  <a:srgbClr val="FF0000"/>
                </a:solidFill>
              </a:rPr>
              <a:t>조건부 재화나 서비스의 정의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우선 추진 중인 </a:t>
            </a:r>
            <a:r>
              <a:rPr lang="ko-KR" altLang="en-US" dirty="0">
                <a:solidFill>
                  <a:srgbClr val="FF0000"/>
                </a:solidFill>
              </a:rPr>
              <a:t>시설의 입지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사업규모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사업기간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주요시설이나 프로그램 등 </a:t>
            </a:r>
            <a:r>
              <a:rPr lang="ko-KR" altLang="en-US" dirty="0" err="1">
                <a:solidFill>
                  <a:srgbClr val="FF0000"/>
                </a:solidFill>
              </a:rPr>
              <a:t>물리적⋅기능적</a:t>
            </a:r>
            <a:r>
              <a:rPr lang="ko-KR" altLang="en-US" dirty="0">
                <a:solidFill>
                  <a:srgbClr val="FF0000"/>
                </a:solidFill>
              </a:rPr>
              <a:t> 특성이나 속성을 명확하게 설명</a:t>
            </a:r>
            <a:r>
              <a:rPr lang="ko-KR" altLang="en-US" dirty="0"/>
              <a:t>하고</a:t>
            </a:r>
            <a:r>
              <a:rPr lang="en-US" altLang="ko-KR" dirty="0"/>
              <a:t>, </a:t>
            </a:r>
            <a:r>
              <a:rPr lang="ko-KR" altLang="en-US" dirty="0"/>
              <a:t>이러한 시설의 건립이 개인들에게 미치는 영향이나 효과를 일반 응답자들이 쉽게 이해할 수 있도록 설명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개인들이 평가하는 </a:t>
            </a:r>
            <a:r>
              <a:rPr lang="ko-KR" altLang="en-US" dirty="0" err="1"/>
              <a:t>비시장</a:t>
            </a:r>
            <a:r>
              <a:rPr lang="ko-KR" altLang="en-US" dirty="0"/>
              <a:t> 재화나 서비스는 관련 시설이나 건물 </a:t>
            </a:r>
            <a:r>
              <a:rPr lang="ko-KR" altLang="en-US" dirty="0" err="1"/>
              <a:t>자체라기보다는</a:t>
            </a:r>
            <a:r>
              <a:rPr lang="ko-KR" altLang="en-US" dirty="0"/>
              <a:t> 바로 </a:t>
            </a:r>
            <a:r>
              <a:rPr lang="ko-KR" altLang="en-US" dirty="0">
                <a:solidFill>
                  <a:srgbClr val="FF0000"/>
                </a:solidFill>
              </a:rPr>
              <a:t>이러한 시설의 건립으로 인하여 개인들이 얻는 재화나 서비스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화폐단위로 측정</a:t>
            </a:r>
            <a:endParaRPr lang="en-US" altLang="ko-K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[</a:t>
            </a:r>
            <a:r>
              <a:rPr lang="ko-KR" altLang="en-US" dirty="0"/>
              <a:t>그림 </a:t>
            </a:r>
            <a:r>
              <a:rPr lang="en-US" altLang="ko-KR" dirty="0"/>
              <a:t>Ⅸ-4]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단계를 거쳐서 </a:t>
            </a:r>
            <a:r>
              <a:rPr lang="ko-KR" altLang="en-US" dirty="0">
                <a:solidFill>
                  <a:srgbClr val="FF0000"/>
                </a:solidFill>
              </a:rPr>
              <a:t>평가대상 조건부 상품</a:t>
            </a:r>
            <a:r>
              <a:rPr lang="en-US" altLang="ko-KR" dirty="0">
                <a:solidFill>
                  <a:srgbClr val="FF0000"/>
                </a:solidFill>
              </a:rPr>
              <a:t>(contingent commodity)</a:t>
            </a:r>
            <a:r>
              <a:rPr lang="ko-KR" altLang="en-US" dirty="0"/>
              <a:t>이 정의됨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시설을 건립 운영할 책임이 있는 제도적 장치나 기관에 대해서도 명시하고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지역적 혹은 국가적 측면의 유사 대체재</a:t>
            </a:r>
            <a:r>
              <a:rPr lang="ko-KR" altLang="en-US" dirty="0"/>
              <a:t>에 대한 설명도 포함하여야 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정확한 이해를 돕기 위해 사진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그림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지도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비디오 등 시각적 자료를 제공</a:t>
            </a:r>
            <a:r>
              <a:rPr lang="ko-KR" altLang="en-US" dirty="0"/>
              <a:t>할 수 있지만</a:t>
            </a:r>
            <a:r>
              <a:rPr lang="en-US" altLang="ko-KR" dirty="0"/>
              <a:t>, </a:t>
            </a:r>
            <a:r>
              <a:rPr lang="ko-KR" altLang="en-US" dirty="0"/>
              <a:t>이러한 정보제공의 효과를 사전에 면밀히 검증해야 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73217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CVM </a:t>
            </a:r>
            <a:r>
              <a:rPr lang="ko-KR" altLang="en-US" dirty="0"/>
              <a:t>설문지 디자인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연구 조사 설계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A872BD2-ED29-47BC-A4EF-6A6C5C90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979" y="1433514"/>
            <a:ext cx="641604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65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CVM </a:t>
            </a:r>
            <a:r>
              <a:rPr lang="ko-KR" altLang="en-US" dirty="0"/>
              <a:t>설문지 디자인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연구 조사 설계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CV </a:t>
            </a:r>
            <a:r>
              <a:rPr lang="ko-KR" altLang="en-US" dirty="0"/>
              <a:t>시나리오와 가상시장의 설정 </a:t>
            </a:r>
            <a:r>
              <a:rPr lang="en-US" altLang="ko-KR" dirty="0"/>
              <a:t>- </a:t>
            </a:r>
            <a:r>
              <a:rPr lang="ko-KR" altLang="en-US" dirty="0">
                <a:solidFill>
                  <a:srgbClr val="FF0000"/>
                </a:solidFill>
              </a:rPr>
              <a:t>지불수단의 선택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지불수단은 </a:t>
            </a:r>
            <a:r>
              <a:rPr lang="ko-KR" altLang="en-US" dirty="0">
                <a:solidFill>
                  <a:srgbClr val="FF0000"/>
                </a:solidFill>
              </a:rPr>
              <a:t>강제적인 수단</a:t>
            </a:r>
            <a:r>
              <a:rPr lang="ko-KR" altLang="en-US" dirty="0"/>
              <a:t>과 </a:t>
            </a:r>
            <a:r>
              <a:rPr lang="ko-KR" altLang="en-US" dirty="0">
                <a:solidFill>
                  <a:srgbClr val="FF0000"/>
                </a:solidFill>
              </a:rPr>
              <a:t>자발적인 수단</a:t>
            </a:r>
            <a:r>
              <a:rPr lang="ko-KR" altLang="en-US" dirty="0"/>
              <a:t>으로 나눌 수 있음</a:t>
            </a:r>
            <a:endParaRPr lang="en-US" altLang="ko-KR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FF0000"/>
                </a:solidFill>
              </a:rPr>
              <a:t>강제적인 지불수단</a:t>
            </a:r>
            <a:r>
              <a:rPr lang="ko-KR" altLang="en-US" dirty="0"/>
              <a:t>으로는 </a:t>
            </a:r>
            <a:r>
              <a:rPr lang="ko-KR" altLang="en-US" dirty="0">
                <a:solidFill>
                  <a:srgbClr val="FF0000"/>
                </a:solidFill>
              </a:rPr>
              <a:t>세금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부담금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입장료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수수료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가격인상 </a:t>
            </a:r>
            <a:r>
              <a:rPr lang="ko-KR" altLang="en-US" dirty="0"/>
              <a:t>등의 형태가 있음</a:t>
            </a:r>
            <a:r>
              <a:rPr lang="en-US" altLang="ko-KR" dirty="0"/>
              <a:t>. </a:t>
            </a:r>
            <a:r>
              <a:rPr lang="ko-KR" altLang="en-US" dirty="0"/>
              <a:t>강제적인 수단이 지불수단으로 채택되었을 때 응답자들이 이러한 지불수단에 대해 </a:t>
            </a:r>
            <a:r>
              <a:rPr lang="ko-KR" altLang="en-US" dirty="0">
                <a:solidFill>
                  <a:srgbClr val="FF0000"/>
                </a:solidFill>
              </a:rPr>
              <a:t>적대적인 감정을 가지고 있어서 무응답으로 이어질 수 있음</a:t>
            </a:r>
            <a:endParaRPr lang="en-US" altLang="ko-KR" dirty="0">
              <a:solidFill>
                <a:srgbClr val="FF00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/>
              <a:t>반면에 </a:t>
            </a:r>
            <a:r>
              <a:rPr lang="ko-KR" altLang="en-US" dirty="0">
                <a:solidFill>
                  <a:srgbClr val="FF0000"/>
                </a:solidFill>
              </a:rPr>
              <a:t>기부금이나 선물 </a:t>
            </a:r>
            <a:r>
              <a:rPr lang="ko-KR" altLang="en-US" dirty="0"/>
              <a:t>등 </a:t>
            </a:r>
            <a:r>
              <a:rPr lang="ko-KR" altLang="en-US" dirty="0">
                <a:solidFill>
                  <a:srgbClr val="FF0000"/>
                </a:solidFill>
              </a:rPr>
              <a:t>자발적인 수단</a:t>
            </a:r>
            <a:r>
              <a:rPr lang="ko-KR" altLang="en-US" dirty="0"/>
              <a:t>은 </a:t>
            </a:r>
            <a:r>
              <a:rPr lang="ko-KR" altLang="en-US" dirty="0">
                <a:solidFill>
                  <a:srgbClr val="FF0000"/>
                </a:solidFill>
              </a:rPr>
              <a:t>무임승차를 초래</a:t>
            </a:r>
            <a:r>
              <a:rPr lang="ko-KR" altLang="en-US" dirty="0"/>
              <a:t>할 수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있어서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CV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연구자들이 </a:t>
            </a:r>
            <a:r>
              <a:rPr lang="ko-KR" altLang="en-US" dirty="0">
                <a:solidFill>
                  <a:srgbClr val="FF0000"/>
                </a:solidFill>
              </a:rPr>
              <a:t>추천하는 방법은 아님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대부분의 예비타당성조사 대상이 공공재적 성격을 갖고 있어서 </a:t>
            </a:r>
            <a:r>
              <a:rPr lang="ko-KR" altLang="en-US" dirty="0">
                <a:solidFill>
                  <a:srgbClr val="FF0000"/>
                </a:solidFill>
              </a:rPr>
              <a:t>주로 소득세 세금인상을 지불수단으로 선택</a:t>
            </a:r>
            <a:r>
              <a:rPr lang="ko-KR" altLang="en-US" dirty="0"/>
              <a:t>하고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예비타당성조사 대상사업들이 대체로 </a:t>
            </a:r>
            <a:r>
              <a:rPr lang="en-US" altLang="ko-KR" dirty="0"/>
              <a:t>4</a:t>
            </a:r>
            <a:r>
              <a:rPr lang="ko-KR" altLang="en-US" dirty="0"/>
              <a:t>년 내지 </a:t>
            </a:r>
            <a:r>
              <a:rPr lang="en-US" altLang="ko-KR" dirty="0"/>
              <a:t>5</a:t>
            </a:r>
            <a:r>
              <a:rPr lang="ko-KR" altLang="en-US" dirty="0"/>
              <a:t>년 정도의 사업계획으로 추진되기 때문에 소득세를 한번만 추가적으로 인상하는 것이 아니라 대부분 </a:t>
            </a:r>
            <a:r>
              <a:rPr lang="en-US" altLang="ko-KR" dirty="0">
                <a:solidFill>
                  <a:srgbClr val="FF0000"/>
                </a:solidFill>
              </a:rPr>
              <a:t>5</a:t>
            </a:r>
            <a:r>
              <a:rPr lang="ko-KR" altLang="en-US" dirty="0">
                <a:solidFill>
                  <a:srgbClr val="FF0000"/>
                </a:solidFill>
              </a:rPr>
              <a:t>년 동안 한시적으로 인상</a:t>
            </a:r>
            <a:r>
              <a:rPr lang="ko-KR" altLang="en-US" dirty="0"/>
              <a:t>하는 것으로 질문하고 있음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3305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D61A6E0-F0FE-4192-8206-8E3C64302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7"/>
          <a:stretch/>
        </p:blipFill>
        <p:spPr>
          <a:xfrm>
            <a:off x="5340626" y="85144"/>
            <a:ext cx="4434716" cy="40298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913568"/>
            <a:ext cx="9248932" cy="5030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Ⅰ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연구 개요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사업의 개요 및 기초자료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Ⅲ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경제성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Ⅳ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정책적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Ⅴ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종합평가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분석적 계층화법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(AHP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기법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Ⅵ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경제성 분석 보완연구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Ⅶ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예비타당성조사단계에서의 민자연계방안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Ⅷ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재무성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분석 보완연구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Ⅸ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비정형사업 편익산정 기법 중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CVM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적용을 위한 실행지침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Ⅹ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장래 개발계획 반영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Ⅺ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세부 행정단위별 인구 및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장기전망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Ⅻ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용지보상비 산정기준에 관한 연구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234C2B-AC70-4071-8718-67A33BB6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817F29B-56FE-4570-8170-081F916465D4}"/>
              </a:ext>
            </a:extLst>
          </p:cNvPr>
          <p:cNvSpPr/>
          <p:nvPr/>
        </p:nvSpPr>
        <p:spPr>
          <a:xfrm>
            <a:off x="5452141" y="1770434"/>
            <a:ext cx="1143212" cy="1485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D734716-262E-46C9-9C84-372EA2C0C0FD}"/>
              </a:ext>
            </a:extLst>
          </p:cNvPr>
          <p:cNvSpPr/>
          <p:nvPr/>
        </p:nvSpPr>
        <p:spPr>
          <a:xfrm>
            <a:off x="5513099" y="2275987"/>
            <a:ext cx="714166" cy="1535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5518EB3-1B07-4AFE-A62E-D832A5B32E44}"/>
              </a:ext>
            </a:extLst>
          </p:cNvPr>
          <p:cNvCxnSpPr>
            <a:cxnSpLocks/>
          </p:cNvCxnSpPr>
          <p:nvPr/>
        </p:nvCxnSpPr>
        <p:spPr>
          <a:xfrm>
            <a:off x="8565357" y="3231719"/>
            <a:ext cx="64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CVM </a:t>
            </a:r>
            <a:r>
              <a:rPr lang="ko-KR" altLang="en-US" dirty="0"/>
              <a:t>설문지 디자인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연구 조사 설계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CV </a:t>
            </a:r>
            <a:r>
              <a:rPr lang="ko-KR" altLang="en-US" dirty="0"/>
              <a:t>시나리오와 가상시장의 설정 </a:t>
            </a:r>
            <a:r>
              <a:rPr lang="en-US" altLang="ko-KR" dirty="0"/>
              <a:t>- </a:t>
            </a:r>
            <a:r>
              <a:rPr lang="ko-KR" altLang="en-US" dirty="0">
                <a:solidFill>
                  <a:srgbClr val="FF0000"/>
                </a:solidFill>
              </a:rPr>
              <a:t>지불의사 유도방법의 선택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지불의사 방법에 따라 </a:t>
            </a:r>
            <a:r>
              <a:rPr lang="en-US" altLang="ko-KR" dirty="0"/>
              <a:t>WTP</a:t>
            </a:r>
            <a:r>
              <a:rPr lang="ko-KR" altLang="en-US" dirty="0"/>
              <a:t>의 추정치가 다르게 측정되는 경향이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지불카드방법</a:t>
            </a:r>
            <a:r>
              <a:rPr lang="ko-KR" altLang="en-US" dirty="0"/>
              <a:t>과 </a:t>
            </a:r>
            <a:r>
              <a:rPr lang="ko-KR" altLang="en-US" dirty="0">
                <a:solidFill>
                  <a:srgbClr val="FF0000"/>
                </a:solidFill>
              </a:rPr>
              <a:t>양분선택형방법</a:t>
            </a:r>
            <a:r>
              <a:rPr lang="ko-KR" altLang="en-US" dirty="0"/>
              <a:t> 사용</a:t>
            </a:r>
            <a:endParaRPr lang="en-US" altLang="ko-KR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FF0000"/>
                </a:solidFill>
              </a:rPr>
              <a:t>지불카드방법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복수의 금액 제시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1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개 선택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ko-KR" altLang="en-US" dirty="0"/>
              <a:t>은 개방형질문이나 입찰게임 방법보다는 편의</a:t>
            </a:r>
            <a:r>
              <a:rPr lang="en-US" altLang="ko-KR" dirty="0"/>
              <a:t>(Bias)</a:t>
            </a:r>
            <a:r>
              <a:rPr lang="ko-KR" altLang="en-US" dirty="0"/>
              <a:t>에 상대적으로 적게 노출되고</a:t>
            </a:r>
            <a:r>
              <a:rPr lang="en-US" altLang="ko-KR" dirty="0"/>
              <a:t>, </a:t>
            </a:r>
            <a:r>
              <a:rPr lang="ko-KR" altLang="en-US" dirty="0"/>
              <a:t>비용측면에서도 양분선택형 질문보다는 저렴하지만 유인일치</a:t>
            </a:r>
            <a:r>
              <a:rPr lang="en-US" altLang="ko-KR" dirty="0"/>
              <a:t>(Incentive Compatible :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모든 참가자가 자신의 진정한 선호에 따라 행동하는 것만으로도 최상의 결과를 얻을 수 있는 경우</a:t>
            </a:r>
            <a:r>
              <a:rPr lang="en-US" altLang="ko-KR" dirty="0"/>
              <a:t>)</a:t>
            </a:r>
            <a:r>
              <a:rPr lang="ko-KR" altLang="en-US" dirty="0"/>
              <a:t>적인 질문방법은 아님</a:t>
            </a:r>
            <a:endParaRPr lang="en-US" altLang="ko-KR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FF0000"/>
                </a:solidFill>
              </a:rPr>
              <a:t>단일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양분선택형 방법</a:t>
            </a:r>
            <a:r>
              <a:rPr lang="en-US" altLang="ko-KR" dirty="0"/>
              <a:t>(single bounded dichotomous choice)</a:t>
            </a:r>
            <a:r>
              <a:rPr lang="ko-KR" altLang="en-US" dirty="0"/>
              <a:t>은 시장에서 가격을 보고 구입할 것인가 말 것인가를 결정하는 사적재화의 구매방식과도 비슷할 뿐만 아니라</a:t>
            </a:r>
            <a:r>
              <a:rPr lang="en-US" altLang="ko-KR" dirty="0"/>
              <a:t>, </a:t>
            </a:r>
            <a:r>
              <a:rPr lang="ko-KR" altLang="en-US" dirty="0"/>
              <a:t>공공정책의 지지 여부를 결정하는 주민투표형식과도 비슷하여 </a:t>
            </a:r>
            <a:r>
              <a:rPr lang="ko-KR" altLang="en-US" dirty="0">
                <a:solidFill>
                  <a:srgbClr val="FF0000"/>
                </a:solidFill>
              </a:rPr>
              <a:t>응답자가 대상재화에 대한 선호를 사실대로 표현할 유인이 있음</a:t>
            </a:r>
            <a:r>
              <a:rPr lang="ko-KR" altLang="en-US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전략적 편의와 </a:t>
            </a:r>
            <a:r>
              <a:rPr lang="ko-KR" altLang="en-US" dirty="0" err="1"/>
              <a:t>무응답률</a:t>
            </a:r>
            <a:r>
              <a:rPr lang="ko-KR" altLang="en-US" dirty="0"/>
              <a:t> 그리고 이상치가 상대적으로 적음</a:t>
            </a:r>
            <a:endParaRPr lang="en-US" altLang="ko-KR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FF0000"/>
                </a:solidFill>
              </a:rPr>
              <a:t>이중 양분선택형 방법</a:t>
            </a:r>
            <a:r>
              <a:rPr lang="en-US" altLang="ko-KR" dirty="0"/>
              <a:t>(double-bounded approach) :</a:t>
            </a:r>
            <a:r>
              <a:rPr lang="ko-KR" altLang="en-US" dirty="0"/>
              <a:t> 초기에 제시된 금액에 대해 </a:t>
            </a:r>
            <a:r>
              <a:rPr lang="ko-KR" altLang="en-US" dirty="0">
                <a:solidFill>
                  <a:srgbClr val="FF0000"/>
                </a:solidFill>
              </a:rPr>
              <a:t>응답자가 </a:t>
            </a:r>
            <a:r>
              <a:rPr lang="en-US" altLang="ko-KR" dirty="0">
                <a:solidFill>
                  <a:srgbClr val="FF0000"/>
                </a:solidFill>
              </a:rPr>
              <a:t>“</a:t>
            </a:r>
            <a:r>
              <a:rPr lang="ko-KR" altLang="en-US" dirty="0">
                <a:solidFill>
                  <a:srgbClr val="FF0000"/>
                </a:solidFill>
              </a:rPr>
              <a:t>예</a:t>
            </a:r>
            <a:r>
              <a:rPr lang="en-US" altLang="ko-KR" dirty="0">
                <a:solidFill>
                  <a:srgbClr val="FF0000"/>
                </a:solidFill>
              </a:rPr>
              <a:t>”</a:t>
            </a:r>
            <a:r>
              <a:rPr lang="ko-KR" altLang="en-US" dirty="0">
                <a:solidFill>
                  <a:srgbClr val="FF0000"/>
                </a:solidFill>
              </a:rPr>
              <a:t>라고 대답하면 그보다 높은 금액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보통 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ko-KR" altLang="en-US" dirty="0">
                <a:solidFill>
                  <a:srgbClr val="FF0000"/>
                </a:solidFill>
              </a:rPr>
              <a:t> 배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을 한 차례 더 제시</a:t>
            </a:r>
            <a:r>
              <a:rPr lang="ko-KR" altLang="en-US" dirty="0"/>
              <a:t>하고</a:t>
            </a:r>
            <a:r>
              <a:rPr lang="en-US" altLang="ko-KR" dirty="0"/>
              <a:t>, </a:t>
            </a:r>
            <a:r>
              <a:rPr lang="ko-KR" altLang="en-US" dirty="0"/>
              <a:t>반면에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“</a:t>
            </a:r>
            <a:r>
              <a:rPr lang="ko-KR" altLang="en-US" dirty="0" err="1">
                <a:solidFill>
                  <a:srgbClr val="FF0000"/>
                </a:solidFill>
              </a:rPr>
              <a:t>아니오</a:t>
            </a:r>
            <a:r>
              <a:rPr lang="en-US" altLang="ko-KR" dirty="0">
                <a:solidFill>
                  <a:srgbClr val="FF0000"/>
                </a:solidFill>
              </a:rPr>
              <a:t>”</a:t>
            </a:r>
            <a:r>
              <a:rPr lang="ko-KR" altLang="en-US" dirty="0">
                <a:solidFill>
                  <a:srgbClr val="FF0000"/>
                </a:solidFill>
              </a:rPr>
              <a:t>라고 응답하면 그보다 낮은 금액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보통 </a:t>
            </a:r>
            <a:r>
              <a:rPr lang="en-US" altLang="ko-KR" dirty="0">
                <a:solidFill>
                  <a:srgbClr val="FF0000"/>
                </a:solidFill>
              </a:rPr>
              <a:t>1/2</a:t>
            </a:r>
            <a:r>
              <a:rPr lang="ko-KR" altLang="en-US" dirty="0">
                <a:solidFill>
                  <a:srgbClr val="FF0000"/>
                </a:solidFill>
              </a:rPr>
              <a:t>배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을 한 차례 더 제시</a:t>
            </a:r>
            <a:r>
              <a:rPr lang="ko-KR" altLang="en-US" dirty="0"/>
              <a:t>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분산 감소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예비타당성조사에서 수행된 </a:t>
            </a:r>
            <a:r>
              <a:rPr lang="en-US" altLang="ko-KR" dirty="0"/>
              <a:t>CVM </a:t>
            </a:r>
            <a:r>
              <a:rPr lang="ko-KR" altLang="en-US" dirty="0"/>
              <a:t>연구들은 효율성이 높은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이중양분선택형모형</a:t>
            </a:r>
            <a:r>
              <a:rPr lang="ko-KR" altLang="en-US" dirty="0" err="1"/>
              <a:t>을</a:t>
            </a:r>
            <a:r>
              <a:rPr lang="ko-KR" altLang="en-US" dirty="0"/>
              <a:t> 채택함</a:t>
            </a:r>
            <a:endParaRPr lang="en-US" altLang="ko-KR" dirty="0"/>
          </a:p>
          <a:p>
            <a:pPr lvl="2"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48520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CVM </a:t>
            </a:r>
            <a:r>
              <a:rPr lang="ko-KR" altLang="en-US" dirty="0"/>
              <a:t>설문지 디자인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연구 조사 설계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  <a:ln>
            <a:noFill/>
          </a:ln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후속 질문</a:t>
            </a:r>
            <a:r>
              <a:rPr lang="en-US" altLang="ko-KR" dirty="0"/>
              <a:t>(follow-up questions)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응답자들의 </a:t>
            </a:r>
            <a:r>
              <a:rPr lang="en-US" altLang="ko-KR" dirty="0">
                <a:solidFill>
                  <a:srgbClr val="FF0000"/>
                </a:solidFill>
              </a:rPr>
              <a:t>CV</a:t>
            </a:r>
            <a:r>
              <a:rPr lang="ko-KR" altLang="en-US" dirty="0">
                <a:solidFill>
                  <a:srgbClr val="FF0000"/>
                </a:solidFill>
              </a:rPr>
              <a:t>문항에 대한 답변 동기를 이해하기 위하여</a:t>
            </a:r>
            <a:r>
              <a:rPr lang="ko-KR" altLang="en-US" dirty="0"/>
              <a:t> 후속질문을 하는 것이 중요함 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>
                <a:sym typeface="Wingdings" panose="05000000000000000000" pitchFamily="2" charset="2"/>
              </a:rPr>
              <a:t>“</a:t>
            </a:r>
            <a:r>
              <a:rPr lang="ko-KR" altLang="en-US" dirty="0" err="1"/>
              <a:t>아니오</a:t>
            </a:r>
            <a:r>
              <a:rPr lang="en-US" altLang="ko-KR" dirty="0"/>
              <a:t>”</a:t>
            </a:r>
            <a:r>
              <a:rPr lang="ko-KR" altLang="en-US" dirty="0"/>
              <a:t>로 응답한 사람들 중 </a:t>
            </a:r>
            <a:r>
              <a:rPr lang="en-US" altLang="ko-KR" dirty="0"/>
              <a:t>CV </a:t>
            </a:r>
            <a:r>
              <a:rPr lang="ko-KR" altLang="en-US" dirty="0"/>
              <a:t>문항에 대한 </a:t>
            </a:r>
            <a:r>
              <a:rPr lang="ko-KR" altLang="en-US" dirty="0">
                <a:solidFill>
                  <a:srgbClr val="FF0000"/>
                </a:solidFill>
              </a:rPr>
              <a:t>지불거부의사가 타당한지를 밝히기 위해</a:t>
            </a:r>
            <a:r>
              <a:rPr lang="ko-KR" altLang="en-US" dirty="0"/>
              <a:t> 후속질문 필요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ym typeface="Wingdings" panose="05000000000000000000" pitchFamily="2" charset="2"/>
              </a:rPr>
              <a:t>무응답</a:t>
            </a:r>
            <a:r>
              <a:rPr lang="en-US" altLang="ko-KR" dirty="0">
                <a:sym typeface="Wingdings" panose="05000000000000000000" pitchFamily="2" charset="2"/>
              </a:rPr>
              <a:t>(“</a:t>
            </a:r>
            <a:r>
              <a:rPr lang="ko-KR" altLang="en-US" dirty="0" err="1">
                <a:sym typeface="Wingdings" panose="05000000000000000000" pitchFamily="2" charset="2"/>
              </a:rPr>
              <a:t>아니오</a:t>
            </a:r>
            <a:r>
              <a:rPr lang="en-US" altLang="ko-KR" dirty="0">
                <a:sym typeface="Wingdings" panose="05000000000000000000" pitchFamily="2" charset="2"/>
              </a:rPr>
              <a:t>”</a:t>
            </a:r>
            <a:r>
              <a:rPr lang="ko-KR" altLang="en-US" dirty="0">
                <a:sym typeface="Wingdings" panose="05000000000000000000" pitchFamily="2" charset="2"/>
              </a:rPr>
              <a:t> 응답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r>
              <a:rPr lang="ko-KR" altLang="en-US" dirty="0">
                <a:sym typeface="Wingdings" panose="05000000000000000000" pitchFamily="2" charset="2"/>
              </a:rPr>
              <a:t>을 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타당</a:t>
            </a:r>
            <a:r>
              <a:rPr lang="ko-KR" altLang="en-US" dirty="0">
                <a:sym typeface="Wingdings" panose="05000000000000000000" pitchFamily="2" charset="2"/>
              </a:rPr>
              <a:t>한 것으로 보아야 할지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아니면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지불거부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가치가 없는 것이 아닌 단지 내기 싫다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ko-KR" altLang="en-US" dirty="0">
                <a:sym typeface="Wingdings" panose="05000000000000000000" pitchFamily="2" charset="2"/>
              </a:rPr>
              <a:t>로 보아야 할지 구분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AF6B8D3-5E21-4DE7-A67C-B975611F8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456" y="3448666"/>
            <a:ext cx="4963053" cy="319943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0E8063D-8EB5-4BAA-84C1-BEC661D4572C}"/>
              </a:ext>
            </a:extLst>
          </p:cNvPr>
          <p:cNvSpPr/>
          <p:nvPr/>
        </p:nvSpPr>
        <p:spPr>
          <a:xfrm>
            <a:off x="2204114" y="5320145"/>
            <a:ext cx="5099211" cy="13279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8C266-72B8-4CDA-A957-ECA2D7C8C9C1}"/>
              </a:ext>
            </a:extLst>
          </p:cNvPr>
          <p:cNvSpPr txBox="1"/>
          <p:nvPr/>
        </p:nvSpPr>
        <p:spPr>
          <a:xfrm>
            <a:off x="7295731" y="5321423"/>
            <a:ext cx="1363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문제 응답자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79E1EDDA-B9DA-4F07-B9BE-D22AD840F6F7}"/>
              </a:ext>
            </a:extLst>
          </p:cNvPr>
          <p:cNvCxnSpPr>
            <a:cxnSpLocks/>
          </p:cNvCxnSpPr>
          <p:nvPr/>
        </p:nvCxnSpPr>
        <p:spPr>
          <a:xfrm flipH="1">
            <a:off x="5995884" y="3135086"/>
            <a:ext cx="624610" cy="273762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4DF5584-B9DF-8FBE-B036-7A6BB022EC8B}"/>
              </a:ext>
            </a:extLst>
          </p:cNvPr>
          <p:cNvSpPr/>
          <p:nvPr/>
        </p:nvSpPr>
        <p:spPr>
          <a:xfrm>
            <a:off x="2204114" y="3437042"/>
            <a:ext cx="5099211" cy="183560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E45FD58F-5D3D-2BDD-EFC8-7A19FC8D2824}"/>
              </a:ext>
            </a:extLst>
          </p:cNvPr>
          <p:cNvCxnSpPr>
            <a:cxnSpLocks/>
          </p:cNvCxnSpPr>
          <p:nvPr/>
        </p:nvCxnSpPr>
        <p:spPr>
          <a:xfrm>
            <a:off x="3776353" y="3093522"/>
            <a:ext cx="1649516" cy="504574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438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설문지 검증 및 수정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연구 조사 설계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설문지 초안의 전문가 검토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설문지 초안이 나오면</a:t>
            </a:r>
            <a:r>
              <a:rPr lang="en-US" altLang="ko-KR" dirty="0"/>
              <a:t>, </a:t>
            </a:r>
            <a:r>
              <a:rPr lang="ko-KR" altLang="en-US" dirty="0"/>
              <a:t>특히 </a:t>
            </a:r>
            <a:r>
              <a:rPr lang="en-US" altLang="ko-KR" dirty="0"/>
              <a:t>CV </a:t>
            </a:r>
            <a:r>
              <a:rPr lang="ko-KR" altLang="en-US" dirty="0"/>
              <a:t>문항의 구성요소들에 대해 경제학자들 뿐만 아니라 대상재화의 특성과 관련된 분야의 전문가들의 검토가 필요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더욱 좋은 방법은 설문지 초안을 만들 때부터 관련 분야 전문가들과 같이 작업을 하는 것임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표적집단토론</a:t>
            </a:r>
            <a:r>
              <a:rPr lang="en-US" altLang="ko-KR" dirty="0">
                <a:solidFill>
                  <a:srgbClr val="FF0000"/>
                </a:solidFill>
              </a:rPr>
              <a:t>(focus group discussions)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표적집단토론은 </a:t>
            </a:r>
            <a:r>
              <a:rPr lang="en-US" altLang="ko-KR" dirty="0"/>
              <a:t>6~12</a:t>
            </a:r>
            <a:r>
              <a:rPr lang="ko-KR" altLang="en-US" dirty="0"/>
              <a:t>명의 잠재적 응답자들을 편안한 장소에 </a:t>
            </a:r>
            <a:r>
              <a:rPr lang="ko-KR" altLang="en-US" dirty="0" err="1"/>
              <a:t>모아놓고</a:t>
            </a:r>
            <a:r>
              <a:rPr lang="ko-KR" altLang="en-US" dirty="0"/>
              <a:t> </a:t>
            </a:r>
            <a:r>
              <a:rPr lang="en-US" altLang="ko-KR" dirty="0"/>
              <a:t>1~2</a:t>
            </a:r>
            <a:r>
              <a:rPr lang="ko-KR" altLang="en-US" dirty="0"/>
              <a:t>시간 동안 사회자가 </a:t>
            </a:r>
            <a:r>
              <a:rPr lang="en-US" altLang="ko-KR" dirty="0"/>
              <a:t>CV </a:t>
            </a:r>
            <a:r>
              <a:rPr lang="ko-KR" altLang="en-US" dirty="0"/>
              <a:t>문항 관련 사항들을 집중적으로 토론하는 방식임</a:t>
            </a:r>
            <a:r>
              <a:rPr lang="en-US" altLang="ko-KR" dirty="0">
                <a:sym typeface="Wingdings" panose="05000000000000000000" pitchFamily="2" charset="2"/>
              </a:rPr>
              <a:t> </a:t>
            </a:r>
            <a:r>
              <a:rPr lang="en-US" altLang="ko-KR" dirty="0"/>
              <a:t> </a:t>
            </a:r>
            <a:r>
              <a:rPr lang="ko-KR" altLang="en-US" dirty="0"/>
              <a:t>표적집단은 모집단에서 선발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표적집단토론이 끝나면 토론된 내용에 따라 설문지가 수정됨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사전조사</a:t>
            </a:r>
            <a:r>
              <a:rPr lang="en-US" altLang="ko-KR" dirty="0">
                <a:solidFill>
                  <a:srgbClr val="FF0000"/>
                </a:solidFill>
              </a:rPr>
              <a:t>(pretest)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본 조사 표본의 크기와 </a:t>
            </a:r>
            <a:r>
              <a:rPr lang="en-US" altLang="ko-KR" dirty="0"/>
              <a:t>CV </a:t>
            </a:r>
            <a:r>
              <a:rPr lang="ko-KR" altLang="en-US" dirty="0"/>
              <a:t>설문지 디자인의 복잡성에 비추어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사전조사 표본은 </a:t>
            </a:r>
            <a:r>
              <a:rPr lang="en-US" altLang="ko-KR" dirty="0">
                <a:solidFill>
                  <a:srgbClr val="FF0000"/>
                </a:solidFill>
              </a:rPr>
              <a:t>25~100</a:t>
            </a:r>
            <a:r>
              <a:rPr lang="ko-KR" altLang="en-US" dirty="0">
                <a:solidFill>
                  <a:srgbClr val="FF0000"/>
                </a:solidFill>
              </a:rPr>
              <a:t>명으로 구성</a:t>
            </a:r>
            <a:r>
              <a:rPr lang="ko-KR" altLang="en-US" dirty="0"/>
              <a:t>되면 적절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사전조사를 위한 표본의 추출은 본 설문조사와 같이 무작위로 추출되는 것이 바람직하나</a:t>
            </a:r>
            <a:r>
              <a:rPr lang="en-US" altLang="ko-KR" dirty="0"/>
              <a:t>, </a:t>
            </a:r>
            <a:r>
              <a:rPr lang="ko-KR" altLang="en-US" dirty="0"/>
              <a:t>비용을 고려하여 편이적으로 추출할 수도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사전조사 시에는 개방형으로 질문</a:t>
            </a:r>
            <a:r>
              <a:rPr lang="ko-KR" altLang="en-US" dirty="0"/>
              <a:t>하여</a:t>
            </a:r>
            <a:r>
              <a:rPr lang="en-US" altLang="ko-KR" dirty="0"/>
              <a:t>, </a:t>
            </a:r>
            <a:r>
              <a:rPr lang="ko-KR" altLang="en-US" dirty="0"/>
              <a:t>본 조사에서 제시될 </a:t>
            </a:r>
            <a:r>
              <a:rPr lang="ko-KR" altLang="en-US" dirty="0">
                <a:solidFill>
                  <a:srgbClr val="FF0000"/>
                </a:solidFill>
              </a:rPr>
              <a:t>양분선택형 질문의 제시 금액의 범위를 정하는 데 기초자료</a:t>
            </a:r>
            <a:r>
              <a:rPr lang="ko-KR" altLang="en-US" dirty="0"/>
              <a:t>로 삼을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무응답이나 개방형 </a:t>
            </a:r>
            <a:r>
              <a:rPr lang="en-US" altLang="ko-KR" dirty="0"/>
              <a:t>CV </a:t>
            </a:r>
            <a:r>
              <a:rPr lang="ko-KR" altLang="en-US" dirty="0"/>
              <a:t>문항에서 제로 지불의사를 표시한 응답자들에 대한 심층적인 검증이 필요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02471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설문지 검증 및 수정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연구 조사 설계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제시금액 설계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WTP </a:t>
            </a:r>
            <a:r>
              <a:rPr lang="ko-KR" altLang="en-US" dirty="0"/>
              <a:t>추정치의 효율성을 극대화할 수 있는 </a:t>
            </a:r>
            <a:r>
              <a:rPr lang="ko-KR" altLang="en-US" dirty="0">
                <a:solidFill>
                  <a:srgbClr val="FF0000"/>
                </a:solidFill>
              </a:rPr>
              <a:t>최적제시금액설계</a:t>
            </a:r>
            <a:r>
              <a:rPr lang="en-US" altLang="ko-KR" dirty="0">
                <a:solidFill>
                  <a:srgbClr val="FF0000"/>
                </a:solidFill>
              </a:rPr>
              <a:t>(optimal bid design) </a:t>
            </a:r>
            <a:r>
              <a:rPr lang="ko-KR" altLang="en-US" dirty="0">
                <a:solidFill>
                  <a:srgbClr val="FF0000"/>
                </a:solidFill>
              </a:rPr>
              <a:t>방법</a:t>
            </a:r>
            <a:r>
              <a:rPr lang="ko-KR" altLang="en-US" dirty="0"/>
              <a:t>들이 제시되고 있지만</a:t>
            </a:r>
            <a:r>
              <a:rPr lang="en-US" altLang="ko-KR" dirty="0"/>
              <a:t>, </a:t>
            </a:r>
            <a:r>
              <a:rPr lang="ko-KR" altLang="en-US" dirty="0"/>
              <a:t>최적제시금액들은 근거가 되는 </a:t>
            </a:r>
            <a:r>
              <a:rPr lang="en-US" altLang="ko-KR" dirty="0"/>
              <a:t>WTP </a:t>
            </a:r>
            <a:r>
              <a:rPr lang="ko-KR" altLang="en-US" dirty="0"/>
              <a:t>분포의 형태를 알거나 계수추정치를 알고 있을 때 설계가 가능함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그러나 이러한 정보들을 알고 있다면 </a:t>
            </a:r>
            <a:r>
              <a:rPr lang="en-US" altLang="ko-KR" dirty="0">
                <a:sym typeface="Wingdings" panose="05000000000000000000" pitchFamily="2" charset="2"/>
              </a:rPr>
              <a:t>CVM </a:t>
            </a:r>
            <a:r>
              <a:rPr lang="ko-KR" altLang="en-US" dirty="0">
                <a:sym typeface="Wingdings" panose="05000000000000000000" pitchFamily="2" charset="2"/>
              </a:rPr>
              <a:t>설문조사 자체를 시행할 필요가 없음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대안으로</a:t>
            </a:r>
            <a:r>
              <a:rPr lang="en-US" altLang="ko-KR" dirty="0"/>
              <a:t>, </a:t>
            </a:r>
            <a:r>
              <a:rPr lang="ko-KR" altLang="en-US" dirty="0"/>
              <a:t>최적 제시금액들은 아닐 수 있지만 </a:t>
            </a:r>
            <a:r>
              <a:rPr lang="ko-KR" altLang="en-US" dirty="0">
                <a:solidFill>
                  <a:srgbClr val="FF0000"/>
                </a:solidFill>
              </a:rPr>
              <a:t>포커스그룹과 사전조사</a:t>
            </a:r>
            <a:r>
              <a:rPr lang="en-US" altLang="ko-KR" dirty="0">
                <a:solidFill>
                  <a:srgbClr val="FF0000"/>
                </a:solidFill>
              </a:rPr>
              <a:t>(pre-test) </a:t>
            </a:r>
            <a:r>
              <a:rPr lang="ko-KR" altLang="en-US" dirty="0">
                <a:solidFill>
                  <a:srgbClr val="FF0000"/>
                </a:solidFill>
              </a:rPr>
              <a:t>결과 얻어진 </a:t>
            </a:r>
            <a:r>
              <a:rPr lang="en-US" altLang="ko-KR" dirty="0">
                <a:solidFill>
                  <a:srgbClr val="FF0000"/>
                </a:solidFill>
              </a:rPr>
              <a:t>WTP </a:t>
            </a:r>
            <a:r>
              <a:rPr lang="ko-KR" altLang="en-US" dirty="0">
                <a:solidFill>
                  <a:srgbClr val="FF0000"/>
                </a:solidFill>
              </a:rPr>
              <a:t>분포를 사용하여 단계적으로 본 </a:t>
            </a:r>
            <a:r>
              <a:rPr lang="en-US" altLang="ko-KR" dirty="0">
                <a:solidFill>
                  <a:srgbClr val="FF0000"/>
                </a:solidFill>
              </a:rPr>
              <a:t>CV </a:t>
            </a:r>
            <a:r>
              <a:rPr lang="ko-KR" altLang="en-US" dirty="0">
                <a:solidFill>
                  <a:srgbClr val="FF0000"/>
                </a:solidFill>
              </a:rPr>
              <a:t>조사의 제시금액을 선정</a:t>
            </a:r>
            <a:r>
              <a:rPr lang="ko-KR" altLang="en-US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사전조사 결과 얻어진 </a:t>
            </a:r>
            <a:r>
              <a:rPr lang="en-US" altLang="ko-KR" dirty="0">
                <a:sym typeface="Wingdings" panose="05000000000000000000" pitchFamily="2" charset="2"/>
              </a:rPr>
              <a:t>WTP </a:t>
            </a:r>
            <a:r>
              <a:rPr lang="ko-KR" altLang="en-US" dirty="0">
                <a:sym typeface="Wingdings" panose="05000000000000000000" pitchFamily="2" charset="2"/>
              </a:rPr>
              <a:t>분포의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15%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에서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85%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범위 내에서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가지에서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6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가지 제시금액을 설정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66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조사대상 및 표본추출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표본설계와 본 조사 실시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전형적으로 본 조사 표본은 </a:t>
            </a:r>
            <a:r>
              <a:rPr lang="ko-KR" altLang="en-US" dirty="0">
                <a:solidFill>
                  <a:srgbClr val="FF0000"/>
                </a:solidFill>
              </a:rPr>
              <a:t>개방형 질문에 대해 </a:t>
            </a:r>
            <a:r>
              <a:rPr lang="en-US" altLang="ko-KR" dirty="0">
                <a:solidFill>
                  <a:srgbClr val="FF0000"/>
                </a:solidFill>
              </a:rPr>
              <a:t>250~500</a:t>
            </a:r>
            <a:r>
              <a:rPr lang="ko-KR" altLang="en-US" dirty="0">
                <a:solidFill>
                  <a:srgbClr val="FF0000"/>
                </a:solidFill>
              </a:rPr>
              <a:t>여명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폐쇄형 질문에 대해 </a:t>
            </a:r>
            <a:r>
              <a:rPr lang="en-US" altLang="ko-KR" dirty="0">
                <a:solidFill>
                  <a:srgbClr val="FF0000"/>
                </a:solidFill>
              </a:rPr>
              <a:t>500~1,000</a:t>
            </a:r>
            <a:r>
              <a:rPr lang="ko-KR" altLang="en-US" dirty="0">
                <a:solidFill>
                  <a:srgbClr val="FF0000"/>
                </a:solidFill>
              </a:rPr>
              <a:t>명의 표본</a:t>
            </a:r>
            <a:r>
              <a:rPr lang="ko-KR" altLang="en-US" dirty="0"/>
              <a:t>이 필요함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CVM </a:t>
            </a:r>
            <a:r>
              <a:rPr lang="ko-KR" altLang="en-US" dirty="0"/>
              <a:t>연구들의 표본은 대체로 </a:t>
            </a:r>
            <a:r>
              <a:rPr lang="ko-KR" altLang="en-US" dirty="0">
                <a:solidFill>
                  <a:srgbClr val="FF0000"/>
                </a:solidFill>
              </a:rPr>
              <a:t>사전조사 시 </a:t>
            </a:r>
            <a:r>
              <a:rPr lang="en-US" altLang="ko-KR" dirty="0">
                <a:solidFill>
                  <a:srgbClr val="FF0000"/>
                </a:solidFill>
              </a:rPr>
              <a:t>100</a:t>
            </a:r>
            <a:r>
              <a:rPr lang="ko-KR" altLang="en-US" dirty="0">
                <a:solidFill>
                  <a:srgbClr val="FF0000"/>
                </a:solidFill>
              </a:rPr>
              <a:t>명</a:t>
            </a:r>
            <a:r>
              <a:rPr lang="ko-KR" altLang="en-US" dirty="0"/>
              <a:t> 그리고 </a:t>
            </a:r>
            <a:r>
              <a:rPr lang="ko-KR" altLang="en-US" dirty="0">
                <a:solidFill>
                  <a:srgbClr val="FF0000"/>
                </a:solidFill>
              </a:rPr>
              <a:t>본 조사에서는 </a:t>
            </a:r>
            <a:r>
              <a:rPr lang="en-US" altLang="ko-KR" dirty="0">
                <a:solidFill>
                  <a:srgbClr val="FF0000"/>
                </a:solidFill>
              </a:rPr>
              <a:t>1,000</a:t>
            </a:r>
            <a:r>
              <a:rPr lang="ko-KR" altLang="en-US" dirty="0">
                <a:solidFill>
                  <a:srgbClr val="FF0000"/>
                </a:solidFill>
              </a:rPr>
              <a:t>명</a:t>
            </a:r>
            <a:r>
              <a:rPr lang="ko-KR" altLang="en-US" dirty="0"/>
              <a:t>이므로</a:t>
            </a:r>
            <a:r>
              <a:rPr lang="en-US" altLang="ko-KR" dirty="0"/>
              <a:t>, </a:t>
            </a:r>
            <a:r>
              <a:rPr lang="ko-KR" altLang="en-US" dirty="0"/>
              <a:t>지불의사함수의 추정단계와 편익측정 단계 모두 대규모 표본의 통계적 특성을 살리기에 충분함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확률표본을 구성하는 첫 번째 단계는 </a:t>
            </a:r>
            <a:r>
              <a:rPr lang="ko-KR" altLang="en-US" dirty="0">
                <a:solidFill>
                  <a:srgbClr val="FF0000"/>
                </a:solidFill>
              </a:rPr>
              <a:t>표본 틀</a:t>
            </a:r>
            <a:r>
              <a:rPr lang="en-US" altLang="ko-KR" dirty="0">
                <a:solidFill>
                  <a:srgbClr val="FF0000"/>
                </a:solidFill>
              </a:rPr>
              <a:t>(sampling frame)</a:t>
            </a:r>
            <a:r>
              <a:rPr lang="ko-KR" altLang="en-US" dirty="0">
                <a:solidFill>
                  <a:srgbClr val="FF0000"/>
                </a:solidFill>
              </a:rPr>
              <a:t>을 구성</a:t>
            </a:r>
            <a:r>
              <a:rPr lang="ko-KR" altLang="en-US" dirty="0"/>
              <a:t>하는 것임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</a:t>
            </a:r>
            <a:r>
              <a:rPr lang="ko-KR" altLang="en-US" dirty="0"/>
              <a:t>표본 틀은 </a:t>
            </a:r>
            <a:r>
              <a:rPr lang="ko-KR" altLang="en-US" dirty="0">
                <a:solidFill>
                  <a:srgbClr val="FF0000"/>
                </a:solidFill>
              </a:rPr>
              <a:t>전화번호부나 선거인 </a:t>
            </a:r>
            <a:r>
              <a:rPr lang="ko-KR" altLang="en-US" dirty="0" err="1">
                <a:solidFill>
                  <a:srgbClr val="FF0000"/>
                </a:solidFill>
              </a:rPr>
              <a:t>등록부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전기요금 납부자 명단</a:t>
            </a:r>
            <a:r>
              <a:rPr lang="ko-KR" altLang="en-US" dirty="0"/>
              <a:t> 등과 같이 잠재적인 응답자들을 포함하는 구체적인 명부를 의미함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표본 틀로부터 확률적 표본추출방법을 사용하여 </a:t>
            </a:r>
            <a:r>
              <a:rPr lang="ko-KR" altLang="en-US" dirty="0">
                <a:solidFill>
                  <a:srgbClr val="FF0000"/>
                </a:solidFill>
              </a:rPr>
              <a:t>표본단위</a:t>
            </a:r>
            <a:r>
              <a:rPr lang="en-US" altLang="ko-KR" dirty="0">
                <a:solidFill>
                  <a:srgbClr val="FF0000"/>
                </a:solidFill>
              </a:rPr>
              <a:t>(sample unit) </a:t>
            </a:r>
            <a:r>
              <a:rPr lang="ko-KR" altLang="en-US" dirty="0">
                <a:solidFill>
                  <a:srgbClr val="FF0000"/>
                </a:solidFill>
              </a:rPr>
              <a:t>선택</a:t>
            </a:r>
            <a:r>
              <a:rPr lang="ko-KR" altLang="en-US" dirty="0"/>
              <a:t>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예비타당성조사에서 실시되는 대부분의 </a:t>
            </a:r>
            <a:r>
              <a:rPr lang="en-US" altLang="ko-KR" dirty="0"/>
              <a:t>CVM </a:t>
            </a:r>
            <a:r>
              <a:rPr lang="ko-KR" altLang="en-US" dirty="0"/>
              <a:t>연구에서 지불수단으로 ‘</a:t>
            </a:r>
            <a:r>
              <a:rPr lang="ko-KR" altLang="en-US" dirty="0">
                <a:solidFill>
                  <a:srgbClr val="FF0000"/>
                </a:solidFill>
              </a:rPr>
              <a:t>가구 총소득세</a:t>
            </a:r>
            <a:r>
              <a:rPr lang="en-US" altLang="ko-KR" dirty="0"/>
              <a:t>”</a:t>
            </a:r>
            <a:r>
              <a:rPr lang="ko-KR" altLang="en-US" dirty="0"/>
              <a:t>를 채택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가계 단위의 지불의사를 얻으려면 전 가구를 대표할 수 있는 </a:t>
            </a:r>
            <a:r>
              <a:rPr lang="ko-KR" altLang="en-US" dirty="0">
                <a:solidFill>
                  <a:srgbClr val="FF0000"/>
                </a:solidFill>
              </a:rPr>
              <a:t>가구주에게 질문을 해야 함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지역별 표본 비중</a:t>
            </a:r>
            <a:r>
              <a:rPr lang="ko-KR" altLang="en-US" dirty="0"/>
              <a:t>은 필요시 대상사업 </a:t>
            </a:r>
            <a:r>
              <a:rPr lang="ko-KR" altLang="en-US" dirty="0">
                <a:solidFill>
                  <a:srgbClr val="FF0000"/>
                </a:solidFill>
              </a:rPr>
              <a:t>인접 지역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사용자 그룹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과 </a:t>
            </a:r>
            <a:r>
              <a:rPr lang="ko-KR" altLang="en-US" dirty="0" err="1">
                <a:solidFill>
                  <a:srgbClr val="FF0000"/>
                </a:solidFill>
              </a:rPr>
              <a:t>비인접</a:t>
            </a:r>
            <a:r>
              <a:rPr lang="ko-KR" altLang="en-US" dirty="0">
                <a:solidFill>
                  <a:srgbClr val="FF0000"/>
                </a:solidFill>
              </a:rPr>
              <a:t> 지역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비사용자 그룹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으로 양분</a:t>
            </a:r>
            <a:r>
              <a:rPr lang="ko-KR" altLang="en-US" dirty="0"/>
              <a:t>하고 있으며</a:t>
            </a:r>
            <a:r>
              <a:rPr lang="en-US" altLang="ko-KR" dirty="0"/>
              <a:t>, </a:t>
            </a:r>
            <a:r>
              <a:rPr lang="ko-KR" altLang="en-US" dirty="0"/>
              <a:t>대체로 </a:t>
            </a:r>
            <a:r>
              <a:rPr lang="ko-KR" altLang="en-US" dirty="0">
                <a:solidFill>
                  <a:srgbClr val="FF0000"/>
                </a:solidFill>
              </a:rPr>
              <a:t>사용자그룹과 비사용자 그룹의 표본비중은 </a:t>
            </a:r>
            <a:r>
              <a:rPr lang="en-US" altLang="ko-KR" dirty="0">
                <a:solidFill>
                  <a:srgbClr val="FF0000"/>
                </a:solidFill>
              </a:rPr>
              <a:t>3:7</a:t>
            </a:r>
            <a:r>
              <a:rPr lang="ko-KR" altLang="en-US" dirty="0">
                <a:solidFill>
                  <a:srgbClr val="FF0000"/>
                </a:solidFill>
              </a:rPr>
              <a:t>이나 </a:t>
            </a:r>
            <a:r>
              <a:rPr lang="en-US" altLang="ko-KR" dirty="0">
                <a:solidFill>
                  <a:srgbClr val="FF0000"/>
                </a:solidFill>
              </a:rPr>
              <a:t>4:6 </a:t>
            </a:r>
            <a:r>
              <a:rPr lang="ko-KR" altLang="en-US" dirty="0">
                <a:solidFill>
                  <a:srgbClr val="FF0000"/>
                </a:solidFill>
              </a:rPr>
              <a:t>등</a:t>
            </a:r>
            <a:r>
              <a:rPr lang="ko-KR" altLang="en-US" dirty="0"/>
              <a:t>으로 사업에 따라 탄력적으로 정하고 있음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48823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설문조사 시행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표본설계와 본 조사 실시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설문방법은 </a:t>
            </a:r>
            <a:r>
              <a:rPr lang="ko-KR" altLang="en-US" dirty="0" err="1">
                <a:solidFill>
                  <a:srgbClr val="FF0000"/>
                </a:solidFill>
              </a:rPr>
              <a:t>개별면접설문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 err="1">
                <a:solidFill>
                  <a:srgbClr val="FF0000"/>
                </a:solidFill>
              </a:rPr>
              <a:t>전화설문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 err="1">
                <a:solidFill>
                  <a:srgbClr val="FF0000"/>
                </a:solidFill>
              </a:rPr>
              <a:t>우편설문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/>
              <a:t>등이 있음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CVM </a:t>
            </a:r>
            <a:r>
              <a:rPr lang="ko-KR" altLang="en-US" dirty="0"/>
              <a:t>연구는 비용이 상대적으로 많이 소요된다는 단점이 있지만 응답자가 설문내용을 충분히 이해할 수 있도록 하며</a:t>
            </a:r>
            <a:r>
              <a:rPr lang="en-US" altLang="ko-KR" dirty="0"/>
              <a:t>, </a:t>
            </a:r>
            <a:r>
              <a:rPr lang="ko-KR" altLang="en-US" dirty="0"/>
              <a:t>보다 정확한 응답을 이끌어내기 위하여 숙련된 면접조사원들을 통해 </a:t>
            </a:r>
            <a:r>
              <a:rPr lang="ko-KR" altLang="en-US" dirty="0">
                <a:solidFill>
                  <a:srgbClr val="FF0000"/>
                </a:solidFill>
              </a:rPr>
              <a:t>일대일 대인면접법으로 설문을 실시</a:t>
            </a:r>
            <a:r>
              <a:rPr lang="ko-KR" altLang="en-US" dirty="0"/>
              <a:t>하고 있음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대인면접법으로 설문조사를 수행할 때 표본으로 선택된 가구나 개인들이</a:t>
            </a:r>
            <a:r>
              <a:rPr lang="ko-KR" altLang="en-US" dirty="0">
                <a:solidFill>
                  <a:srgbClr val="FF0000"/>
                </a:solidFill>
              </a:rPr>
              <a:t> 설문조사에 참여하기를 거부하는 비율</a:t>
            </a:r>
            <a:r>
              <a:rPr lang="ko-KR" altLang="en-US" dirty="0"/>
              <a:t>인 </a:t>
            </a:r>
            <a:r>
              <a:rPr lang="ko-KR" altLang="en-US" dirty="0" err="1">
                <a:solidFill>
                  <a:srgbClr val="FF0000"/>
                </a:solidFill>
              </a:rPr>
              <a:t>무응답률</a:t>
            </a:r>
            <a:r>
              <a:rPr lang="en-US" altLang="ko-KR" dirty="0">
                <a:solidFill>
                  <a:srgbClr val="FF0000"/>
                </a:solidFill>
              </a:rPr>
              <a:t>(unit non-response rate)</a:t>
            </a:r>
            <a:r>
              <a:rPr lang="ko-KR" altLang="en-US" dirty="0">
                <a:solidFill>
                  <a:srgbClr val="FF0000"/>
                </a:solidFill>
              </a:rPr>
              <a:t>을 기록</a:t>
            </a:r>
            <a:r>
              <a:rPr lang="ko-KR" altLang="en-US" dirty="0"/>
              <a:t>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CV </a:t>
            </a:r>
            <a:r>
              <a:rPr lang="ko-KR" altLang="en-US" dirty="0"/>
              <a:t>설문지의 면접의 맨 마지막에 응답자의 전화번호를 기재하도록 하여</a:t>
            </a:r>
            <a:r>
              <a:rPr lang="en-US" altLang="ko-KR" dirty="0"/>
              <a:t>, </a:t>
            </a:r>
            <a:r>
              <a:rPr lang="ko-KR" altLang="en-US" dirty="0"/>
              <a:t>이를 토대로 설문조사 감독자들은 임의로 추출된 가구를 대상으로 </a:t>
            </a:r>
            <a:r>
              <a:rPr lang="ko-KR" altLang="en-US" dirty="0">
                <a:solidFill>
                  <a:srgbClr val="FF0000"/>
                </a:solidFill>
              </a:rPr>
              <a:t>확인전화를 실시</a:t>
            </a:r>
            <a:r>
              <a:rPr lang="ko-KR" altLang="en-US" dirty="0"/>
              <a:t>하고 조사원들이 조사를 제대로 수행했는지 여부와 응답의 일관성을 점검하도록 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면접이 완료된 설문지는 감독관</a:t>
            </a:r>
            <a:r>
              <a:rPr lang="en-US" altLang="ko-KR" dirty="0"/>
              <a:t>(supervisor)</a:t>
            </a:r>
            <a:r>
              <a:rPr lang="ko-KR" altLang="en-US" dirty="0"/>
              <a:t>이 </a:t>
            </a:r>
            <a:r>
              <a:rPr lang="ko-KR" altLang="en-US" dirty="0">
                <a:solidFill>
                  <a:srgbClr val="FF0000"/>
                </a:solidFill>
              </a:rPr>
              <a:t>검증</a:t>
            </a:r>
            <a:r>
              <a:rPr lang="ko-KR" altLang="en-US" dirty="0"/>
              <a:t>을 하고 빠진 항목이나 일관성이 없는 설문지는 다시 </a:t>
            </a:r>
            <a:r>
              <a:rPr lang="ko-KR" altLang="en-US" dirty="0">
                <a:solidFill>
                  <a:srgbClr val="FF0000"/>
                </a:solidFill>
              </a:rPr>
              <a:t>재확인</a:t>
            </a:r>
            <a:r>
              <a:rPr lang="ko-KR" altLang="en-US" dirty="0"/>
              <a:t>하는 작업을 거친 후 엑셀</a:t>
            </a:r>
            <a:r>
              <a:rPr lang="en-US" altLang="ko-KR" dirty="0"/>
              <a:t>(excel)</a:t>
            </a:r>
            <a:r>
              <a:rPr lang="ko-KR" altLang="en-US" dirty="0"/>
              <a:t>등의 프로그램을 사용하여 </a:t>
            </a:r>
            <a:r>
              <a:rPr lang="ko-KR" altLang="en-US" dirty="0">
                <a:solidFill>
                  <a:srgbClr val="FF0000"/>
                </a:solidFill>
              </a:rPr>
              <a:t>코딩</a:t>
            </a:r>
            <a:r>
              <a:rPr lang="en-US" altLang="ko-KR" dirty="0">
                <a:solidFill>
                  <a:srgbClr val="FF0000"/>
                </a:solidFill>
              </a:rPr>
              <a:t>(coding)</a:t>
            </a:r>
            <a:r>
              <a:rPr lang="ko-KR" altLang="en-US" dirty="0">
                <a:solidFill>
                  <a:srgbClr val="FF0000"/>
                </a:solidFill>
              </a:rPr>
              <a:t>과 자료입력</a:t>
            </a:r>
            <a:r>
              <a:rPr lang="ko-KR" altLang="en-US" dirty="0"/>
              <a:t>을 마쳐 계량경제학적 분석을 위한 </a:t>
            </a:r>
            <a:r>
              <a:rPr lang="ko-KR" altLang="en-US" dirty="0" err="1">
                <a:solidFill>
                  <a:srgbClr val="FF0000"/>
                </a:solidFill>
              </a:rPr>
              <a:t>원자료</a:t>
            </a:r>
            <a:r>
              <a:rPr lang="en-US" altLang="ko-KR" dirty="0">
                <a:solidFill>
                  <a:srgbClr val="FF0000"/>
                </a:solidFill>
              </a:rPr>
              <a:t>(raw data)</a:t>
            </a:r>
            <a:r>
              <a:rPr lang="ko-KR" altLang="en-US" dirty="0">
                <a:solidFill>
                  <a:srgbClr val="FF0000"/>
                </a:solidFill>
              </a:rPr>
              <a:t>를 생성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18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CV </a:t>
            </a:r>
            <a:r>
              <a:rPr lang="ko-KR" altLang="en-US" dirty="0"/>
              <a:t>설문 디자인 단계에서 발생할 수 있는 주요 편의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적용시 유의해야 할 편의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(bias)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가상편의</a:t>
            </a:r>
            <a:r>
              <a:rPr lang="en-US" altLang="ko-KR" dirty="0">
                <a:solidFill>
                  <a:srgbClr val="FF0000"/>
                </a:solidFill>
              </a:rPr>
              <a:t>(hypothetical bias)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CVM</a:t>
            </a:r>
            <a:r>
              <a:rPr lang="ko-KR" altLang="en-US" dirty="0"/>
              <a:t>은 시장행동에 기초하는 것이 아니라 </a:t>
            </a:r>
            <a:r>
              <a:rPr lang="ko-KR" altLang="en-US" dirty="0">
                <a:solidFill>
                  <a:srgbClr val="FF0000"/>
                </a:solidFill>
              </a:rPr>
              <a:t>가상적인 상황이나 상황변화에 대한 개인들의 지불 의도에 바탕</a:t>
            </a:r>
            <a:r>
              <a:rPr lang="ko-KR" altLang="en-US" dirty="0"/>
              <a:t>을 두기 때문에</a:t>
            </a:r>
            <a:r>
              <a:rPr lang="en-US" altLang="ko-KR" dirty="0"/>
              <a:t>, </a:t>
            </a:r>
            <a:r>
              <a:rPr lang="ko-KR" altLang="en-US" dirty="0"/>
              <a:t>동일한 상황이 실제로 발생하였을 때 실제 지불하는 금액과 다를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그러므로 </a:t>
            </a:r>
            <a:r>
              <a:rPr lang="en-US" altLang="ko-KR" dirty="0"/>
              <a:t>CV </a:t>
            </a:r>
            <a:r>
              <a:rPr lang="ko-KR" altLang="en-US" dirty="0">
                <a:solidFill>
                  <a:srgbClr val="FF0000"/>
                </a:solidFill>
              </a:rPr>
              <a:t>시나리오나 지불수단을 보다 현실적으로 만들기 위해 노력</a:t>
            </a:r>
            <a:r>
              <a:rPr lang="ko-KR" altLang="en-US" dirty="0"/>
              <a:t>해야 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전략적 편의</a:t>
            </a:r>
            <a:r>
              <a:rPr lang="en-US" altLang="ko-KR" dirty="0">
                <a:solidFill>
                  <a:srgbClr val="FF0000"/>
                </a:solidFill>
              </a:rPr>
              <a:t>(strategic bias)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전략적 편의는 </a:t>
            </a:r>
            <a:r>
              <a:rPr lang="en-US" altLang="ko-KR" dirty="0"/>
              <a:t>CVM </a:t>
            </a:r>
            <a:r>
              <a:rPr lang="ko-KR" altLang="en-US" dirty="0"/>
              <a:t>연구에서 도출된 지불의사가 </a:t>
            </a:r>
            <a:r>
              <a:rPr lang="ko-KR" altLang="en-US" dirty="0" err="1">
                <a:solidFill>
                  <a:srgbClr val="FF0000"/>
                </a:solidFill>
              </a:rPr>
              <a:t>유인양립성</a:t>
            </a:r>
            <a:r>
              <a:rPr lang="en-US" altLang="ko-KR" dirty="0">
                <a:solidFill>
                  <a:srgbClr val="FF0000"/>
                </a:solidFill>
              </a:rPr>
              <a:t>(incentive compatible)</a:t>
            </a:r>
            <a:r>
              <a:rPr lang="ko-KR" altLang="en-US" dirty="0">
                <a:solidFill>
                  <a:srgbClr val="FF0000"/>
                </a:solidFill>
              </a:rPr>
              <a:t>을 확보하지 못하는 경우</a:t>
            </a:r>
            <a:r>
              <a:rPr lang="ko-KR" altLang="en-US" dirty="0"/>
              <a:t> 발생하며</a:t>
            </a:r>
            <a:r>
              <a:rPr lang="en-US" altLang="ko-KR" dirty="0"/>
              <a:t>, </a:t>
            </a:r>
            <a:r>
              <a:rPr lang="ko-KR" altLang="en-US" dirty="0"/>
              <a:t>특히 공공재의 경우 </a:t>
            </a:r>
            <a:r>
              <a:rPr lang="ko-KR" altLang="en-US" dirty="0">
                <a:solidFill>
                  <a:srgbClr val="FF0000"/>
                </a:solidFill>
              </a:rPr>
              <a:t>무임승차와 연계</a:t>
            </a:r>
            <a:r>
              <a:rPr lang="ko-KR" altLang="en-US" dirty="0"/>
              <a:t>되어 </a:t>
            </a:r>
            <a:r>
              <a:rPr lang="en-US" altLang="ko-KR" dirty="0"/>
              <a:t>CVM </a:t>
            </a:r>
            <a:r>
              <a:rPr lang="ko-KR" altLang="en-US" dirty="0"/>
              <a:t>연구의 가장 심각하고 발생 가능성이 큰 편의 중의 하나로 보고 있는 것이 바로 이 전략적 편의임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관련 비시장재의 공급이 확실 시 되거나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진술한 </a:t>
            </a:r>
            <a:r>
              <a:rPr lang="en-US" altLang="ko-KR" dirty="0">
                <a:solidFill>
                  <a:srgbClr val="FF0000"/>
                </a:solidFill>
              </a:rPr>
              <a:t>WTP</a:t>
            </a:r>
            <a:r>
              <a:rPr lang="ko-KR" altLang="en-US" dirty="0">
                <a:solidFill>
                  <a:srgbClr val="FF0000"/>
                </a:solidFill>
              </a:rPr>
              <a:t>를 실제로 징수할 것이라고 믿는다면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자신의 진실된 </a:t>
            </a:r>
            <a:r>
              <a:rPr lang="en-US" altLang="ko-KR" dirty="0">
                <a:solidFill>
                  <a:srgbClr val="FF0000"/>
                </a:solidFill>
              </a:rPr>
              <a:t>WTP</a:t>
            </a:r>
            <a:r>
              <a:rPr lang="ko-KR" altLang="en-US" dirty="0">
                <a:solidFill>
                  <a:srgbClr val="FF0000"/>
                </a:solidFill>
              </a:rPr>
              <a:t>보다도 낮은 금액을 제시</a:t>
            </a:r>
            <a:r>
              <a:rPr lang="ko-KR" altLang="en-US" dirty="0"/>
              <a:t>할 것임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반대로 </a:t>
            </a:r>
            <a:r>
              <a:rPr lang="ko-KR" altLang="en-US" dirty="0">
                <a:solidFill>
                  <a:srgbClr val="00B050"/>
                </a:solidFill>
              </a:rPr>
              <a:t>진술된 금액에 따라 재화공급이 결정된다고 생각한다면 진실된 </a:t>
            </a:r>
            <a:r>
              <a:rPr lang="en-US" altLang="ko-KR" dirty="0">
                <a:solidFill>
                  <a:srgbClr val="00B050"/>
                </a:solidFill>
              </a:rPr>
              <a:t>WTP</a:t>
            </a:r>
            <a:r>
              <a:rPr lang="ko-KR" altLang="en-US" dirty="0">
                <a:solidFill>
                  <a:srgbClr val="00B050"/>
                </a:solidFill>
              </a:rPr>
              <a:t>보다 높은 금액을 표현함</a:t>
            </a:r>
            <a:endParaRPr lang="en-US" altLang="ko-K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47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CV </a:t>
            </a:r>
            <a:r>
              <a:rPr lang="ko-KR" altLang="en-US" dirty="0"/>
              <a:t>설문 디자인 단계에서 발생할 수 있는 주요 편의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적용시 유의해야 할 편의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(bias)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설계편의</a:t>
            </a:r>
            <a:r>
              <a:rPr lang="en-US" altLang="ko-KR" dirty="0"/>
              <a:t>(Design bias)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CV </a:t>
            </a:r>
            <a:r>
              <a:rPr lang="ko-KR" altLang="en-US" dirty="0"/>
              <a:t>설문지가 가상시장에서 거래되는 비시장재에 대해 응답자들이 이해할 수 있도록 명확하게 조건부 상품이나 거래조건 등에 관한 </a:t>
            </a:r>
            <a:r>
              <a:rPr lang="ko-KR" altLang="en-US" dirty="0">
                <a:solidFill>
                  <a:srgbClr val="FF0000"/>
                </a:solidFill>
              </a:rPr>
              <a:t>충분한 정보를 전달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정보효과</a:t>
            </a:r>
            <a:r>
              <a:rPr lang="en-US" altLang="ko-KR" dirty="0">
                <a:solidFill>
                  <a:srgbClr val="FF0000"/>
                </a:solidFill>
              </a:rPr>
              <a:t>, information effects)</a:t>
            </a:r>
            <a:r>
              <a:rPr lang="ko-KR" altLang="en-US" dirty="0">
                <a:solidFill>
                  <a:srgbClr val="FF0000"/>
                </a:solidFill>
              </a:rPr>
              <a:t>하지 못할 때 설계편의 문제가 발생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시작점 편의</a:t>
            </a:r>
            <a:r>
              <a:rPr lang="en-US" altLang="ko-KR" dirty="0">
                <a:solidFill>
                  <a:srgbClr val="FF0000"/>
                </a:solidFill>
              </a:rPr>
              <a:t>(starting point bias) </a:t>
            </a:r>
            <a:r>
              <a:rPr lang="en-US" altLang="ko-KR" dirty="0"/>
              <a:t>: </a:t>
            </a:r>
            <a:r>
              <a:rPr lang="ko-KR" altLang="en-US" dirty="0"/>
              <a:t>입찰게임이나 지불카드</a:t>
            </a:r>
            <a:r>
              <a:rPr lang="en-US" altLang="ko-KR" dirty="0"/>
              <a:t>, </a:t>
            </a:r>
            <a:r>
              <a:rPr lang="ko-KR" altLang="en-US" dirty="0"/>
              <a:t>그리고 이중양분선택형 질문방식 시 </a:t>
            </a:r>
            <a:r>
              <a:rPr lang="ko-KR" altLang="en-US" dirty="0">
                <a:solidFill>
                  <a:srgbClr val="FF0000"/>
                </a:solidFill>
              </a:rPr>
              <a:t>초기에 제시된 금액에 정박하여</a:t>
            </a:r>
            <a:r>
              <a:rPr lang="en-US" altLang="ko-KR" dirty="0">
                <a:solidFill>
                  <a:srgbClr val="FF0000"/>
                </a:solidFill>
              </a:rPr>
              <a:t>(anchoring) WTP</a:t>
            </a:r>
            <a:r>
              <a:rPr lang="ko-KR" altLang="en-US" dirty="0">
                <a:solidFill>
                  <a:srgbClr val="FF0000"/>
                </a:solidFill>
              </a:rPr>
              <a:t>를 진술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지불수단편의</a:t>
            </a:r>
            <a:r>
              <a:rPr lang="en-US" altLang="ko-KR" dirty="0">
                <a:solidFill>
                  <a:srgbClr val="FF0000"/>
                </a:solidFill>
              </a:rPr>
              <a:t>(payment vehicle bias)</a:t>
            </a:r>
            <a:r>
              <a:rPr lang="en-US" altLang="ko-KR" dirty="0"/>
              <a:t> : </a:t>
            </a:r>
            <a:r>
              <a:rPr lang="ko-KR" altLang="en-US" dirty="0"/>
              <a:t>설문지에서 채택된 </a:t>
            </a:r>
            <a:r>
              <a:rPr lang="ko-KR" altLang="en-US" dirty="0">
                <a:solidFill>
                  <a:srgbClr val="FF0000"/>
                </a:solidFill>
              </a:rPr>
              <a:t>지불수단의 현실감이 부족</a:t>
            </a:r>
            <a:r>
              <a:rPr lang="ko-KR" altLang="en-US" dirty="0"/>
              <a:t>하여 응답자들의 이해가 부족하거나 거부감으로 지불의사에 영향을 미침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포함효과</a:t>
            </a:r>
            <a:r>
              <a:rPr lang="en-US" altLang="ko-KR" dirty="0"/>
              <a:t>/</a:t>
            </a:r>
            <a:r>
              <a:rPr lang="ko-KR" altLang="en-US" dirty="0"/>
              <a:t>범위효과</a:t>
            </a:r>
            <a:r>
              <a:rPr lang="en-US" altLang="ko-KR" dirty="0"/>
              <a:t>(embedding effects/scope effects)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포함효과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혹은 전체</a:t>
            </a:r>
            <a:r>
              <a:rPr lang="en-US" altLang="ko-KR" dirty="0">
                <a:solidFill>
                  <a:srgbClr val="FF0000"/>
                </a:solidFill>
              </a:rPr>
              <a:t>-</a:t>
            </a:r>
            <a:r>
              <a:rPr lang="ko-KR" altLang="en-US" dirty="0">
                <a:solidFill>
                  <a:srgbClr val="FF0000"/>
                </a:solidFill>
              </a:rPr>
              <a:t>부분효과</a:t>
            </a:r>
            <a:r>
              <a:rPr lang="en-US" altLang="ko-KR" dirty="0">
                <a:solidFill>
                  <a:srgbClr val="FF0000"/>
                </a:solidFill>
              </a:rPr>
              <a:t>, part-whole effects)</a:t>
            </a:r>
            <a:r>
              <a:rPr lang="en-US" altLang="ko-KR" dirty="0"/>
              <a:t> : </a:t>
            </a:r>
            <a:r>
              <a:rPr lang="ko-KR" altLang="en-US" dirty="0">
                <a:solidFill>
                  <a:srgbClr val="FF0000"/>
                </a:solidFill>
              </a:rPr>
              <a:t>전체와 부분으로 볼 수 있는 연속적인 질문</a:t>
            </a:r>
            <a:r>
              <a:rPr lang="ko-KR" altLang="en-US" dirty="0"/>
              <a:t>에서 </a:t>
            </a:r>
            <a:r>
              <a:rPr lang="en-US" altLang="ko-KR" dirty="0"/>
              <a:t>WTP</a:t>
            </a:r>
            <a:r>
              <a:rPr lang="ko-KR" altLang="en-US" dirty="0"/>
              <a:t>의 차이가 통계적으로 유의하게 나지 않음 </a:t>
            </a:r>
            <a:r>
              <a:rPr lang="en-US" altLang="ko-KR" dirty="0">
                <a:sym typeface="Wingdings" panose="05000000000000000000" pitchFamily="2" charset="2"/>
              </a:rPr>
              <a:t>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부분이 전체를 대변하는 오류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범위효과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평가대상 재화의 양적인 변화</a:t>
            </a:r>
            <a:r>
              <a:rPr lang="en-US" altLang="ko-KR" dirty="0"/>
              <a:t>(scope)</a:t>
            </a:r>
            <a:r>
              <a:rPr lang="ko-KR" altLang="en-US" dirty="0"/>
              <a:t>에 대해서 </a:t>
            </a:r>
            <a:r>
              <a:rPr lang="en-US" altLang="ko-KR" dirty="0">
                <a:solidFill>
                  <a:srgbClr val="FF0000"/>
                </a:solidFill>
              </a:rPr>
              <a:t>WTP</a:t>
            </a:r>
            <a:r>
              <a:rPr lang="ko-KR" altLang="en-US" dirty="0">
                <a:solidFill>
                  <a:srgbClr val="FF0000"/>
                </a:solidFill>
              </a:rPr>
              <a:t>가 경제이론이 제시하는 바와 같이 적절하게 반응하지 않음</a:t>
            </a:r>
            <a:r>
              <a:rPr lang="ko-KR" altLang="en-US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 </a:t>
            </a:r>
            <a:r>
              <a:rPr lang="ko-KR" altLang="en-US" dirty="0">
                <a:sym typeface="Wingdings" panose="05000000000000000000" pitchFamily="2" charset="2"/>
              </a:rPr>
              <a:t>예</a:t>
            </a:r>
            <a:r>
              <a:rPr lang="en-US" altLang="ko-KR" dirty="0">
                <a:sym typeface="Wingdings" panose="05000000000000000000" pitchFamily="2" charset="2"/>
              </a:rPr>
              <a:t>) </a:t>
            </a:r>
            <a:r>
              <a:rPr lang="ko-KR" altLang="en-US" dirty="0">
                <a:sym typeface="Wingdings" panose="05000000000000000000" pitchFamily="2" charset="2"/>
              </a:rPr>
              <a:t>서비스의 혜택이 커지는데도 </a:t>
            </a:r>
            <a:r>
              <a:rPr lang="en-US" altLang="ko-KR" dirty="0">
                <a:sym typeface="Wingdings" panose="05000000000000000000" pitchFamily="2" charset="2"/>
              </a:rPr>
              <a:t>WTP</a:t>
            </a:r>
            <a:r>
              <a:rPr lang="ko-KR" altLang="en-US" dirty="0">
                <a:sym typeface="Wingdings" panose="05000000000000000000" pitchFamily="2" charset="2"/>
              </a:rPr>
              <a:t>는 꺼꾸로 작아지는 오류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11380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설문조사 시 발생할 수 있는 편의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적용시 유의해야 할 편의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(bias)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무응답 편의</a:t>
            </a:r>
            <a:r>
              <a:rPr lang="en-US" altLang="ko-KR" dirty="0">
                <a:solidFill>
                  <a:srgbClr val="FF0000"/>
                </a:solidFill>
              </a:rPr>
              <a:t>(non-response bias)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표본설문조사에 응하지 않아 발생할 수 있는 무응답 편의</a:t>
            </a:r>
            <a:r>
              <a:rPr lang="en-US" altLang="ko-KR" dirty="0"/>
              <a:t>(non-response bias)</a:t>
            </a:r>
            <a:r>
              <a:rPr lang="ko-KR" altLang="en-US" dirty="0"/>
              <a:t>는 크게 표본 무응답 편의</a:t>
            </a:r>
            <a:r>
              <a:rPr lang="en-US" altLang="ko-KR" dirty="0"/>
              <a:t>(sample non-response bias)</a:t>
            </a:r>
            <a:r>
              <a:rPr lang="ko-KR" altLang="en-US" dirty="0"/>
              <a:t>와 표본선택 편의</a:t>
            </a:r>
            <a:r>
              <a:rPr lang="en-US" altLang="ko-KR" dirty="0"/>
              <a:t>(sample selection bias)</a:t>
            </a:r>
            <a:r>
              <a:rPr lang="ko-KR" altLang="en-US" dirty="0"/>
              <a:t>로 나눌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표본 무응답 편의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CVM </a:t>
            </a:r>
            <a:r>
              <a:rPr lang="ko-KR" altLang="en-US" dirty="0"/>
              <a:t>설문조사를 위한 표본 추출과정에서 당초 계획했던 대로 응답자들을 확보할 수 없어서 </a:t>
            </a:r>
            <a:r>
              <a:rPr lang="ko-KR" altLang="en-US" dirty="0">
                <a:solidFill>
                  <a:srgbClr val="FF0000"/>
                </a:solidFill>
              </a:rPr>
              <a:t>표본의 특성이 모집단의 특성과 달라질 때 발생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표본선택 편의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설문에는 응하였더라도 </a:t>
            </a:r>
            <a:r>
              <a:rPr lang="en-US" altLang="ko-KR" dirty="0"/>
              <a:t>CVM </a:t>
            </a:r>
            <a:r>
              <a:rPr lang="ko-KR" altLang="en-US" dirty="0">
                <a:solidFill>
                  <a:srgbClr val="FF0000"/>
                </a:solidFill>
              </a:rPr>
              <a:t>문항에 응하는 정도가 개인별 특성에 따라 달라질 수 있기 때문에 발생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</a:rPr>
              <a:t>“</a:t>
            </a:r>
            <a:r>
              <a:rPr lang="ko-KR" altLang="en-US" dirty="0">
                <a:solidFill>
                  <a:srgbClr val="FF0000"/>
                </a:solidFill>
              </a:rPr>
              <a:t>예</a:t>
            </a:r>
            <a:r>
              <a:rPr lang="en-US" altLang="ko-KR" dirty="0">
                <a:solidFill>
                  <a:srgbClr val="FF0000"/>
                </a:solidFill>
              </a:rPr>
              <a:t>/</a:t>
            </a:r>
            <a:r>
              <a:rPr lang="ko-KR" altLang="en-US" dirty="0" err="1">
                <a:solidFill>
                  <a:srgbClr val="FF0000"/>
                </a:solidFill>
              </a:rPr>
              <a:t>아니오</a:t>
            </a:r>
            <a:r>
              <a:rPr lang="en-US" altLang="ko-KR" dirty="0">
                <a:solidFill>
                  <a:srgbClr val="FF0000"/>
                </a:solidFill>
              </a:rPr>
              <a:t>”</a:t>
            </a:r>
            <a:r>
              <a:rPr lang="ko-KR" altLang="en-US" dirty="0">
                <a:solidFill>
                  <a:srgbClr val="FF0000"/>
                </a:solidFill>
              </a:rPr>
              <a:t> 발언 편의</a:t>
            </a:r>
            <a:r>
              <a:rPr lang="en-US" altLang="ko-KR" dirty="0">
                <a:solidFill>
                  <a:srgbClr val="FF0000"/>
                </a:solidFill>
              </a:rPr>
              <a:t>('yea/no' saying bias)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설문조사 시 응답자가 </a:t>
            </a:r>
            <a:r>
              <a:rPr lang="ko-KR" altLang="en-US" dirty="0">
                <a:solidFill>
                  <a:srgbClr val="FF0000"/>
                </a:solidFill>
              </a:rPr>
              <a:t>면접자를 기쁘게 해주려고 </a:t>
            </a:r>
            <a:r>
              <a:rPr lang="en-US" altLang="ko-KR" dirty="0">
                <a:solidFill>
                  <a:srgbClr val="FF0000"/>
                </a:solidFill>
              </a:rPr>
              <a:t>“</a:t>
            </a:r>
            <a:r>
              <a:rPr lang="ko-KR" altLang="en-US" dirty="0">
                <a:solidFill>
                  <a:srgbClr val="FF0000"/>
                </a:solidFill>
              </a:rPr>
              <a:t>예</a:t>
            </a:r>
            <a:r>
              <a:rPr lang="en-US" altLang="ko-KR" dirty="0">
                <a:solidFill>
                  <a:srgbClr val="FF0000"/>
                </a:solidFill>
              </a:rPr>
              <a:t>”</a:t>
            </a:r>
            <a:r>
              <a:rPr lang="ko-KR" altLang="en-US" dirty="0"/>
              <a:t>라고 대답하거나</a:t>
            </a:r>
            <a:r>
              <a:rPr lang="en-US" altLang="ko-KR" dirty="0"/>
              <a:t>, </a:t>
            </a:r>
            <a:r>
              <a:rPr lang="ko-KR" altLang="en-US" dirty="0"/>
              <a:t>면접자에 대한 </a:t>
            </a:r>
            <a:r>
              <a:rPr lang="ko-KR" altLang="en-US" dirty="0">
                <a:solidFill>
                  <a:srgbClr val="FF0000"/>
                </a:solidFill>
              </a:rPr>
              <a:t>거부감으로 </a:t>
            </a:r>
            <a:r>
              <a:rPr lang="en-US" altLang="ko-KR" dirty="0">
                <a:solidFill>
                  <a:srgbClr val="FF0000"/>
                </a:solidFill>
              </a:rPr>
              <a:t>“</a:t>
            </a:r>
            <a:r>
              <a:rPr lang="ko-KR" altLang="en-US" dirty="0" err="1">
                <a:solidFill>
                  <a:srgbClr val="FF0000"/>
                </a:solidFill>
              </a:rPr>
              <a:t>아니오</a:t>
            </a:r>
            <a:r>
              <a:rPr lang="en-US" altLang="ko-KR" dirty="0">
                <a:solidFill>
                  <a:srgbClr val="FF0000"/>
                </a:solidFill>
              </a:rPr>
              <a:t>”</a:t>
            </a:r>
            <a:r>
              <a:rPr lang="ko-KR" altLang="en-US" dirty="0"/>
              <a:t>를 연발하는 경우 발생할 수 있음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32956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가</a:t>
            </a:r>
            <a:r>
              <a:rPr lang="en-US" altLang="ko-KR" dirty="0"/>
              <a:t>. CVM</a:t>
            </a:r>
            <a:r>
              <a:rPr lang="ko-KR" altLang="en-US" dirty="0"/>
              <a:t>의 신뢰성</a:t>
            </a:r>
            <a:r>
              <a:rPr lang="en-US" altLang="ko-KR" dirty="0"/>
              <a:t>(reliability)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연구결과의 신뢰성과 타당성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B050"/>
                </a:solidFill>
              </a:rPr>
              <a:t>신뢰성 </a:t>
            </a:r>
            <a:r>
              <a:rPr lang="en-US" altLang="ko-KR" dirty="0">
                <a:solidFill>
                  <a:srgbClr val="00B050"/>
                </a:solidFill>
              </a:rPr>
              <a:t>: </a:t>
            </a:r>
            <a:r>
              <a:rPr lang="ko-KR" altLang="en-US" dirty="0">
                <a:solidFill>
                  <a:srgbClr val="00B050"/>
                </a:solidFill>
              </a:rPr>
              <a:t>측정하고자 하는 현상이나 대상을 얼마나 </a:t>
            </a:r>
            <a:r>
              <a:rPr lang="ko-KR" altLang="en-US" dirty="0">
                <a:solidFill>
                  <a:srgbClr val="FF0000"/>
                </a:solidFill>
              </a:rPr>
              <a:t>일관성 있게 측정</a:t>
            </a:r>
            <a:r>
              <a:rPr lang="ko-KR" altLang="en-US" dirty="0">
                <a:solidFill>
                  <a:srgbClr val="00B050"/>
                </a:solidFill>
              </a:rPr>
              <a:t>하였는가를 나타내는 지표 </a:t>
            </a:r>
            <a:r>
              <a:rPr lang="en-US" altLang="ko-KR" dirty="0">
                <a:solidFill>
                  <a:srgbClr val="00B050"/>
                </a:solidFill>
              </a:rPr>
              <a:t>: </a:t>
            </a:r>
            <a:r>
              <a:rPr lang="ko-KR" altLang="en-US" dirty="0">
                <a:solidFill>
                  <a:srgbClr val="00B050"/>
                </a:solidFill>
              </a:rPr>
              <a:t>안정성</a:t>
            </a:r>
            <a:r>
              <a:rPr lang="en-US" altLang="ko-KR" dirty="0">
                <a:solidFill>
                  <a:srgbClr val="00B050"/>
                </a:solidFill>
              </a:rPr>
              <a:t>, </a:t>
            </a:r>
            <a:r>
              <a:rPr lang="ko-KR" altLang="en-US" dirty="0">
                <a:solidFill>
                  <a:srgbClr val="00B050"/>
                </a:solidFill>
              </a:rPr>
              <a:t>일관성</a:t>
            </a:r>
            <a:r>
              <a:rPr lang="en-US" altLang="ko-KR" dirty="0">
                <a:solidFill>
                  <a:srgbClr val="00B050"/>
                </a:solidFill>
              </a:rPr>
              <a:t>, </a:t>
            </a:r>
            <a:r>
              <a:rPr lang="ko-KR" altLang="en-US" dirty="0">
                <a:solidFill>
                  <a:srgbClr val="00B050"/>
                </a:solidFill>
              </a:rPr>
              <a:t>예측가능성</a:t>
            </a:r>
            <a:r>
              <a:rPr lang="en-US" altLang="ko-KR" dirty="0">
                <a:solidFill>
                  <a:srgbClr val="00B050"/>
                </a:solidFill>
              </a:rPr>
              <a:t>, </a:t>
            </a:r>
            <a:r>
              <a:rPr lang="ko-KR" altLang="en-US" dirty="0">
                <a:solidFill>
                  <a:srgbClr val="00B050"/>
                </a:solidFill>
              </a:rPr>
              <a:t>정확성이라고도 불림 </a:t>
            </a:r>
            <a:r>
              <a:rPr lang="en-US" altLang="ko-KR" dirty="0">
                <a:solidFill>
                  <a:srgbClr val="00B05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측정 그 자체나 </a:t>
            </a:r>
            <a:r>
              <a:rPr lang="ko-KR" altLang="en-US" dirty="0" err="1">
                <a:solidFill>
                  <a:srgbClr val="FF0000"/>
                </a:solidFill>
              </a:rPr>
              <a:t>측정자</a:t>
            </a:r>
            <a:r>
              <a:rPr lang="ko-KR" altLang="en-US" dirty="0">
                <a:solidFill>
                  <a:srgbClr val="FF0000"/>
                </a:solidFill>
              </a:rPr>
              <a:t> 혹은 측정과정에 관한 내용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동일한 비시장재에 대하여 반복적으로 </a:t>
            </a:r>
            <a:r>
              <a:rPr lang="en-US" altLang="ko-KR" dirty="0">
                <a:solidFill>
                  <a:srgbClr val="FF0000"/>
                </a:solidFill>
              </a:rPr>
              <a:t>WTP</a:t>
            </a:r>
            <a:r>
              <a:rPr lang="ko-KR" altLang="en-US" dirty="0">
                <a:solidFill>
                  <a:srgbClr val="FF0000"/>
                </a:solidFill>
              </a:rPr>
              <a:t>를 측정</a:t>
            </a:r>
            <a:r>
              <a:rPr lang="ko-KR" altLang="en-US" dirty="0"/>
              <a:t>하였을 때 </a:t>
            </a:r>
            <a:r>
              <a:rPr lang="ko-KR" altLang="en-US" dirty="0">
                <a:solidFill>
                  <a:srgbClr val="FF0000"/>
                </a:solidFill>
              </a:rPr>
              <a:t>비슷한 결과</a:t>
            </a:r>
            <a:r>
              <a:rPr lang="ko-KR" altLang="en-US" dirty="0"/>
              <a:t>가 나왔다면 </a:t>
            </a:r>
            <a:r>
              <a:rPr lang="en-US" altLang="ko-KR" dirty="0"/>
              <a:t>CVM </a:t>
            </a:r>
            <a:r>
              <a:rPr lang="ko-KR" altLang="en-US" dirty="0"/>
              <a:t>연구는 </a:t>
            </a:r>
            <a:r>
              <a:rPr lang="ko-KR" altLang="en-US" dirty="0">
                <a:solidFill>
                  <a:srgbClr val="FF0000"/>
                </a:solidFill>
              </a:rPr>
              <a:t>신뢰성을 확보</a:t>
            </a:r>
            <a:r>
              <a:rPr lang="ko-KR" altLang="en-US" dirty="0"/>
              <a:t>하고 있다고 말할 수 있음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대체로 </a:t>
            </a:r>
            <a:r>
              <a:rPr lang="en-US" altLang="ko-KR" dirty="0"/>
              <a:t>CVM </a:t>
            </a:r>
            <a:r>
              <a:rPr lang="ko-KR" altLang="en-US" dirty="0"/>
              <a:t>분석은 </a:t>
            </a:r>
            <a:r>
              <a:rPr lang="ko-KR" altLang="en-US" dirty="0">
                <a:solidFill>
                  <a:srgbClr val="FF0000"/>
                </a:solidFill>
              </a:rPr>
              <a:t>단 한차례 설문조사</a:t>
            </a:r>
            <a:r>
              <a:rPr lang="ko-KR" altLang="en-US" dirty="0"/>
              <a:t>를 해서 얻은 가치 추정치를 </a:t>
            </a:r>
            <a:r>
              <a:rPr lang="ko-KR" altLang="en-US" dirty="0">
                <a:solidFill>
                  <a:srgbClr val="FF0000"/>
                </a:solidFill>
              </a:rPr>
              <a:t>장기간이 요구되는 사업이나 정책분석의 비용</a:t>
            </a:r>
            <a:r>
              <a:rPr lang="en-US" altLang="ko-KR" dirty="0">
                <a:solidFill>
                  <a:srgbClr val="FF0000"/>
                </a:solidFill>
              </a:rPr>
              <a:t>-</a:t>
            </a:r>
            <a:r>
              <a:rPr lang="ko-KR" altLang="en-US" dirty="0">
                <a:solidFill>
                  <a:srgbClr val="FF0000"/>
                </a:solidFill>
              </a:rPr>
              <a:t>편익분석에 적용</a:t>
            </a:r>
            <a:r>
              <a:rPr lang="ko-KR" altLang="en-US" dirty="0"/>
              <a:t>해야 하기 때문에 </a:t>
            </a:r>
            <a:r>
              <a:rPr lang="en-US" altLang="ko-KR" dirty="0"/>
              <a:t>CVM</a:t>
            </a:r>
            <a:r>
              <a:rPr lang="ko-KR" altLang="en-US" dirty="0"/>
              <a:t>의 신뢰성 확보는 중요함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기존문헌에 의하면</a:t>
            </a:r>
            <a:r>
              <a:rPr lang="en-US" altLang="ko-KR" dirty="0"/>
              <a:t>, </a:t>
            </a:r>
            <a:r>
              <a:rPr lang="ko-KR" altLang="en-US" dirty="0"/>
              <a:t>동일한 비시장재에 대하여 시간적 간격을 두고 다른 표본을 사용하거나 같은 표본을 사용하여 재조사한 결과</a:t>
            </a:r>
            <a:r>
              <a:rPr lang="en-US" altLang="ko-KR" dirty="0"/>
              <a:t>, </a:t>
            </a:r>
            <a:r>
              <a:rPr lang="ko-KR" altLang="en-US" dirty="0"/>
              <a:t>비슷한 총가치가 도출되어 </a:t>
            </a:r>
            <a:r>
              <a:rPr lang="en-US" altLang="ko-KR" dirty="0">
                <a:solidFill>
                  <a:srgbClr val="FF0000"/>
                </a:solidFill>
              </a:rPr>
              <a:t>CVM </a:t>
            </a:r>
            <a:r>
              <a:rPr lang="ko-KR" altLang="en-US" dirty="0">
                <a:solidFill>
                  <a:srgbClr val="FF0000"/>
                </a:solidFill>
              </a:rPr>
              <a:t>결과가 시간적으로 안정적이므로 신뢰할 만하다는 긍정적인 결과를 보여줌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6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절 서론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문화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과학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체육 시설의 건립으로 인한 편익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국민들이 방문하여 시설이나 서비스를 사용함으로써 얻게 되는 편익이나 혹은 이러한 시설의 존립함으로써 현세대나 미래세대가 향유할 수 있는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무형적 편익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시장에서 거래되는 재화나 서비스가 아니어서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시장가격의 관찰이 어려운 비시장재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(non-marketed goods and services)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일종임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만약에 공공사업 시행과 관련한 </a:t>
            </a:r>
            <a:r>
              <a:rPr lang="ko-KR" altLang="en-US" dirty="0">
                <a:solidFill>
                  <a:srgbClr val="FF0000"/>
                </a:solidFill>
              </a:rPr>
              <a:t>비시장적 편익이 예비타당성조사에 누락</a:t>
            </a:r>
            <a:r>
              <a:rPr lang="ko-KR" altLang="en-US" dirty="0"/>
              <a:t>된다면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이러한 사업은 과소공급이 될 우려가 있음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시장에서 거래되고 가격이 설정되는 사적 </a:t>
            </a:r>
            <a:r>
              <a:rPr lang="ko-KR" altLang="en-US" dirty="0" err="1"/>
              <a:t>시장재</a:t>
            </a:r>
            <a:r>
              <a:rPr lang="en-US" altLang="ko-KR" dirty="0"/>
              <a:t>(private goods) </a:t>
            </a:r>
            <a:r>
              <a:rPr lang="ko-KR" altLang="en-US" dirty="0"/>
              <a:t>뿐만 아니라 </a:t>
            </a:r>
            <a:r>
              <a:rPr lang="ko-KR" altLang="en-US" dirty="0">
                <a:solidFill>
                  <a:srgbClr val="FF0000"/>
                </a:solidFill>
              </a:rPr>
              <a:t>시장에서 거래되지는 않지만 국민들에게 유용한 자원이나 서비스를 제공하는 비시장재</a:t>
            </a:r>
            <a:r>
              <a:rPr lang="en-US" altLang="ko-KR" dirty="0">
                <a:solidFill>
                  <a:srgbClr val="FF0000"/>
                </a:solidFill>
              </a:rPr>
              <a:t>(non-marketed goods)</a:t>
            </a:r>
            <a:r>
              <a:rPr lang="ko-KR" altLang="en-US" dirty="0">
                <a:solidFill>
                  <a:srgbClr val="FF0000"/>
                </a:solidFill>
              </a:rPr>
              <a:t>의 경제적 가치</a:t>
            </a:r>
            <a:r>
              <a:rPr lang="en-US" altLang="ko-KR" dirty="0">
                <a:solidFill>
                  <a:srgbClr val="FF0000"/>
                </a:solidFill>
              </a:rPr>
              <a:t>(economic values)</a:t>
            </a:r>
            <a:r>
              <a:rPr lang="ko-KR" altLang="en-US" dirty="0">
                <a:solidFill>
                  <a:srgbClr val="FF0000"/>
                </a:solidFill>
              </a:rPr>
              <a:t>를 측정하여 비용</a:t>
            </a:r>
            <a:r>
              <a:rPr lang="en-US" altLang="ko-KR" dirty="0">
                <a:solidFill>
                  <a:srgbClr val="FF0000"/>
                </a:solidFill>
              </a:rPr>
              <a:t>-</a:t>
            </a:r>
            <a:r>
              <a:rPr lang="ko-KR" altLang="en-US" dirty="0">
                <a:solidFill>
                  <a:srgbClr val="FF0000"/>
                </a:solidFill>
              </a:rPr>
              <a:t>편익분석 과정에 포함</a:t>
            </a:r>
            <a:r>
              <a:rPr lang="ko-KR" altLang="en-US" dirty="0"/>
              <a:t>시키는 것은 공공사업의 예비타당성조사에 있어서 매우 중요한 일임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비정형사업의 예비타당성조사 수행 시 연구자가 </a:t>
            </a:r>
            <a:r>
              <a:rPr lang="ko-KR" altLang="en-US" dirty="0">
                <a:solidFill>
                  <a:srgbClr val="FF0000"/>
                </a:solidFill>
              </a:rPr>
              <a:t>조건부가치측정법</a:t>
            </a:r>
            <a:r>
              <a:rPr lang="en-US" altLang="ko-KR" dirty="0">
                <a:solidFill>
                  <a:srgbClr val="FF0000"/>
                </a:solidFill>
              </a:rPr>
              <a:t>(Contingent Valuation Method: CVM)</a:t>
            </a:r>
            <a:r>
              <a:rPr lang="ko-KR" altLang="en-US" dirty="0">
                <a:solidFill>
                  <a:srgbClr val="FF0000"/>
                </a:solidFill>
              </a:rPr>
              <a:t>을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활용</a:t>
            </a:r>
            <a:r>
              <a:rPr lang="ko-KR" altLang="en-US" dirty="0"/>
              <a:t>하여 시장가격을 갖지 않는 재화나 서비스의 경제적 가치 즉</a:t>
            </a:r>
            <a:r>
              <a:rPr lang="en-US" altLang="ko-KR" dirty="0"/>
              <a:t>, </a:t>
            </a:r>
            <a:r>
              <a:rPr lang="ko-KR" altLang="en-US" dirty="0"/>
              <a:t>화폐 단위로 편익을 측정하는 연구를 수행할 때 지켜야 할 </a:t>
            </a:r>
            <a:r>
              <a:rPr lang="ko-KR" altLang="en-US" dirty="0">
                <a:solidFill>
                  <a:srgbClr val="FF0000"/>
                </a:solidFill>
              </a:rPr>
              <a:t>최소한의 절차와 내용을 지침으로 작성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서론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70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나</a:t>
            </a:r>
            <a:r>
              <a:rPr lang="en-US" altLang="ko-KR" dirty="0"/>
              <a:t>. CVM</a:t>
            </a:r>
            <a:r>
              <a:rPr lang="ko-KR" altLang="en-US" dirty="0"/>
              <a:t>의 타당성</a:t>
            </a:r>
            <a:r>
              <a:rPr lang="en-US" altLang="ko-KR" dirty="0"/>
              <a:t>(validity)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연구결과의 신뢰성과 타당성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B050"/>
                </a:solidFill>
              </a:rPr>
              <a:t>타당성 </a:t>
            </a:r>
            <a:r>
              <a:rPr lang="en-US" altLang="ko-KR" dirty="0">
                <a:solidFill>
                  <a:srgbClr val="00B050"/>
                </a:solidFill>
              </a:rPr>
              <a:t>: </a:t>
            </a:r>
            <a:r>
              <a:rPr lang="ko-KR" altLang="en-US" dirty="0">
                <a:solidFill>
                  <a:srgbClr val="00B050"/>
                </a:solidFill>
              </a:rPr>
              <a:t>측정을 위해 개발한 </a:t>
            </a:r>
            <a:r>
              <a:rPr lang="ko-KR" altLang="en-US" dirty="0">
                <a:solidFill>
                  <a:srgbClr val="FF0000"/>
                </a:solidFill>
              </a:rPr>
              <a:t>도구</a:t>
            </a:r>
            <a:r>
              <a:rPr lang="ko-KR" altLang="en-US" dirty="0">
                <a:solidFill>
                  <a:srgbClr val="00B050"/>
                </a:solidFill>
              </a:rPr>
              <a:t>를 사용하여 측정하고자 하는 개념이나 속성을 얼마나 정확하게 측정할 수 있는가를 나타내는 지표 </a:t>
            </a:r>
            <a:r>
              <a:rPr lang="en-US" altLang="ko-KR" dirty="0">
                <a:solidFill>
                  <a:srgbClr val="00B05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측정 도구나 방법에 관한 내용</a:t>
            </a:r>
            <a:endParaRPr lang="en-US" altLang="ko-KR" dirty="0">
              <a:solidFill>
                <a:srgbClr val="00B05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CVM </a:t>
            </a:r>
            <a:r>
              <a:rPr lang="ko-KR" altLang="en-US" dirty="0"/>
              <a:t>조사 결과</a:t>
            </a:r>
            <a:r>
              <a:rPr lang="en-US" altLang="ko-KR" dirty="0"/>
              <a:t>, </a:t>
            </a:r>
            <a:r>
              <a:rPr lang="ko-KR" altLang="en-US" dirty="0"/>
              <a:t>추정된 </a:t>
            </a:r>
            <a:r>
              <a:rPr lang="en-US" altLang="ko-KR" dirty="0"/>
              <a:t>WTP</a:t>
            </a:r>
            <a:r>
              <a:rPr lang="ko-KR" altLang="en-US" dirty="0"/>
              <a:t>가 여러 형태의 편의 발생 가능성과 가상시장 상황이라는 한계를 극복하고 </a:t>
            </a:r>
            <a:r>
              <a:rPr lang="ko-KR" altLang="en-US" dirty="0">
                <a:solidFill>
                  <a:srgbClr val="FF0000"/>
                </a:solidFill>
              </a:rPr>
              <a:t>응답자들의 참 </a:t>
            </a:r>
            <a:r>
              <a:rPr lang="en-US" altLang="ko-KR" dirty="0">
                <a:solidFill>
                  <a:srgbClr val="FF0000"/>
                </a:solidFill>
              </a:rPr>
              <a:t>WTP(true WTP)</a:t>
            </a:r>
            <a:r>
              <a:rPr lang="ko-KR" altLang="en-US" dirty="0">
                <a:solidFill>
                  <a:srgbClr val="FF0000"/>
                </a:solidFill>
              </a:rPr>
              <a:t>에 근접한 수치로 측정이 되었다면 타당성을 확보하였다고 봄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내용적 타당성</a:t>
            </a:r>
            <a:r>
              <a:rPr lang="en-US" altLang="ko-KR" dirty="0">
                <a:solidFill>
                  <a:srgbClr val="FF0000"/>
                </a:solidFill>
              </a:rPr>
              <a:t>(content validity)</a:t>
            </a:r>
            <a:r>
              <a:rPr lang="en-US" altLang="ko-KR" dirty="0"/>
              <a:t> : </a:t>
            </a:r>
            <a:r>
              <a:rPr lang="ko-KR" altLang="en-US" dirty="0">
                <a:solidFill>
                  <a:srgbClr val="FF0000"/>
                </a:solidFill>
              </a:rPr>
              <a:t>명확하게 정의된 재화를 이해 가능하고 적절한 방법으로 질문</a:t>
            </a:r>
            <a:r>
              <a:rPr lang="ko-KR" altLang="en-US" dirty="0"/>
              <a:t>하여 응답자들로 하여금 신중하고 진실되게 응답하도록 동기를 부여하였는가</a:t>
            </a:r>
            <a:r>
              <a:rPr lang="en-US" altLang="ko-KR" dirty="0"/>
              <a:t>?</a:t>
            </a: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구성적 타당성</a:t>
            </a:r>
            <a:r>
              <a:rPr lang="en-US" altLang="ko-KR" dirty="0">
                <a:solidFill>
                  <a:srgbClr val="FF0000"/>
                </a:solidFill>
              </a:rPr>
              <a:t>(construct validity)</a:t>
            </a:r>
            <a:r>
              <a:rPr lang="en-US" altLang="ko-KR" dirty="0"/>
              <a:t> : </a:t>
            </a:r>
            <a:r>
              <a:rPr lang="ko-KR" altLang="en-US" dirty="0">
                <a:solidFill>
                  <a:srgbClr val="FF0000"/>
                </a:solidFill>
              </a:rPr>
              <a:t>경제이론이 제시하는 바를 잘 따르고 있는가</a:t>
            </a:r>
            <a:r>
              <a:rPr lang="en-US" altLang="ko-KR" dirty="0"/>
              <a:t>(</a:t>
            </a:r>
            <a:r>
              <a:rPr lang="ko-KR" altLang="en-US" dirty="0"/>
              <a:t>이론적 타당성</a:t>
            </a:r>
            <a:r>
              <a:rPr lang="en-US" altLang="ko-KR" dirty="0"/>
              <a:t>), </a:t>
            </a:r>
            <a:r>
              <a:rPr lang="ko-KR" altLang="en-US" dirty="0">
                <a:solidFill>
                  <a:srgbClr val="FF0000"/>
                </a:solidFill>
              </a:rPr>
              <a:t>다른 비시장적 가치평가기법으로 측정한 </a:t>
            </a:r>
            <a:r>
              <a:rPr lang="en-US" altLang="ko-KR" dirty="0">
                <a:solidFill>
                  <a:srgbClr val="FF0000"/>
                </a:solidFill>
              </a:rPr>
              <a:t>WTP</a:t>
            </a:r>
            <a:r>
              <a:rPr lang="ko-KR" altLang="en-US" dirty="0">
                <a:solidFill>
                  <a:srgbClr val="FF0000"/>
                </a:solidFill>
              </a:rPr>
              <a:t>와 비교 가능한 범주 안에 있는가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/>
              <a:t>수렴적 타당성</a:t>
            </a:r>
            <a:r>
              <a:rPr lang="en-US" altLang="ko-KR" dirty="0"/>
              <a:t>)?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이론적 타당성</a:t>
            </a:r>
            <a:r>
              <a:rPr lang="en-US" altLang="ko-KR" dirty="0">
                <a:solidFill>
                  <a:srgbClr val="FF0000"/>
                </a:solidFill>
              </a:rPr>
              <a:t>(theoretical validity)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WTP </a:t>
            </a:r>
            <a:r>
              <a:rPr lang="ko-KR" altLang="en-US" dirty="0"/>
              <a:t>함수가 관련 비시장재의 수량이나 응답자들의 의식 혹은 사회</a:t>
            </a:r>
            <a:r>
              <a:rPr lang="en-US" altLang="ko-KR" dirty="0"/>
              <a:t>·</a:t>
            </a:r>
            <a:r>
              <a:rPr lang="ko-KR" altLang="en-US" dirty="0"/>
              <a:t>경제적 특성들에 의해 통계적으로 유의하게 설명되는가를 살펴봄으로써 검증할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수렴적 타당성</a:t>
            </a:r>
            <a:r>
              <a:rPr lang="en-US" altLang="ko-KR" dirty="0">
                <a:solidFill>
                  <a:srgbClr val="FF0000"/>
                </a:solidFill>
              </a:rPr>
              <a:t>(convergent validity)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CVM </a:t>
            </a:r>
            <a:r>
              <a:rPr lang="ko-KR" altLang="en-US" dirty="0"/>
              <a:t>결과가 여행비용접근법이나 특성가격접근법 등 현시선호접근법을 통하여 얻은 결과와 크게 다르지 않음을 보여줌으로써 검증할 수 있음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70904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가</a:t>
            </a:r>
            <a:r>
              <a:rPr lang="en-US" altLang="ko-KR" dirty="0"/>
              <a:t>. CV</a:t>
            </a:r>
            <a:r>
              <a:rPr lang="ko-KR" altLang="en-US" dirty="0"/>
              <a:t>자료의 통계적 요약 및 점검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자료 분석 단계</a:t>
            </a:r>
            <a:r>
              <a:rPr lang="ko-KR" altLang="en-US" dirty="0"/>
              <a:t>의 구성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1</a:t>
            </a:r>
            <a:r>
              <a:rPr lang="ko-KR" altLang="en-US" dirty="0"/>
              <a:t>단계 </a:t>
            </a:r>
            <a:r>
              <a:rPr lang="en-US" altLang="ko-KR" dirty="0"/>
              <a:t>: </a:t>
            </a:r>
            <a:r>
              <a:rPr lang="ko-KR" altLang="en-US" dirty="0"/>
              <a:t>평가대상 재화나 서비스의 변화에 대한 </a:t>
            </a:r>
            <a:r>
              <a:rPr lang="en-US" altLang="ko-KR" dirty="0"/>
              <a:t>WTP</a:t>
            </a:r>
            <a:r>
              <a:rPr lang="ko-KR" altLang="en-US" dirty="0"/>
              <a:t>를 측정하기 위하여 </a:t>
            </a:r>
            <a:r>
              <a:rPr lang="ko-KR" altLang="en-US" dirty="0">
                <a:solidFill>
                  <a:srgbClr val="FF0000"/>
                </a:solidFill>
              </a:rPr>
              <a:t>개인들의 선호함수를 추정</a:t>
            </a:r>
            <a:r>
              <a:rPr lang="en-US" altLang="ko-KR" dirty="0"/>
              <a:t>(estimate)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2</a:t>
            </a:r>
            <a:r>
              <a:rPr lang="ko-KR" altLang="en-US" dirty="0"/>
              <a:t>단계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추정된 계수추정치를 사용하여 </a:t>
            </a:r>
            <a:r>
              <a:rPr lang="en-US" altLang="ko-KR" dirty="0">
                <a:solidFill>
                  <a:srgbClr val="FF0000"/>
                </a:solidFill>
              </a:rPr>
              <a:t>WTP </a:t>
            </a:r>
            <a:r>
              <a:rPr lang="ko-KR" altLang="en-US" dirty="0">
                <a:solidFill>
                  <a:srgbClr val="FF0000"/>
                </a:solidFill>
              </a:rPr>
              <a:t>표본평균이나 중앙값을 추정</a:t>
            </a:r>
            <a:r>
              <a:rPr lang="ko-KR" altLang="en-US" dirty="0"/>
              <a:t>하고 신뢰구간을 계산</a:t>
            </a:r>
            <a:r>
              <a:rPr lang="en-US" altLang="ko-KR" dirty="0"/>
              <a:t>(calculate)</a:t>
            </a:r>
            <a:r>
              <a:rPr lang="ko-KR" altLang="en-US" dirty="0"/>
              <a:t> </a:t>
            </a: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수집된 표본의 </a:t>
            </a:r>
            <a:r>
              <a:rPr lang="en-US" altLang="ko-KR" dirty="0"/>
              <a:t>CV </a:t>
            </a:r>
            <a:r>
              <a:rPr lang="ko-KR" altLang="en-US" dirty="0"/>
              <a:t>문항 실험설계의 주요 요소들과 응답자들의 특성을 요약정리 한 뒤</a:t>
            </a:r>
            <a:r>
              <a:rPr lang="en-US" altLang="ko-KR" dirty="0"/>
              <a:t>, </a:t>
            </a:r>
            <a:r>
              <a:rPr lang="ko-KR" altLang="en-US" dirty="0"/>
              <a:t>목표 모집단의 인구통계학적 특성과 서로 비교하여 </a:t>
            </a:r>
            <a:r>
              <a:rPr lang="ko-KR" altLang="en-US" dirty="0">
                <a:solidFill>
                  <a:srgbClr val="FF0000"/>
                </a:solidFill>
              </a:rPr>
              <a:t>표본의 대표성에 대하여 검토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또한 </a:t>
            </a:r>
            <a:r>
              <a:rPr lang="en-US" altLang="ko-KR" dirty="0"/>
              <a:t>CV </a:t>
            </a:r>
            <a:r>
              <a:rPr lang="ko-KR" altLang="en-US" dirty="0"/>
              <a:t>문항에 대한 응답자들의 반응을 </a:t>
            </a:r>
            <a:r>
              <a:rPr lang="ko-KR" altLang="en-US" dirty="0">
                <a:solidFill>
                  <a:srgbClr val="FF0000"/>
                </a:solidFill>
              </a:rPr>
              <a:t>통계표 혹은 그래프를 사용하여 요약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특히 </a:t>
            </a:r>
            <a:r>
              <a:rPr lang="en-US" altLang="ko-KR" dirty="0"/>
              <a:t>CV </a:t>
            </a:r>
            <a:r>
              <a:rPr lang="ko-KR" altLang="en-US" dirty="0"/>
              <a:t>문항이 양분선택형으로 이루어진 경우 주어진 </a:t>
            </a:r>
            <a:r>
              <a:rPr lang="ko-KR" altLang="en-US" dirty="0">
                <a:solidFill>
                  <a:srgbClr val="FF0000"/>
                </a:solidFill>
              </a:rPr>
              <a:t>제시금액에 따른 응답자들의 </a:t>
            </a:r>
            <a:r>
              <a:rPr lang="en-US" altLang="ko-KR" dirty="0">
                <a:solidFill>
                  <a:srgbClr val="FF0000"/>
                </a:solidFill>
              </a:rPr>
              <a:t>“</a:t>
            </a:r>
            <a:r>
              <a:rPr lang="ko-KR" altLang="en-US" dirty="0">
                <a:solidFill>
                  <a:srgbClr val="FF0000"/>
                </a:solidFill>
              </a:rPr>
              <a:t>예</a:t>
            </a:r>
            <a:r>
              <a:rPr lang="en-US" altLang="ko-KR" dirty="0">
                <a:solidFill>
                  <a:srgbClr val="FF0000"/>
                </a:solidFill>
              </a:rPr>
              <a:t>/</a:t>
            </a:r>
            <a:r>
              <a:rPr lang="ko-KR" altLang="en-US" dirty="0" err="1">
                <a:solidFill>
                  <a:srgbClr val="FF0000"/>
                </a:solidFill>
              </a:rPr>
              <a:t>아니오</a:t>
            </a:r>
            <a:r>
              <a:rPr lang="en-US" altLang="ko-KR" dirty="0">
                <a:solidFill>
                  <a:srgbClr val="FF0000"/>
                </a:solidFill>
              </a:rPr>
              <a:t>”</a:t>
            </a:r>
            <a:r>
              <a:rPr lang="ko-KR" altLang="en-US" dirty="0">
                <a:solidFill>
                  <a:srgbClr val="FF0000"/>
                </a:solidFill>
              </a:rPr>
              <a:t>의 비율을 살펴봄으로써 </a:t>
            </a:r>
            <a:r>
              <a:rPr lang="en-US" altLang="ko-KR" dirty="0">
                <a:solidFill>
                  <a:srgbClr val="FF0000"/>
                </a:solidFill>
              </a:rPr>
              <a:t>CV </a:t>
            </a:r>
            <a:r>
              <a:rPr lang="ko-KR" altLang="en-US" dirty="0">
                <a:solidFill>
                  <a:srgbClr val="FF0000"/>
                </a:solidFill>
              </a:rPr>
              <a:t>문항의 이론적 타당성을 검증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66823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나</a:t>
            </a:r>
            <a:r>
              <a:rPr lang="en-US" altLang="ko-KR"/>
              <a:t>. </a:t>
            </a:r>
            <a:r>
              <a:rPr lang="ko-KR" altLang="en-US"/>
              <a:t>지불거부의사</a:t>
            </a:r>
            <a:r>
              <a:rPr lang="en-US" altLang="ko-KR" dirty="0"/>
              <a:t>(Protest bids)</a:t>
            </a:r>
            <a:r>
              <a:rPr lang="ko-KR" altLang="en-US" dirty="0"/>
              <a:t>의 처리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응답 거부자들은 평가대상 사업에 대한 본인들의 선호를 표시하지 않아서 그들의 진정한 지불의사를 알 방도가 없기 때문에 </a:t>
            </a:r>
            <a:r>
              <a:rPr lang="ko-KR" altLang="en-US" dirty="0">
                <a:solidFill>
                  <a:srgbClr val="FF0000"/>
                </a:solidFill>
              </a:rPr>
              <a:t>지불거부 응답을 이상치</a:t>
            </a:r>
            <a:r>
              <a:rPr lang="en-US" altLang="ko-KR" dirty="0">
                <a:solidFill>
                  <a:srgbClr val="FF0000"/>
                </a:solidFill>
              </a:rPr>
              <a:t>(outliers)</a:t>
            </a:r>
            <a:r>
              <a:rPr lang="ko-KR" altLang="en-US" dirty="0">
                <a:solidFill>
                  <a:srgbClr val="FF0000"/>
                </a:solidFill>
              </a:rPr>
              <a:t>로 간주하여 분석대상 표본으로부터 제거하고 계량경제학적 분석을 진행하는 것이 가장 손쉬운 방법임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그러나 이렇게 지불 거부자들을 제외하고 분석할 경우</a:t>
            </a:r>
            <a:r>
              <a:rPr lang="en-US" altLang="ko-KR" dirty="0"/>
              <a:t>,</a:t>
            </a:r>
            <a:r>
              <a:rPr lang="ko-KR" altLang="en-US" dirty="0"/>
              <a:t> 모집단을 대표하도록 표본이 추출되었다면</a:t>
            </a:r>
            <a:r>
              <a:rPr lang="en-US" altLang="ko-KR" dirty="0"/>
              <a:t>, </a:t>
            </a:r>
            <a:r>
              <a:rPr lang="ko-KR" altLang="en-US" dirty="0"/>
              <a:t>이들의 일부를 제외하고 </a:t>
            </a:r>
            <a:r>
              <a:rPr lang="en-US" altLang="ko-KR" dirty="0"/>
              <a:t>WTP </a:t>
            </a:r>
            <a:r>
              <a:rPr lang="ko-KR" altLang="en-US" dirty="0"/>
              <a:t>분포를 측정한다는 것은 </a:t>
            </a:r>
            <a:r>
              <a:rPr lang="ko-KR" altLang="en-US" dirty="0">
                <a:solidFill>
                  <a:srgbClr val="FF0000"/>
                </a:solidFill>
              </a:rPr>
              <a:t>산출된 총편익의 대표성에 문제가 생김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지불거부 응답이 전 표본의 </a:t>
            </a:r>
            <a:r>
              <a:rPr lang="en-US" altLang="ko-KR" dirty="0"/>
              <a:t>20~30%</a:t>
            </a:r>
            <a:r>
              <a:rPr lang="ko-KR" altLang="en-US" dirty="0"/>
              <a:t>가 넘는 등 표본에서 차지하는 비중이 크고 특정 그룹</a:t>
            </a:r>
            <a:r>
              <a:rPr lang="en-US" altLang="ko-KR" dirty="0"/>
              <a:t>(</a:t>
            </a:r>
            <a:r>
              <a:rPr lang="ko-KR" altLang="en-US" dirty="0"/>
              <a:t>일례로 저소득층</a:t>
            </a:r>
            <a:r>
              <a:rPr lang="en-US" altLang="ko-KR" dirty="0"/>
              <a:t>)</a:t>
            </a:r>
            <a:r>
              <a:rPr lang="ko-KR" altLang="en-US" dirty="0"/>
              <a:t>의 응답자들이 주로 지불 거부할 경우</a:t>
            </a:r>
            <a:r>
              <a:rPr lang="en-US" altLang="ko-KR" dirty="0"/>
              <a:t>, </a:t>
            </a:r>
            <a:r>
              <a:rPr lang="ko-KR" altLang="en-US" dirty="0"/>
              <a:t>분석을 위해 사용된 표본의 특성이 모집단이나 지불 거부를 포함한 전체 표본의 특성과 달라질 수 있어서 </a:t>
            </a:r>
            <a:r>
              <a:rPr lang="en-US" altLang="ko-KR" dirty="0"/>
              <a:t>WTP </a:t>
            </a:r>
            <a:r>
              <a:rPr lang="ko-KR" altLang="en-US" dirty="0"/>
              <a:t>추정결과에 </a:t>
            </a:r>
            <a:r>
              <a:rPr lang="ko-KR" altLang="en-US" dirty="0">
                <a:solidFill>
                  <a:srgbClr val="FF0000"/>
                </a:solidFill>
              </a:rPr>
              <a:t>체계적 표본선택 편의</a:t>
            </a:r>
            <a:r>
              <a:rPr lang="en-US" altLang="ko-KR" dirty="0">
                <a:solidFill>
                  <a:srgbClr val="FF0000"/>
                </a:solidFill>
              </a:rPr>
              <a:t>(systematic sample selection bias)</a:t>
            </a:r>
            <a:r>
              <a:rPr lang="ko-KR" altLang="en-US" dirty="0">
                <a:solidFill>
                  <a:srgbClr val="FF0000"/>
                </a:solidFill>
              </a:rPr>
              <a:t>를 초래</a:t>
            </a:r>
            <a:r>
              <a:rPr lang="ko-KR" altLang="en-US" dirty="0"/>
              <a:t>할 수 있음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이러한 표본선택 </a:t>
            </a:r>
            <a:r>
              <a:rPr lang="ko-KR" altLang="en-US" dirty="0">
                <a:solidFill>
                  <a:srgbClr val="FF0000"/>
                </a:solidFill>
              </a:rPr>
              <a:t>편의 가능성을 검증하고 교정</a:t>
            </a:r>
            <a:r>
              <a:rPr lang="ko-KR" altLang="en-US" dirty="0"/>
              <a:t>하기 위하여 다음 방법을 시도해볼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FF0000"/>
                </a:solidFill>
              </a:rPr>
              <a:t>Heckman</a:t>
            </a:r>
            <a:r>
              <a:rPr lang="ko-KR" altLang="en-US" dirty="0">
                <a:solidFill>
                  <a:srgbClr val="FF0000"/>
                </a:solidFill>
              </a:rPr>
              <a:t>의 두 단계 추정방법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표본선택모형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50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나</a:t>
            </a:r>
            <a:r>
              <a:rPr lang="en-US" altLang="ko-KR"/>
              <a:t>. </a:t>
            </a:r>
            <a:r>
              <a:rPr lang="ko-KR" altLang="en-US"/>
              <a:t>지불거부의사</a:t>
            </a:r>
            <a:r>
              <a:rPr lang="en-US" altLang="ko-KR" dirty="0"/>
              <a:t>(Protest bids)</a:t>
            </a:r>
            <a:r>
              <a:rPr lang="ko-KR" altLang="en-US" dirty="0"/>
              <a:t>의 처리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</a:rPr>
              <a:t>Heckman</a:t>
            </a:r>
            <a:r>
              <a:rPr lang="ko-KR" altLang="en-US" dirty="0">
                <a:solidFill>
                  <a:srgbClr val="FF0000"/>
                </a:solidFill>
              </a:rPr>
              <a:t>의 두 단계 추정방법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우선 </a:t>
            </a:r>
            <a:r>
              <a:rPr lang="ko-KR" altLang="en-US" dirty="0">
                <a:solidFill>
                  <a:srgbClr val="FF0000"/>
                </a:solidFill>
              </a:rPr>
              <a:t>지불거부 응답자들의 인구통계학적 특성</a:t>
            </a:r>
            <a:r>
              <a:rPr lang="en-US" altLang="ko-KR" dirty="0"/>
              <a:t>(</a:t>
            </a:r>
            <a:r>
              <a:rPr lang="ko-KR" altLang="en-US" dirty="0"/>
              <a:t>소득</a:t>
            </a:r>
            <a:r>
              <a:rPr lang="en-US" altLang="ko-KR" dirty="0"/>
              <a:t>, </a:t>
            </a:r>
            <a:r>
              <a:rPr lang="ko-KR" altLang="en-US" dirty="0"/>
              <a:t>나이</a:t>
            </a:r>
            <a:r>
              <a:rPr lang="en-US" altLang="ko-KR" dirty="0"/>
              <a:t>, </a:t>
            </a:r>
            <a:r>
              <a:rPr lang="ko-KR" altLang="en-US" dirty="0"/>
              <a:t>교육 수준 등</a:t>
            </a:r>
            <a:r>
              <a:rPr lang="en-US" altLang="ko-KR" dirty="0"/>
              <a:t>)</a:t>
            </a:r>
            <a:r>
              <a:rPr lang="ko-KR" altLang="en-US" dirty="0"/>
              <a:t>이나 태도 혹은 인식수준이 </a:t>
            </a:r>
            <a:r>
              <a:rPr lang="ko-KR" altLang="en-US" dirty="0">
                <a:solidFill>
                  <a:srgbClr val="FF0000"/>
                </a:solidFill>
              </a:rPr>
              <a:t>나머지 응답자들의 표본의 특성</a:t>
            </a:r>
            <a:r>
              <a:rPr lang="ko-KR" altLang="en-US" dirty="0"/>
              <a:t>과 크게 다른 지를 살펴보는 </a:t>
            </a:r>
            <a:r>
              <a:rPr lang="en-US" altLang="ko-KR" dirty="0"/>
              <a:t>CV</a:t>
            </a:r>
            <a:r>
              <a:rPr lang="ko-KR" altLang="en-US" dirty="0"/>
              <a:t>응답 참여모형</a:t>
            </a:r>
            <a:r>
              <a:rPr lang="en-US" altLang="ko-KR" dirty="0"/>
              <a:t>(</a:t>
            </a:r>
            <a:r>
              <a:rPr lang="ko-KR" altLang="en-US" dirty="0" err="1"/>
              <a:t>프로빗</a:t>
            </a:r>
            <a:r>
              <a:rPr lang="ko-KR" altLang="en-US" dirty="0"/>
              <a:t> 모형 등</a:t>
            </a:r>
            <a:r>
              <a:rPr lang="en-US" altLang="ko-KR" dirty="0"/>
              <a:t>)</a:t>
            </a:r>
            <a:r>
              <a:rPr lang="ko-KR" altLang="en-US" dirty="0"/>
              <a:t>을 사용한 전체 표본을 가지고 분석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참여모형 추정치들을 사용하여 </a:t>
            </a:r>
            <a:r>
              <a:rPr lang="en-US" altLang="ko-KR" dirty="0">
                <a:solidFill>
                  <a:srgbClr val="FF0000"/>
                </a:solidFill>
              </a:rPr>
              <a:t>Mill </a:t>
            </a:r>
            <a:r>
              <a:rPr lang="ko-KR" altLang="en-US" dirty="0">
                <a:solidFill>
                  <a:srgbClr val="FF0000"/>
                </a:solidFill>
              </a:rPr>
              <a:t>비율의 역수</a:t>
            </a:r>
            <a:r>
              <a:rPr lang="en-US" altLang="ko-KR" dirty="0">
                <a:solidFill>
                  <a:srgbClr val="FF0000"/>
                </a:solidFill>
              </a:rPr>
              <a:t>(Inverse of Mill's ratio, 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 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를 계산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추정결과 </a:t>
            </a:r>
            <a:r>
              <a:rPr lang="en-US" altLang="ko-KR" dirty="0"/>
              <a:t>Mill </a:t>
            </a:r>
            <a:r>
              <a:rPr lang="ko-KR" altLang="en-US" dirty="0"/>
              <a:t>비율의 역수</a:t>
            </a:r>
            <a:r>
              <a:rPr lang="en-US" altLang="ko-KR" dirty="0"/>
              <a:t>(</a:t>
            </a:r>
            <a:r>
              <a:rPr lang="en-US" altLang="ko-KR" i="1" dirty="0">
                <a:sym typeface="Symbol" panose="05050102010706020507" pitchFamily="18" charset="2"/>
              </a:rPr>
              <a:t> </a:t>
            </a:r>
            <a:r>
              <a:rPr lang="en-US" altLang="ko-KR" dirty="0"/>
              <a:t>)</a:t>
            </a:r>
            <a:r>
              <a:rPr lang="ko-KR" altLang="en-US" dirty="0"/>
              <a:t>와 관련한 계수 추정치가 통계적으로 </a:t>
            </a:r>
            <a:r>
              <a:rPr lang="ko-KR" altLang="en-US" dirty="0" err="1">
                <a:solidFill>
                  <a:srgbClr val="FF0000"/>
                </a:solidFill>
              </a:rPr>
              <a:t>유의하다면</a:t>
            </a:r>
            <a:r>
              <a:rPr lang="en-US" altLang="ko-KR" dirty="0"/>
              <a:t>, </a:t>
            </a:r>
            <a:r>
              <a:rPr lang="ko-KR" altLang="en-US" dirty="0"/>
              <a:t>두 번째 단계에서는 </a:t>
            </a:r>
            <a:r>
              <a:rPr lang="en-US" altLang="ko-KR" dirty="0"/>
              <a:t>CV </a:t>
            </a:r>
            <a:r>
              <a:rPr lang="ko-KR" altLang="en-US" dirty="0"/>
              <a:t>문항 응답 참여자들을 대상으로 지불의사함수를 추정하되 첫 번째 단계에서 계산한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Mill </a:t>
            </a:r>
            <a:r>
              <a:rPr lang="ko-KR" altLang="en-US" dirty="0">
                <a:solidFill>
                  <a:srgbClr val="FF0000"/>
                </a:solidFill>
              </a:rPr>
              <a:t>비율의 역수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 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를 하나의 설명변수로 포함하여 추정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추정결과 </a:t>
            </a:r>
            <a:r>
              <a:rPr lang="en-US" altLang="ko-KR" dirty="0"/>
              <a:t>Mill </a:t>
            </a:r>
            <a:r>
              <a:rPr lang="ko-KR" altLang="en-US" dirty="0"/>
              <a:t>비율의 역수</a:t>
            </a:r>
            <a:r>
              <a:rPr lang="en-US" altLang="ko-KR" dirty="0"/>
              <a:t>(</a:t>
            </a:r>
            <a:r>
              <a:rPr lang="en-US" altLang="ko-KR" i="1" dirty="0">
                <a:sym typeface="Symbol" panose="05050102010706020507" pitchFamily="18" charset="2"/>
              </a:rPr>
              <a:t> </a:t>
            </a:r>
            <a:r>
              <a:rPr lang="en-US" altLang="ko-KR" dirty="0"/>
              <a:t>)</a:t>
            </a:r>
            <a:r>
              <a:rPr lang="ko-KR" altLang="en-US" dirty="0"/>
              <a:t>와 관련한 계수 추정치가 통계적으로 </a:t>
            </a:r>
            <a:r>
              <a:rPr lang="ko-KR" altLang="en-US" dirty="0">
                <a:solidFill>
                  <a:srgbClr val="FF0000"/>
                </a:solidFill>
              </a:rPr>
              <a:t>유의하지 않다면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체계적인 표본선택 편의는 존재하지 않는다고 볼 수 있으므로 지불거부 응답자들을 표본으로부터 제거</a:t>
            </a:r>
            <a:r>
              <a:rPr lang="ko-KR" altLang="en-US" dirty="0"/>
              <a:t>하고 지불의사함수를 추정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표본선택모형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Heckman</a:t>
            </a:r>
            <a:r>
              <a:rPr lang="ko-KR" altLang="en-US" dirty="0"/>
              <a:t>이 제시한 </a:t>
            </a:r>
            <a:r>
              <a:rPr lang="en-US" altLang="ko-KR" dirty="0"/>
              <a:t>2</a:t>
            </a:r>
            <a:r>
              <a:rPr lang="ko-KR" altLang="en-US" dirty="0"/>
              <a:t>단계 추정방법은 </a:t>
            </a:r>
            <a:r>
              <a:rPr lang="en-US" altLang="ko-KR" dirty="0">
                <a:solidFill>
                  <a:srgbClr val="FF0000"/>
                </a:solidFill>
              </a:rPr>
              <a:t>CV </a:t>
            </a:r>
            <a:r>
              <a:rPr lang="ko-KR" altLang="en-US" dirty="0">
                <a:solidFill>
                  <a:srgbClr val="FF0000"/>
                </a:solidFill>
              </a:rPr>
              <a:t>문항 응답 참여모형</a:t>
            </a:r>
            <a:r>
              <a:rPr lang="ko-KR" altLang="en-US" dirty="0"/>
              <a:t>과 지불의사모형에 대한 오차항의 결합확률을 구하여 </a:t>
            </a:r>
            <a:r>
              <a:rPr lang="ko-KR" altLang="en-US" dirty="0" err="1"/>
              <a:t>결합추정하는</a:t>
            </a:r>
            <a:r>
              <a:rPr lang="ko-KR" altLang="en-US" dirty="0"/>
              <a:t> 방법으로 발전함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이 방법은 계량분석을 위해 표본을 </a:t>
            </a:r>
            <a:r>
              <a:rPr lang="ko-KR" altLang="en-US" dirty="0">
                <a:solidFill>
                  <a:srgbClr val="FF0000"/>
                </a:solidFill>
              </a:rPr>
              <a:t>지불 거부자와 </a:t>
            </a:r>
            <a:r>
              <a:rPr lang="en-US" altLang="ko-KR" dirty="0">
                <a:solidFill>
                  <a:srgbClr val="FF0000"/>
                </a:solidFill>
              </a:rPr>
              <a:t>CV </a:t>
            </a:r>
            <a:r>
              <a:rPr lang="ko-KR" altLang="en-US" dirty="0">
                <a:solidFill>
                  <a:srgbClr val="FF0000"/>
                </a:solidFill>
              </a:rPr>
              <a:t>문항 응답 참여자로 구분하지 않고 전체 표본을 대상으로 결합 추정</a:t>
            </a:r>
            <a:r>
              <a:rPr lang="ko-KR" altLang="en-US" dirty="0"/>
              <a:t>하기 때문에 추정과정은 다소 복잡할 수 있지만</a:t>
            </a:r>
            <a:r>
              <a:rPr lang="en-US" altLang="ko-KR" dirty="0"/>
              <a:t>, </a:t>
            </a:r>
            <a:r>
              <a:rPr lang="ko-KR" altLang="en-US" dirty="0"/>
              <a:t>계수 추정치를 사용하여 산정하는 표본 </a:t>
            </a:r>
            <a:r>
              <a:rPr lang="en-US" altLang="ko-KR" dirty="0"/>
              <a:t>WTP </a:t>
            </a:r>
            <a:r>
              <a:rPr lang="ko-KR" altLang="en-US" dirty="0"/>
              <a:t>분포 계산은 용이함</a:t>
            </a:r>
            <a:endParaRPr lang="en-US" altLang="ko-KR" dirty="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31FAA2AD-85EB-4146-9EFE-97FF1B8B66BA}"/>
              </a:ext>
            </a:extLst>
          </p:cNvPr>
          <p:cNvCxnSpPr/>
          <p:nvPr/>
        </p:nvCxnSpPr>
        <p:spPr>
          <a:xfrm flipH="1">
            <a:off x="6028267" y="2748844"/>
            <a:ext cx="1986844" cy="202635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866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다</a:t>
            </a:r>
            <a:r>
              <a:rPr lang="en-US" altLang="ko-KR" dirty="0"/>
              <a:t>. WTP </a:t>
            </a:r>
            <a:r>
              <a:rPr lang="ko-KR" altLang="en-US" dirty="0"/>
              <a:t>표본평균 및 중앙값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CV </a:t>
            </a:r>
            <a:r>
              <a:rPr lang="ko-KR" altLang="en-US" dirty="0"/>
              <a:t>자료를 통계적으로 분석하는 가장 중요한 목적이 바로 </a:t>
            </a:r>
            <a:r>
              <a:rPr lang="en-US" altLang="ko-KR" dirty="0">
                <a:solidFill>
                  <a:srgbClr val="FF0000"/>
                </a:solidFill>
              </a:rPr>
              <a:t>WTP </a:t>
            </a:r>
            <a:r>
              <a:rPr lang="ko-KR" altLang="en-US" dirty="0">
                <a:solidFill>
                  <a:srgbClr val="FF0000"/>
                </a:solidFill>
              </a:rPr>
              <a:t>표본평균과 중앙값을 측정</a:t>
            </a:r>
            <a:r>
              <a:rPr lang="ko-KR" altLang="en-US" dirty="0"/>
              <a:t>하는 것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표본평균은 이상치에 의해 영향을 받을 수 있다는 단점이 있긴 하지만</a:t>
            </a:r>
            <a:r>
              <a:rPr lang="en-US" altLang="ko-KR" dirty="0"/>
              <a:t>, </a:t>
            </a:r>
            <a:r>
              <a:rPr lang="ko-KR" altLang="en-US" dirty="0"/>
              <a:t>표본 </a:t>
            </a:r>
            <a:r>
              <a:rPr lang="en-US" altLang="ko-KR" dirty="0"/>
              <a:t>WTP </a:t>
            </a:r>
            <a:r>
              <a:rPr lang="ko-KR" altLang="en-US" dirty="0"/>
              <a:t>자료가 공공사업의 비용</a:t>
            </a:r>
            <a:r>
              <a:rPr lang="en-US" altLang="ko-KR" dirty="0"/>
              <a:t>-</a:t>
            </a:r>
            <a:r>
              <a:rPr lang="ko-KR" altLang="en-US" dirty="0"/>
              <a:t>편익 분석의 일환으로 사용된다면 필요한 </a:t>
            </a:r>
            <a:r>
              <a:rPr lang="ko-KR" altLang="en-US" dirty="0" err="1"/>
              <a:t>통계치임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표본 중앙값</a:t>
            </a:r>
            <a:r>
              <a:rPr lang="ko-KR" altLang="en-US" dirty="0"/>
              <a:t>은 </a:t>
            </a:r>
            <a:r>
              <a:rPr lang="ko-KR" altLang="en-US" dirty="0">
                <a:solidFill>
                  <a:srgbClr val="FF0000"/>
                </a:solidFill>
              </a:rPr>
              <a:t>다수의 승인을 얻은 공공사업의 선택에 더 적절하게 사용될 수 있음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어느 통계치가 본래적으로 우월하다고 볼 수 없으므로 </a:t>
            </a:r>
            <a:r>
              <a:rPr lang="en-US" altLang="ko-KR" dirty="0">
                <a:solidFill>
                  <a:srgbClr val="FF0000"/>
                </a:solidFill>
              </a:rPr>
              <a:t>WTP</a:t>
            </a:r>
            <a:r>
              <a:rPr lang="ko-KR" altLang="en-US" dirty="0">
                <a:solidFill>
                  <a:srgbClr val="FF0000"/>
                </a:solidFill>
              </a:rPr>
              <a:t>의 표본평균과 중앙값을 둘 다 보고</a:t>
            </a:r>
            <a:r>
              <a:rPr lang="ko-KR" altLang="en-US" dirty="0"/>
              <a:t>하는 것이 바람직함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 err="1"/>
              <a:t>비모수적</a:t>
            </a:r>
            <a:r>
              <a:rPr lang="ko-KR" altLang="en-US" dirty="0"/>
              <a:t> 추정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WTP </a:t>
            </a:r>
            <a:r>
              <a:rPr lang="ko-KR" altLang="en-US" dirty="0"/>
              <a:t>표본평균과 중앙값의 추정은 대체로 </a:t>
            </a:r>
            <a:r>
              <a:rPr lang="en-US" altLang="ko-KR" dirty="0"/>
              <a:t>WTP </a:t>
            </a:r>
            <a:r>
              <a:rPr lang="ko-KR" altLang="en-US" dirty="0"/>
              <a:t>표본분포에 대한 </a:t>
            </a:r>
            <a:r>
              <a:rPr lang="ko-KR" altLang="en-US" dirty="0">
                <a:solidFill>
                  <a:srgbClr val="FF0000"/>
                </a:solidFill>
              </a:rPr>
              <a:t>확률분포를 가정하는 </a:t>
            </a:r>
            <a:r>
              <a:rPr lang="ko-KR" altLang="en-US" dirty="0" err="1">
                <a:solidFill>
                  <a:srgbClr val="FF0000"/>
                </a:solidFill>
              </a:rPr>
              <a:t>모수모형</a:t>
            </a:r>
            <a:r>
              <a:rPr lang="en-US" altLang="ko-KR" dirty="0">
                <a:solidFill>
                  <a:srgbClr val="FF0000"/>
                </a:solidFill>
              </a:rPr>
              <a:t>(parametric model)</a:t>
            </a:r>
            <a:r>
              <a:rPr lang="ko-KR" altLang="en-US" dirty="0">
                <a:solidFill>
                  <a:srgbClr val="FF0000"/>
                </a:solidFill>
              </a:rPr>
              <a:t>에 기초하는 경향</a:t>
            </a:r>
            <a:r>
              <a:rPr lang="ko-KR" altLang="en-US" dirty="0"/>
              <a:t>이 있으나</a:t>
            </a:r>
            <a:r>
              <a:rPr lang="en-US" altLang="ko-KR" dirty="0"/>
              <a:t>, </a:t>
            </a:r>
            <a:r>
              <a:rPr lang="ko-KR" altLang="en-US" dirty="0"/>
              <a:t>이에 앞서 먼저 </a:t>
            </a:r>
            <a:r>
              <a:rPr lang="en-US" altLang="ko-KR" dirty="0"/>
              <a:t>CV </a:t>
            </a:r>
            <a:r>
              <a:rPr lang="ko-KR" altLang="en-US" dirty="0"/>
              <a:t>자료의 특성에 대하여 어떠한 가정도 하지 않은 채 추정이 가능한 </a:t>
            </a:r>
            <a:r>
              <a:rPr lang="ko-KR" altLang="en-US" dirty="0" err="1">
                <a:solidFill>
                  <a:srgbClr val="FF0000"/>
                </a:solidFill>
              </a:rPr>
              <a:t>비모수적</a:t>
            </a:r>
            <a:r>
              <a:rPr lang="ko-KR" altLang="en-US" dirty="0">
                <a:solidFill>
                  <a:srgbClr val="FF0000"/>
                </a:solidFill>
              </a:rPr>
              <a:t> 추정기법을 사용할 것을 권장</a:t>
            </a:r>
            <a:r>
              <a:rPr lang="ko-KR" altLang="en-US" dirty="0"/>
              <a:t>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 err="1">
                <a:solidFill>
                  <a:srgbClr val="FF0000"/>
                </a:solidFill>
              </a:rPr>
              <a:t>비모수</a:t>
            </a:r>
            <a:r>
              <a:rPr lang="ko-KR" altLang="en-US" dirty="0">
                <a:solidFill>
                  <a:srgbClr val="FF0000"/>
                </a:solidFill>
              </a:rPr>
              <a:t> 추정기법을 사용하여 추정된 </a:t>
            </a:r>
            <a:r>
              <a:rPr lang="en-US" altLang="ko-KR" dirty="0">
                <a:solidFill>
                  <a:srgbClr val="FF0000"/>
                </a:solidFill>
              </a:rPr>
              <a:t>WTP </a:t>
            </a:r>
            <a:r>
              <a:rPr lang="ko-KR" altLang="en-US" dirty="0">
                <a:solidFill>
                  <a:srgbClr val="FF0000"/>
                </a:solidFill>
              </a:rPr>
              <a:t>표본평균과 중앙값은 표본자료와 일치하는 </a:t>
            </a:r>
            <a:r>
              <a:rPr lang="en-US" altLang="ko-KR" dirty="0">
                <a:solidFill>
                  <a:srgbClr val="FF0000"/>
                </a:solidFill>
              </a:rPr>
              <a:t>WTP </a:t>
            </a:r>
            <a:r>
              <a:rPr lang="ko-KR" altLang="en-US" dirty="0">
                <a:solidFill>
                  <a:srgbClr val="FF0000"/>
                </a:solidFill>
              </a:rPr>
              <a:t>분포의 하한선으로 간주</a:t>
            </a:r>
            <a:r>
              <a:rPr lang="ko-KR" altLang="en-US" dirty="0"/>
              <a:t>될 수 있음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 err="1"/>
              <a:t>모수적</a:t>
            </a:r>
            <a:r>
              <a:rPr lang="ko-KR" altLang="en-US" dirty="0"/>
              <a:t> 추정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WTP</a:t>
            </a:r>
            <a:r>
              <a:rPr lang="ko-KR" altLang="en-US" dirty="0"/>
              <a:t>의 표본평균과 중앙값을 추정하는 것이 분석의 주 목적이라면 </a:t>
            </a:r>
            <a:r>
              <a:rPr lang="ko-KR" altLang="en-US" dirty="0">
                <a:solidFill>
                  <a:srgbClr val="FF0000"/>
                </a:solidFill>
              </a:rPr>
              <a:t>절편과 제시금액만을 설명변수로 하는 단순모형을 사용</a:t>
            </a:r>
            <a:r>
              <a:rPr lang="ko-KR" altLang="en-US" dirty="0"/>
              <a:t>하는 것이 분석자의 임의성을 최소화 할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CV </a:t>
            </a:r>
            <a:r>
              <a:rPr lang="ko-KR" altLang="en-US" dirty="0"/>
              <a:t>응답의 타당성을 검증하기 위하여 </a:t>
            </a:r>
            <a:r>
              <a:rPr lang="ko-KR" altLang="en-US" dirty="0" err="1"/>
              <a:t>공변량을</a:t>
            </a:r>
            <a:r>
              <a:rPr lang="ko-KR" altLang="en-US" dirty="0"/>
              <a:t> 포함하는 모형의 추정도 필수적임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73394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다</a:t>
            </a:r>
            <a:r>
              <a:rPr lang="en-US" altLang="ko-KR" dirty="0"/>
              <a:t>. WTP </a:t>
            </a:r>
            <a:r>
              <a:rPr lang="ko-KR" altLang="en-US" dirty="0"/>
              <a:t>표본평균 및 중앙값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선호에 대한 </a:t>
            </a:r>
            <a:r>
              <a:rPr lang="ko-KR" altLang="en-US" dirty="0" err="1"/>
              <a:t>확률모수모형의</a:t>
            </a:r>
            <a:r>
              <a:rPr lang="ko-KR" altLang="en-US" dirty="0"/>
              <a:t> 설정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양분선택형 질문에 대한 응답을 분석하는 분석자의 입장에서 볼 때 </a:t>
            </a:r>
            <a:r>
              <a:rPr lang="ko-KR" altLang="en-US" dirty="0">
                <a:solidFill>
                  <a:srgbClr val="FF0000"/>
                </a:solidFill>
              </a:rPr>
              <a:t>응답자가 가지고 있는 진정한 </a:t>
            </a:r>
            <a:r>
              <a:rPr lang="en-US" altLang="ko-KR" dirty="0">
                <a:solidFill>
                  <a:srgbClr val="FF0000"/>
                </a:solidFill>
              </a:rPr>
              <a:t>WTP</a:t>
            </a:r>
            <a:r>
              <a:rPr lang="ko-KR" altLang="en-US" dirty="0">
                <a:solidFill>
                  <a:srgbClr val="FF0000"/>
                </a:solidFill>
              </a:rPr>
              <a:t>는 관찰할 수 없고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다만 </a:t>
            </a:r>
            <a:r>
              <a:rPr lang="en-US" altLang="ko-KR" dirty="0">
                <a:solidFill>
                  <a:srgbClr val="FF0000"/>
                </a:solidFill>
              </a:rPr>
              <a:t>CV </a:t>
            </a:r>
            <a:r>
              <a:rPr lang="ko-KR" altLang="en-US" dirty="0">
                <a:solidFill>
                  <a:srgbClr val="FF0000"/>
                </a:solidFill>
              </a:rPr>
              <a:t>설문에서 제시된 금액에 대한 </a:t>
            </a:r>
            <a:r>
              <a:rPr lang="en-US" altLang="ko-KR" dirty="0">
                <a:solidFill>
                  <a:srgbClr val="FF0000"/>
                </a:solidFill>
              </a:rPr>
              <a:t>“</a:t>
            </a:r>
            <a:r>
              <a:rPr lang="ko-KR" altLang="en-US" dirty="0">
                <a:solidFill>
                  <a:srgbClr val="FF0000"/>
                </a:solidFill>
              </a:rPr>
              <a:t>예</a:t>
            </a:r>
            <a:r>
              <a:rPr lang="en-US" altLang="ko-KR" dirty="0">
                <a:solidFill>
                  <a:srgbClr val="FF0000"/>
                </a:solidFill>
              </a:rPr>
              <a:t>”</a:t>
            </a:r>
            <a:r>
              <a:rPr lang="ko-KR" altLang="en-US" dirty="0">
                <a:solidFill>
                  <a:srgbClr val="FF0000"/>
                </a:solidFill>
              </a:rPr>
              <a:t>와 </a:t>
            </a:r>
            <a:r>
              <a:rPr lang="en-US" altLang="ko-KR" dirty="0">
                <a:solidFill>
                  <a:srgbClr val="FF0000"/>
                </a:solidFill>
              </a:rPr>
              <a:t>“</a:t>
            </a:r>
            <a:r>
              <a:rPr lang="ko-KR" altLang="en-US" dirty="0" err="1">
                <a:solidFill>
                  <a:srgbClr val="FF0000"/>
                </a:solidFill>
              </a:rPr>
              <a:t>아니오</a:t>
            </a:r>
            <a:r>
              <a:rPr lang="en-US" altLang="ko-KR" dirty="0">
                <a:solidFill>
                  <a:srgbClr val="FF0000"/>
                </a:solidFill>
              </a:rPr>
              <a:t>”</a:t>
            </a:r>
            <a:r>
              <a:rPr lang="ko-KR" altLang="en-US" dirty="0">
                <a:solidFill>
                  <a:srgbClr val="FF0000"/>
                </a:solidFill>
              </a:rPr>
              <a:t>의 응답임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개인들은 자신의 선호를 확실하게 알고 있을 수 있지만</a:t>
            </a:r>
            <a:r>
              <a:rPr lang="en-US" altLang="ko-KR" dirty="0"/>
              <a:t>, </a:t>
            </a:r>
            <a:r>
              <a:rPr lang="ko-KR" altLang="en-US" dirty="0"/>
              <a:t>연구자들은 불완전하게 파악되어 확률적인 부분이 있을 수 있다고 보아 </a:t>
            </a:r>
            <a:r>
              <a:rPr lang="ko-KR" altLang="en-US" dirty="0">
                <a:solidFill>
                  <a:srgbClr val="FF0000"/>
                </a:solidFill>
              </a:rPr>
              <a:t>오차항을 도입</a:t>
            </a:r>
            <a:r>
              <a:rPr lang="ko-KR" altLang="en-US" dirty="0"/>
              <a:t>하고</a:t>
            </a:r>
            <a:r>
              <a:rPr lang="en-US" altLang="ko-KR" dirty="0"/>
              <a:t>, </a:t>
            </a:r>
            <a:r>
              <a:rPr lang="ko-KR" altLang="en-US" dirty="0"/>
              <a:t>이 </a:t>
            </a:r>
            <a:r>
              <a:rPr lang="ko-KR" altLang="en-US" dirty="0">
                <a:solidFill>
                  <a:srgbClr val="FF0000"/>
                </a:solidFill>
              </a:rPr>
              <a:t>오차항에 대한 일정한 확률분포를 가정하여 확률모형을 구성함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오차항은 개인들의 특성 혹은 평가대상 재화의 속성들에 기인하기도 하고</a:t>
            </a:r>
            <a:r>
              <a:rPr lang="en-US" altLang="ko-KR" dirty="0"/>
              <a:t>, </a:t>
            </a:r>
            <a:r>
              <a:rPr lang="ko-KR" altLang="en-US" dirty="0"/>
              <a:t>개인들의 선호의 이질성 혹은 측정오차 때문에 발생할 수도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FF0000"/>
                </a:solidFill>
              </a:rPr>
              <a:t>WTP </a:t>
            </a:r>
            <a:r>
              <a:rPr lang="ko-KR" altLang="en-US" dirty="0">
                <a:solidFill>
                  <a:srgbClr val="FF0000"/>
                </a:solidFill>
              </a:rPr>
              <a:t>함수를 추정</a:t>
            </a:r>
            <a:r>
              <a:rPr lang="ko-KR" altLang="en-US" dirty="0"/>
              <a:t>하기 위하여 다음의 두 가지 접근법이 사용되고 있음</a:t>
            </a:r>
            <a:endParaRPr lang="en-US" altLang="ko-KR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rgbClr val="FF0000"/>
                </a:solidFill>
              </a:rPr>
              <a:t>확률효용모형</a:t>
            </a:r>
            <a:r>
              <a:rPr lang="en-US" altLang="ko-KR" dirty="0">
                <a:solidFill>
                  <a:srgbClr val="FF0000"/>
                </a:solidFill>
              </a:rPr>
              <a:t>(random utility model)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효용차이함수</a:t>
            </a:r>
            <a:r>
              <a:rPr lang="en-US" altLang="ko-KR" dirty="0"/>
              <a:t>(utility difference function)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FF0000"/>
                </a:solidFill>
              </a:rPr>
              <a:t>확률지불의사함수</a:t>
            </a:r>
            <a:r>
              <a:rPr lang="en-US" altLang="ko-KR" dirty="0">
                <a:solidFill>
                  <a:srgbClr val="FF0000"/>
                </a:solidFill>
              </a:rPr>
              <a:t>(random willingness to pay function)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지출차이함수</a:t>
            </a:r>
            <a:r>
              <a:rPr lang="en-US" altLang="ko-KR" dirty="0"/>
              <a:t>(expenditure difference function)</a:t>
            </a:r>
          </a:p>
        </p:txBody>
      </p:sp>
    </p:spTree>
    <p:extLst>
      <p:ext uri="{BB962C8B-B14F-4D97-AF65-F5344CB8AC3E}">
        <p14:creationId xmlns:p14="http://schemas.microsoft.com/office/powerpoint/2010/main" val="138978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다</a:t>
            </a:r>
            <a:r>
              <a:rPr lang="en-US" altLang="ko-KR" dirty="0"/>
              <a:t>. WTP </a:t>
            </a:r>
            <a:r>
              <a:rPr lang="ko-KR" altLang="en-US" dirty="0"/>
              <a:t>표본평균 및 중앙값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 err="1">
                <a:solidFill>
                  <a:srgbClr val="FF0000"/>
                </a:solidFill>
              </a:rPr>
              <a:t>확률효용모형</a:t>
            </a:r>
            <a:r>
              <a:rPr lang="en-US" altLang="ko-KR" dirty="0">
                <a:solidFill>
                  <a:srgbClr val="FF0000"/>
                </a:solidFill>
              </a:rPr>
              <a:t>(random utility model): </a:t>
            </a:r>
            <a:r>
              <a:rPr lang="ko-KR" altLang="en-US" dirty="0">
                <a:solidFill>
                  <a:srgbClr val="FF0000"/>
                </a:solidFill>
              </a:rPr>
              <a:t>효용차이함수</a:t>
            </a:r>
            <a:r>
              <a:rPr lang="en-US" altLang="ko-KR" dirty="0">
                <a:solidFill>
                  <a:srgbClr val="FF0000"/>
                </a:solidFill>
              </a:rPr>
              <a:t>(utility difference function)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 err="1"/>
              <a:t>문화⋅체육</a:t>
            </a:r>
            <a:r>
              <a:rPr lang="ko-KR" altLang="en-US" dirty="0"/>
              <a:t> 시설의 건립과 같은 </a:t>
            </a:r>
            <a:r>
              <a:rPr lang="ko-KR" altLang="en-US" dirty="0">
                <a:solidFill>
                  <a:srgbClr val="FF0000"/>
                </a:solidFill>
              </a:rPr>
              <a:t>비정형사업이 시행되는 상황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</a:rPr>
              <a:t>z</a:t>
            </a:r>
            <a:r>
              <a:rPr lang="en-US" altLang="ko-KR" i="1" baseline="-25000" dirty="0">
                <a:solidFill>
                  <a:srgbClr val="FF0000"/>
                </a:solidFill>
              </a:rPr>
              <a:t>i</a:t>
            </a:r>
            <a:r>
              <a:rPr lang="en-US" altLang="ko-KR" i="1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=1)</a:t>
            </a:r>
            <a:r>
              <a:rPr lang="ko-KR" altLang="en-US" dirty="0"/>
              <a:t>과 </a:t>
            </a:r>
            <a:r>
              <a:rPr lang="ko-KR" altLang="en-US" dirty="0">
                <a:solidFill>
                  <a:srgbClr val="FF0000"/>
                </a:solidFill>
              </a:rPr>
              <a:t>시행되지 않은 상황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</a:rPr>
              <a:t>z</a:t>
            </a:r>
            <a:r>
              <a:rPr lang="en-US" altLang="ko-KR" i="1" baseline="-25000" dirty="0">
                <a:solidFill>
                  <a:srgbClr val="FF0000"/>
                </a:solidFill>
              </a:rPr>
              <a:t>i</a:t>
            </a:r>
            <a:r>
              <a:rPr lang="en-US" altLang="ko-KR" i="1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=0)</a:t>
            </a:r>
            <a:r>
              <a:rPr lang="ko-KR" altLang="en-US" dirty="0"/>
              <a:t>의 두 가지 대안에 대한 </a:t>
            </a:r>
            <a:r>
              <a:rPr lang="en-US" altLang="ko-KR" dirty="0"/>
              <a:t>CV </a:t>
            </a:r>
            <a:r>
              <a:rPr lang="ko-KR" altLang="en-US" dirty="0"/>
              <a:t>문항에 직면하여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응답자 </a:t>
            </a:r>
            <a:r>
              <a:rPr lang="en-US" altLang="ko-KR" i="1" dirty="0">
                <a:solidFill>
                  <a:srgbClr val="FF0000"/>
                </a:solidFill>
              </a:rPr>
              <a:t>j </a:t>
            </a:r>
            <a:r>
              <a:rPr lang="ko-KR" altLang="en-US" dirty="0">
                <a:solidFill>
                  <a:srgbClr val="FF0000"/>
                </a:solidFill>
              </a:rPr>
              <a:t>의 </a:t>
            </a:r>
            <a:r>
              <a:rPr lang="en-US" altLang="ko-KR" i="1" dirty="0">
                <a:solidFill>
                  <a:srgbClr val="FF0000"/>
                </a:solidFill>
              </a:rPr>
              <a:t>i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상황에 대한 </a:t>
            </a:r>
            <a:r>
              <a:rPr lang="ko-KR" altLang="en-US" dirty="0" err="1">
                <a:solidFill>
                  <a:srgbClr val="FF0000"/>
                </a:solidFill>
              </a:rPr>
              <a:t>간접효용함수</a:t>
            </a:r>
            <a:r>
              <a:rPr lang="en-US" altLang="ko-KR" dirty="0"/>
              <a:t>(indirect utility function)</a:t>
            </a:r>
            <a:r>
              <a:rPr lang="ko-KR" altLang="en-US" dirty="0"/>
              <a:t>는 다음과 같이 나타낼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여기서 </a:t>
            </a:r>
            <a:r>
              <a:rPr lang="en-US" altLang="ko-KR" i="1" dirty="0" err="1">
                <a:solidFill>
                  <a:srgbClr val="FF0000"/>
                </a:solidFill>
              </a:rPr>
              <a:t>y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j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는 응답자 </a:t>
            </a:r>
            <a:r>
              <a:rPr lang="en-US" altLang="ko-KR" i="1" dirty="0">
                <a:solidFill>
                  <a:srgbClr val="FF0000"/>
                </a:solidFill>
              </a:rPr>
              <a:t>j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의 소득</a:t>
            </a:r>
            <a:r>
              <a:rPr lang="en-US" altLang="ko-KR" dirty="0"/>
              <a:t>, </a:t>
            </a:r>
            <a:r>
              <a:rPr lang="en-US" altLang="ko-KR" i="1" dirty="0" err="1">
                <a:solidFill>
                  <a:srgbClr val="FF0000"/>
                </a:solidFill>
              </a:rPr>
              <a:t>w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j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는 응답자들의 인구통계학적 특성과 선택대안과 관련된 속성</a:t>
            </a:r>
            <a:r>
              <a:rPr lang="ko-KR" altLang="en-US" dirty="0"/>
              <a:t>을 나타내고</a:t>
            </a:r>
            <a:r>
              <a:rPr lang="en-US" altLang="ko-KR" dirty="0"/>
              <a:t>, 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US" altLang="ko-KR" i="1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ij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는 응답자는 알고 있을 수 있으나 분석자에게는 알려지지 않은 선호부분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 err="1">
                <a:solidFill>
                  <a:srgbClr val="FF0000"/>
                </a:solidFill>
              </a:rPr>
              <a:t>오차항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을 나타냄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설문조사에 응한 응답자들이 </a:t>
            </a:r>
            <a:r>
              <a:rPr lang="en-US" altLang="ko-KR" dirty="0"/>
              <a:t>CV </a:t>
            </a:r>
            <a:r>
              <a:rPr lang="ko-KR" altLang="en-US" dirty="0"/>
              <a:t>문항에 대해 </a:t>
            </a:r>
            <a:r>
              <a:rPr lang="en-US" altLang="ko-KR" dirty="0">
                <a:solidFill>
                  <a:srgbClr val="FF0000"/>
                </a:solidFill>
              </a:rPr>
              <a:t>“</a:t>
            </a:r>
            <a:r>
              <a:rPr lang="ko-KR" altLang="en-US" dirty="0">
                <a:solidFill>
                  <a:srgbClr val="FF0000"/>
                </a:solidFill>
              </a:rPr>
              <a:t>예</a:t>
            </a:r>
            <a:r>
              <a:rPr lang="en-US" altLang="ko-KR" dirty="0">
                <a:solidFill>
                  <a:srgbClr val="FF0000"/>
                </a:solidFill>
              </a:rPr>
              <a:t>”</a:t>
            </a:r>
            <a:r>
              <a:rPr lang="ko-KR" altLang="en-US" dirty="0">
                <a:solidFill>
                  <a:srgbClr val="FF0000"/>
                </a:solidFill>
              </a:rPr>
              <a:t>라고 응답</a:t>
            </a:r>
            <a:r>
              <a:rPr lang="ko-KR" altLang="en-US" dirty="0"/>
              <a:t>하였다면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0000FF"/>
                </a:solidFill>
              </a:rPr>
              <a:t>제시된 금액 </a:t>
            </a:r>
            <a:r>
              <a:rPr lang="en-US" altLang="ko-KR" i="1" dirty="0">
                <a:solidFill>
                  <a:srgbClr val="0000FF"/>
                </a:solidFill>
              </a:rPr>
              <a:t>A</a:t>
            </a:r>
            <a:r>
              <a:rPr lang="en-US" altLang="ko-KR" dirty="0">
                <a:solidFill>
                  <a:srgbClr val="00B05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를 지불</a:t>
            </a:r>
            <a:r>
              <a:rPr lang="ko-KR" altLang="en-US" dirty="0"/>
              <a:t>할 의사가 있어서 비정형 </a:t>
            </a:r>
            <a:r>
              <a:rPr lang="ko-KR" altLang="en-US" dirty="0">
                <a:solidFill>
                  <a:srgbClr val="FF0000"/>
                </a:solidFill>
              </a:rPr>
              <a:t>공공사업이 시행되었을 때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</a:rPr>
              <a:t>z</a:t>
            </a:r>
            <a:r>
              <a:rPr lang="en-US" altLang="ko-KR" i="1" baseline="-25000" dirty="0">
                <a:solidFill>
                  <a:srgbClr val="FF0000"/>
                </a:solidFill>
              </a:rPr>
              <a:t>i</a:t>
            </a:r>
            <a:r>
              <a:rPr lang="en-US" altLang="ko-KR" i="1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=1)</a:t>
            </a:r>
            <a:r>
              <a:rPr lang="ko-KR" altLang="en-US" dirty="0">
                <a:solidFill>
                  <a:srgbClr val="FF0000"/>
                </a:solidFill>
              </a:rPr>
              <a:t>의 효용이 사업을 시행하지 않은 현재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</a:rPr>
              <a:t>z</a:t>
            </a:r>
            <a:r>
              <a:rPr lang="en-US" altLang="ko-KR" i="1" baseline="-25000" dirty="0">
                <a:solidFill>
                  <a:srgbClr val="FF0000"/>
                </a:solidFill>
              </a:rPr>
              <a:t>i</a:t>
            </a:r>
            <a:r>
              <a:rPr lang="en-US" altLang="ko-KR" i="1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=0)</a:t>
            </a:r>
            <a:r>
              <a:rPr lang="ko-KR" altLang="en-US" dirty="0">
                <a:solidFill>
                  <a:srgbClr val="FF0000"/>
                </a:solidFill>
              </a:rPr>
              <a:t>의 효용보다 크다는 것을 의미</a:t>
            </a:r>
            <a:r>
              <a:rPr lang="ko-KR" altLang="en-US" dirty="0"/>
              <a:t>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F06A4A7-6313-46F6-AF81-E99D0307DF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94"/>
          <a:stretch/>
        </p:blipFill>
        <p:spPr>
          <a:xfrm>
            <a:off x="4271009" y="2865539"/>
            <a:ext cx="1194919" cy="35052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6D33A04-2DEC-459A-91B4-3353D7173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479" y="4847834"/>
            <a:ext cx="5273040" cy="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29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자유형: 도형 48">
            <a:extLst>
              <a:ext uri="{FF2B5EF4-FFF2-40B4-BE49-F238E27FC236}">
                <a16:creationId xmlns:a16="http://schemas.microsoft.com/office/drawing/2014/main" id="{BE008BF4-FDAB-4EB9-A4EB-069254A7D6E7}"/>
              </a:ext>
            </a:extLst>
          </p:cNvPr>
          <p:cNvSpPr/>
          <p:nvPr/>
        </p:nvSpPr>
        <p:spPr>
          <a:xfrm flipH="1">
            <a:off x="7496302" y="619125"/>
            <a:ext cx="1388268" cy="969169"/>
          </a:xfrm>
          <a:custGeom>
            <a:avLst/>
            <a:gdLst>
              <a:gd name="connsiteX0" fmla="*/ 0 w 1388268"/>
              <a:gd name="connsiteY0" fmla="*/ 421481 h 969169"/>
              <a:gd name="connsiteX1" fmla="*/ 0 w 1388268"/>
              <a:gd name="connsiteY1" fmla="*/ 969169 h 969169"/>
              <a:gd name="connsiteX2" fmla="*/ 1388268 w 1388268"/>
              <a:gd name="connsiteY2" fmla="*/ 969169 h 969169"/>
              <a:gd name="connsiteX3" fmla="*/ 1388268 w 1388268"/>
              <a:gd name="connsiteY3" fmla="*/ 938213 h 969169"/>
              <a:gd name="connsiteX4" fmla="*/ 1219200 w 1388268"/>
              <a:gd name="connsiteY4" fmla="*/ 938213 h 969169"/>
              <a:gd name="connsiteX5" fmla="*/ 1057275 w 1388268"/>
              <a:gd name="connsiteY5" fmla="*/ 897731 h 969169"/>
              <a:gd name="connsiteX6" fmla="*/ 919162 w 1388268"/>
              <a:gd name="connsiteY6" fmla="*/ 828675 h 969169"/>
              <a:gd name="connsiteX7" fmla="*/ 802481 w 1388268"/>
              <a:gd name="connsiteY7" fmla="*/ 733425 h 969169"/>
              <a:gd name="connsiteX8" fmla="*/ 733425 w 1388268"/>
              <a:gd name="connsiteY8" fmla="*/ 611981 h 969169"/>
              <a:gd name="connsiteX9" fmla="*/ 669131 w 1388268"/>
              <a:gd name="connsiteY9" fmla="*/ 492919 h 969169"/>
              <a:gd name="connsiteX10" fmla="*/ 590550 w 1388268"/>
              <a:gd name="connsiteY10" fmla="*/ 330994 h 969169"/>
              <a:gd name="connsiteX11" fmla="*/ 511968 w 1388268"/>
              <a:gd name="connsiteY11" fmla="*/ 190500 h 969169"/>
              <a:gd name="connsiteX12" fmla="*/ 440531 w 1388268"/>
              <a:gd name="connsiteY12" fmla="*/ 92869 h 969169"/>
              <a:gd name="connsiteX13" fmla="*/ 378618 w 1388268"/>
              <a:gd name="connsiteY13" fmla="*/ 21431 h 969169"/>
              <a:gd name="connsiteX14" fmla="*/ 333375 w 1388268"/>
              <a:gd name="connsiteY14" fmla="*/ 2381 h 969169"/>
              <a:gd name="connsiteX15" fmla="*/ 288131 w 1388268"/>
              <a:gd name="connsiteY15" fmla="*/ 0 h 969169"/>
              <a:gd name="connsiteX16" fmla="*/ 254793 w 1388268"/>
              <a:gd name="connsiteY16" fmla="*/ 21431 h 969169"/>
              <a:gd name="connsiteX17" fmla="*/ 226218 w 1388268"/>
              <a:gd name="connsiteY17" fmla="*/ 40481 h 969169"/>
              <a:gd name="connsiteX18" fmla="*/ 209550 w 1388268"/>
              <a:gd name="connsiteY18" fmla="*/ 66675 h 969169"/>
              <a:gd name="connsiteX19" fmla="*/ 185737 w 1388268"/>
              <a:gd name="connsiteY19" fmla="*/ 95250 h 969169"/>
              <a:gd name="connsiteX20" fmla="*/ 157162 w 1388268"/>
              <a:gd name="connsiteY20" fmla="*/ 130969 h 969169"/>
              <a:gd name="connsiteX21" fmla="*/ 135731 w 1388268"/>
              <a:gd name="connsiteY21" fmla="*/ 176213 h 969169"/>
              <a:gd name="connsiteX22" fmla="*/ 104775 w 1388268"/>
              <a:gd name="connsiteY22" fmla="*/ 219075 h 969169"/>
              <a:gd name="connsiteX23" fmla="*/ 71437 w 1388268"/>
              <a:gd name="connsiteY23" fmla="*/ 271463 h 969169"/>
              <a:gd name="connsiteX24" fmla="*/ 45243 w 1388268"/>
              <a:gd name="connsiteY24" fmla="*/ 326231 h 969169"/>
              <a:gd name="connsiteX25" fmla="*/ 26193 w 1388268"/>
              <a:gd name="connsiteY25" fmla="*/ 371475 h 969169"/>
              <a:gd name="connsiteX26" fmla="*/ 0 w 1388268"/>
              <a:gd name="connsiteY26" fmla="*/ 421481 h 9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88268" h="969169">
                <a:moveTo>
                  <a:pt x="0" y="421481"/>
                </a:moveTo>
                <a:lnTo>
                  <a:pt x="0" y="969169"/>
                </a:lnTo>
                <a:lnTo>
                  <a:pt x="1388268" y="969169"/>
                </a:lnTo>
                <a:lnTo>
                  <a:pt x="1388268" y="938213"/>
                </a:lnTo>
                <a:lnTo>
                  <a:pt x="1219200" y="938213"/>
                </a:lnTo>
                <a:lnTo>
                  <a:pt x="1057275" y="897731"/>
                </a:lnTo>
                <a:lnTo>
                  <a:pt x="919162" y="828675"/>
                </a:lnTo>
                <a:lnTo>
                  <a:pt x="802481" y="733425"/>
                </a:lnTo>
                <a:lnTo>
                  <a:pt x="733425" y="611981"/>
                </a:lnTo>
                <a:lnTo>
                  <a:pt x="669131" y="492919"/>
                </a:lnTo>
                <a:lnTo>
                  <a:pt x="590550" y="330994"/>
                </a:lnTo>
                <a:lnTo>
                  <a:pt x="511968" y="190500"/>
                </a:lnTo>
                <a:lnTo>
                  <a:pt x="440531" y="92869"/>
                </a:lnTo>
                <a:lnTo>
                  <a:pt x="378618" y="21431"/>
                </a:lnTo>
                <a:lnTo>
                  <a:pt x="333375" y="2381"/>
                </a:lnTo>
                <a:lnTo>
                  <a:pt x="288131" y="0"/>
                </a:lnTo>
                <a:lnTo>
                  <a:pt x="254793" y="21431"/>
                </a:lnTo>
                <a:lnTo>
                  <a:pt x="226218" y="40481"/>
                </a:lnTo>
                <a:lnTo>
                  <a:pt x="209550" y="66675"/>
                </a:lnTo>
                <a:lnTo>
                  <a:pt x="185737" y="95250"/>
                </a:lnTo>
                <a:lnTo>
                  <a:pt x="157162" y="130969"/>
                </a:lnTo>
                <a:lnTo>
                  <a:pt x="135731" y="176213"/>
                </a:lnTo>
                <a:lnTo>
                  <a:pt x="104775" y="219075"/>
                </a:lnTo>
                <a:lnTo>
                  <a:pt x="71437" y="271463"/>
                </a:lnTo>
                <a:lnTo>
                  <a:pt x="45243" y="326231"/>
                </a:lnTo>
                <a:lnTo>
                  <a:pt x="26193" y="371475"/>
                </a:lnTo>
                <a:lnTo>
                  <a:pt x="0" y="421481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ADD9999F-B1FC-40DD-A866-ADC95F142F33}"/>
              </a:ext>
            </a:extLst>
          </p:cNvPr>
          <p:cNvSpPr/>
          <p:nvPr/>
        </p:nvSpPr>
        <p:spPr>
          <a:xfrm>
            <a:off x="5910263" y="619125"/>
            <a:ext cx="1388268" cy="969169"/>
          </a:xfrm>
          <a:custGeom>
            <a:avLst/>
            <a:gdLst>
              <a:gd name="connsiteX0" fmla="*/ 0 w 1388268"/>
              <a:gd name="connsiteY0" fmla="*/ 421481 h 969169"/>
              <a:gd name="connsiteX1" fmla="*/ 0 w 1388268"/>
              <a:gd name="connsiteY1" fmla="*/ 969169 h 969169"/>
              <a:gd name="connsiteX2" fmla="*/ 1388268 w 1388268"/>
              <a:gd name="connsiteY2" fmla="*/ 969169 h 969169"/>
              <a:gd name="connsiteX3" fmla="*/ 1388268 w 1388268"/>
              <a:gd name="connsiteY3" fmla="*/ 938213 h 969169"/>
              <a:gd name="connsiteX4" fmla="*/ 1219200 w 1388268"/>
              <a:gd name="connsiteY4" fmla="*/ 938213 h 969169"/>
              <a:gd name="connsiteX5" fmla="*/ 1057275 w 1388268"/>
              <a:gd name="connsiteY5" fmla="*/ 897731 h 969169"/>
              <a:gd name="connsiteX6" fmla="*/ 919162 w 1388268"/>
              <a:gd name="connsiteY6" fmla="*/ 828675 h 969169"/>
              <a:gd name="connsiteX7" fmla="*/ 802481 w 1388268"/>
              <a:gd name="connsiteY7" fmla="*/ 733425 h 969169"/>
              <a:gd name="connsiteX8" fmla="*/ 733425 w 1388268"/>
              <a:gd name="connsiteY8" fmla="*/ 611981 h 969169"/>
              <a:gd name="connsiteX9" fmla="*/ 669131 w 1388268"/>
              <a:gd name="connsiteY9" fmla="*/ 492919 h 969169"/>
              <a:gd name="connsiteX10" fmla="*/ 590550 w 1388268"/>
              <a:gd name="connsiteY10" fmla="*/ 330994 h 969169"/>
              <a:gd name="connsiteX11" fmla="*/ 511968 w 1388268"/>
              <a:gd name="connsiteY11" fmla="*/ 190500 h 969169"/>
              <a:gd name="connsiteX12" fmla="*/ 440531 w 1388268"/>
              <a:gd name="connsiteY12" fmla="*/ 92869 h 969169"/>
              <a:gd name="connsiteX13" fmla="*/ 378618 w 1388268"/>
              <a:gd name="connsiteY13" fmla="*/ 21431 h 969169"/>
              <a:gd name="connsiteX14" fmla="*/ 333375 w 1388268"/>
              <a:gd name="connsiteY14" fmla="*/ 2381 h 969169"/>
              <a:gd name="connsiteX15" fmla="*/ 288131 w 1388268"/>
              <a:gd name="connsiteY15" fmla="*/ 0 h 969169"/>
              <a:gd name="connsiteX16" fmla="*/ 254793 w 1388268"/>
              <a:gd name="connsiteY16" fmla="*/ 21431 h 969169"/>
              <a:gd name="connsiteX17" fmla="*/ 226218 w 1388268"/>
              <a:gd name="connsiteY17" fmla="*/ 40481 h 969169"/>
              <a:gd name="connsiteX18" fmla="*/ 209550 w 1388268"/>
              <a:gd name="connsiteY18" fmla="*/ 66675 h 969169"/>
              <a:gd name="connsiteX19" fmla="*/ 185737 w 1388268"/>
              <a:gd name="connsiteY19" fmla="*/ 95250 h 969169"/>
              <a:gd name="connsiteX20" fmla="*/ 157162 w 1388268"/>
              <a:gd name="connsiteY20" fmla="*/ 130969 h 969169"/>
              <a:gd name="connsiteX21" fmla="*/ 135731 w 1388268"/>
              <a:gd name="connsiteY21" fmla="*/ 176213 h 969169"/>
              <a:gd name="connsiteX22" fmla="*/ 104775 w 1388268"/>
              <a:gd name="connsiteY22" fmla="*/ 219075 h 969169"/>
              <a:gd name="connsiteX23" fmla="*/ 71437 w 1388268"/>
              <a:gd name="connsiteY23" fmla="*/ 271463 h 969169"/>
              <a:gd name="connsiteX24" fmla="*/ 45243 w 1388268"/>
              <a:gd name="connsiteY24" fmla="*/ 326231 h 969169"/>
              <a:gd name="connsiteX25" fmla="*/ 26193 w 1388268"/>
              <a:gd name="connsiteY25" fmla="*/ 371475 h 969169"/>
              <a:gd name="connsiteX26" fmla="*/ 0 w 1388268"/>
              <a:gd name="connsiteY26" fmla="*/ 421481 h 9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88268" h="969169">
                <a:moveTo>
                  <a:pt x="0" y="421481"/>
                </a:moveTo>
                <a:lnTo>
                  <a:pt x="0" y="969169"/>
                </a:lnTo>
                <a:lnTo>
                  <a:pt x="1388268" y="969169"/>
                </a:lnTo>
                <a:lnTo>
                  <a:pt x="1388268" y="938213"/>
                </a:lnTo>
                <a:lnTo>
                  <a:pt x="1219200" y="938213"/>
                </a:lnTo>
                <a:lnTo>
                  <a:pt x="1057275" y="897731"/>
                </a:lnTo>
                <a:lnTo>
                  <a:pt x="919162" y="828675"/>
                </a:lnTo>
                <a:lnTo>
                  <a:pt x="802481" y="733425"/>
                </a:lnTo>
                <a:lnTo>
                  <a:pt x="733425" y="611981"/>
                </a:lnTo>
                <a:lnTo>
                  <a:pt x="669131" y="492919"/>
                </a:lnTo>
                <a:lnTo>
                  <a:pt x="590550" y="330994"/>
                </a:lnTo>
                <a:lnTo>
                  <a:pt x="511968" y="190500"/>
                </a:lnTo>
                <a:lnTo>
                  <a:pt x="440531" y="92869"/>
                </a:lnTo>
                <a:lnTo>
                  <a:pt x="378618" y="21431"/>
                </a:lnTo>
                <a:lnTo>
                  <a:pt x="333375" y="2381"/>
                </a:lnTo>
                <a:lnTo>
                  <a:pt x="288131" y="0"/>
                </a:lnTo>
                <a:lnTo>
                  <a:pt x="254793" y="21431"/>
                </a:lnTo>
                <a:lnTo>
                  <a:pt x="226218" y="40481"/>
                </a:lnTo>
                <a:lnTo>
                  <a:pt x="209550" y="66675"/>
                </a:lnTo>
                <a:lnTo>
                  <a:pt x="185737" y="95250"/>
                </a:lnTo>
                <a:lnTo>
                  <a:pt x="157162" y="130969"/>
                </a:lnTo>
                <a:lnTo>
                  <a:pt x="135731" y="176213"/>
                </a:lnTo>
                <a:lnTo>
                  <a:pt x="104775" y="219075"/>
                </a:lnTo>
                <a:lnTo>
                  <a:pt x="71437" y="271463"/>
                </a:lnTo>
                <a:lnTo>
                  <a:pt x="45243" y="326231"/>
                </a:lnTo>
                <a:lnTo>
                  <a:pt x="26193" y="371475"/>
                </a:lnTo>
                <a:lnTo>
                  <a:pt x="0" y="421481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다</a:t>
            </a:r>
            <a:r>
              <a:rPr lang="en-US" altLang="ko-KR" dirty="0"/>
              <a:t>. WTP </a:t>
            </a:r>
            <a:r>
              <a:rPr lang="ko-KR" altLang="en-US" dirty="0"/>
              <a:t>표본평균 및 중앙값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 err="1">
                <a:solidFill>
                  <a:srgbClr val="FF0000"/>
                </a:solidFill>
              </a:rPr>
              <a:t>확률효용모형</a:t>
            </a:r>
            <a:r>
              <a:rPr lang="en-US" altLang="ko-KR" dirty="0">
                <a:solidFill>
                  <a:srgbClr val="FF0000"/>
                </a:solidFill>
              </a:rPr>
              <a:t>(random utility model): </a:t>
            </a:r>
            <a:r>
              <a:rPr lang="ko-KR" altLang="en-US" dirty="0">
                <a:solidFill>
                  <a:srgbClr val="FF0000"/>
                </a:solidFill>
              </a:rPr>
              <a:t>효용차이함수</a:t>
            </a:r>
            <a:r>
              <a:rPr lang="en-US" altLang="ko-KR" dirty="0">
                <a:solidFill>
                  <a:srgbClr val="FF0000"/>
                </a:solidFill>
              </a:rPr>
              <a:t>(utility difference function)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응답자들이 ‘</a:t>
            </a:r>
            <a:r>
              <a:rPr lang="ko-KR" altLang="en-US" dirty="0" err="1">
                <a:solidFill>
                  <a:srgbClr val="FF0000"/>
                </a:solidFill>
              </a:rPr>
              <a:t>예’라고</a:t>
            </a:r>
            <a:r>
              <a:rPr lang="ko-KR" altLang="en-US" dirty="0">
                <a:solidFill>
                  <a:srgbClr val="FF0000"/>
                </a:solidFill>
              </a:rPr>
              <a:t> 응답할 가능성</a:t>
            </a:r>
            <a:r>
              <a:rPr lang="ko-KR" altLang="en-US" dirty="0"/>
              <a:t>은 다음과 같은 확률로 나타낼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여기서</a:t>
            </a:r>
            <a:r>
              <a:rPr lang="en-US" altLang="ko-KR" dirty="0"/>
              <a:t>, </a:t>
            </a:r>
            <a:r>
              <a:rPr lang="en-US" altLang="ko-KR" i="1" dirty="0">
                <a:solidFill>
                  <a:srgbClr val="0000FF"/>
                </a:solidFill>
                <a:sym typeface="Symbol" panose="05050102010706020507" pitchFamily="18" charset="2"/>
              </a:rPr>
              <a:t></a:t>
            </a:r>
            <a:r>
              <a:rPr lang="en-US" altLang="ko-KR" dirty="0">
                <a:solidFill>
                  <a:srgbClr val="0000FF"/>
                </a:solidFill>
              </a:rPr>
              <a:t> = </a:t>
            </a:r>
            <a:r>
              <a:rPr lang="en-US" altLang="ko-KR" i="1" dirty="0">
                <a:solidFill>
                  <a:srgbClr val="0000FF"/>
                </a:solidFill>
                <a:sym typeface="Symbol" panose="05050102010706020507" pitchFamily="18" charset="2"/>
              </a:rPr>
              <a:t></a:t>
            </a:r>
            <a:r>
              <a:rPr lang="en-US" altLang="ko-KR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1</a:t>
            </a:r>
            <a:r>
              <a:rPr lang="en-US" altLang="ko-KR" dirty="0">
                <a:solidFill>
                  <a:srgbClr val="0000FF"/>
                </a:solidFill>
                <a:sym typeface="Symbol" panose="05050102010706020507" pitchFamily="18" charset="2"/>
              </a:rPr>
              <a:t> - </a:t>
            </a:r>
            <a:r>
              <a:rPr lang="en-US" altLang="ko-KR" i="1" dirty="0">
                <a:solidFill>
                  <a:srgbClr val="0000FF"/>
                </a:solidFill>
                <a:sym typeface="Symbol" panose="05050102010706020507" pitchFamily="18" charset="2"/>
              </a:rPr>
              <a:t></a:t>
            </a:r>
            <a:r>
              <a:rPr lang="en-US" altLang="ko-KR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0</a:t>
            </a:r>
            <a:r>
              <a:rPr lang="en-US" altLang="ko-KR" dirty="0">
                <a:sym typeface="Symbol" panose="05050102010706020507" pitchFamily="18" charset="2"/>
              </a:rPr>
              <a:t>, </a:t>
            </a:r>
            <a:r>
              <a:rPr lang="en-US" altLang="ko-KR" i="1" dirty="0">
                <a:solidFill>
                  <a:srgbClr val="0000FF"/>
                </a:solidFill>
                <a:sym typeface="Symbol" panose="05050102010706020507" pitchFamily="18" charset="2"/>
              </a:rPr>
              <a:t></a:t>
            </a:r>
            <a:r>
              <a:rPr lang="en-US" altLang="ko-KR" dirty="0">
                <a:solidFill>
                  <a:srgbClr val="0000FF"/>
                </a:solidFill>
                <a:sym typeface="Symbol" panose="05050102010706020507" pitchFamily="18" charset="2"/>
              </a:rPr>
              <a:t> = </a:t>
            </a:r>
            <a:r>
              <a:rPr lang="en-US" altLang="ko-KR" i="1" dirty="0">
                <a:solidFill>
                  <a:srgbClr val="0000FF"/>
                </a:solidFill>
                <a:sym typeface="Symbol" panose="05050102010706020507" pitchFamily="18" charset="2"/>
              </a:rPr>
              <a:t></a:t>
            </a:r>
            <a:r>
              <a:rPr lang="en-US" altLang="ko-KR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1</a:t>
            </a:r>
            <a:r>
              <a:rPr lang="en-US" altLang="ko-KR" dirty="0">
                <a:solidFill>
                  <a:srgbClr val="0000FF"/>
                </a:solidFill>
                <a:sym typeface="Symbol" panose="05050102010706020507" pitchFamily="18" charset="2"/>
              </a:rPr>
              <a:t> - </a:t>
            </a:r>
            <a:r>
              <a:rPr lang="en-US" altLang="ko-KR" i="1" dirty="0">
                <a:solidFill>
                  <a:srgbClr val="0000FF"/>
                </a:solidFill>
                <a:sym typeface="Symbol" panose="05050102010706020507" pitchFamily="18" charset="2"/>
              </a:rPr>
              <a:t></a:t>
            </a:r>
            <a:r>
              <a:rPr lang="en-US" altLang="ko-KR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0</a:t>
            </a:r>
            <a:r>
              <a:rPr lang="en-US" altLang="ko-KR" dirty="0">
                <a:sym typeface="Symbol" panose="05050102010706020507" pitchFamily="18" charset="2"/>
              </a:rPr>
              <a:t>, </a:t>
            </a:r>
            <a:r>
              <a:rPr lang="ko-KR" altLang="en-US" dirty="0"/>
              <a:t>그리고 </a:t>
            </a:r>
            <a:r>
              <a:rPr lang="en-US" altLang="ko-KR" i="1" dirty="0"/>
              <a:t>F</a:t>
            </a:r>
            <a:r>
              <a:rPr lang="en-US" altLang="ko-KR" i="1" baseline="-25000" dirty="0">
                <a:sym typeface="Symbol" panose="05050102010706020507" pitchFamily="18" charset="2"/>
              </a:rPr>
              <a:t></a:t>
            </a:r>
            <a:r>
              <a:rPr lang="en-US" altLang="ko-KR" dirty="0">
                <a:sym typeface="Symbol" panose="05050102010706020507" pitchFamily="18" charset="2"/>
              </a:rPr>
              <a:t> (</a:t>
            </a:r>
            <a:r>
              <a:rPr lang="en-US" altLang="ko-KR" i="1" dirty="0">
                <a:sym typeface="Symbol" panose="05050102010706020507" pitchFamily="18" charset="2"/>
              </a:rPr>
              <a:t>v </a:t>
            </a:r>
            <a:r>
              <a:rPr lang="en-US" altLang="ko-KR" dirty="0">
                <a:sym typeface="Symbol" panose="05050102010706020507" pitchFamily="18" charset="2"/>
              </a:rPr>
              <a:t>)</a:t>
            </a:r>
            <a:r>
              <a:rPr lang="ko-KR" altLang="en-US" dirty="0"/>
              <a:t>는 확률변수 </a:t>
            </a:r>
            <a:r>
              <a:rPr lang="en-US" altLang="ko-KR" i="1" dirty="0">
                <a:sym typeface="Symbol" panose="05050102010706020507" pitchFamily="18" charset="2"/>
              </a:rPr>
              <a:t> </a:t>
            </a:r>
            <a:r>
              <a:rPr lang="ko-KR" altLang="en-US" dirty="0"/>
              <a:t>의 누적확률분포를 나타냄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응답자들의 소득의 한계효용이 공공사업의 시행여부에 따라 달라지지 않는다고 가정함</a:t>
            </a:r>
            <a:r>
              <a:rPr lang="en-US" altLang="ko-KR" dirty="0"/>
              <a:t>(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en-US" altLang="ko-KR" i="1" dirty="0">
                <a:solidFill>
                  <a:srgbClr val="0000FF"/>
                </a:solidFill>
                <a:sym typeface="Symbol" panose="05050102010706020507" pitchFamily="18" charset="2"/>
              </a:rPr>
              <a:t></a:t>
            </a:r>
            <a:r>
              <a:rPr lang="en-US" altLang="ko-KR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1</a:t>
            </a:r>
            <a:r>
              <a:rPr lang="en-US" altLang="ko-KR" dirty="0">
                <a:solidFill>
                  <a:srgbClr val="0000FF"/>
                </a:solidFill>
                <a:sym typeface="Symbol" panose="05050102010706020507" pitchFamily="18" charset="2"/>
              </a:rPr>
              <a:t> = </a:t>
            </a:r>
            <a:r>
              <a:rPr lang="en-US" altLang="ko-KR" i="1" dirty="0">
                <a:solidFill>
                  <a:srgbClr val="0000FF"/>
                </a:solidFill>
                <a:sym typeface="Symbol" panose="05050102010706020507" pitchFamily="18" charset="2"/>
              </a:rPr>
              <a:t></a:t>
            </a:r>
            <a:r>
              <a:rPr lang="en-US" altLang="ko-KR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2</a:t>
            </a:r>
            <a:r>
              <a:rPr lang="en-US" altLang="ko-KR" dirty="0">
                <a:solidFill>
                  <a:srgbClr val="0000FF"/>
                </a:solidFill>
                <a:sym typeface="Symbol" panose="05050102010706020507" pitchFamily="18" charset="2"/>
              </a:rPr>
              <a:t> = </a:t>
            </a:r>
            <a:r>
              <a:rPr lang="en-US" altLang="ko-KR" i="1" dirty="0">
                <a:solidFill>
                  <a:srgbClr val="0000FF"/>
                </a:solidFill>
                <a:sym typeface="Symbol" panose="05050102010706020507" pitchFamily="18" charset="2"/>
              </a:rPr>
              <a:t></a:t>
            </a:r>
            <a:r>
              <a:rPr lang="en-US" altLang="ko-KR" dirty="0"/>
              <a:t> ).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식</a:t>
            </a:r>
            <a:r>
              <a:rPr lang="en-US" altLang="ko-KR" dirty="0"/>
              <a:t>(Ⅺ-2)</a:t>
            </a:r>
            <a:r>
              <a:rPr lang="ko-KR" altLang="en-US" dirty="0"/>
              <a:t>와 같이 표기된 효용차이함수</a:t>
            </a:r>
            <a:r>
              <a:rPr lang="en-US" altLang="ko-KR" dirty="0"/>
              <a:t>(utility difference function, </a:t>
            </a:r>
            <a:r>
              <a:rPr lang="en-US" altLang="ko-KR" dirty="0">
                <a:sym typeface="Symbol" panose="05050102010706020507" pitchFamily="18" charset="2"/>
              </a:rPr>
              <a:t></a:t>
            </a:r>
            <a:r>
              <a:rPr lang="en-US" altLang="ko-KR" i="1" dirty="0">
                <a:sym typeface="Symbol" panose="05050102010706020507" pitchFamily="18" charset="2"/>
              </a:rPr>
              <a:t>v </a:t>
            </a:r>
            <a:r>
              <a:rPr lang="en-US" altLang="ko-KR" dirty="0">
                <a:sym typeface="Symbol" panose="05050102010706020507" pitchFamily="18" charset="2"/>
              </a:rPr>
              <a:t>: </a:t>
            </a:r>
            <a:r>
              <a:rPr lang="ko-KR" altLang="en-US" dirty="0">
                <a:sym typeface="Symbol" panose="05050102010706020507" pitchFamily="18" charset="2"/>
              </a:rPr>
              <a:t>와 </a:t>
            </a:r>
            <a:r>
              <a:rPr lang="en-US" altLang="ko-KR" dirty="0">
                <a:sym typeface="Symbol" panose="05050102010706020507" pitchFamily="18" charset="2"/>
              </a:rPr>
              <a:t></a:t>
            </a:r>
            <a:r>
              <a:rPr lang="ko-KR" altLang="en-US" dirty="0">
                <a:sym typeface="Symbol" panose="05050102010706020507" pitchFamily="18" charset="2"/>
              </a:rPr>
              <a:t>값</a:t>
            </a:r>
            <a:r>
              <a:rPr lang="en-US" altLang="ko-KR" dirty="0"/>
              <a:t>)</a:t>
            </a:r>
            <a:r>
              <a:rPr lang="ko-KR" altLang="en-US" dirty="0"/>
              <a:t>는 확률 </a:t>
            </a:r>
            <a:r>
              <a:rPr lang="ko-KR" altLang="en-US" dirty="0" err="1">
                <a:solidFill>
                  <a:srgbClr val="FF0000"/>
                </a:solidFill>
              </a:rPr>
              <a:t>오차항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US" altLang="ko-KR" dirty="0">
                <a:solidFill>
                  <a:srgbClr val="FF0000"/>
                </a:solidFill>
              </a:rPr>
              <a:t> )</a:t>
            </a:r>
            <a:r>
              <a:rPr lang="ko-KR" altLang="en-US" dirty="0"/>
              <a:t>이 독립적이고 동일하게 분포된 </a:t>
            </a:r>
            <a:r>
              <a:rPr lang="en-US" altLang="ko-KR" dirty="0"/>
              <a:t>(</a:t>
            </a:r>
            <a:r>
              <a:rPr lang="en-US" altLang="ko-KR" i="1" dirty="0" err="1"/>
              <a:t>i</a:t>
            </a:r>
            <a:r>
              <a:rPr lang="en-US" altLang="ko-KR" dirty="0" err="1"/>
              <a:t>.</a:t>
            </a:r>
            <a:r>
              <a:rPr lang="en-US" altLang="ko-KR" i="1" dirty="0" err="1"/>
              <a:t>i</a:t>
            </a:r>
            <a:r>
              <a:rPr lang="en-US" altLang="ko-KR" dirty="0" err="1"/>
              <a:t>.</a:t>
            </a:r>
            <a:r>
              <a:rPr lang="en-US" altLang="ko-KR" i="1" dirty="0" err="1"/>
              <a:t>d</a:t>
            </a:r>
            <a:r>
              <a:rPr lang="en-US" altLang="ko-KR" dirty="0" err="1"/>
              <a:t>.</a:t>
            </a:r>
            <a:r>
              <a:rPr lang="en-US" altLang="ko-KR" dirty="0"/>
              <a:t> ) </a:t>
            </a:r>
            <a:r>
              <a:rPr lang="ko-KR" altLang="en-US" dirty="0">
                <a:solidFill>
                  <a:srgbClr val="FF0000"/>
                </a:solidFill>
              </a:rPr>
              <a:t>표준정규분포를 취하면 </a:t>
            </a:r>
            <a:r>
              <a:rPr lang="ko-KR" altLang="en-US" dirty="0" err="1">
                <a:solidFill>
                  <a:srgbClr val="FF0000"/>
                </a:solidFill>
              </a:rPr>
              <a:t>프로빗</a:t>
            </a:r>
            <a:r>
              <a:rPr lang="ko-KR" altLang="en-US" dirty="0">
                <a:solidFill>
                  <a:srgbClr val="FF0000"/>
                </a:solidFill>
              </a:rPr>
              <a:t> 모형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dirty="0" err="1">
                <a:solidFill>
                  <a:srgbClr val="FF0000"/>
                </a:solidFill>
              </a:rPr>
              <a:t>probit</a:t>
            </a:r>
            <a:r>
              <a:rPr lang="en-US" altLang="ko-KR" dirty="0">
                <a:solidFill>
                  <a:srgbClr val="FF0000"/>
                </a:solidFill>
              </a:rPr>
              <a:t> model)</a:t>
            </a:r>
            <a:r>
              <a:rPr lang="ko-KR" altLang="en-US" dirty="0">
                <a:solidFill>
                  <a:srgbClr val="FF0000"/>
                </a:solidFill>
              </a:rPr>
              <a:t>으로 추정</a:t>
            </a:r>
            <a:r>
              <a:rPr lang="ko-KR" altLang="en-US" dirty="0"/>
              <a:t>할 수 있고</a:t>
            </a:r>
            <a:r>
              <a:rPr lang="en-US" altLang="ko-KR" dirty="0"/>
              <a:t>, </a:t>
            </a:r>
            <a:r>
              <a:rPr lang="ko-KR" altLang="en-US" dirty="0"/>
              <a:t>만약에 </a:t>
            </a:r>
            <a:r>
              <a:rPr lang="ko-KR" altLang="en-US" dirty="0" err="1">
                <a:solidFill>
                  <a:srgbClr val="00B050"/>
                </a:solidFill>
              </a:rPr>
              <a:t>표준로지스틱분포를</a:t>
            </a:r>
            <a:r>
              <a:rPr lang="ko-KR" altLang="en-US" dirty="0">
                <a:solidFill>
                  <a:srgbClr val="00B050"/>
                </a:solidFill>
              </a:rPr>
              <a:t> 취하면 </a:t>
            </a:r>
            <a:r>
              <a:rPr lang="ko-KR" altLang="en-US" dirty="0" err="1">
                <a:solidFill>
                  <a:srgbClr val="00B050"/>
                </a:solidFill>
              </a:rPr>
              <a:t>로짓모형</a:t>
            </a:r>
            <a:r>
              <a:rPr lang="en-US" altLang="ko-KR" dirty="0">
                <a:solidFill>
                  <a:srgbClr val="00B050"/>
                </a:solidFill>
              </a:rPr>
              <a:t>(logit model)</a:t>
            </a:r>
            <a:r>
              <a:rPr lang="ko-KR" altLang="en-US" dirty="0">
                <a:solidFill>
                  <a:srgbClr val="00B050"/>
                </a:solidFill>
              </a:rPr>
              <a:t>으로 추정</a:t>
            </a:r>
            <a:r>
              <a:rPr lang="ko-KR" altLang="en-US" dirty="0"/>
              <a:t>할 수 있음</a:t>
            </a:r>
            <a:r>
              <a:rPr lang="en-US" altLang="ko-KR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 err="1">
                <a:solidFill>
                  <a:srgbClr val="FF0000"/>
                </a:solidFill>
              </a:rPr>
              <a:t>로그우도함수에</a:t>
            </a:r>
            <a:r>
              <a:rPr lang="ko-KR" altLang="en-US" dirty="0">
                <a:solidFill>
                  <a:srgbClr val="FF0000"/>
                </a:solidFill>
              </a:rPr>
              <a:t> 대한 </a:t>
            </a:r>
            <a:r>
              <a:rPr lang="ko-KR" altLang="en-US" dirty="0" err="1">
                <a:solidFill>
                  <a:srgbClr val="FF0000"/>
                </a:solidFill>
              </a:rPr>
              <a:t>최대우도추정법을</a:t>
            </a:r>
            <a:r>
              <a:rPr lang="ko-KR" altLang="en-US" dirty="0">
                <a:solidFill>
                  <a:srgbClr val="FF0000"/>
                </a:solidFill>
              </a:rPr>
              <a:t> 사용하여 효용차이함수의 계수들을 추정</a:t>
            </a:r>
            <a:r>
              <a:rPr lang="ko-KR" altLang="en-US" dirty="0"/>
              <a:t>한 다음</a:t>
            </a:r>
            <a:r>
              <a:rPr lang="en-US" altLang="ko-KR" dirty="0"/>
              <a:t>, </a:t>
            </a:r>
            <a:r>
              <a:rPr lang="ko-KR" altLang="en-US" dirty="0"/>
              <a:t>이들 </a:t>
            </a:r>
            <a:r>
              <a:rPr lang="ko-KR" altLang="en-US" dirty="0">
                <a:solidFill>
                  <a:srgbClr val="FF0000"/>
                </a:solidFill>
              </a:rPr>
              <a:t>추정치들을 사용하여 </a:t>
            </a:r>
            <a:r>
              <a:rPr lang="en-US" altLang="ko-KR" dirty="0">
                <a:solidFill>
                  <a:srgbClr val="FF0000"/>
                </a:solidFill>
              </a:rPr>
              <a:t>WTP</a:t>
            </a:r>
            <a:r>
              <a:rPr lang="ko-KR" altLang="en-US" dirty="0">
                <a:solidFill>
                  <a:srgbClr val="FF0000"/>
                </a:solidFill>
              </a:rPr>
              <a:t>의 평균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</a:rPr>
              <a:t>WTP </a:t>
            </a:r>
            <a:r>
              <a:rPr lang="en-US" altLang="ko-KR" baseline="30000" dirty="0">
                <a:solidFill>
                  <a:srgbClr val="FF0000"/>
                </a:solidFill>
              </a:rPr>
              <a:t>+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과 중앙값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</a:rPr>
              <a:t>WTP </a:t>
            </a:r>
            <a:r>
              <a:rPr lang="en-US" altLang="ko-KR" baseline="30000" dirty="0">
                <a:solidFill>
                  <a:srgbClr val="FF0000"/>
                </a:solidFill>
              </a:rPr>
              <a:t>*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을 계산</a:t>
            </a:r>
            <a:r>
              <a:rPr lang="ko-KR" altLang="en-US" dirty="0"/>
              <a:t>할 수 있음</a:t>
            </a:r>
            <a:endParaRPr lang="en-US" altLang="ko-KR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70D52E2-2944-4BDC-846A-AA794750B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569" y="2480743"/>
            <a:ext cx="6118860" cy="112014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1C79E81-3E1D-4096-99BE-912CA8341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59" y="5773143"/>
            <a:ext cx="4907280" cy="56388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4EBE492-3691-4FF4-BA53-77E15D86E215}"/>
              </a:ext>
            </a:extLst>
          </p:cNvPr>
          <p:cNvSpPr/>
          <p:nvPr/>
        </p:nvSpPr>
        <p:spPr>
          <a:xfrm>
            <a:off x="2978150" y="2487093"/>
            <a:ext cx="3530600" cy="260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8C02A-50BC-4870-BC91-845C9C8697DA}"/>
              </a:ext>
            </a:extLst>
          </p:cNvPr>
          <p:cNvSpPr txBox="1"/>
          <p:nvPr/>
        </p:nvSpPr>
        <p:spPr>
          <a:xfrm>
            <a:off x="3533811" y="292118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-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E6980-69D7-43FD-BECD-94F6543CA27C}"/>
              </a:ext>
            </a:extLst>
          </p:cNvPr>
          <p:cNvSpPr txBox="1"/>
          <p:nvPr/>
        </p:nvSpPr>
        <p:spPr>
          <a:xfrm>
            <a:off x="1469510" y="6335057"/>
            <a:ext cx="261354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rgbClr val="00B050"/>
                </a:solidFill>
              </a:rPr>
              <a:t>로지스틱 분포가 정규분포에 비해 </a:t>
            </a:r>
            <a:r>
              <a:rPr lang="ko-KR" altLang="en-US" sz="1000" dirty="0" err="1">
                <a:solidFill>
                  <a:srgbClr val="00B050"/>
                </a:solidFill>
              </a:rPr>
              <a:t>양편끝이</a:t>
            </a:r>
            <a:r>
              <a:rPr lang="ko-KR" altLang="en-US" sz="1000" dirty="0">
                <a:solidFill>
                  <a:srgbClr val="00B050"/>
                </a:solidFill>
              </a:rPr>
              <a:t> 약간 더 두텁고 가운데가 더 뾰족함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F132A2DA-5A67-43ED-AE1E-EA95AA18E6A0}"/>
              </a:ext>
            </a:extLst>
          </p:cNvPr>
          <p:cNvGrpSpPr/>
          <p:nvPr/>
        </p:nvGrpSpPr>
        <p:grpSpPr>
          <a:xfrm>
            <a:off x="5145312" y="618943"/>
            <a:ext cx="2160475" cy="1210077"/>
            <a:chOff x="6996113" y="796786"/>
            <a:chExt cx="1990713" cy="1306162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23540149-7A3A-40D4-A6B0-786669185179}"/>
                </a:ext>
              </a:extLst>
            </p:cNvPr>
            <p:cNvGrpSpPr/>
            <p:nvPr/>
          </p:nvGrpSpPr>
          <p:grpSpPr>
            <a:xfrm>
              <a:off x="6996113" y="796786"/>
              <a:ext cx="1990713" cy="1081028"/>
              <a:chOff x="3169096" y="2209800"/>
              <a:chExt cx="6096000" cy="2666998"/>
            </a:xfrm>
          </p:grpSpPr>
          <p:sp>
            <p:nvSpPr>
              <p:cNvPr id="18" name="Line 20">
                <a:extLst>
                  <a:ext uri="{FF2B5EF4-FFF2-40B4-BE49-F238E27FC236}">
                    <a16:creationId xmlns:a16="http://schemas.microsoft.com/office/drawing/2014/main" id="{0DF741B1-76AB-47DE-8444-68324F385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55297" y="4709802"/>
                <a:ext cx="0" cy="1669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grpSp>
            <p:nvGrpSpPr>
              <p:cNvPr id="19" name="Group 19">
                <a:extLst>
                  <a:ext uri="{FF2B5EF4-FFF2-40B4-BE49-F238E27FC236}">
                    <a16:creationId xmlns:a16="http://schemas.microsoft.com/office/drawing/2014/main" id="{29B34042-71A0-485F-8CED-7C0A8E469F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9096" y="2209800"/>
                <a:ext cx="6096000" cy="2574925"/>
                <a:chOff x="96" y="1392"/>
                <a:chExt cx="5568" cy="1872"/>
              </a:xfrm>
            </p:grpSpPr>
            <p:sp>
              <p:nvSpPr>
                <p:cNvPr id="20" name="Line 11">
                  <a:extLst>
                    <a:ext uri="{FF2B5EF4-FFF2-40B4-BE49-F238E27FC236}">
                      <a16:creationId xmlns:a16="http://schemas.microsoft.com/office/drawing/2014/main" id="{5228CD95-3CC8-4521-84E8-CC89F88D02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" y="3264"/>
                  <a:ext cx="556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endParaRPr>
                </a:p>
              </p:txBody>
            </p:sp>
            <p:sp>
              <p:nvSpPr>
                <p:cNvPr id="21" name="Freeform 14">
                  <a:extLst>
                    <a:ext uri="{FF2B5EF4-FFF2-40B4-BE49-F238E27FC236}">
                      <a16:creationId xmlns:a16="http://schemas.microsoft.com/office/drawing/2014/main" id="{6100DC6D-3412-4F63-92BC-414E59543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" y="1392"/>
                  <a:ext cx="5568" cy="1824"/>
                </a:xfrm>
                <a:custGeom>
                  <a:avLst/>
                  <a:gdLst>
                    <a:gd name="T0" fmla="*/ 0 w 5568"/>
                    <a:gd name="T1" fmla="*/ 816 h 816"/>
                    <a:gd name="T2" fmla="*/ 1392 w 5568"/>
                    <a:gd name="T3" fmla="*/ 672 h 816"/>
                    <a:gd name="T4" fmla="*/ 2784 w 5568"/>
                    <a:gd name="T5" fmla="*/ 0 h 816"/>
                    <a:gd name="T6" fmla="*/ 4176 w 5568"/>
                    <a:gd name="T7" fmla="*/ 672 h 816"/>
                    <a:gd name="T8" fmla="*/ 5568 w 5568"/>
                    <a:gd name="T9" fmla="*/ 816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68" h="816">
                      <a:moveTo>
                        <a:pt x="0" y="816"/>
                      </a:moveTo>
                      <a:cubicBezTo>
                        <a:pt x="464" y="812"/>
                        <a:pt x="928" y="808"/>
                        <a:pt x="1392" y="672"/>
                      </a:cubicBezTo>
                      <a:cubicBezTo>
                        <a:pt x="1856" y="536"/>
                        <a:pt x="2320" y="0"/>
                        <a:pt x="2784" y="0"/>
                      </a:cubicBezTo>
                      <a:cubicBezTo>
                        <a:pt x="3248" y="0"/>
                        <a:pt x="3712" y="536"/>
                        <a:pt x="4176" y="672"/>
                      </a:cubicBezTo>
                      <a:cubicBezTo>
                        <a:pt x="4640" y="808"/>
                        <a:pt x="5104" y="812"/>
                        <a:pt x="5568" y="816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endParaRPr>
                </a:p>
              </p:txBody>
            </p:sp>
          </p:grpSp>
          <p:sp>
            <p:nvSpPr>
              <p:cNvPr id="22" name="Line 20">
                <a:extLst>
                  <a:ext uri="{FF2B5EF4-FFF2-40B4-BE49-F238E27FC236}">
                    <a16:creationId xmlns:a16="http://schemas.microsoft.com/office/drawing/2014/main" id="{660FCC17-0EC5-4125-ADBD-CF25EA8F8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128" y="3293057"/>
                <a:ext cx="0" cy="15837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FCC6EB-7BEE-48D4-8FC7-40CFC7666E81}"/>
                </a:ext>
              </a:extLst>
            </p:cNvPr>
            <p:cNvSpPr txBox="1"/>
            <p:nvPr/>
          </p:nvSpPr>
          <p:spPr>
            <a:xfrm>
              <a:off x="8023219" y="1856727"/>
              <a:ext cx="49371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ko-K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</a:t>
              </a:r>
              <a:r>
                <a:rPr kumimoji="0" lang="en-US" altLang="ko-KR" sz="1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v</a:t>
              </a:r>
              <a:r>
                <a:rPr kumimoji="0" lang="en-US" altLang="ko-KR" sz="10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j</a:t>
              </a:r>
              <a:r>
                <a:rPr kumimoji="0" lang="en-US" altLang="ko-KR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endParaRPr lang="ko-KR" altLang="en-US" sz="1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BF5981-8896-421A-A6AC-8AF266F12635}"/>
                </a:ext>
              </a:extLst>
            </p:cNvPr>
            <p:cNvSpPr txBox="1"/>
            <p:nvPr/>
          </p:nvSpPr>
          <p:spPr>
            <a:xfrm>
              <a:off x="7459536" y="1856727"/>
              <a:ext cx="49371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ko-K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-</a:t>
              </a:r>
              <a:r>
                <a:rPr kumimoji="0" lang="en-US" altLang="ko-KR" sz="1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v</a:t>
              </a:r>
              <a:r>
                <a:rPr kumimoji="0" lang="en-US" altLang="ko-KR" sz="10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j</a:t>
              </a:r>
              <a:r>
                <a:rPr kumimoji="0" lang="en-US" altLang="ko-KR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endParaRPr lang="ko-KR" altLang="en-US" sz="1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34A9B3-B43E-4EE7-9AC4-EC8B70352B46}"/>
                </a:ext>
              </a:extLst>
            </p:cNvPr>
            <p:cNvSpPr txBox="1"/>
            <p:nvPr/>
          </p:nvSpPr>
          <p:spPr>
            <a:xfrm>
              <a:off x="7654996" y="1358656"/>
              <a:ext cx="1110291" cy="365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Prob[</a:t>
              </a:r>
              <a:r>
                <a:rPr kumimoji="0" lang="en-US" altLang="ko-KR" sz="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v</a:t>
              </a:r>
              <a:r>
                <a:rPr kumimoji="0" lang="en-US" altLang="ko-KR" sz="8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j</a:t>
              </a:r>
              <a:r>
                <a:rPr kumimoji="0" lang="en-US" altLang="ko-KR" sz="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kumimoji="0" lang="en-US" altLang="ko-KR" sz="800" b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&gt; </a:t>
              </a:r>
              <a:r>
                <a:rPr kumimoji="0" lang="en-US" altLang="ko-KR" sz="800" b="0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-</a:t>
              </a:r>
              <a:r>
                <a:rPr lang="en-US" altLang="ko-KR" sz="800" i="1" dirty="0">
                  <a:sym typeface="Symbol" panose="05050102010706020507" pitchFamily="18" charset="2"/>
                </a:rPr>
                <a:t></a:t>
              </a:r>
              <a:r>
                <a:rPr lang="en-US" altLang="ko-KR" sz="800" i="1" baseline="-25000" dirty="0">
                  <a:sym typeface="Symbol" panose="05050102010706020507" pitchFamily="18" charset="2"/>
                </a:rPr>
                <a:t>j </a:t>
              </a:r>
              <a:r>
                <a:rPr lang="en-US" altLang="ko-KR" sz="8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]</a:t>
              </a:r>
              <a:endParaRPr lang="ko-KR" altLang="en-US" sz="800" dirty="0"/>
            </a:p>
            <a:p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= </a:t>
              </a: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Prob[</a:t>
              </a:r>
              <a:r>
                <a:rPr lang="en-US" altLang="ko-KR" sz="800" i="1" dirty="0">
                  <a:solidFill>
                    <a:srgbClr val="FF0000"/>
                  </a:solidFill>
                  <a:sym typeface="Symbol" panose="05050102010706020507" pitchFamily="18" charset="2"/>
                </a:rPr>
                <a:t></a:t>
              </a:r>
              <a:r>
                <a:rPr lang="en-US" altLang="ko-KR" sz="800" i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j</a:t>
              </a:r>
              <a:r>
                <a:rPr lang="en-US" altLang="ko-KR" sz="800" dirty="0">
                  <a:solidFill>
                    <a:srgbClr val="FF0000"/>
                  </a:solidFill>
                  <a:sym typeface="Symbol" panose="05050102010706020507" pitchFamily="18" charset="2"/>
                </a:rPr>
                <a:t> &gt; </a:t>
              </a: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-</a:t>
              </a:r>
              <a:r>
                <a:rPr kumimoji="0" lang="en-US" altLang="ko-KR" sz="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v</a:t>
              </a:r>
              <a:r>
                <a:rPr kumimoji="0" lang="en-US" altLang="ko-KR" sz="800" b="0" i="1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j</a:t>
              </a:r>
              <a:r>
                <a:rPr kumimoji="0" lang="en-US" altLang="ko-KR" sz="8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ko-KR" sz="80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]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DB678FAF-4652-40D2-80D6-FDE9E05BBAD0}"/>
              </a:ext>
            </a:extLst>
          </p:cNvPr>
          <p:cNvGrpSpPr/>
          <p:nvPr/>
        </p:nvGrpSpPr>
        <p:grpSpPr>
          <a:xfrm>
            <a:off x="7504225" y="618943"/>
            <a:ext cx="2160475" cy="1210076"/>
            <a:chOff x="6996113" y="796786"/>
            <a:chExt cx="1990713" cy="1306162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4445F932-EF89-422B-8065-3EAF1FD82409}"/>
                </a:ext>
              </a:extLst>
            </p:cNvPr>
            <p:cNvGrpSpPr/>
            <p:nvPr/>
          </p:nvGrpSpPr>
          <p:grpSpPr>
            <a:xfrm>
              <a:off x="6996113" y="796786"/>
              <a:ext cx="1990713" cy="1081028"/>
              <a:chOff x="3169096" y="2209800"/>
              <a:chExt cx="6096000" cy="2666998"/>
            </a:xfrm>
          </p:grpSpPr>
          <p:sp>
            <p:nvSpPr>
              <p:cNvPr id="36" name="Line 20">
                <a:extLst>
                  <a:ext uri="{FF2B5EF4-FFF2-40B4-BE49-F238E27FC236}">
                    <a16:creationId xmlns:a16="http://schemas.microsoft.com/office/drawing/2014/main" id="{578175EA-9C7E-4B87-99FC-5BB219F18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55297" y="4709802"/>
                <a:ext cx="0" cy="1669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grpSp>
            <p:nvGrpSpPr>
              <p:cNvPr id="37" name="Group 19">
                <a:extLst>
                  <a:ext uri="{FF2B5EF4-FFF2-40B4-BE49-F238E27FC236}">
                    <a16:creationId xmlns:a16="http://schemas.microsoft.com/office/drawing/2014/main" id="{4FBD4F82-DC35-4DB8-B44D-04610AD642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9096" y="2209800"/>
                <a:ext cx="6096000" cy="2574925"/>
                <a:chOff x="96" y="1392"/>
                <a:chExt cx="5568" cy="1872"/>
              </a:xfrm>
            </p:grpSpPr>
            <p:sp>
              <p:nvSpPr>
                <p:cNvPr id="39" name="Line 11">
                  <a:extLst>
                    <a:ext uri="{FF2B5EF4-FFF2-40B4-BE49-F238E27FC236}">
                      <a16:creationId xmlns:a16="http://schemas.microsoft.com/office/drawing/2014/main" id="{E7E59D3E-5B9F-48B5-9D77-C462859207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" y="3264"/>
                  <a:ext cx="556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8F3BCAF0-6AD5-472D-8AB5-602C46D6B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" y="1392"/>
                  <a:ext cx="5568" cy="1824"/>
                </a:xfrm>
                <a:custGeom>
                  <a:avLst/>
                  <a:gdLst>
                    <a:gd name="T0" fmla="*/ 0 w 5568"/>
                    <a:gd name="T1" fmla="*/ 816 h 816"/>
                    <a:gd name="T2" fmla="*/ 1392 w 5568"/>
                    <a:gd name="T3" fmla="*/ 672 h 816"/>
                    <a:gd name="T4" fmla="*/ 2784 w 5568"/>
                    <a:gd name="T5" fmla="*/ 0 h 816"/>
                    <a:gd name="T6" fmla="*/ 4176 w 5568"/>
                    <a:gd name="T7" fmla="*/ 672 h 816"/>
                    <a:gd name="T8" fmla="*/ 5568 w 5568"/>
                    <a:gd name="T9" fmla="*/ 816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68" h="816">
                      <a:moveTo>
                        <a:pt x="0" y="816"/>
                      </a:moveTo>
                      <a:cubicBezTo>
                        <a:pt x="464" y="812"/>
                        <a:pt x="928" y="808"/>
                        <a:pt x="1392" y="672"/>
                      </a:cubicBezTo>
                      <a:cubicBezTo>
                        <a:pt x="1856" y="536"/>
                        <a:pt x="2320" y="0"/>
                        <a:pt x="2784" y="0"/>
                      </a:cubicBezTo>
                      <a:cubicBezTo>
                        <a:pt x="3248" y="0"/>
                        <a:pt x="3712" y="536"/>
                        <a:pt x="4176" y="672"/>
                      </a:cubicBezTo>
                      <a:cubicBezTo>
                        <a:pt x="4640" y="808"/>
                        <a:pt x="5104" y="812"/>
                        <a:pt x="5568" y="816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endParaRPr>
                </a:p>
              </p:txBody>
            </p:sp>
          </p:grpSp>
          <p:sp>
            <p:nvSpPr>
              <p:cNvPr id="38" name="Line 20">
                <a:extLst>
                  <a:ext uri="{FF2B5EF4-FFF2-40B4-BE49-F238E27FC236}">
                    <a16:creationId xmlns:a16="http://schemas.microsoft.com/office/drawing/2014/main" id="{6EC46C55-07D3-425E-89FA-AA9787EA5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55297" y="3293057"/>
                <a:ext cx="0" cy="15837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41" name="Line 20">
                <a:extLst>
                  <a:ext uri="{FF2B5EF4-FFF2-40B4-BE49-F238E27FC236}">
                    <a16:creationId xmlns:a16="http://schemas.microsoft.com/office/drawing/2014/main" id="{FAD0F910-3281-445B-9E01-DED224C09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7804" y="4709802"/>
                <a:ext cx="0" cy="1669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A0A0EE-8127-4CE2-98EE-150B491C6C4A}"/>
                </a:ext>
              </a:extLst>
            </p:cNvPr>
            <p:cNvSpPr txBox="1"/>
            <p:nvPr/>
          </p:nvSpPr>
          <p:spPr>
            <a:xfrm>
              <a:off x="8023219" y="1856727"/>
              <a:ext cx="49371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ko-K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</a:t>
              </a:r>
              <a:r>
                <a:rPr kumimoji="0" lang="en-US" altLang="ko-KR" sz="1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v</a:t>
              </a:r>
              <a:r>
                <a:rPr kumimoji="0" lang="en-US" altLang="ko-KR" sz="10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j</a:t>
              </a:r>
              <a:r>
                <a:rPr kumimoji="0" lang="en-US" altLang="ko-KR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endParaRPr lang="ko-KR" altLang="en-US" sz="1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2952C6-23F2-4640-97EB-DB6DEAA268B4}"/>
                </a:ext>
              </a:extLst>
            </p:cNvPr>
            <p:cNvSpPr txBox="1"/>
            <p:nvPr/>
          </p:nvSpPr>
          <p:spPr>
            <a:xfrm>
              <a:off x="7459536" y="1856727"/>
              <a:ext cx="49371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ko-K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-</a:t>
              </a:r>
              <a:r>
                <a:rPr kumimoji="0" lang="en-US" altLang="ko-KR" sz="1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v</a:t>
              </a:r>
              <a:r>
                <a:rPr kumimoji="0" lang="en-US" altLang="ko-KR" sz="10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j</a:t>
              </a:r>
              <a:r>
                <a:rPr kumimoji="0" lang="en-US" altLang="ko-KR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endParaRPr lang="ko-KR" altLang="en-US" sz="10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20669A6-F22B-4C7B-A0B8-36F6930AAA7B}"/>
                </a:ext>
              </a:extLst>
            </p:cNvPr>
            <p:cNvSpPr txBox="1"/>
            <p:nvPr/>
          </p:nvSpPr>
          <p:spPr>
            <a:xfrm>
              <a:off x="7576725" y="1353866"/>
              <a:ext cx="742411" cy="365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Prob[</a:t>
              </a:r>
              <a:r>
                <a:rPr lang="en-US" altLang="ko-KR" sz="800" i="1" dirty="0">
                  <a:solidFill>
                    <a:srgbClr val="FF0000"/>
                  </a:solidFill>
                  <a:sym typeface="Symbol" panose="05050102010706020507" pitchFamily="18" charset="2"/>
                </a:rPr>
                <a:t></a:t>
              </a:r>
              <a:r>
                <a:rPr lang="en-US" altLang="ko-KR" sz="800" i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j</a:t>
              </a:r>
              <a:r>
                <a:rPr lang="en-US" altLang="ko-KR" sz="800" dirty="0">
                  <a:solidFill>
                    <a:srgbClr val="FF0000"/>
                  </a:solidFill>
                  <a:sym typeface="Symbol" panose="05050102010706020507" pitchFamily="18" charset="2"/>
                </a:rPr>
                <a:t> &lt; </a:t>
              </a: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</a:t>
              </a:r>
              <a:r>
                <a:rPr kumimoji="0" lang="en-US" altLang="ko-KR" sz="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v</a:t>
              </a:r>
              <a:r>
                <a:rPr kumimoji="0" lang="en-US" altLang="ko-KR" sz="800" b="0" i="1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j</a:t>
              </a:r>
              <a:r>
                <a:rPr kumimoji="0" lang="en-US" altLang="ko-KR" sz="8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ko-KR" sz="80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]</a:t>
              </a:r>
            </a:p>
            <a:p>
              <a:r>
                <a:rPr lang="en-US" altLang="ko-KR" sz="800" i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= F</a:t>
              </a:r>
              <a:r>
                <a:rPr lang="en-US" altLang="ko-KR" sz="800" i="1" baseline="-25000" dirty="0">
                  <a:sym typeface="Symbol" panose="05050102010706020507" pitchFamily="18" charset="2"/>
                </a:rPr>
                <a:t> </a:t>
              </a:r>
              <a:r>
                <a:rPr lang="en-US" altLang="ko-KR" sz="800" dirty="0">
                  <a:sym typeface="Symbol" panose="05050102010706020507" pitchFamily="18" charset="2"/>
                </a:rPr>
                <a:t>(</a:t>
              </a: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</a:t>
              </a:r>
              <a:r>
                <a:rPr kumimoji="0" lang="en-US" altLang="ko-KR" sz="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v</a:t>
              </a:r>
              <a:r>
                <a:rPr kumimoji="0" lang="en-US" altLang="ko-KR" sz="8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j</a:t>
              </a:r>
              <a:r>
                <a:rPr kumimoji="0" lang="en-US" altLang="ko-KR" sz="800" b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Symbol" panose="05050102010706020507" pitchFamily="18" charset="2"/>
                </a:rPr>
                <a:t>)</a:t>
              </a:r>
              <a:endParaRPr lang="ko-KR" altLang="en-US" sz="800" dirty="0"/>
            </a:p>
          </p:txBody>
        </p:sp>
      </p:grp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F6164050-4B8F-45A6-8104-2D7C52BA89C3}"/>
              </a:ext>
            </a:extLst>
          </p:cNvPr>
          <p:cNvCxnSpPr>
            <a:cxnSpLocks/>
          </p:cNvCxnSpPr>
          <p:nvPr/>
        </p:nvCxnSpPr>
        <p:spPr>
          <a:xfrm flipV="1">
            <a:off x="3642360" y="1394460"/>
            <a:ext cx="2232660" cy="166116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66EAC35B-A109-4D41-A7B7-F7F4D59937F2}"/>
              </a:ext>
            </a:extLst>
          </p:cNvPr>
          <p:cNvCxnSpPr>
            <a:cxnSpLocks/>
          </p:cNvCxnSpPr>
          <p:nvPr/>
        </p:nvCxnSpPr>
        <p:spPr>
          <a:xfrm flipV="1">
            <a:off x="4526280" y="1455420"/>
            <a:ext cx="3832860" cy="159258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9665A316-2BE1-4150-AC48-E32D97892688}"/>
              </a:ext>
            </a:extLst>
          </p:cNvPr>
          <p:cNvCxnSpPr/>
          <p:nvPr/>
        </p:nvCxnSpPr>
        <p:spPr>
          <a:xfrm flipH="1">
            <a:off x="1851660" y="5204460"/>
            <a:ext cx="1021080" cy="1089660"/>
          </a:xfrm>
          <a:prstGeom prst="straightConnector1">
            <a:avLst/>
          </a:prstGeom>
          <a:ln w="12700">
            <a:solidFill>
              <a:srgbClr val="00B05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F06538D-A88C-4778-B9DA-7110ACF96C94}"/>
              </a:ext>
            </a:extLst>
          </p:cNvPr>
          <p:cNvSpPr txBox="1"/>
          <p:nvPr/>
        </p:nvSpPr>
        <p:spPr>
          <a:xfrm>
            <a:off x="3451920" y="3229213"/>
            <a:ext cx="3832860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오차항은 평균이 </a:t>
            </a:r>
            <a:r>
              <a:rPr lang="en-US" altLang="ko-KR" sz="1200" dirty="0">
                <a:solidFill>
                  <a:srgbClr val="FF0000"/>
                </a:solidFill>
              </a:rPr>
              <a:t>0</a:t>
            </a:r>
            <a:r>
              <a:rPr lang="ko-KR" altLang="en-US" sz="1200" dirty="0">
                <a:solidFill>
                  <a:srgbClr val="FF0000"/>
                </a:solidFill>
              </a:rPr>
              <a:t>이므로 </a:t>
            </a:r>
            <a:r>
              <a:rPr lang="en-US" altLang="ko-KR" sz="1200" dirty="0">
                <a:solidFill>
                  <a:srgbClr val="FF0000"/>
                </a:solidFill>
              </a:rPr>
              <a:t>+</a:t>
            </a:r>
            <a:r>
              <a:rPr lang="en-US" altLang="ko-KR" sz="1200" i="1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US" altLang="ko-KR" sz="1200" dirty="0">
                <a:solidFill>
                  <a:srgbClr val="FF0000"/>
                </a:solidFill>
                <a:sym typeface="Symbol" panose="05050102010706020507" pitchFamily="18" charset="2"/>
              </a:rPr>
              <a:t> = -</a:t>
            </a:r>
            <a:r>
              <a:rPr lang="en-US" altLang="ko-KR" sz="1200" i="1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US" altLang="ko-KR" sz="12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ko-KR" sz="1200" dirty="0">
                <a:solidFill>
                  <a:srgbClr val="FF0000"/>
                </a:solidFill>
                <a:sym typeface="Symbol" panose="05050102010706020507" pitchFamily="18" charset="2"/>
              </a:rPr>
              <a:t>-</a:t>
            </a:r>
            <a:r>
              <a:rPr lang="en-US" altLang="ko-KR" sz="1200" i="1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US" altLang="ko-KR" sz="12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sym typeface="Symbol" panose="05050102010706020507" pitchFamily="18" charset="2"/>
              </a:rPr>
              <a:t>을 </a:t>
            </a:r>
            <a:r>
              <a:rPr lang="en-US" altLang="ko-KR" sz="1200" i="1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US" altLang="ko-KR" sz="12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sym typeface="Symbol" panose="05050102010706020507" pitchFamily="18" charset="2"/>
              </a:rPr>
              <a:t>으로 표시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177670-C1DB-42FC-B692-E59E439FD741}"/>
              </a:ext>
            </a:extLst>
          </p:cNvPr>
          <p:cNvSpPr txBox="1"/>
          <p:nvPr/>
        </p:nvSpPr>
        <p:spPr>
          <a:xfrm>
            <a:off x="4320660" y="6335057"/>
            <a:ext cx="3183565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00B050"/>
                </a:solidFill>
              </a:rPr>
              <a:t>p = Prob[</a:t>
            </a:r>
            <a:r>
              <a:rPr lang="ko-KR" altLang="en-US" sz="1000" dirty="0">
                <a:solidFill>
                  <a:srgbClr val="00B050"/>
                </a:solidFill>
              </a:rPr>
              <a:t>응답</a:t>
            </a:r>
            <a:r>
              <a:rPr lang="en-US" altLang="ko-KR" sz="1000" dirty="0">
                <a:solidFill>
                  <a:srgbClr val="00B050"/>
                </a:solidFill>
              </a:rPr>
              <a:t> = “</a:t>
            </a:r>
            <a:r>
              <a:rPr lang="ko-KR" altLang="en-US" sz="1000" dirty="0">
                <a:solidFill>
                  <a:srgbClr val="00B050"/>
                </a:solidFill>
              </a:rPr>
              <a:t>예</a:t>
            </a:r>
            <a:r>
              <a:rPr lang="en-US" altLang="ko-KR" sz="1000" dirty="0">
                <a:solidFill>
                  <a:srgbClr val="00B050"/>
                </a:solidFill>
              </a:rPr>
              <a:t>”] = </a:t>
            </a:r>
            <a:r>
              <a:rPr lang="en-US" altLang="ko-KR" sz="1000" dirty="0">
                <a:solidFill>
                  <a:srgbClr val="00B050"/>
                </a:solidFill>
                <a:sym typeface="Wingdings" panose="05000000000000000000" pitchFamily="2" charset="2"/>
              </a:rPr>
              <a:t>Prob(X=1)  odds = p/(1-p)</a:t>
            </a:r>
          </a:p>
          <a:p>
            <a:r>
              <a:rPr lang="en-US" altLang="ko-KR" sz="1000" dirty="0">
                <a:solidFill>
                  <a:srgbClr val="00B050"/>
                </a:solidFill>
                <a:sym typeface="Wingdings" panose="05000000000000000000" pitchFamily="2" charset="2"/>
              </a:rPr>
              <a:t>ln(odds) = ln[p/(1-p)] = </a:t>
            </a:r>
            <a:r>
              <a:rPr lang="en-US" altLang="ko-KR" sz="1000" dirty="0">
                <a:solidFill>
                  <a:srgbClr val="00B050"/>
                </a:solidFill>
                <a:sym typeface="Symbol" panose="05050102010706020507" pitchFamily="18" charset="2"/>
              </a:rPr>
              <a:t> + A</a:t>
            </a:r>
            <a:r>
              <a:rPr lang="ko-KR" altLang="en-US" sz="1000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n-US" altLang="ko-KR" sz="1000" dirty="0">
                <a:solidFill>
                  <a:srgbClr val="00B050"/>
                </a:solidFill>
                <a:sym typeface="Wingdings" panose="05000000000000000000" pitchFamily="2" charset="2"/>
              </a:rPr>
              <a:t> p = [e</a:t>
            </a:r>
            <a:r>
              <a:rPr lang="en-US" altLang="ko-KR" sz="1000" baseline="30000" dirty="0">
                <a:solidFill>
                  <a:srgbClr val="00B050"/>
                </a:solidFill>
                <a:sym typeface="Symbol" panose="05050102010706020507" pitchFamily="18" charset="2"/>
              </a:rPr>
              <a:t> + A </a:t>
            </a:r>
            <a:r>
              <a:rPr lang="en-US" altLang="ko-KR" sz="1000" dirty="0">
                <a:solidFill>
                  <a:srgbClr val="00B050"/>
                </a:solidFill>
                <a:sym typeface="Wingdings" panose="05000000000000000000" pitchFamily="2" charset="2"/>
              </a:rPr>
              <a:t>/(1+e</a:t>
            </a:r>
            <a:r>
              <a:rPr lang="en-US" altLang="ko-KR" sz="1000" baseline="30000" dirty="0">
                <a:solidFill>
                  <a:srgbClr val="00B050"/>
                </a:solidFill>
                <a:sym typeface="Symbol" panose="05050102010706020507" pitchFamily="18" charset="2"/>
              </a:rPr>
              <a:t> +A</a:t>
            </a:r>
            <a:r>
              <a:rPr lang="en-US" altLang="ko-KR" sz="1000" dirty="0">
                <a:solidFill>
                  <a:srgbClr val="00B050"/>
                </a:solidFill>
                <a:sym typeface="Wingdings" panose="05000000000000000000" pitchFamily="2" charset="2"/>
              </a:rPr>
              <a:t>)]</a:t>
            </a:r>
            <a:endParaRPr lang="ko-KR" altLang="en-US" sz="1000" dirty="0">
              <a:solidFill>
                <a:srgbClr val="00B050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782767A-DB8B-45DE-B441-95A9FB7CCFE0}"/>
              </a:ext>
            </a:extLst>
          </p:cNvPr>
          <p:cNvSpPr/>
          <p:nvPr/>
        </p:nvSpPr>
        <p:spPr>
          <a:xfrm>
            <a:off x="2597150" y="5784850"/>
            <a:ext cx="1803400" cy="514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5B880C-86E7-4756-80D1-79C6DC5F20C1}"/>
              </a:ext>
            </a:extLst>
          </p:cNvPr>
          <p:cNvSpPr txBox="1"/>
          <p:nvPr/>
        </p:nvSpPr>
        <p:spPr>
          <a:xfrm>
            <a:off x="6376015" y="605845"/>
            <a:ext cx="8396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i="1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US" altLang="ko-KR" sz="1200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j</a:t>
            </a:r>
            <a:r>
              <a:rPr lang="en-US" altLang="ko-KR" sz="12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sym typeface="Symbol" panose="05050102010706020507" pitchFamily="18" charset="2"/>
              </a:rPr>
              <a:t>의 분포</a:t>
            </a:r>
            <a:endParaRPr lang="ko-KR" altLang="en-US" sz="1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EBB000-4811-411D-B63D-9E0A923486E1}"/>
              </a:ext>
            </a:extLst>
          </p:cNvPr>
          <p:cNvSpPr txBox="1"/>
          <p:nvPr/>
        </p:nvSpPr>
        <p:spPr>
          <a:xfrm>
            <a:off x="8725869" y="605845"/>
            <a:ext cx="8396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i="1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US" altLang="ko-KR" sz="1200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j</a:t>
            </a:r>
            <a:r>
              <a:rPr lang="en-US" altLang="ko-KR" sz="12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sym typeface="Symbol" panose="05050102010706020507" pitchFamily="18" charset="2"/>
              </a:rPr>
              <a:t>의 분포</a:t>
            </a:r>
            <a:endParaRPr lang="ko-KR" alt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93BC7C-796F-2CC3-65B2-5F515454C134}"/>
              </a:ext>
            </a:extLst>
          </p:cNvPr>
          <p:cNvSpPr txBox="1"/>
          <p:nvPr/>
        </p:nvSpPr>
        <p:spPr>
          <a:xfrm>
            <a:off x="6388719" y="6115014"/>
            <a:ext cx="13983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로지스틱 회귀분석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3012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다</a:t>
            </a:r>
            <a:r>
              <a:rPr lang="en-US" altLang="ko-KR" dirty="0"/>
              <a:t>. WTP </a:t>
            </a:r>
            <a:r>
              <a:rPr lang="ko-KR" altLang="en-US" dirty="0"/>
              <a:t>표본평균 및 중앙값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 err="1"/>
              <a:t>로짓</a:t>
            </a:r>
            <a:r>
              <a:rPr lang="en-US" altLang="ko-KR" dirty="0"/>
              <a:t>(Logit ; </a:t>
            </a:r>
            <a:r>
              <a:rPr lang="en-US" altLang="ko-KR" dirty="0">
                <a:solidFill>
                  <a:srgbClr val="FF0000"/>
                </a:solidFill>
              </a:rPr>
              <a:t>Log</a:t>
            </a:r>
            <a:r>
              <a:rPr lang="en-US" altLang="ko-KR" dirty="0"/>
              <a:t>istic + un</a:t>
            </a:r>
            <a:r>
              <a:rPr lang="en-US" altLang="ko-KR" dirty="0">
                <a:solidFill>
                  <a:srgbClr val="FF0000"/>
                </a:solidFill>
              </a:rPr>
              <a:t>it</a:t>
            </a:r>
            <a:r>
              <a:rPr lang="en-US" altLang="ko-KR" dirty="0"/>
              <a:t>))</a:t>
            </a:r>
            <a:r>
              <a:rPr lang="ko-KR" altLang="en-US" dirty="0"/>
              <a:t> 모형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이항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다항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 사건의 발생 확률 모형화에 사용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statistics, the logistic model (or logit model) is used to model the probability of a certain class or event existing such as pass/fail, win/lose, alive/dead or healthy/sick.</a:t>
            </a: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This can be 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extended to model several classes of events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such as determining whether an image contains a cat, dog, lion, etc. Each object being detected in the image would be assigned a probability between 0 and 1, with a sum of one.</a:t>
            </a: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</a:rPr>
              <a:t>Logistic regression</a:t>
            </a:r>
            <a:r>
              <a:rPr lang="en-US" altLang="ko-KR" dirty="0"/>
              <a:t> is a </a:t>
            </a:r>
            <a:r>
              <a:rPr lang="en-US" altLang="ko-KR" dirty="0">
                <a:solidFill>
                  <a:srgbClr val="FF0000"/>
                </a:solidFill>
              </a:rPr>
              <a:t>statistical model that in its basic form uses a logistic function to model a binary dependent variable</a:t>
            </a:r>
            <a:r>
              <a:rPr lang="en-US" altLang="ko-KR" dirty="0"/>
              <a:t>, although many more complex extensions exist. The logistic function is of the form : </a:t>
            </a: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Prob(</a:t>
            </a:r>
            <a:r>
              <a:rPr lang="en-US" altLang="ko-KR" i="1" dirty="0"/>
              <a:t>Y </a:t>
            </a:r>
            <a:r>
              <a:rPr lang="en-US" altLang="ko-KR" dirty="0"/>
              <a:t>=1| </a:t>
            </a:r>
            <a:r>
              <a:rPr lang="en-US" altLang="ko-KR" i="1" dirty="0"/>
              <a:t>X </a:t>
            </a:r>
            <a:r>
              <a:rPr lang="en-US" altLang="ko-KR" dirty="0"/>
              <a:t>) = =                       = </a:t>
            </a: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In </a:t>
            </a:r>
            <a:r>
              <a:rPr lang="en-US" altLang="ko-KR" dirty="0">
                <a:solidFill>
                  <a:srgbClr val="FF0000"/>
                </a:solidFill>
              </a:rPr>
              <a:t>regression analysis</a:t>
            </a:r>
            <a:r>
              <a:rPr lang="en-US" altLang="ko-KR" dirty="0"/>
              <a:t>, logistic regression (or logit regression) is </a:t>
            </a:r>
            <a:r>
              <a:rPr lang="en-US" altLang="ko-KR" dirty="0">
                <a:solidFill>
                  <a:srgbClr val="FF0000"/>
                </a:solidFill>
              </a:rPr>
              <a:t>estimating the parameters of a logistic model </a:t>
            </a:r>
            <a:r>
              <a:rPr lang="en-US" altLang="ko-KR" dirty="0"/>
              <a:t>(a form of binary regression).</a:t>
            </a: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The unit of measurement for the </a:t>
            </a:r>
            <a:r>
              <a:rPr lang="en-US" altLang="ko-KR" dirty="0">
                <a:solidFill>
                  <a:srgbClr val="FF0000"/>
                </a:solidFill>
              </a:rPr>
              <a:t>log-odds</a:t>
            </a:r>
            <a:r>
              <a:rPr lang="en-US" altLang="ko-KR" dirty="0"/>
              <a:t> scale is called a logit, from logistic unit, hence the alternative names.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863154B-E298-492B-8CCF-638FEE6F4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786" y="4170969"/>
            <a:ext cx="1609725" cy="51435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3CCC81FB-87D8-4E90-8257-29E242E05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7" y="5758846"/>
            <a:ext cx="19145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0DD66AA-F9D0-4CDA-886A-CEFFD767C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111" y="4204306"/>
            <a:ext cx="1733550" cy="4476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7793BF-236A-43B6-A071-5479C8F10785}"/>
              </a:ext>
            </a:extLst>
          </p:cNvPr>
          <p:cNvSpPr txBox="1"/>
          <p:nvPr/>
        </p:nvSpPr>
        <p:spPr>
          <a:xfrm>
            <a:off x="5910260" y="4204306"/>
            <a:ext cx="351234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where </a:t>
            </a:r>
            <a:r>
              <a:rPr lang="en-US" altLang="ko-KR" sz="1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β</a:t>
            </a:r>
            <a:r>
              <a:rPr lang="en-US" altLang="ko-KR" sz="1000" b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en-US" altLang="ko-KR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en-US" altLang="ko-KR" sz="1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-μ/s</a:t>
            </a:r>
            <a:r>
              <a:rPr lang="en-US" altLang="ko-KR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 is known as the intercept, and </a:t>
            </a:r>
            <a:r>
              <a:rPr lang="en-US" altLang="ko-KR" sz="1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β</a:t>
            </a:r>
            <a:r>
              <a:rPr lang="en-US" altLang="ko-KR" sz="1000" b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altLang="ko-KR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en-US" altLang="ko-KR" sz="1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1/s</a:t>
            </a:r>
          </a:p>
          <a:p>
            <a:r>
              <a:rPr lang="en-US" altLang="ko-KR" sz="1000" dirty="0">
                <a:sym typeface="Wingdings" panose="05000000000000000000" pitchFamily="2" charset="2"/>
              </a:rPr>
              <a:t>Likelihood function</a:t>
            </a:r>
            <a:r>
              <a:rPr lang="ko-KR" altLang="en-US" sz="1000" dirty="0">
                <a:sym typeface="Wingdings" panose="05000000000000000000" pitchFamily="2" charset="2"/>
              </a:rPr>
              <a:t>을 이용하여 </a:t>
            </a:r>
            <a:r>
              <a:rPr lang="en-US" altLang="ko-KR" sz="1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β</a:t>
            </a:r>
            <a:r>
              <a:rPr lang="en-US" altLang="ko-KR" sz="1000" b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en-US" altLang="ko-KR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altLang="ko-KR" sz="1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β</a:t>
            </a:r>
            <a:r>
              <a:rPr lang="en-US" altLang="ko-KR" sz="1000" b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 </a:t>
            </a:r>
            <a:r>
              <a:rPr lang="ko-KR" altLang="en-US" sz="1000" b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추정</a:t>
            </a:r>
            <a:r>
              <a:rPr lang="ko-KR" altLang="en-US" sz="1000" b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ko-KR" sz="1000" dirty="0">
                <a:sym typeface="Wingdings" panose="05000000000000000000" pitchFamily="2" charset="2"/>
              </a:rPr>
              <a:t> </a:t>
            </a:r>
            <a:r>
              <a:rPr lang="en-US" altLang="ko-KR" sz="1000" b="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μ = -β</a:t>
            </a:r>
            <a:r>
              <a:rPr lang="en-US" altLang="ko-KR" sz="1000" b="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en-US" altLang="ko-KR" sz="1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/ </a:t>
            </a:r>
            <a:r>
              <a:rPr lang="en-US" altLang="ko-KR" sz="1000" b="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β</a:t>
            </a:r>
            <a:r>
              <a:rPr lang="en-US" altLang="ko-KR" sz="1000" b="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898C99E3-5912-4045-8C1F-812E0DF35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41" y="5751889"/>
            <a:ext cx="19431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3BA250-6606-4A2B-9D16-1F85FABFF114}"/>
              </a:ext>
            </a:extLst>
          </p:cNvPr>
          <p:cNvSpPr txBox="1"/>
          <p:nvPr/>
        </p:nvSpPr>
        <p:spPr>
          <a:xfrm>
            <a:off x="2948783" y="5787033"/>
            <a:ext cx="1630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Prob(</a:t>
            </a:r>
            <a:r>
              <a:rPr kumimoji="0" lang="en-US" altLang="ko-K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Y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=1| </a:t>
            </a:r>
            <a:r>
              <a:rPr kumimoji="0" lang="en-US" altLang="ko-K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X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 = </a:t>
            </a:r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9AD4D80-C537-41DC-8A26-8376644CD8F2}"/>
                  </a:ext>
                </a:extLst>
              </p:cNvPr>
              <p:cNvSpPr txBox="1"/>
              <p:nvPr/>
            </p:nvSpPr>
            <p:spPr>
              <a:xfrm>
                <a:off x="6345241" y="5724906"/>
                <a:ext cx="1630362" cy="4496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kumimoji="0" lang="en-US" altLang="ko-K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ko-KR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ko-KR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ko-KR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ko-KR" sz="15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exp</m:t>
                        </m:r>
                        <m:r>
                          <a:rPr lang="en-US" altLang="ko-KR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⁡[</m:t>
                        </m:r>
                        <m:r>
                          <a:rPr lang="en-US" altLang="ko-KR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ko-KR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ko-KR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ko-KR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ko-KR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ko-KR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den>
                    </m:f>
                  </m:oMath>
                </a14:m>
                <a:endParaRPr lang="ko-KR" altLang="en-US" sz="15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9AD4D80-C537-41DC-8A26-8376644CD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241" y="5724906"/>
                <a:ext cx="1630362" cy="449675"/>
              </a:xfrm>
              <a:prstGeom prst="rect">
                <a:avLst/>
              </a:prstGeom>
              <a:blipFill>
                <a:blip r:embed="rId7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19F2E2F-4EC5-4B11-BE91-6247A2529455}"/>
              </a:ext>
            </a:extLst>
          </p:cNvPr>
          <p:cNvSpPr txBox="1"/>
          <p:nvPr/>
        </p:nvSpPr>
        <p:spPr>
          <a:xfrm>
            <a:off x="1045425" y="6169414"/>
            <a:ext cx="5962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Y: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응답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예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Y=1, </a:t>
            </a:r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아니오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Y=0), X : </a:t>
            </a:r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제시액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MLE</a:t>
            </a:r>
            <a:r>
              <a:rPr kumimoji="0" lang="en-US" altLang="ko-KR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 b</a:t>
            </a:r>
            <a:r>
              <a:rPr kumimoji="0" lang="en-US" altLang="ko-KR" sz="1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와 </a:t>
            </a:r>
            <a:r>
              <a:rPr kumimoji="0" lang="en-US" altLang="ko-KR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kumimoji="0" lang="en-US" altLang="ko-KR" sz="1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: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응답이 조사결과와 같이 나올 확률을 최대화하려면 </a:t>
            </a:r>
            <a:r>
              <a:rPr kumimoji="0" lang="en-US" altLang="ko-KR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kumimoji="0" lang="en-US" altLang="ko-KR" sz="1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와 </a:t>
            </a:r>
            <a:r>
              <a:rPr kumimoji="0" lang="en-US" altLang="ko-KR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kumimoji="0" lang="en-US" altLang="ko-KR" sz="1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값은 무엇이 되어야 하는가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?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995328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다</a:t>
            </a:r>
            <a:r>
              <a:rPr lang="en-US" altLang="ko-KR" dirty="0"/>
              <a:t>. WTP </a:t>
            </a:r>
            <a:r>
              <a:rPr lang="ko-KR" altLang="en-US" dirty="0"/>
              <a:t>표본평균 및 중앙값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 err="1"/>
              <a:t>프로빗</a:t>
            </a:r>
            <a:r>
              <a:rPr lang="en-US" altLang="ko-KR" dirty="0"/>
              <a:t>(</a:t>
            </a:r>
            <a:r>
              <a:rPr lang="en-US" altLang="ko-KR" dirty="0" err="1"/>
              <a:t>Probit</a:t>
            </a:r>
            <a:r>
              <a:rPr lang="en-US" altLang="ko-KR" dirty="0"/>
              <a:t>; </a:t>
            </a:r>
            <a:r>
              <a:rPr lang="en-US" altLang="ko-KR" dirty="0">
                <a:solidFill>
                  <a:srgbClr val="FF0000"/>
                </a:solidFill>
              </a:rPr>
              <a:t>Prob</a:t>
            </a:r>
            <a:r>
              <a:rPr lang="en-US" altLang="ko-KR" dirty="0"/>
              <a:t>ability + un</a:t>
            </a:r>
            <a:r>
              <a:rPr lang="en-US" altLang="ko-KR" dirty="0">
                <a:solidFill>
                  <a:srgbClr val="FF0000"/>
                </a:solidFill>
              </a:rPr>
              <a:t>it</a:t>
            </a:r>
            <a:r>
              <a:rPr lang="en-US" altLang="ko-KR" dirty="0"/>
              <a:t>)</a:t>
            </a:r>
            <a:r>
              <a:rPr lang="ko-KR" altLang="en-US" dirty="0"/>
              <a:t> 모형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이항 사건의 발생 확률 모형화에 사용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statistics, a </a:t>
            </a:r>
            <a:r>
              <a:rPr lang="en-US" altLang="ko-K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probit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model is 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 type of regression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where the 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dependent variable can take only two values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for example married or not married. </a:t>
            </a: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purpose of the model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is to 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estimate the probability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that an observation with particular characteristics will fall into a specific one of the categories; moreover, 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classifying observations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based on their predicted probabilities is a type of binary classification model.</a:t>
            </a: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It is most often estimated using the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maximum likelihood procedure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such an estimation being called a </a:t>
            </a:r>
            <a:r>
              <a:rPr lang="en-US" altLang="ko-K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probit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regression.</a:t>
            </a: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For example, a </a:t>
            </a:r>
            <a:r>
              <a:rPr lang="en-US" altLang="ko-KR" dirty="0">
                <a:solidFill>
                  <a:srgbClr val="FF0000"/>
                </a:solidFill>
              </a:rPr>
              <a:t>binary variable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FF0000"/>
                </a:solidFill>
              </a:rPr>
              <a:t>Y</a:t>
            </a:r>
            <a:r>
              <a:rPr lang="en-US" altLang="ko-KR" dirty="0"/>
              <a:t> may represent presence/absence of a certain condition, success/failure of some device, answer yes/no on a survey, etc. </a:t>
            </a: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We also have a </a:t>
            </a:r>
            <a:r>
              <a:rPr lang="en-US" altLang="ko-KR" dirty="0">
                <a:solidFill>
                  <a:srgbClr val="FF0000"/>
                </a:solidFill>
              </a:rPr>
              <a:t>vector of regressors X</a:t>
            </a:r>
            <a:r>
              <a:rPr lang="en-US" altLang="ko-KR" dirty="0"/>
              <a:t>, which are assumed to influence the outcome Y. Specifically, we assume that the model takes the form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65B6FEA-DCCA-47FA-81AF-0C2097FD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04" y="5756140"/>
            <a:ext cx="4442460" cy="93726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165302C-C93B-4A2E-BEF6-ECC146A39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360" y="5149909"/>
            <a:ext cx="4838700" cy="82296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C87A22CE-EBA2-4FAA-A8E6-0811DB4B6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473" y="5283260"/>
            <a:ext cx="1438656" cy="176784"/>
          </a:xfrm>
          <a:prstGeom prst="rect">
            <a:avLst/>
          </a:prstGeom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35A05209-1685-4E7C-ADD3-EBAA7FF5BDC3}"/>
              </a:ext>
            </a:extLst>
          </p:cNvPr>
          <p:cNvCxnSpPr>
            <a:cxnSpLocks/>
          </p:cNvCxnSpPr>
          <p:nvPr/>
        </p:nvCxnSpPr>
        <p:spPr>
          <a:xfrm>
            <a:off x="2743199" y="5366824"/>
            <a:ext cx="801859" cy="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7617433-4CD8-4AF5-8348-F64061F89C65}"/>
              </a:ext>
            </a:extLst>
          </p:cNvPr>
          <p:cNvSpPr txBox="1"/>
          <p:nvPr/>
        </p:nvSpPr>
        <p:spPr>
          <a:xfrm>
            <a:off x="1170550" y="5400128"/>
            <a:ext cx="20887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0" i="0" dirty="0">
                <a:effectLst/>
                <a:latin typeface="Arial" panose="020B0604020202020204" pitchFamily="34" charset="0"/>
              </a:rPr>
              <a:t>Φ is the Cumulative Distribution Function of the standard </a:t>
            </a:r>
            <a:r>
              <a:rPr lang="en-US" altLang="ko-KR" sz="800" b="0" i="0" u="none" strike="noStrike" dirty="0">
                <a:effectLst/>
                <a:latin typeface="Arial" panose="020B0604020202020204" pitchFamily="34" charset="0"/>
              </a:rPr>
              <a:t>normal distribution</a:t>
            </a:r>
            <a:endParaRPr lang="ko-KR" alt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C8A8D-EB1E-429C-88E6-4DA07364A8D6}"/>
              </a:ext>
            </a:extLst>
          </p:cNvPr>
          <p:cNvSpPr txBox="1"/>
          <p:nvPr/>
        </p:nvSpPr>
        <p:spPr>
          <a:xfrm>
            <a:off x="3711556" y="5972869"/>
            <a:ext cx="5962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Y: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응답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예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Y=1, </a:t>
            </a:r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아니오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Y=0), X : </a:t>
            </a:r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제시액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MLE</a:t>
            </a:r>
            <a:r>
              <a:rPr kumimoji="0" lang="en-US" altLang="ko-KR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 b</a:t>
            </a:r>
            <a:r>
              <a:rPr kumimoji="0" lang="en-US" altLang="ko-KR" sz="1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와 </a:t>
            </a:r>
            <a:r>
              <a:rPr kumimoji="0" lang="en-US" altLang="ko-KR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kumimoji="0" lang="en-US" altLang="ko-KR" sz="1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: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응답이 조사결과와 같이 나올 확률을 최대화하려면 </a:t>
            </a:r>
            <a:r>
              <a:rPr kumimoji="0" lang="en-US" altLang="ko-KR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kumimoji="0" lang="en-US" altLang="ko-KR" sz="1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와 </a:t>
            </a:r>
            <a:r>
              <a:rPr kumimoji="0" lang="en-US" altLang="ko-KR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kumimoji="0" lang="en-US" altLang="ko-KR" sz="1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값은 무엇이 되어야 하는가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?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36941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경제적 가치의 개념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시장에서 재화나 서비스를 구입할 때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소비자들은 시장에서 제시된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시장가격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 본인이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지불할 의사가 있는 최대 금액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(Willingness To Pay: WTP)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비교하여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WTP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가 가격을 초과하거나 같을 때에만 구입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재화에 대한 </a:t>
            </a:r>
            <a:r>
              <a:rPr lang="en-US" altLang="ko-KR" dirty="0"/>
              <a:t>WTP</a:t>
            </a:r>
            <a:r>
              <a:rPr lang="ko-KR" altLang="en-US" dirty="0"/>
              <a:t>는 시장에서 실제로 지급한 금액</a:t>
            </a:r>
            <a:r>
              <a:rPr lang="en-US" altLang="ko-KR" dirty="0"/>
              <a:t>(</a:t>
            </a:r>
            <a:r>
              <a:rPr lang="ko-KR" altLang="en-US" dirty="0"/>
              <a:t>시장가격</a:t>
            </a:r>
            <a:r>
              <a:rPr lang="en-US" altLang="ko-KR" dirty="0"/>
              <a:t>)</a:t>
            </a:r>
            <a:r>
              <a:rPr lang="ko-KR" altLang="en-US" dirty="0"/>
              <a:t>과 가격 이상의 </a:t>
            </a:r>
            <a:r>
              <a:rPr lang="ko-KR" altLang="en-US" dirty="0" err="1"/>
              <a:t>초과분</a:t>
            </a:r>
            <a:r>
              <a:rPr lang="en-US" altLang="ko-KR" dirty="0"/>
              <a:t>(</a:t>
            </a:r>
            <a:r>
              <a:rPr lang="ko-KR" altLang="en-US" dirty="0"/>
              <a:t>소비자 잉여</a:t>
            </a:r>
            <a:r>
              <a:rPr lang="en-US" altLang="ko-KR" dirty="0"/>
              <a:t>, consumer surplus)</a:t>
            </a:r>
            <a:r>
              <a:rPr lang="ko-KR" altLang="en-US" dirty="0"/>
              <a:t>으로 구성됨 </a:t>
            </a:r>
            <a:r>
              <a:rPr lang="en-US" altLang="ko-KR" dirty="0"/>
              <a:t>: </a:t>
            </a:r>
            <a:r>
              <a:rPr lang="en-US" altLang="ko-KR" dirty="0">
                <a:solidFill>
                  <a:srgbClr val="FF0000"/>
                </a:solidFill>
              </a:rPr>
              <a:t>WTP = </a:t>
            </a:r>
            <a:r>
              <a:rPr lang="ko-KR" altLang="en-US" dirty="0">
                <a:solidFill>
                  <a:srgbClr val="FF0000"/>
                </a:solidFill>
              </a:rPr>
              <a:t>시장가격 </a:t>
            </a:r>
            <a:r>
              <a:rPr lang="en-US" altLang="ko-KR" dirty="0">
                <a:solidFill>
                  <a:srgbClr val="FF0000"/>
                </a:solidFill>
              </a:rPr>
              <a:t>+ </a:t>
            </a:r>
            <a:r>
              <a:rPr lang="ko-KR" altLang="en-US" dirty="0">
                <a:solidFill>
                  <a:srgbClr val="FF0000"/>
                </a:solidFill>
              </a:rPr>
              <a:t>소비자잉여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화폐 단위로 표시된 </a:t>
            </a:r>
            <a:r>
              <a:rPr lang="ko-KR" altLang="en-US" dirty="0">
                <a:solidFill>
                  <a:srgbClr val="FF0000"/>
                </a:solidFill>
              </a:rPr>
              <a:t>최대 지불의사</a:t>
            </a:r>
            <a:r>
              <a:rPr lang="en-US" altLang="ko-KR" dirty="0">
                <a:solidFill>
                  <a:srgbClr val="FF0000"/>
                </a:solidFill>
              </a:rPr>
              <a:t>(WTP)</a:t>
            </a:r>
            <a:r>
              <a:rPr lang="ko-KR" altLang="en-US" dirty="0"/>
              <a:t>가 그 재화에 대한 소비자들의 선호도를 반영하고</a:t>
            </a:r>
            <a:r>
              <a:rPr lang="en-US" altLang="ko-KR" dirty="0"/>
              <a:t>, </a:t>
            </a:r>
            <a:r>
              <a:rPr lang="ko-KR" altLang="en-US" dirty="0"/>
              <a:t>그리하여 </a:t>
            </a:r>
            <a:r>
              <a:rPr lang="ko-KR" altLang="en-US" dirty="0">
                <a:solidFill>
                  <a:srgbClr val="FF0000"/>
                </a:solidFill>
              </a:rPr>
              <a:t>경제적 가치를 나타낸다고 볼 수 있음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비시장재 경제적 가치평가의 이론적 근거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경제적 가치의 개념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72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다</a:t>
            </a:r>
            <a:r>
              <a:rPr lang="en-US" altLang="ko-KR" dirty="0"/>
              <a:t>. WTP </a:t>
            </a:r>
            <a:r>
              <a:rPr lang="ko-KR" altLang="en-US" dirty="0"/>
              <a:t>표본평균 및 중앙값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확률지불의사함수</a:t>
            </a:r>
            <a:r>
              <a:rPr lang="en-US" altLang="ko-KR" dirty="0">
                <a:solidFill>
                  <a:srgbClr val="FF0000"/>
                </a:solidFill>
              </a:rPr>
              <a:t>(random willingness to pay function): </a:t>
            </a:r>
            <a:r>
              <a:rPr lang="ko-KR" altLang="en-US" dirty="0">
                <a:solidFill>
                  <a:srgbClr val="FF0000"/>
                </a:solidFill>
              </a:rPr>
              <a:t>지출차이함수</a:t>
            </a:r>
            <a:r>
              <a:rPr lang="en-US" altLang="ko-KR" dirty="0">
                <a:solidFill>
                  <a:srgbClr val="FF0000"/>
                </a:solidFill>
              </a:rPr>
              <a:t>(expenditure difference function) : </a:t>
            </a:r>
            <a:r>
              <a:rPr lang="ko-KR" altLang="en-US" dirty="0">
                <a:solidFill>
                  <a:srgbClr val="FF0000"/>
                </a:solidFill>
              </a:rPr>
              <a:t>선형지불의사함수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식 </a:t>
            </a:r>
            <a:r>
              <a:rPr lang="en-US" altLang="ko-KR" dirty="0"/>
              <a:t>(Ⅸ-2)</a:t>
            </a:r>
            <a:r>
              <a:rPr lang="ko-KR" altLang="en-US" dirty="0"/>
              <a:t>에서 응답자들이 </a:t>
            </a:r>
            <a:r>
              <a:rPr lang="ko-KR" altLang="en-US" dirty="0">
                <a:solidFill>
                  <a:srgbClr val="FF0000"/>
                </a:solidFill>
              </a:rPr>
              <a:t>공공사업 시행 이후에도 이전과 동일한 효용</a:t>
            </a:r>
            <a:r>
              <a:rPr lang="ko-KR" altLang="en-US" dirty="0"/>
              <a:t>을 누리게 하는 최대지불의사 </a:t>
            </a:r>
            <a:r>
              <a:rPr lang="en-US" altLang="ko-KR" dirty="0"/>
              <a:t>WTP</a:t>
            </a:r>
            <a:r>
              <a:rPr lang="ko-KR" altLang="en-US" dirty="0"/>
              <a:t>를 식 </a:t>
            </a:r>
            <a:r>
              <a:rPr lang="en-US" altLang="ko-KR" dirty="0"/>
              <a:t>(Ⅸ-4)</a:t>
            </a:r>
            <a:r>
              <a:rPr lang="ko-KR" altLang="en-US" dirty="0"/>
              <a:t>와 같이 나타낼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여기서 </a:t>
            </a:r>
            <a:r>
              <a:rPr lang="en-US" altLang="ko-KR" i="1" dirty="0"/>
              <a:t>WTP </a:t>
            </a:r>
            <a:r>
              <a:rPr lang="en-US" altLang="ko-KR" dirty="0"/>
              <a:t>(=</a:t>
            </a:r>
            <a:r>
              <a:rPr lang="en-US" altLang="ko-KR" i="1" dirty="0"/>
              <a:t>WTP </a:t>
            </a:r>
            <a:r>
              <a:rPr lang="en-US" altLang="ko-KR" dirty="0"/>
              <a:t>(</a:t>
            </a:r>
            <a:r>
              <a:rPr lang="en-US" altLang="ko-KR" i="1" dirty="0" err="1"/>
              <a:t>y</a:t>
            </a:r>
            <a:r>
              <a:rPr lang="en-US" altLang="ko-KR" i="1" baseline="-25000" dirty="0" err="1"/>
              <a:t>j</a:t>
            </a:r>
            <a:r>
              <a:rPr lang="en-US" altLang="ko-KR" i="1" baseline="-25000" dirty="0"/>
              <a:t> </a:t>
            </a:r>
            <a:r>
              <a:rPr lang="en-US" altLang="ko-KR" dirty="0"/>
              <a:t>, </a:t>
            </a:r>
            <a:r>
              <a:rPr lang="en-US" altLang="ko-KR" i="1" dirty="0" err="1"/>
              <a:t>w</a:t>
            </a:r>
            <a:r>
              <a:rPr lang="en-US" altLang="ko-KR" i="1" baseline="-25000" dirty="0" err="1"/>
              <a:t>j</a:t>
            </a:r>
            <a:r>
              <a:rPr lang="en-US" altLang="ko-KR" i="1" baseline="-25000" dirty="0"/>
              <a:t> </a:t>
            </a:r>
            <a:r>
              <a:rPr lang="en-US" altLang="ko-KR" dirty="0"/>
              <a:t>, </a:t>
            </a:r>
            <a:r>
              <a:rPr lang="en-US" altLang="ko-KR" i="1" dirty="0"/>
              <a:t>z </a:t>
            </a:r>
            <a:r>
              <a:rPr lang="en-US" altLang="ko-KR" dirty="0"/>
              <a:t>=1, </a:t>
            </a:r>
            <a:r>
              <a:rPr lang="en-US" altLang="ko-KR" i="1" dirty="0"/>
              <a:t>z </a:t>
            </a:r>
            <a:r>
              <a:rPr lang="en-US" altLang="ko-KR" dirty="0"/>
              <a:t>=0, </a:t>
            </a:r>
            <a:r>
              <a:rPr lang="en-US" altLang="ko-KR" i="1" dirty="0">
                <a:sym typeface="Symbol" panose="05050102010706020507" pitchFamily="18" charset="2"/>
              </a:rPr>
              <a:t></a:t>
            </a:r>
            <a:r>
              <a:rPr lang="en-US" altLang="ko-KR" i="1" baseline="-25000" dirty="0">
                <a:sym typeface="Symbol" panose="05050102010706020507" pitchFamily="18" charset="2"/>
              </a:rPr>
              <a:t>j </a:t>
            </a:r>
            <a:r>
              <a:rPr lang="en-US" altLang="ko-KR" dirty="0">
                <a:sym typeface="Symbol" panose="05050102010706020507" pitchFamily="18" charset="2"/>
              </a:rPr>
              <a:t>))</a:t>
            </a:r>
            <a:r>
              <a:rPr lang="ko-KR" altLang="en-US" dirty="0"/>
              <a:t>는 응답자들의 </a:t>
            </a:r>
            <a:r>
              <a:rPr lang="ko-KR" altLang="en-US" dirty="0">
                <a:solidFill>
                  <a:srgbClr val="FF0000"/>
                </a:solidFill>
              </a:rPr>
              <a:t>효용수준을 변화시키지 않으면서 공공사업 시행을 위해 응답자들이 지불할 의사가 있는 최대지불의사금액</a:t>
            </a:r>
            <a:r>
              <a:rPr lang="en-US" altLang="ko-KR" dirty="0"/>
              <a:t>, </a:t>
            </a:r>
            <a:r>
              <a:rPr lang="ko-KR" altLang="en-US" dirty="0"/>
              <a:t>즉 보상변화</a:t>
            </a:r>
            <a:r>
              <a:rPr lang="en-US" altLang="ko-KR" dirty="0"/>
              <a:t>(Compensating Variation: CV)</a:t>
            </a:r>
            <a:r>
              <a:rPr lang="ko-KR" altLang="en-US" dirty="0"/>
              <a:t>의 개념으로서 두 상황에 대한 </a:t>
            </a:r>
            <a:r>
              <a:rPr lang="ko-KR" altLang="en-US" dirty="0">
                <a:solidFill>
                  <a:srgbClr val="FF0000"/>
                </a:solidFill>
              </a:rPr>
              <a:t>지출차이함수</a:t>
            </a:r>
            <a:r>
              <a:rPr lang="en-US" altLang="ko-KR" dirty="0">
                <a:solidFill>
                  <a:srgbClr val="FF0000"/>
                </a:solidFill>
              </a:rPr>
              <a:t>(expenditure difference function)</a:t>
            </a:r>
            <a:r>
              <a:rPr lang="ko-KR" altLang="en-US" dirty="0"/>
              <a:t>로 나타낼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여기서</a:t>
            </a:r>
            <a:r>
              <a:rPr lang="en-US" altLang="ko-KR" dirty="0"/>
              <a:t> </a:t>
            </a:r>
            <a:r>
              <a:rPr lang="en-US" altLang="ko-KR" i="1" dirty="0">
                <a:solidFill>
                  <a:srgbClr val="FF0000"/>
                </a:solidFill>
              </a:rPr>
              <a:t>e </a:t>
            </a:r>
            <a:r>
              <a:rPr lang="en-US" altLang="ko-KR" dirty="0">
                <a:solidFill>
                  <a:srgbClr val="FF0000"/>
                </a:solidFill>
              </a:rPr>
              <a:t>(·, </a:t>
            </a:r>
            <a:r>
              <a:rPr lang="en-US" altLang="ko-KR" i="1" dirty="0">
                <a:solidFill>
                  <a:srgbClr val="FF0000"/>
                </a:solidFill>
              </a:rPr>
              <a:t>z </a:t>
            </a:r>
            <a:r>
              <a:rPr lang="en-US" altLang="ko-KR" dirty="0">
                <a:solidFill>
                  <a:srgbClr val="FF0000"/>
                </a:solidFill>
              </a:rPr>
              <a:t>=</a:t>
            </a:r>
            <a:r>
              <a:rPr lang="en-US" altLang="ko-KR" i="1" dirty="0">
                <a:solidFill>
                  <a:srgbClr val="FF0000"/>
                </a:solidFill>
              </a:rPr>
              <a:t>i </a:t>
            </a:r>
            <a:r>
              <a:rPr lang="en-US" altLang="ko-KR" dirty="0">
                <a:solidFill>
                  <a:srgbClr val="FF0000"/>
                </a:solidFill>
              </a:rPr>
              <a:t>) </a:t>
            </a:r>
            <a:r>
              <a:rPr lang="en-US" altLang="ko-KR" i="1" dirty="0">
                <a:solidFill>
                  <a:srgbClr val="FF0000"/>
                </a:solidFill>
              </a:rPr>
              <a:t>i </a:t>
            </a:r>
            <a:r>
              <a:rPr lang="en-US" altLang="ko-KR" dirty="0">
                <a:solidFill>
                  <a:srgbClr val="FF0000"/>
                </a:solidFill>
              </a:rPr>
              <a:t>= 0, 1</a:t>
            </a:r>
            <a:r>
              <a:rPr lang="ko-KR" altLang="en-US" dirty="0"/>
              <a:t>은 사업시행과 관련한 각 상황에서 개인들이 </a:t>
            </a:r>
            <a:r>
              <a:rPr lang="ko-KR" altLang="en-US" dirty="0">
                <a:solidFill>
                  <a:srgbClr val="0000FF"/>
                </a:solidFill>
              </a:rPr>
              <a:t>일정한 효용수준</a:t>
            </a:r>
            <a:r>
              <a:rPr lang="ko-KR" altLang="en-US" dirty="0"/>
              <a:t>을 달성하기 위해 필요한 최소한의 </a:t>
            </a:r>
            <a:r>
              <a:rPr lang="ko-KR" altLang="en-US" dirty="0">
                <a:solidFill>
                  <a:srgbClr val="FF0000"/>
                </a:solidFill>
              </a:rPr>
              <a:t>지출액</a:t>
            </a:r>
            <a:r>
              <a:rPr lang="en-US" altLang="ko-KR" dirty="0"/>
              <a:t>(expenditure)</a:t>
            </a:r>
            <a:r>
              <a:rPr lang="ko-KR" altLang="en-US" dirty="0"/>
              <a:t>을 나타냄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응답자 </a:t>
            </a:r>
            <a:r>
              <a:rPr lang="en-US" altLang="ko-KR" i="1" dirty="0"/>
              <a:t>j</a:t>
            </a:r>
            <a:r>
              <a:rPr lang="en-US" altLang="ko-KR" dirty="0"/>
              <a:t> </a:t>
            </a:r>
            <a:r>
              <a:rPr lang="ko-KR" altLang="en-US" dirty="0"/>
              <a:t>가 제시된 금액 </a:t>
            </a:r>
            <a:r>
              <a:rPr lang="en-US" altLang="ko-KR" i="1" dirty="0"/>
              <a:t>A</a:t>
            </a:r>
            <a:r>
              <a:rPr lang="en-US" altLang="ko-KR" dirty="0"/>
              <a:t> </a:t>
            </a:r>
            <a:r>
              <a:rPr lang="ko-KR" altLang="en-US" dirty="0"/>
              <a:t>에 대해 </a:t>
            </a:r>
            <a:r>
              <a:rPr lang="en-US" altLang="ko-KR" dirty="0"/>
              <a:t>“</a:t>
            </a:r>
            <a:r>
              <a:rPr lang="ko-KR" altLang="en-US" dirty="0"/>
              <a:t>예</a:t>
            </a:r>
            <a:r>
              <a:rPr lang="en-US" altLang="ko-KR" dirty="0"/>
              <a:t>”</a:t>
            </a:r>
            <a:r>
              <a:rPr lang="ko-KR" altLang="en-US" dirty="0"/>
              <a:t>라고 응답했다는 것은</a:t>
            </a:r>
            <a:r>
              <a:rPr lang="en-US" altLang="ko-KR" dirty="0"/>
              <a:t>, WTP</a:t>
            </a:r>
            <a:r>
              <a:rPr lang="ko-KR" altLang="en-US" dirty="0"/>
              <a:t>가 제시금액보다 크다는 것을 의미하고</a:t>
            </a:r>
            <a:r>
              <a:rPr lang="en-US" altLang="ko-KR" dirty="0"/>
              <a:t>, </a:t>
            </a:r>
            <a:r>
              <a:rPr lang="ko-KR" altLang="en-US" dirty="0"/>
              <a:t>그러므로 </a:t>
            </a:r>
            <a:r>
              <a:rPr lang="en-US" altLang="ko-KR" dirty="0"/>
              <a:t>“</a:t>
            </a:r>
            <a:r>
              <a:rPr lang="ko-KR" altLang="en-US" dirty="0"/>
              <a:t>예</a:t>
            </a:r>
            <a:r>
              <a:rPr lang="en-US" altLang="ko-KR" dirty="0"/>
              <a:t>”</a:t>
            </a:r>
            <a:r>
              <a:rPr lang="ko-KR" altLang="en-US" dirty="0"/>
              <a:t>라고 응답할 확률은 다음과 같이 나타낼 수 있음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00B050"/>
                </a:solidFill>
              </a:rPr>
              <a:t>(</a:t>
            </a:r>
            <a:r>
              <a:rPr lang="en-US" altLang="ko-KR" dirty="0" err="1">
                <a:solidFill>
                  <a:srgbClr val="00B050"/>
                </a:solidFill>
              </a:rPr>
              <a:t>X’</a:t>
            </a:r>
            <a:r>
              <a:rPr lang="en-US" altLang="ko-KR" baseline="-25000" dirty="0" err="1">
                <a:solidFill>
                  <a:srgbClr val="00B050"/>
                </a:solidFill>
              </a:rPr>
              <a:t>j</a:t>
            </a:r>
            <a:r>
              <a:rPr lang="en-US" altLang="ko-KR" baseline="-25000" dirty="0">
                <a:solidFill>
                  <a:srgbClr val="00B050"/>
                </a:solidFill>
              </a:rPr>
              <a:t> </a:t>
            </a:r>
            <a:r>
              <a:rPr lang="en-US" altLang="ko-KR" dirty="0">
                <a:solidFill>
                  <a:srgbClr val="00B050"/>
                </a:solidFill>
              </a:rPr>
              <a:t>: </a:t>
            </a:r>
            <a:r>
              <a:rPr lang="ko-KR" altLang="en-US" dirty="0">
                <a:solidFill>
                  <a:srgbClr val="00B050"/>
                </a:solidFill>
              </a:rPr>
              <a:t>응답자 특성 변수</a:t>
            </a:r>
            <a:r>
              <a:rPr lang="en-US" altLang="ko-KR" dirty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774EB15-8291-4DCA-9136-FF7C06F39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79" y="2933893"/>
            <a:ext cx="6035040" cy="37338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E46CD5A-2ED5-4DD4-9750-D433EBF42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869" y="4315268"/>
            <a:ext cx="5890260" cy="4191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9C6743-89CF-4EF3-908B-D6394D9F7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5442" y="5872316"/>
            <a:ext cx="5913120" cy="8610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6A5840-9513-4D6C-AC27-E1B1DEDEBDD5}"/>
              </a:ext>
            </a:extLst>
          </p:cNvPr>
          <p:cNvSpPr txBox="1"/>
          <p:nvPr/>
        </p:nvSpPr>
        <p:spPr>
          <a:xfrm>
            <a:off x="5438811" y="60809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-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088B6-9845-4662-9496-A4BF60182572}"/>
              </a:ext>
            </a:extLst>
          </p:cNvPr>
          <p:cNvSpPr txBox="1"/>
          <p:nvPr/>
        </p:nvSpPr>
        <p:spPr>
          <a:xfrm>
            <a:off x="6027420" y="4423603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solidFill>
                  <a:srgbClr val="FF0000"/>
                </a:solidFill>
              </a:rPr>
              <a:t>오차항</a:t>
            </a:r>
            <a:r>
              <a:rPr lang="en-US" altLang="ko-KR" sz="1000" dirty="0">
                <a:solidFill>
                  <a:srgbClr val="FF0000"/>
                </a:solidFill>
              </a:rPr>
              <a:t> eta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1439CF-5C8B-4CE0-A91D-23CDC511D04E}"/>
              </a:ext>
            </a:extLst>
          </p:cNvPr>
          <p:cNvSpPr txBox="1"/>
          <p:nvPr/>
        </p:nvSpPr>
        <p:spPr>
          <a:xfrm>
            <a:off x="1193402" y="4585810"/>
            <a:ext cx="78734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00FF"/>
                </a:solidFill>
              </a:rPr>
              <a:t>(</a:t>
            </a:r>
            <a:r>
              <a:rPr lang="ko-KR" altLang="en-US" sz="1000" dirty="0">
                <a:solidFill>
                  <a:srgbClr val="0000FF"/>
                </a:solidFill>
              </a:rPr>
              <a:t>사업 </a:t>
            </a:r>
            <a:r>
              <a:rPr lang="ko-KR" altLang="en-US" sz="1000" dirty="0" err="1">
                <a:solidFill>
                  <a:srgbClr val="0000FF"/>
                </a:solidFill>
              </a:rPr>
              <a:t>미시행</a:t>
            </a:r>
            <a:r>
              <a:rPr lang="ko-KR" altLang="en-US" sz="1000" dirty="0">
                <a:solidFill>
                  <a:srgbClr val="0000FF"/>
                </a:solidFill>
              </a:rPr>
              <a:t> </a:t>
            </a:r>
            <a:r>
              <a:rPr lang="en-US" altLang="ko-KR" sz="1000" dirty="0">
                <a:solidFill>
                  <a:srgbClr val="0000FF"/>
                </a:solidFill>
              </a:rPr>
              <a:t>: </a:t>
            </a:r>
            <a:r>
              <a:rPr lang="ko-KR" altLang="en-US" sz="1000" dirty="0">
                <a:solidFill>
                  <a:srgbClr val="0000FF"/>
                </a:solidFill>
              </a:rPr>
              <a:t>일반 지출 </a:t>
            </a:r>
            <a:r>
              <a:rPr lang="en-US" altLang="ko-KR" sz="1000" dirty="0">
                <a:solidFill>
                  <a:srgbClr val="0000FF"/>
                </a:solidFill>
              </a:rPr>
              <a:t>+ </a:t>
            </a:r>
            <a:r>
              <a:rPr lang="ko-KR" altLang="en-US" sz="1000" dirty="0">
                <a:solidFill>
                  <a:srgbClr val="0000FF"/>
                </a:solidFill>
              </a:rPr>
              <a:t>효용을 얻기 위한 지출</a:t>
            </a:r>
            <a:r>
              <a:rPr lang="en-US" altLang="ko-KR" sz="1000" dirty="0">
                <a:solidFill>
                  <a:srgbClr val="0000FF"/>
                </a:solidFill>
              </a:rPr>
              <a:t>, </a:t>
            </a:r>
            <a:r>
              <a:rPr lang="ko-KR" altLang="en-US" sz="1000" dirty="0">
                <a:solidFill>
                  <a:srgbClr val="0000FF"/>
                </a:solidFill>
              </a:rPr>
              <a:t>사업 시행 </a:t>
            </a:r>
            <a:r>
              <a:rPr lang="en-US" altLang="ko-KR" sz="1000" dirty="0">
                <a:solidFill>
                  <a:srgbClr val="0000FF"/>
                </a:solidFill>
              </a:rPr>
              <a:t>: </a:t>
            </a:r>
            <a:r>
              <a:rPr lang="ko-KR" altLang="en-US" sz="1000" dirty="0">
                <a:solidFill>
                  <a:srgbClr val="0000FF"/>
                </a:solidFill>
              </a:rPr>
              <a:t>일반 지출 </a:t>
            </a:r>
            <a:r>
              <a:rPr lang="en-US" altLang="ko-KR" sz="10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rgbClr val="0000FF"/>
                </a:solidFill>
                <a:sym typeface="Wingdings" panose="05000000000000000000" pitchFamily="2" charset="2"/>
              </a:rPr>
              <a:t>사업 </a:t>
            </a:r>
            <a:r>
              <a:rPr lang="ko-KR" altLang="en-US" sz="1000" dirty="0" err="1">
                <a:solidFill>
                  <a:srgbClr val="0000FF"/>
                </a:solidFill>
                <a:sym typeface="Wingdings" panose="05000000000000000000" pitchFamily="2" charset="2"/>
              </a:rPr>
              <a:t>미시행</a:t>
            </a:r>
            <a:r>
              <a:rPr lang="ko-KR" altLang="en-US" sz="10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solidFill>
                  <a:srgbClr val="0000FF"/>
                </a:solidFill>
                <a:sym typeface="Wingdings" panose="05000000000000000000" pitchFamily="2" charset="2"/>
              </a:rPr>
              <a:t>– </a:t>
            </a:r>
            <a:r>
              <a:rPr lang="ko-KR" altLang="en-US" sz="1000" dirty="0">
                <a:solidFill>
                  <a:srgbClr val="0000FF"/>
                </a:solidFill>
                <a:sym typeface="Wingdings" panose="05000000000000000000" pitchFamily="2" charset="2"/>
              </a:rPr>
              <a:t>사업 시행 </a:t>
            </a:r>
            <a:r>
              <a:rPr lang="en-US" altLang="ko-KR" sz="1000" dirty="0">
                <a:solidFill>
                  <a:srgbClr val="0000FF"/>
                </a:solidFill>
                <a:sym typeface="Wingdings" panose="05000000000000000000" pitchFamily="2" charset="2"/>
              </a:rPr>
              <a:t>= </a:t>
            </a:r>
            <a:r>
              <a:rPr lang="ko-KR" altLang="en-US" sz="1000" dirty="0">
                <a:solidFill>
                  <a:srgbClr val="0000FF"/>
                </a:solidFill>
              </a:rPr>
              <a:t>효용을 얻기 위한 지출</a:t>
            </a:r>
            <a:r>
              <a:rPr lang="en-US" altLang="ko-KR" sz="1000" dirty="0">
                <a:solidFill>
                  <a:srgbClr val="0000FF"/>
                </a:solidFill>
              </a:rPr>
              <a:t>) </a:t>
            </a:r>
            <a:r>
              <a:rPr lang="en-US" altLang="ko-KR" sz="1000" dirty="0">
                <a:solidFill>
                  <a:srgbClr val="0000FF"/>
                </a:solidFill>
                <a:sym typeface="Wingdings" panose="05000000000000000000" pitchFamily="2" charset="2"/>
              </a:rPr>
              <a:t> WTP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50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다</a:t>
            </a:r>
            <a:r>
              <a:rPr lang="en-US" altLang="ko-KR" dirty="0"/>
              <a:t>. WTP </a:t>
            </a:r>
            <a:r>
              <a:rPr lang="ko-KR" altLang="en-US" dirty="0"/>
              <a:t>표본평균 및 중앙값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확률지불의사함수</a:t>
            </a:r>
            <a:r>
              <a:rPr lang="en-US" altLang="ko-KR" dirty="0">
                <a:solidFill>
                  <a:srgbClr val="FF0000"/>
                </a:solidFill>
              </a:rPr>
              <a:t>(random willingness to pay function): </a:t>
            </a:r>
            <a:r>
              <a:rPr lang="ko-KR" altLang="en-US" dirty="0">
                <a:solidFill>
                  <a:srgbClr val="FF0000"/>
                </a:solidFill>
              </a:rPr>
              <a:t>지출차이함수</a:t>
            </a:r>
            <a:r>
              <a:rPr lang="en-US" altLang="ko-KR" dirty="0">
                <a:solidFill>
                  <a:srgbClr val="FF0000"/>
                </a:solidFill>
              </a:rPr>
              <a:t>(expenditure difference function) : </a:t>
            </a:r>
            <a:r>
              <a:rPr lang="ko-KR" altLang="en-US" dirty="0">
                <a:solidFill>
                  <a:srgbClr val="FF0000"/>
                </a:solidFill>
              </a:rPr>
              <a:t>선형지불의사함수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만약에 </a:t>
            </a:r>
            <a:r>
              <a:rPr lang="ko-KR" altLang="en-US" dirty="0" err="1">
                <a:solidFill>
                  <a:srgbClr val="FF0000"/>
                </a:solidFill>
              </a:rPr>
              <a:t>확률오차항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</a:t>
            </a:r>
            <a:r>
              <a:rPr lang="en-US" altLang="ko-KR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j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가 정규분포 </a:t>
            </a:r>
            <a:r>
              <a:rPr lang="en-US" altLang="ko-KR" i="1" dirty="0">
                <a:solidFill>
                  <a:srgbClr val="FF0000"/>
                </a:solidFill>
              </a:rPr>
              <a:t>N </a:t>
            </a:r>
            <a:r>
              <a:rPr lang="en-US" altLang="ko-KR" dirty="0">
                <a:solidFill>
                  <a:srgbClr val="FF0000"/>
                </a:solidFill>
              </a:rPr>
              <a:t>(0, 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en-US" altLang="ko-KR" baseline="30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ko-KR" altLang="en-US" dirty="0"/>
              <a:t>를 취한다면</a:t>
            </a:r>
            <a:r>
              <a:rPr lang="en-US" altLang="ko-KR" dirty="0"/>
              <a:t>, </a:t>
            </a:r>
            <a:r>
              <a:rPr lang="ko-KR" altLang="en-US" dirty="0"/>
              <a:t>다음과 같이 </a:t>
            </a:r>
            <a:r>
              <a:rPr lang="ko-KR" altLang="en-US" dirty="0" err="1"/>
              <a:t>표분정규분포</a:t>
            </a:r>
            <a:r>
              <a:rPr lang="ko-KR" altLang="en-US" dirty="0"/>
              <a:t> 형태로 전환되어 </a:t>
            </a:r>
            <a:r>
              <a:rPr lang="ko-KR" altLang="en-US" i="1" dirty="0">
                <a:sym typeface="Symbol" panose="05050102010706020507" pitchFamily="18" charset="2"/>
              </a:rPr>
              <a:t> </a:t>
            </a:r>
            <a:r>
              <a:rPr lang="ko-KR" altLang="en-US" dirty="0">
                <a:sym typeface="Symbol" panose="05050102010706020507" pitchFamily="18" charset="2"/>
              </a:rPr>
              <a:t>를 </a:t>
            </a:r>
            <a:r>
              <a:rPr lang="ko-KR" altLang="en-US" dirty="0" err="1">
                <a:solidFill>
                  <a:srgbClr val="FF0000"/>
                </a:solidFill>
              </a:rPr>
              <a:t>프로빗</a:t>
            </a:r>
            <a:r>
              <a:rPr lang="ko-KR" altLang="en-US" dirty="0">
                <a:solidFill>
                  <a:srgbClr val="FF0000"/>
                </a:solidFill>
              </a:rPr>
              <a:t> 모형</a:t>
            </a:r>
            <a:r>
              <a:rPr lang="ko-KR" altLang="en-US" dirty="0"/>
              <a:t>으로 추정할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여기서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i="1" dirty="0">
                <a:sym typeface="Symbol" panose="05050102010706020507" pitchFamily="18" charset="2"/>
              </a:rPr>
              <a:t></a:t>
            </a:r>
            <a:r>
              <a:rPr lang="en-US" altLang="ko-KR" i="1" baseline="-25000" dirty="0">
                <a:sym typeface="Symbol" panose="05050102010706020507" pitchFamily="18" charset="2"/>
              </a:rPr>
              <a:t>j</a:t>
            </a:r>
            <a:r>
              <a:rPr lang="en-US" altLang="ko-KR" dirty="0">
                <a:sym typeface="Symbol" panose="05050102010706020507" pitchFamily="18" charset="2"/>
              </a:rPr>
              <a:t> </a:t>
            </a:r>
            <a:r>
              <a:rPr lang="ko-KR" altLang="en-US" dirty="0"/>
              <a:t>는 표준정규분포 </a:t>
            </a:r>
            <a:r>
              <a:rPr lang="en-US" altLang="ko-KR" i="1" dirty="0"/>
              <a:t>N</a:t>
            </a:r>
            <a:r>
              <a:rPr lang="en-US" altLang="ko-KR" dirty="0"/>
              <a:t> (0, 1)</a:t>
            </a:r>
            <a:r>
              <a:rPr lang="ko-KR" altLang="en-US" dirty="0"/>
              <a:t>을 나타냄</a:t>
            </a:r>
            <a:r>
              <a:rPr lang="en-US" altLang="ko-KR" dirty="0"/>
              <a:t>. </a:t>
            </a:r>
            <a:r>
              <a:rPr lang="ko-KR" altLang="en-US" dirty="0"/>
              <a:t>마찬가지로 </a:t>
            </a:r>
            <a:r>
              <a:rPr lang="ko-KR" altLang="en-US" dirty="0" err="1"/>
              <a:t>확률오차항</a:t>
            </a:r>
            <a:r>
              <a:rPr lang="ko-KR" altLang="en-US" dirty="0"/>
              <a:t> </a:t>
            </a:r>
            <a:r>
              <a:rPr lang="ko-KR" altLang="en-US" i="1" dirty="0">
                <a:sym typeface="Symbol" panose="05050102010706020507" pitchFamily="18" charset="2"/>
              </a:rPr>
              <a:t></a:t>
            </a:r>
            <a:r>
              <a:rPr lang="en-US" altLang="ko-KR" i="1" baseline="-25000" dirty="0">
                <a:sym typeface="Symbol" panose="05050102010706020507" pitchFamily="18" charset="2"/>
              </a:rPr>
              <a:t>j</a:t>
            </a:r>
            <a:r>
              <a:rPr lang="en-US" altLang="ko-KR" dirty="0">
                <a:sym typeface="Symbol" panose="05050102010706020507" pitchFamily="18" charset="2"/>
              </a:rPr>
              <a:t> </a:t>
            </a:r>
            <a:r>
              <a:rPr lang="ko-KR" altLang="en-US" dirty="0"/>
              <a:t>가 </a:t>
            </a:r>
            <a:r>
              <a:rPr lang="ko-KR" altLang="en-US" dirty="0">
                <a:solidFill>
                  <a:srgbClr val="00B050"/>
                </a:solidFill>
              </a:rPr>
              <a:t>평균이</a:t>
            </a:r>
            <a:r>
              <a:rPr lang="en-US" altLang="ko-KR" dirty="0">
                <a:solidFill>
                  <a:srgbClr val="00B050"/>
                </a:solidFill>
              </a:rPr>
              <a:t> 0</a:t>
            </a:r>
            <a:r>
              <a:rPr lang="ko-KR" altLang="en-US" dirty="0">
                <a:solidFill>
                  <a:srgbClr val="00B050"/>
                </a:solidFill>
              </a:rPr>
              <a:t>인 </a:t>
            </a:r>
            <a:r>
              <a:rPr lang="ko-KR" altLang="en-US" dirty="0" err="1">
                <a:solidFill>
                  <a:srgbClr val="00B050"/>
                </a:solidFill>
              </a:rPr>
              <a:t>로지스틱분포</a:t>
            </a:r>
            <a:r>
              <a:rPr lang="ko-KR" altLang="en-US" dirty="0" err="1"/>
              <a:t>를</a:t>
            </a:r>
            <a:r>
              <a:rPr lang="ko-KR" altLang="en-US" dirty="0"/>
              <a:t> 취한다고 가정하면 </a:t>
            </a:r>
            <a:r>
              <a:rPr lang="ko-KR" altLang="en-US" i="1" dirty="0">
                <a:sym typeface="Symbol" panose="05050102010706020507" pitchFamily="18" charset="2"/>
              </a:rPr>
              <a:t> </a:t>
            </a:r>
            <a:r>
              <a:rPr lang="ko-KR" altLang="en-US" dirty="0">
                <a:sym typeface="Symbol" panose="05050102010706020507" pitchFamily="18" charset="2"/>
              </a:rPr>
              <a:t>를 </a:t>
            </a:r>
            <a:r>
              <a:rPr lang="ko-KR" altLang="en-US" dirty="0" err="1">
                <a:solidFill>
                  <a:srgbClr val="00B050"/>
                </a:solidFill>
              </a:rPr>
              <a:t>로짓</a:t>
            </a:r>
            <a:r>
              <a:rPr lang="ko-KR" altLang="en-US" dirty="0">
                <a:solidFill>
                  <a:srgbClr val="00B050"/>
                </a:solidFill>
              </a:rPr>
              <a:t> 모형</a:t>
            </a:r>
            <a:r>
              <a:rPr lang="ko-KR" altLang="en-US" dirty="0"/>
              <a:t>으로 추정할 수 있음</a:t>
            </a:r>
            <a:r>
              <a:rPr lang="en-US" altLang="ko-KR" dirty="0"/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식 </a:t>
            </a:r>
            <a:r>
              <a:rPr lang="en-US" altLang="ko-KR" dirty="0"/>
              <a:t>(Ⅸ-5)</a:t>
            </a:r>
            <a:r>
              <a:rPr lang="ko-KR" altLang="en-US" dirty="0"/>
              <a:t>로 표시된 지출차이함수의 가장 단순한 형태는 </a:t>
            </a:r>
            <a:r>
              <a:rPr lang="en-US" altLang="ko-KR" dirty="0"/>
              <a:t>(Ⅸ-8)</a:t>
            </a:r>
            <a:r>
              <a:rPr lang="ko-KR" altLang="en-US" dirty="0"/>
              <a:t>로 표시할 수 있고 여기서 </a:t>
            </a:r>
            <a:r>
              <a:rPr lang="ko-KR" altLang="en-US" i="1" dirty="0">
                <a:solidFill>
                  <a:srgbClr val="00B050"/>
                </a:solidFill>
                <a:sym typeface="Symbol" panose="05050102010706020507" pitchFamily="18" charset="2"/>
              </a:rPr>
              <a:t> </a:t>
            </a:r>
            <a:r>
              <a:rPr lang="ko-KR" altLang="en-US" dirty="0">
                <a:solidFill>
                  <a:srgbClr val="00B050"/>
                </a:solidFill>
              </a:rPr>
              <a:t>는 </a:t>
            </a:r>
            <a:r>
              <a:rPr lang="en-US" altLang="ko-KR" dirty="0">
                <a:solidFill>
                  <a:srgbClr val="00B050"/>
                </a:solidFill>
              </a:rPr>
              <a:t>CV </a:t>
            </a:r>
            <a:r>
              <a:rPr lang="ko-KR" altLang="en-US" dirty="0">
                <a:solidFill>
                  <a:srgbClr val="00B050"/>
                </a:solidFill>
              </a:rPr>
              <a:t>문항 응답의 평균</a:t>
            </a:r>
            <a:r>
              <a:rPr lang="ko-KR" altLang="en-US" dirty="0"/>
              <a:t>을 의미함</a:t>
            </a:r>
            <a:r>
              <a:rPr lang="en-US" altLang="ko-KR" dirty="0"/>
              <a:t>. </a:t>
            </a:r>
            <a:r>
              <a:rPr lang="ko-KR" altLang="en-US" dirty="0"/>
              <a:t>그리하여 식 </a:t>
            </a:r>
            <a:r>
              <a:rPr lang="en-US" altLang="ko-KR" dirty="0"/>
              <a:t>(Ⅸ-7)</a:t>
            </a:r>
            <a:r>
              <a:rPr lang="ko-KR" altLang="en-US" dirty="0"/>
              <a:t>은 식 다음의 </a:t>
            </a:r>
            <a:r>
              <a:rPr lang="en-US" altLang="ko-KR" dirty="0"/>
              <a:t>(Ⅸ-7')</a:t>
            </a:r>
            <a:r>
              <a:rPr lang="ko-KR" altLang="en-US" dirty="0"/>
              <a:t>로 단순화될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확률지불의사함수 계수 추정치를 사용하여 </a:t>
            </a:r>
            <a:r>
              <a:rPr lang="en-US" altLang="ko-KR" dirty="0"/>
              <a:t>WTP</a:t>
            </a:r>
            <a:r>
              <a:rPr lang="ko-KR" altLang="en-US" dirty="0"/>
              <a:t>의 평균과 중앙값을 다음과 같이 구할 수 있음</a:t>
            </a: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3F92592-413E-4F01-A7C0-CF1393B72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419" y="2831023"/>
            <a:ext cx="5471160" cy="44196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155F4A8-8B77-4368-A476-453142BC8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419" y="4734647"/>
            <a:ext cx="5090160" cy="36576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BFA7013-DF64-4E39-8226-ACAE6EF20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149" y="5529004"/>
            <a:ext cx="4507230" cy="63246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EAAB69-B260-4DBB-A12A-3EF4225ADBB9}"/>
              </a:ext>
            </a:extLst>
          </p:cNvPr>
          <p:cNvSpPr txBox="1"/>
          <p:nvPr/>
        </p:nvSpPr>
        <p:spPr>
          <a:xfrm>
            <a:off x="3499521" y="287444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-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5B971A-C0D9-40B9-89A9-F6EAF33D6C37}"/>
              </a:ext>
            </a:extLst>
          </p:cNvPr>
          <p:cNvSpPr txBox="1"/>
          <p:nvPr/>
        </p:nvSpPr>
        <p:spPr>
          <a:xfrm>
            <a:off x="5517850" y="287444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-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A99CDB8-4174-4315-9E4B-79290244C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149" y="4420516"/>
            <a:ext cx="4457700" cy="358140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BABDB5-9009-492A-BBAB-7745F270874F}"/>
                  </a:ext>
                </a:extLst>
              </p:cNvPr>
              <p:cNvSpPr txBox="1"/>
              <p:nvPr/>
            </p:nvSpPr>
            <p:spPr>
              <a:xfrm>
                <a:off x="4644461" y="5720552"/>
                <a:ext cx="1492074" cy="2493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</m:t>
                      </m:r>
                      <m:r>
                        <a:rPr lang="en-US" altLang="ko-KR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sSub>
                        <m:sSubPr>
                          <m:ctrlPr>
                            <a:rPr lang="en-US" altLang="ko-KR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𝑊𝑇𝑃</m:t>
                          </m:r>
                        </m:e>
                        <m:sub>
                          <m:r>
                            <a:rPr lang="en-US" altLang="ko-KR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ko-KR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ko-KR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ko-KR" alt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BABDB5-9009-492A-BBAB-7745F2708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461" y="5720552"/>
                <a:ext cx="1492074" cy="249364"/>
              </a:xfrm>
              <a:prstGeom prst="rect">
                <a:avLst/>
              </a:prstGeom>
              <a:blipFill>
                <a:blip r:embed="rId8"/>
                <a:stretch>
                  <a:fillRect l="-4898" b="-219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직사각형 7">
            <a:extLst>
              <a:ext uri="{FF2B5EF4-FFF2-40B4-BE49-F238E27FC236}">
                <a16:creationId xmlns:a16="http://schemas.microsoft.com/office/drawing/2014/main" id="{29055BBF-9FFB-4C37-B473-42A6E8C616C9}"/>
              </a:ext>
            </a:extLst>
          </p:cNvPr>
          <p:cNvSpPr/>
          <p:nvPr/>
        </p:nvSpPr>
        <p:spPr>
          <a:xfrm>
            <a:off x="3105150" y="5529004"/>
            <a:ext cx="3031386" cy="63246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94333-AB5E-40CF-ACC4-ECAB08F6256B}"/>
              </a:ext>
            </a:extLst>
          </p:cNvPr>
          <p:cNvSpPr txBox="1"/>
          <p:nvPr/>
        </p:nvSpPr>
        <p:spPr>
          <a:xfrm>
            <a:off x="4644461" y="473992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-</a:t>
            </a:r>
            <a:endParaRPr lang="ko-KR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B553F1-1109-4105-A713-6742BD0A2B15}"/>
                  </a:ext>
                </a:extLst>
              </p:cNvPr>
              <p:cNvSpPr txBox="1"/>
              <p:nvPr/>
            </p:nvSpPr>
            <p:spPr>
              <a:xfrm>
                <a:off x="3176237" y="5649431"/>
                <a:ext cx="3107021" cy="392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𝑊𝑇𝑃</m:t>
                        </m:r>
                      </m:e>
                      <m:sup>
                        <m:r>
                          <a:rPr lang="en-US" altLang="ko-KR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ko-KR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altLang="ko-KR" sz="15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ko-KR" sz="15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5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ko-KR" sz="1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ko-KR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ko-KR" altLang="en-US" sz="15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en-US" altLang="ko-KR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5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ko-KR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ko-KR" altLang="en-US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altLang="ko-KR" sz="15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5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ko-KR" sz="15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5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𝑊𝑇𝑃</m:t>
                        </m:r>
                      </m:e>
                      <m:sup>
                        <m:r>
                          <a:rPr lang="ko-KR" altLang="en-US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ko-KR" altLang="en-US" sz="15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B553F1-1109-4105-A713-6742BD0A2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237" y="5649431"/>
                <a:ext cx="3107021" cy="392928"/>
              </a:xfrm>
              <a:prstGeom prst="rect">
                <a:avLst/>
              </a:prstGeom>
              <a:blipFill>
                <a:blip r:embed="rId9"/>
                <a:stretch>
                  <a:fillRect l="-2157" t="-3125" b="-18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400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다</a:t>
            </a:r>
            <a:r>
              <a:rPr lang="en-US" altLang="ko-KR" dirty="0"/>
              <a:t>. WTP </a:t>
            </a:r>
            <a:r>
              <a:rPr lang="ko-KR" altLang="en-US" dirty="0"/>
              <a:t>표본평균 및 중앙값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10126"/>
            <a:ext cx="8629218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확률지불의사함수</a:t>
            </a:r>
            <a:r>
              <a:rPr lang="en-US" altLang="ko-KR" dirty="0">
                <a:solidFill>
                  <a:srgbClr val="FF0000"/>
                </a:solidFill>
              </a:rPr>
              <a:t>(random willingness to pay function): </a:t>
            </a:r>
            <a:r>
              <a:rPr lang="ko-KR" altLang="en-US" dirty="0">
                <a:solidFill>
                  <a:srgbClr val="FF0000"/>
                </a:solidFill>
              </a:rPr>
              <a:t>지출차이함수</a:t>
            </a:r>
            <a:r>
              <a:rPr lang="en-US" altLang="ko-KR" dirty="0">
                <a:solidFill>
                  <a:srgbClr val="FF0000"/>
                </a:solidFill>
              </a:rPr>
              <a:t>(expenditure difference function) : </a:t>
            </a:r>
            <a:r>
              <a:rPr lang="ko-KR" altLang="en-US" dirty="0">
                <a:solidFill>
                  <a:srgbClr val="FF0000"/>
                </a:solidFill>
              </a:rPr>
              <a:t>지수지불의사함수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또 다른 함수형태로서는 </a:t>
            </a:r>
            <a:r>
              <a:rPr lang="ko-KR" altLang="en-US" dirty="0">
                <a:solidFill>
                  <a:srgbClr val="FF0000"/>
                </a:solidFill>
              </a:rPr>
              <a:t>지수지불의사함수</a:t>
            </a:r>
            <a:r>
              <a:rPr lang="ko-KR" altLang="en-US" dirty="0"/>
              <a:t>를 들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여기서 </a:t>
            </a:r>
            <a:r>
              <a:rPr lang="ko-KR" altLang="en-US" i="1" dirty="0">
                <a:sym typeface="Symbol" panose="05050102010706020507" pitchFamily="18" charset="2"/>
              </a:rPr>
              <a:t></a:t>
            </a:r>
            <a:r>
              <a:rPr lang="en-US" altLang="ko-KR" i="1" baseline="-25000" dirty="0">
                <a:sym typeface="Symbol" panose="05050102010706020507" pitchFamily="18" charset="2"/>
              </a:rPr>
              <a:t>j</a:t>
            </a:r>
            <a:r>
              <a:rPr lang="en-US" altLang="ko-KR" dirty="0">
                <a:sym typeface="Symbol" panose="05050102010706020507" pitchFamily="18" charset="2"/>
              </a:rPr>
              <a:t> </a:t>
            </a:r>
            <a:r>
              <a:rPr lang="ko-KR" altLang="en-US" dirty="0"/>
              <a:t>는 </a:t>
            </a:r>
            <a:r>
              <a:rPr lang="ko-KR" altLang="en-US" dirty="0" err="1"/>
              <a:t>기댓값이</a:t>
            </a:r>
            <a:r>
              <a:rPr lang="ko-KR" altLang="en-US" dirty="0"/>
              <a:t> </a:t>
            </a:r>
            <a:r>
              <a:rPr lang="en-US" altLang="ko-KR" dirty="0"/>
              <a:t>0</a:t>
            </a:r>
            <a:r>
              <a:rPr lang="ko-KR" altLang="en-US" dirty="0"/>
              <a:t>이고 분산이 </a:t>
            </a:r>
            <a:r>
              <a:rPr lang="en-US" altLang="ko-KR" i="1" dirty="0">
                <a:sym typeface="Symbol" panose="05050102010706020507" pitchFamily="18" charset="2"/>
              </a:rPr>
              <a:t></a:t>
            </a:r>
            <a:r>
              <a:rPr lang="en-US" altLang="ko-KR" baseline="30000" dirty="0">
                <a:sym typeface="Symbol" panose="05050102010706020507" pitchFamily="18" charset="2"/>
              </a:rPr>
              <a:t>2 </a:t>
            </a:r>
            <a:r>
              <a:rPr lang="ko-KR" altLang="en-US" dirty="0"/>
              <a:t>인 </a:t>
            </a:r>
            <a:r>
              <a:rPr lang="ko-KR" altLang="en-US" dirty="0" err="1"/>
              <a:t>확률오차임</a:t>
            </a:r>
            <a:endParaRPr lang="en-US" altLang="ko-KR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ko-KR" altLang="en-US" dirty="0"/>
              <a:t>응답자 </a:t>
            </a:r>
            <a:r>
              <a:rPr lang="en-US" altLang="ko-KR" i="1" dirty="0"/>
              <a:t>j </a:t>
            </a:r>
            <a:r>
              <a:rPr lang="ko-KR" altLang="en-US" dirty="0"/>
              <a:t>가 주어진 제시금액 </a:t>
            </a:r>
            <a:r>
              <a:rPr lang="en-US" altLang="ko-KR" i="1" dirty="0" err="1"/>
              <a:t>A</a:t>
            </a:r>
            <a:r>
              <a:rPr lang="en-US" altLang="ko-KR" i="1" baseline="-25000" dirty="0" err="1"/>
              <a:t>j</a:t>
            </a:r>
            <a:r>
              <a:rPr lang="en-US" altLang="ko-KR" dirty="0"/>
              <a:t> </a:t>
            </a:r>
            <a:r>
              <a:rPr lang="ko-KR" altLang="en-US" dirty="0"/>
              <a:t>에 대해 </a:t>
            </a:r>
            <a:r>
              <a:rPr lang="en-US" altLang="ko-KR" dirty="0"/>
              <a:t>“</a:t>
            </a:r>
            <a:r>
              <a:rPr lang="ko-KR" altLang="en-US" dirty="0"/>
              <a:t>예</a:t>
            </a:r>
            <a:r>
              <a:rPr lang="en-US" altLang="ko-KR" dirty="0"/>
              <a:t>”</a:t>
            </a:r>
            <a:r>
              <a:rPr lang="ko-KR" altLang="en-US" dirty="0"/>
              <a:t>라고 답할 가능성은 </a:t>
            </a:r>
            <a:r>
              <a:rPr lang="en-US" altLang="ko-KR" dirty="0"/>
              <a:t>(Ⅸ-11)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선형지불의사함수</a:t>
            </a:r>
            <a:r>
              <a:rPr lang="ko-KR" altLang="en-US" dirty="0"/>
              <a:t>와는 달리 지수지불의사함수의 평균 </a:t>
            </a:r>
            <a:r>
              <a:rPr lang="en-US" altLang="ko-KR" dirty="0"/>
              <a:t>WTP</a:t>
            </a:r>
            <a:r>
              <a:rPr lang="ko-KR" altLang="en-US" dirty="0"/>
              <a:t>는 </a:t>
            </a:r>
            <a:r>
              <a:rPr lang="ko-KR" altLang="en-US" dirty="0" err="1"/>
              <a:t>오차항</a:t>
            </a:r>
            <a:r>
              <a:rPr lang="ko-KR" altLang="en-US" dirty="0"/>
              <a:t> 분포에 대한 가정에 따라 달라짐</a:t>
            </a:r>
            <a:endParaRPr lang="en-US" altLang="ko-KR" dirty="0"/>
          </a:p>
          <a:p>
            <a:pPr lvl="1" algn="just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 algn="just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만약 </a:t>
            </a:r>
            <a:r>
              <a:rPr lang="ko-KR" altLang="en-US" dirty="0" err="1">
                <a:solidFill>
                  <a:srgbClr val="FF0000"/>
                </a:solidFill>
              </a:rPr>
              <a:t>오차항</a:t>
            </a:r>
            <a:r>
              <a:rPr lang="ko-KR" altLang="en-US" dirty="0"/>
              <a:t> </a:t>
            </a:r>
            <a:r>
              <a:rPr lang="ko-KR" altLang="en-US" i="1" dirty="0">
                <a:sym typeface="Symbol" panose="05050102010706020507" pitchFamily="18" charset="2"/>
              </a:rPr>
              <a:t></a:t>
            </a:r>
            <a:r>
              <a:rPr lang="en-US" altLang="ko-KR" i="1" baseline="-25000" dirty="0">
                <a:sym typeface="Symbol" panose="05050102010706020507" pitchFamily="18" charset="2"/>
              </a:rPr>
              <a:t>j</a:t>
            </a:r>
            <a:r>
              <a:rPr lang="en-US" altLang="ko-KR" dirty="0">
                <a:sym typeface="Symbol" panose="05050102010706020507" pitchFamily="18" charset="2"/>
              </a:rPr>
              <a:t> </a:t>
            </a:r>
            <a:r>
              <a:rPr lang="ko-KR" altLang="en-US" dirty="0"/>
              <a:t>의 </a:t>
            </a:r>
            <a:r>
              <a:rPr lang="ko-KR" altLang="en-US" dirty="0" err="1"/>
              <a:t>기댓값이</a:t>
            </a:r>
            <a:r>
              <a:rPr lang="ko-KR" altLang="en-US" dirty="0"/>
              <a:t> </a:t>
            </a:r>
            <a:r>
              <a:rPr lang="en-US" altLang="ko-KR" dirty="0"/>
              <a:t>0</a:t>
            </a:r>
            <a:r>
              <a:rPr lang="ko-KR" altLang="en-US" dirty="0"/>
              <a:t>이고 분산이 </a:t>
            </a:r>
            <a:r>
              <a:rPr lang="en-US" altLang="ko-KR" i="1" dirty="0">
                <a:sym typeface="Symbol" panose="05050102010706020507" pitchFamily="18" charset="2"/>
              </a:rPr>
              <a:t> </a:t>
            </a:r>
            <a:r>
              <a:rPr lang="en-US" altLang="ko-KR" baseline="30000" dirty="0">
                <a:sym typeface="Symbol" panose="05050102010706020507" pitchFamily="18" charset="2"/>
              </a:rPr>
              <a:t>2 </a:t>
            </a:r>
            <a:r>
              <a:rPr lang="ko-KR" altLang="en-US" dirty="0"/>
              <a:t>인 </a:t>
            </a:r>
            <a:r>
              <a:rPr lang="ko-KR" altLang="en-US" dirty="0">
                <a:solidFill>
                  <a:srgbClr val="FF0000"/>
                </a:solidFill>
              </a:rPr>
              <a:t>정규분포</a:t>
            </a:r>
            <a:r>
              <a:rPr lang="ko-KR" altLang="en-US" dirty="0"/>
              <a:t>를 취한다고 가정한다면</a:t>
            </a:r>
            <a:r>
              <a:rPr lang="en-US" altLang="ko-KR" dirty="0"/>
              <a:t>, </a:t>
            </a:r>
            <a:r>
              <a:rPr lang="ko-KR" altLang="en-US" dirty="0"/>
              <a:t>식 </a:t>
            </a:r>
            <a:r>
              <a:rPr lang="en-US" altLang="ko-KR" dirty="0"/>
              <a:t>(Ⅸ-10)</a:t>
            </a:r>
            <a:r>
              <a:rPr lang="ko-KR" altLang="en-US" dirty="0"/>
              <a:t>의 계수</a:t>
            </a:r>
            <a:r>
              <a:rPr lang="en-US" altLang="ko-KR" dirty="0"/>
              <a:t>(</a:t>
            </a:r>
            <a:r>
              <a:rPr lang="en-US" altLang="ko-KR" i="1" dirty="0">
                <a:sym typeface="Symbol" panose="05050102010706020507" pitchFamily="18" charset="2"/>
              </a:rPr>
              <a:t> </a:t>
            </a:r>
            <a:r>
              <a:rPr lang="en-US" altLang="ko-KR" dirty="0">
                <a:sym typeface="Symbol" panose="05050102010706020507" pitchFamily="18" charset="2"/>
              </a:rPr>
              <a:t>)</a:t>
            </a:r>
            <a:r>
              <a:rPr lang="ko-KR" altLang="en-US" dirty="0"/>
              <a:t>들은 </a:t>
            </a:r>
            <a:r>
              <a:rPr lang="ko-KR" altLang="en-US" dirty="0" err="1">
                <a:solidFill>
                  <a:srgbClr val="FF0000"/>
                </a:solidFill>
              </a:rPr>
              <a:t>프로빗</a:t>
            </a:r>
            <a:r>
              <a:rPr lang="ko-KR" altLang="en-US" dirty="0">
                <a:solidFill>
                  <a:srgbClr val="FF0000"/>
                </a:solidFill>
              </a:rPr>
              <a:t> 모형</a:t>
            </a:r>
            <a:r>
              <a:rPr lang="ko-KR" altLang="en-US" dirty="0"/>
              <a:t>으로 추정될 것이고</a:t>
            </a:r>
            <a:r>
              <a:rPr lang="en-US" altLang="ko-KR" dirty="0"/>
              <a:t>, WTP </a:t>
            </a:r>
            <a:r>
              <a:rPr lang="ko-KR" altLang="en-US" dirty="0"/>
              <a:t>평균과 중앙값은 다음과 같이 추정됨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만약에 </a:t>
            </a:r>
            <a:r>
              <a:rPr lang="ko-KR" altLang="en-US" dirty="0" err="1"/>
              <a:t>오차항</a:t>
            </a:r>
            <a:r>
              <a:rPr lang="ko-KR" altLang="en-US" dirty="0"/>
              <a:t> </a:t>
            </a:r>
            <a:r>
              <a:rPr lang="ko-KR" altLang="en-US" i="1" dirty="0">
                <a:sym typeface="Symbol" panose="05050102010706020507" pitchFamily="18" charset="2"/>
              </a:rPr>
              <a:t></a:t>
            </a:r>
            <a:r>
              <a:rPr lang="en-US" altLang="ko-KR" i="1" baseline="-25000" dirty="0">
                <a:sym typeface="Symbol" panose="05050102010706020507" pitchFamily="18" charset="2"/>
              </a:rPr>
              <a:t>j</a:t>
            </a:r>
            <a:r>
              <a:rPr lang="en-US" altLang="ko-KR" dirty="0">
                <a:sym typeface="Symbol" panose="05050102010706020507" pitchFamily="18" charset="2"/>
              </a:rPr>
              <a:t> </a:t>
            </a:r>
            <a:r>
              <a:rPr lang="ko-KR" altLang="en-US" dirty="0"/>
              <a:t>이 </a:t>
            </a:r>
            <a:r>
              <a:rPr lang="ko-KR" altLang="en-US" dirty="0" err="1"/>
              <a:t>기댓값이</a:t>
            </a:r>
            <a:r>
              <a:rPr lang="ko-KR" altLang="en-US" dirty="0"/>
              <a:t> </a:t>
            </a:r>
            <a:r>
              <a:rPr lang="en-US" altLang="ko-KR" dirty="0"/>
              <a:t>0</a:t>
            </a:r>
            <a:r>
              <a:rPr lang="ko-KR" altLang="en-US" dirty="0"/>
              <a:t>이고 분산이 </a:t>
            </a:r>
            <a:r>
              <a:rPr lang="en-US" altLang="ko-KR" dirty="0"/>
              <a:t>(</a:t>
            </a:r>
            <a:r>
              <a:rPr lang="en-US" altLang="ko-KR" i="1" dirty="0">
                <a:sym typeface="Symbol" panose="05050102010706020507" pitchFamily="18" charset="2"/>
              </a:rPr>
              <a:t></a:t>
            </a:r>
            <a:r>
              <a:rPr lang="en-US" altLang="ko-KR" baseline="30000" dirty="0">
                <a:sym typeface="Symbol" panose="05050102010706020507" pitchFamily="18" charset="2"/>
              </a:rPr>
              <a:t>2</a:t>
            </a:r>
            <a:r>
              <a:rPr lang="en-US" altLang="ko-KR" i="1" dirty="0">
                <a:sym typeface="Symbol" panose="05050102010706020507" pitchFamily="18" charset="2"/>
              </a:rPr>
              <a:t></a:t>
            </a:r>
            <a:r>
              <a:rPr lang="en-US" altLang="ko-KR" baseline="30000" dirty="0">
                <a:sym typeface="Symbol" panose="05050102010706020507" pitchFamily="18" charset="2"/>
              </a:rPr>
              <a:t>2 </a:t>
            </a:r>
            <a:r>
              <a:rPr lang="en-US" altLang="ko-KR" dirty="0">
                <a:sym typeface="Symbol" panose="05050102010706020507" pitchFamily="18" charset="2"/>
              </a:rPr>
              <a:t>/ 3)</a:t>
            </a:r>
            <a:r>
              <a:rPr lang="ko-KR" altLang="en-US" dirty="0"/>
              <a:t>인 </a:t>
            </a:r>
            <a:r>
              <a:rPr lang="ko-KR" altLang="en-US" dirty="0" err="1">
                <a:solidFill>
                  <a:srgbClr val="FF0000"/>
                </a:solidFill>
              </a:rPr>
              <a:t>로지스틱분포</a:t>
            </a:r>
            <a:r>
              <a:rPr lang="ko-KR" altLang="en-US" dirty="0" err="1"/>
              <a:t>를</a:t>
            </a:r>
            <a:r>
              <a:rPr lang="ko-KR" altLang="en-US" dirty="0"/>
              <a:t> 취한다고 가정한다면</a:t>
            </a:r>
            <a:r>
              <a:rPr lang="en-US" altLang="ko-KR" dirty="0"/>
              <a:t>, </a:t>
            </a:r>
            <a:r>
              <a:rPr lang="ko-KR" altLang="en-US" dirty="0"/>
              <a:t>식 </a:t>
            </a:r>
            <a:r>
              <a:rPr lang="en-US" altLang="ko-KR" dirty="0"/>
              <a:t>(Ⅸ-10)</a:t>
            </a:r>
            <a:r>
              <a:rPr lang="ko-KR" altLang="en-US" dirty="0"/>
              <a:t>의 계수</a:t>
            </a:r>
            <a:r>
              <a:rPr lang="en-US" altLang="ko-KR" dirty="0"/>
              <a:t> (</a:t>
            </a:r>
            <a:r>
              <a:rPr lang="en-US" altLang="ko-KR" i="1" dirty="0">
                <a:sym typeface="Symbol" panose="05050102010706020507" pitchFamily="18" charset="2"/>
              </a:rPr>
              <a:t> </a:t>
            </a:r>
            <a:r>
              <a:rPr lang="en-US" altLang="ko-KR" dirty="0">
                <a:sym typeface="Symbol" panose="05050102010706020507" pitchFamily="18" charset="2"/>
              </a:rPr>
              <a:t>)</a:t>
            </a:r>
            <a:r>
              <a:rPr lang="ko-KR" altLang="en-US" dirty="0"/>
              <a:t>들은 </a:t>
            </a:r>
            <a:r>
              <a:rPr lang="ko-KR" altLang="en-US" dirty="0" err="1">
                <a:solidFill>
                  <a:srgbClr val="FF0000"/>
                </a:solidFill>
              </a:rPr>
              <a:t>로짓</a:t>
            </a:r>
            <a:r>
              <a:rPr lang="ko-KR" altLang="en-US" dirty="0">
                <a:solidFill>
                  <a:srgbClr val="FF0000"/>
                </a:solidFill>
              </a:rPr>
              <a:t> 모형</a:t>
            </a:r>
            <a:r>
              <a:rPr lang="ko-KR" altLang="en-US" dirty="0"/>
              <a:t>으로 추정될 수 있고</a:t>
            </a:r>
            <a:r>
              <a:rPr lang="en-US" altLang="ko-KR" dirty="0"/>
              <a:t>, WTP </a:t>
            </a:r>
            <a:r>
              <a:rPr lang="ko-KR" altLang="en-US" dirty="0"/>
              <a:t>평균과 중앙값은 다음과 같이 추정됨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860E4F6-16A2-459D-8C89-77E85B3D1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919" y="2618121"/>
            <a:ext cx="4328160" cy="37338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5CC261B-0237-4813-94CD-90841BF40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339" y="4030764"/>
            <a:ext cx="5989320" cy="381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7D0C838-DC8D-4F5A-9AEC-54DAE037C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539" y="5069444"/>
            <a:ext cx="5913120" cy="4343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83AAD06-96D1-42FE-A8FF-D8150EC87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2639" y="6041738"/>
            <a:ext cx="5875020" cy="43434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37532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다</a:t>
            </a:r>
            <a:r>
              <a:rPr lang="en-US" altLang="ko-KR" dirty="0"/>
              <a:t>. WTP </a:t>
            </a:r>
            <a:r>
              <a:rPr lang="ko-KR" altLang="en-US" dirty="0"/>
              <a:t>표본평균 및 중앙값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효용차이 </a:t>
            </a:r>
            <a:r>
              <a:rPr lang="en-US" altLang="ko-KR" dirty="0">
                <a:solidFill>
                  <a:srgbClr val="FF0000"/>
                </a:solidFill>
              </a:rPr>
              <a:t>vs. </a:t>
            </a:r>
            <a:r>
              <a:rPr lang="ko-KR" altLang="en-US" dirty="0">
                <a:solidFill>
                  <a:srgbClr val="FF0000"/>
                </a:solidFill>
              </a:rPr>
              <a:t>지출차이함수 중 선택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이제까지 살펴본 바와 같이 양분선택형 </a:t>
            </a:r>
            <a:r>
              <a:rPr lang="en-US" altLang="ko-KR" dirty="0"/>
              <a:t>CV </a:t>
            </a:r>
            <a:r>
              <a:rPr lang="ko-KR" altLang="en-US" dirty="0"/>
              <a:t>질문에서 응답자들은 공공사업 이후의 효용이 이전의 효용보다 크거나</a:t>
            </a:r>
            <a:r>
              <a:rPr lang="en-US" altLang="ko-KR" dirty="0"/>
              <a:t>, </a:t>
            </a:r>
            <a:r>
              <a:rPr lang="ko-KR" altLang="en-US" dirty="0"/>
              <a:t>응답자들의 지불의사가 제시된 금액보다 클 때 </a:t>
            </a:r>
            <a:r>
              <a:rPr lang="en-US" altLang="ko-KR" dirty="0"/>
              <a:t>“</a:t>
            </a:r>
            <a:r>
              <a:rPr lang="ko-KR" altLang="en-US" dirty="0"/>
              <a:t>예</a:t>
            </a:r>
            <a:r>
              <a:rPr lang="en-US" altLang="ko-KR" dirty="0"/>
              <a:t>”</a:t>
            </a:r>
            <a:r>
              <a:rPr lang="ko-KR" altLang="en-US" dirty="0"/>
              <a:t>라고 응답할 것임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다시 말하면 식 </a:t>
            </a:r>
            <a:r>
              <a:rPr lang="en-US" altLang="ko-KR" dirty="0"/>
              <a:t>(Ⅸ-2)</a:t>
            </a:r>
            <a:r>
              <a:rPr lang="ko-KR" altLang="en-US" dirty="0"/>
              <a:t>와 </a:t>
            </a:r>
            <a:r>
              <a:rPr lang="en-US" altLang="ko-KR" dirty="0"/>
              <a:t>(Ⅸ-7')</a:t>
            </a:r>
            <a:r>
              <a:rPr lang="ko-KR" altLang="en-US" dirty="0"/>
              <a:t>로부터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효용차이함수와 지출차이함수가 </a:t>
            </a:r>
            <a:r>
              <a:rPr lang="ko-KR" altLang="en-US" dirty="0">
                <a:solidFill>
                  <a:srgbClr val="FF0000"/>
                </a:solidFill>
              </a:rPr>
              <a:t>선형으로 표기</a:t>
            </a:r>
            <a:r>
              <a:rPr lang="ko-KR" altLang="en-US" dirty="0"/>
              <a:t>되었다면</a:t>
            </a:r>
            <a:r>
              <a:rPr lang="en-US" altLang="ko-KR" dirty="0"/>
              <a:t>, </a:t>
            </a:r>
            <a:r>
              <a:rPr lang="ko-KR" altLang="en-US" dirty="0"/>
              <a:t>둘 다 소비자 이론에 기초하고 있고 추정된 </a:t>
            </a:r>
            <a:r>
              <a:rPr lang="en-US" altLang="ko-KR" dirty="0"/>
              <a:t>WTP </a:t>
            </a:r>
            <a:r>
              <a:rPr lang="ko-KR" altLang="en-US" dirty="0">
                <a:solidFill>
                  <a:srgbClr val="FF0000"/>
                </a:solidFill>
              </a:rPr>
              <a:t>평균과 중앙값은 같게 되어 </a:t>
            </a:r>
            <a:r>
              <a:rPr lang="ko-KR" altLang="en-US" dirty="0" err="1"/>
              <a:t>확률효용모형이나</a:t>
            </a:r>
            <a:r>
              <a:rPr lang="ko-KR" altLang="en-US" dirty="0"/>
              <a:t> 확률지불의사함수 어느 접근법을 사용하여도 무방함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선형함수 형태를 선택하였을 때 주의해야 할 점은 확률 오차항이 취할 수 있는 범위가 </a:t>
            </a:r>
            <a:r>
              <a:rPr lang="en-US" altLang="ko-KR" dirty="0"/>
              <a:t>-</a:t>
            </a:r>
            <a:r>
              <a:rPr lang="ko-KR" altLang="en-US" dirty="0"/>
              <a:t>∞에서 </a:t>
            </a:r>
            <a:r>
              <a:rPr lang="en-US" altLang="ko-KR" dirty="0"/>
              <a:t>+</a:t>
            </a:r>
            <a:r>
              <a:rPr lang="ko-KR" altLang="en-US" dirty="0"/>
              <a:t> ∞이므로 </a:t>
            </a:r>
            <a:r>
              <a:rPr lang="en-US" altLang="ko-KR" dirty="0"/>
              <a:t>WTP</a:t>
            </a:r>
            <a:r>
              <a:rPr lang="ko-KR" altLang="en-US" dirty="0"/>
              <a:t>도 </a:t>
            </a:r>
            <a:r>
              <a:rPr lang="en-US" altLang="ko-KR" dirty="0"/>
              <a:t>-</a:t>
            </a:r>
            <a:r>
              <a:rPr lang="ko-KR" altLang="en-US" dirty="0"/>
              <a:t>∞에서 </a:t>
            </a:r>
            <a:r>
              <a:rPr lang="en-US" altLang="ko-KR" dirty="0"/>
              <a:t>+</a:t>
            </a:r>
            <a:r>
              <a:rPr lang="ko-KR" altLang="en-US" dirty="0"/>
              <a:t>∞값을 취할 수 있음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예비타당성조사에서는 </a:t>
            </a:r>
            <a:r>
              <a:rPr lang="en-US" altLang="ko-KR" dirty="0">
                <a:solidFill>
                  <a:srgbClr val="FF0000"/>
                </a:solidFill>
              </a:rPr>
              <a:t>WTP</a:t>
            </a:r>
            <a:r>
              <a:rPr lang="ko-KR" altLang="en-US" dirty="0">
                <a:solidFill>
                  <a:srgbClr val="FF0000"/>
                </a:solidFill>
              </a:rPr>
              <a:t>를 계산하는 단계에서 음의 </a:t>
            </a:r>
            <a:r>
              <a:rPr lang="en-US" altLang="ko-KR" dirty="0">
                <a:solidFill>
                  <a:srgbClr val="FF0000"/>
                </a:solidFill>
              </a:rPr>
              <a:t>WTP</a:t>
            </a:r>
            <a:r>
              <a:rPr lang="ko-KR" altLang="en-US" dirty="0">
                <a:solidFill>
                  <a:srgbClr val="FF0000"/>
                </a:solidFill>
              </a:rPr>
              <a:t>를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절단하는</a:t>
            </a:r>
            <a:r>
              <a:rPr lang="en-US" altLang="ko-KR" dirty="0">
                <a:solidFill>
                  <a:srgbClr val="FF0000"/>
                </a:solidFill>
              </a:rPr>
              <a:t>(truncation)</a:t>
            </a:r>
            <a:r>
              <a:rPr lang="ko-KR" altLang="en-US" dirty="0">
                <a:solidFill>
                  <a:srgbClr val="FF0000"/>
                </a:solidFill>
              </a:rPr>
              <a:t>방식을 취함</a:t>
            </a:r>
            <a:endParaRPr lang="en-US" altLang="ko-KR" dirty="0">
              <a:solidFill>
                <a:srgbClr val="FF000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10926B7-3394-488C-A737-590B49947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919" y="3019961"/>
            <a:ext cx="5852160" cy="632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2B94D-D058-4140-8E7B-16F89A038F31}"/>
              </a:ext>
            </a:extLst>
          </p:cNvPr>
          <p:cNvSpPr txBox="1"/>
          <p:nvPr/>
        </p:nvSpPr>
        <p:spPr>
          <a:xfrm>
            <a:off x="5411170" y="295826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-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3C451-D5D4-4F3D-BDA0-DBAE429487B2}"/>
              </a:ext>
            </a:extLst>
          </p:cNvPr>
          <p:cNvSpPr txBox="1"/>
          <p:nvPr/>
        </p:nvSpPr>
        <p:spPr>
          <a:xfrm>
            <a:off x="5258770" y="327481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-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8A6678-D41F-4072-89EC-0640120E4801}"/>
              </a:ext>
            </a:extLst>
          </p:cNvPr>
          <p:cNvSpPr txBox="1"/>
          <p:nvPr/>
        </p:nvSpPr>
        <p:spPr>
          <a:xfrm>
            <a:off x="5737813" y="3305591"/>
            <a:ext cx="1707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선형지출차이함수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026631-6898-49AB-BB60-0AF2A188BAF6}"/>
              </a:ext>
            </a:extLst>
          </p:cNvPr>
          <p:cNvSpPr txBox="1"/>
          <p:nvPr/>
        </p:nvSpPr>
        <p:spPr>
          <a:xfrm>
            <a:off x="5842598" y="2989600"/>
            <a:ext cx="1707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효용차이함수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19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다</a:t>
            </a:r>
            <a:r>
              <a:rPr lang="en-US" altLang="ko-KR" dirty="0"/>
              <a:t>. WTP </a:t>
            </a:r>
            <a:r>
              <a:rPr lang="ko-KR" altLang="en-US" dirty="0"/>
              <a:t>표본평균 및 중앙값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단일 </a:t>
            </a:r>
            <a:r>
              <a:rPr lang="en-US" altLang="ko-KR" dirty="0"/>
              <a:t>vs. </a:t>
            </a:r>
            <a:r>
              <a:rPr lang="ko-KR" altLang="en-US" dirty="0"/>
              <a:t>이중양분선택모형 중 선택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이중양분선택모형</a:t>
            </a:r>
            <a:r>
              <a:rPr lang="ko-KR" altLang="en-US" dirty="0"/>
              <a:t>이 단일양분선택모형에 비하여 효용차이함수나 지출차이함수의 분산을 줄여주어서 </a:t>
            </a:r>
            <a:r>
              <a:rPr lang="en-US" altLang="ko-KR" dirty="0"/>
              <a:t>WTP </a:t>
            </a:r>
            <a:r>
              <a:rPr lang="ko-KR" altLang="en-US" dirty="0">
                <a:solidFill>
                  <a:srgbClr val="FF0000"/>
                </a:solidFill>
              </a:rPr>
              <a:t>분포의 효율성을 높일 수 있음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그러나 시작점 편의 등의 전략적 행동으로 인하여 단일양분선택모형이 갖는 </a:t>
            </a:r>
            <a:r>
              <a:rPr lang="ko-KR" altLang="en-US" dirty="0">
                <a:solidFill>
                  <a:srgbClr val="FF0000"/>
                </a:solidFill>
              </a:rPr>
              <a:t>유인일치성이 약화될 수 있음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CV </a:t>
            </a:r>
            <a:r>
              <a:rPr lang="ko-KR" altLang="en-US" dirty="0"/>
              <a:t>문항에서 이중양분선택형으로 질문을 하였다면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두 번째 질문의 응답이 첫 번째 질문의 응답과 같은 </a:t>
            </a:r>
            <a:r>
              <a:rPr lang="en-US" altLang="ko-KR" dirty="0">
                <a:solidFill>
                  <a:srgbClr val="FF0000"/>
                </a:solidFill>
              </a:rPr>
              <a:t>WTP </a:t>
            </a:r>
            <a:r>
              <a:rPr lang="ko-KR" altLang="en-US" dirty="0">
                <a:solidFill>
                  <a:srgbClr val="FF0000"/>
                </a:solidFill>
              </a:rPr>
              <a:t>분포로부터 도출되었는지를 검증</a:t>
            </a:r>
            <a:r>
              <a:rPr lang="ko-KR" altLang="en-US" dirty="0"/>
              <a:t>하여 </a:t>
            </a:r>
            <a:r>
              <a:rPr lang="ko-KR" altLang="en-US" dirty="0">
                <a:solidFill>
                  <a:srgbClr val="FF0000"/>
                </a:solidFill>
              </a:rPr>
              <a:t>그렇다고 볼 수 있을 때에는 이중양분선택모형을 사용</a:t>
            </a:r>
            <a:r>
              <a:rPr lang="ko-KR" altLang="en-US" dirty="0"/>
              <a:t>하지만 </a:t>
            </a:r>
            <a:r>
              <a:rPr lang="ko-KR" altLang="en-US" dirty="0">
                <a:solidFill>
                  <a:srgbClr val="FF0000"/>
                </a:solidFill>
              </a:rPr>
              <a:t>그렇지 않을 때에는 </a:t>
            </a:r>
            <a:r>
              <a:rPr lang="ko-KR" altLang="en-US" dirty="0" err="1">
                <a:solidFill>
                  <a:srgbClr val="FF0000"/>
                </a:solidFill>
              </a:rPr>
              <a:t>단일양분선택형모형을</a:t>
            </a:r>
            <a:r>
              <a:rPr lang="ko-KR" altLang="en-US" dirty="0">
                <a:solidFill>
                  <a:srgbClr val="FF0000"/>
                </a:solidFill>
              </a:rPr>
              <a:t> 사용</a:t>
            </a:r>
            <a:r>
              <a:rPr lang="ko-KR" altLang="en-US" dirty="0"/>
              <a:t>하도록 권고하고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두 질문사이에 유인일치성을 검증 방법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두 번째 제시금액으로부터 도출된 계수 추정치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, 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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, 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가 첫 번째 제시금액으로부터 도출된 계수 추정치가 같은가를 검증</a:t>
            </a:r>
            <a:r>
              <a:rPr lang="ko-KR" altLang="en-US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두 질문 사이의 평균과 분산이 같은지를 통계적으로 검증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>
                <a:sym typeface="Wingdings" panose="05000000000000000000" pitchFamily="2" charset="2"/>
              </a:rPr>
              <a:t>금액이 높으면 예의 비율이 낮아지고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금액이 낮으면 예의 비율이 높아짐 </a:t>
            </a:r>
            <a:r>
              <a:rPr lang="en-US" altLang="ko-KR" dirty="0">
                <a:sym typeface="Wingdings" panose="05000000000000000000" pitchFamily="2" charset="2"/>
              </a:rPr>
              <a:t>: “</a:t>
            </a:r>
            <a:r>
              <a:rPr lang="ko-KR" altLang="en-US" dirty="0">
                <a:sym typeface="Wingdings" panose="05000000000000000000" pitchFamily="2" charset="2"/>
              </a:rPr>
              <a:t>금액 </a:t>
            </a:r>
            <a:r>
              <a:rPr lang="en-US" altLang="ko-KR" dirty="0">
                <a:sym typeface="Symbol" panose="05050102010706020507" pitchFamily="18" charset="2"/>
              </a:rPr>
              <a:t>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예의 비율</a:t>
            </a:r>
            <a:r>
              <a:rPr lang="en-US" altLang="ko-KR" dirty="0">
                <a:sym typeface="Wingdings" panose="05000000000000000000" pitchFamily="2" charset="2"/>
              </a:rPr>
              <a:t>”</a:t>
            </a:r>
            <a:r>
              <a:rPr lang="ko-KR" altLang="en-US" dirty="0">
                <a:sym typeface="Wingdings" panose="05000000000000000000" pitchFamily="2" charset="2"/>
              </a:rPr>
              <a:t>은 일정해야 함을 검증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647964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다</a:t>
            </a:r>
            <a:r>
              <a:rPr lang="en-US" altLang="ko-KR" dirty="0"/>
              <a:t>. WTP </a:t>
            </a:r>
            <a:r>
              <a:rPr lang="ko-KR" altLang="en-US" dirty="0"/>
              <a:t>표본평균 및 중앙값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실험설계변수들에 대한 통계적 검정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B050"/>
                </a:solidFill>
              </a:rPr>
              <a:t>표본 </a:t>
            </a:r>
            <a:r>
              <a:rPr lang="en-US" altLang="ko-KR" dirty="0">
                <a:solidFill>
                  <a:srgbClr val="00B050"/>
                </a:solidFill>
              </a:rPr>
              <a:t>WTP </a:t>
            </a:r>
            <a:r>
              <a:rPr lang="ko-KR" altLang="en-US" dirty="0">
                <a:solidFill>
                  <a:srgbClr val="00B050"/>
                </a:solidFill>
              </a:rPr>
              <a:t>분포에 영향을 미칠 수 있는 실험설계변수</a:t>
            </a:r>
            <a:endParaRPr lang="en-US" altLang="ko-KR" dirty="0">
              <a:solidFill>
                <a:srgbClr val="00B05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/>
              <a:t>평가대상사업의 규모나 크기 혹은 포함시설들에 대한 기본계획이 구체화되지 않았을 경우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00B050"/>
                </a:solidFill>
              </a:rPr>
              <a:t>대안별로 표본을 분리하여 설문조사를 하였다면 대안을 나타내는 더미변수</a:t>
            </a:r>
            <a:endParaRPr lang="en-US" altLang="ko-KR" dirty="0">
              <a:solidFill>
                <a:srgbClr val="00B05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/>
              <a:t>사업예정지 인접지와 </a:t>
            </a:r>
            <a:r>
              <a:rPr lang="ko-KR" altLang="en-US" dirty="0" err="1"/>
              <a:t>비인접지를</a:t>
            </a:r>
            <a:r>
              <a:rPr lang="ko-KR" altLang="en-US" dirty="0"/>
              <a:t> 구분하여 표본을 설계하였다면 이들 </a:t>
            </a:r>
            <a:r>
              <a:rPr lang="ko-KR" altLang="en-US" dirty="0">
                <a:solidFill>
                  <a:srgbClr val="00B050"/>
                </a:solidFill>
              </a:rPr>
              <a:t>지역을 구분하는 더미변수</a:t>
            </a:r>
            <a:endParaRPr lang="en-US" altLang="ko-KR" dirty="0">
              <a:solidFill>
                <a:srgbClr val="00B05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/>
              <a:t>세대주나 배우자 이외에 가구원도 표본에 포함시켰다면 </a:t>
            </a:r>
            <a:r>
              <a:rPr lang="ko-KR" altLang="en-US" dirty="0">
                <a:solidFill>
                  <a:srgbClr val="00B050"/>
                </a:solidFill>
              </a:rPr>
              <a:t>가구원을 나타내는 더미변수</a:t>
            </a:r>
            <a:endParaRPr lang="en-US" altLang="ko-KR" dirty="0">
              <a:solidFill>
                <a:srgbClr val="00B05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/>
              <a:t>분석단계에서 지불거부자들의 영향을 반영하는</a:t>
            </a:r>
            <a:r>
              <a:rPr lang="ko-KR" altLang="en-US" dirty="0">
                <a:solidFill>
                  <a:srgbClr val="00B050"/>
                </a:solidFill>
              </a:rPr>
              <a:t> </a:t>
            </a:r>
            <a:r>
              <a:rPr lang="en-US" altLang="ko-KR" dirty="0">
                <a:solidFill>
                  <a:srgbClr val="00B050"/>
                </a:solidFill>
              </a:rPr>
              <a:t>Mill </a:t>
            </a:r>
            <a:r>
              <a:rPr lang="ko-KR" altLang="en-US" dirty="0">
                <a:solidFill>
                  <a:srgbClr val="00B050"/>
                </a:solidFill>
              </a:rPr>
              <a:t>비율의 역수</a:t>
            </a:r>
            <a:endParaRPr lang="en-US" altLang="ko-KR" dirty="0">
              <a:solidFill>
                <a:srgbClr val="00B050"/>
              </a:solidFill>
            </a:endParaRPr>
          </a:p>
          <a:p>
            <a:pPr marL="685800" marR="0" lvl="1" indent="-228600" algn="l" defTabSz="914400" rtl="0" eaLnBrk="1" fontAlgn="auto" latinLnBrk="1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이들 변수들은 응답자들의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인구통계학적 변수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들과는 달리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공변량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b="0" i="0" dirty="0">
                <a:effectLst/>
                <a:latin typeface="-apple-system"/>
              </a:rPr>
              <a:t>종</a:t>
            </a:r>
            <a:r>
              <a:rPr lang="ko-KR" altLang="en-US" b="0" i="0" dirty="0">
                <a:solidFill>
                  <a:srgbClr val="404040"/>
                </a:solidFill>
                <a:effectLst/>
                <a:latin typeface="-apple-system"/>
              </a:rPr>
              <a:t>속변수에 대해 독립변수와 기타 잡음인자가 공유하는 </a:t>
            </a:r>
            <a:r>
              <a:rPr lang="ko-KR" altLang="en-US" dirty="0"/>
              <a:t>변량</a:t>
            </a:r>
            <a:r>
              <a:rPr lang="en-US" altLang="ko-KR" dirty="0"/>
              <a:t>)</a:t>
            </a:r>
            <a:r>
              <a:rPr lang="ko-KR" altLang="en-US" dirty="0"/>
              <a:t>으로서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단순모형에 첨가되어 이들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실험설계 디자인들이 유효한지를 통계적으로 검증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해야 함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4BA57038-0B5D-45BD-A814-57C41C2D543F}"/>
              </a:ext>
            </a:extLst>
          </p:cNvPr>
          <p:cNvCxnSpPr/>
          <p:nvPr/>
        </p:nvCxnSpPr>
        <p:spPr>
          <a:xfrm>
            <a:off x="5090160" y="2339340"/>
            <a:ext cx="1219200" cy="1592580"/>
          </a:xfrm>
          <a:prstGeom prst="straightConnector1">
            <a:avLst/>
          </a:prstGeom>
          <a:ln w="12700">
            <a:solidFill>
              <a:srgbClr val="00B05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E305465-0075-4E08-832E-35AC92897D6A}"/>
              </a:ext>
            </a:extLst>
          </p:cNvPr>
          <p:cNvCxnSpPr/>
          <p:nvPr/>
        </p:nvCxnSpPr>
        <p:spPr>
          <a:xfrm>
            <a:off x="4320540" y="4130040"/>
            <a:ext cx="129540" cy="14097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2A8A01-E1C3-45BD-863A-6FF6E9E20DF6}"/>
              </a:ext>
            </a:extLst>
          </p:cNvPr>
          <p:cNvSpPr txBox="1"/>
          <p:nvPr/>
        </p:nvSpPr>
        <p:spPr>
          <a:xfrm>
            <a:off x="3973830" y="5542824"/>
            <a:ext cx="2232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-apple-system"/>
                <a:ea typeface="맑은 고딕" panose="020B0503020000020004" pitchFamily="50" charset="-127"/>
                <a:cs typeface="Arial" panose="020B0604020202020204" pitchFamily="34" charset="0"/>
              </a:rPr>
              <a:t>독립변수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-apple-system"/>
                <a:ea typeface="맑은 고딕" panose="020B0503020000020004" pitchFamily="50" charset="-127"/>
                <a:cs typeface="Arial" panose="020B0604020202020204" pitchFamily="34" charset="0"/>
              </a:rPr>
              <a:t>, WTP: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-apple-system"/>
                <a:ea typeface="맑은 고딕" panose="020B0503020000020004" pitchFamily="50" charset="-127"/>
                <a:cs typeface="Arial" panose="020B0604020202020204" pitchFamily="34" charset="0"/>
              </a:rPr>
              <a:t>종속변수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CA4591-AED2-4169-8CB0-EBB28FBAC1B4}"/>
              </a:ext>
            </a:extLst>
          </p:cNvPr>
          <p:cNvSpPr txBox="1"/>
          <p:nvPr/>
        </p:nvSpPr>
        <p:spPr>
          <a:xfrm>
            <a:off x="617517" y="5901396"/>
            <a:ext cx="8734301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kumimoji="0" sz="1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-apple-system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종속변수의 변화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=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독립변수의 영향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+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공변인의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영향 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	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공변인의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영향을 배제하여 순수한 독립변수만의 영향을 파악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독립변수의 영향이 통계적으로 유의한가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?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57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다</a:t>
            </a:r>
            <a:r>
              <a:rPr lang="en-US" altLang="ko-KR" dirty="0"/>
              <a:t>. WTP </a:t>
            </a:r>
            <a:r>
              <a:rPr lang="ko-KR" altLang="en-US" dirty="0"/>
              <a:t>표본평균 및 중앙값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 err="1"/>
              <a:t>로그우도함수</a:t>
            </a:r>
            <a:r>
              <a:rPr lang="ko-KR" altLang="en-US" dirty="0"/>
              <a:t> 추정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식 </a:t>
            </a:r>
            <a:r>
              <a:rPr lang="en-US" altLang="ko-KR" dirty="0"/>
              <a:t>(Ⅸ-2), (Ⅸ-7), (Ⅸ-7'), (Ⅸ-11)</a:t>
            </a:r>
            <a:r>
              <a:rPr lang="ko-KR" altLang="en-US" dirty="0"/>
              <a:t>과 같이 표시된 </a:t>
            </a:r>
            <a:r>
              <a:rPr lang="ko-KR" altLang="en-US" dirty="0">
                <a:solidFill>
                  <a:srgbClr val="FF0000"/>
                </a:solidFill>
              </a:rPr>
              <a:t>효용차이함수나 지출차이함수는 </a:t>
            </a:r>
            <a:r>
              <a:rPr lang="ko-KR" altLang="en-US" dirty="0" err="1">
                <a:solidFill>
                  <a:srgbClr val="FF0000"/>
                </a:solidFill>
              </a:rPr>
              <a:t>최대우도추정법을</a:t>
            </a:r>
            <a:r>
              <a:rPr lang="ko-KR" altLang="en-US" dirty="0">
                <a:solidFill>
                  <a:srgbClr val="FF0000"/>
                </a:solidFill>
              </a:rPr>
              <a:t> 사용하여 추정</a:t>
            </a:r>
            <a:r>
              <a:rPr lang="ko-KR" altLang="en-US" dirty="0"/>
              <a:t>이 가능하고</a:t>
            </a:r>
            <a:r>
              <a:rPr lang="en-US" altLang="ko-KR" dirty="0"/>
              <a:t>, LIMDEP</a:t>
            </a:r>
            <a:r>
              <a:rPr lang="ko-KR" altLang="en-US" dirty="0"/>
              <a:t>이나 </a:t>
            </a:r>
            <a:r>
              <a:rPr lang="en-US" altLang="ko-KR" dirty="0"/>
              <a:t>STATA </a:t>
            </a:r>
            <a:r>
              <a:rPr lang="ko-KR" altLang="en-US" dirty="0"/>
              <a:t>그리고 </a:t>
            </a:r>
            <a:r>
              <a:rPr lang="en-US" altLang="ko-KR" dirty="0"/>
              <a:t>GAUSS </a:t>
            </a:r>
            <a:r>
              <a:rPr lang="ko-KR" altLang="en-US" dirty="0"/>
              <a:t>등 통계프로그램을 활용할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여기서 </a:t>
            </a:r>
            <a:r>
              <a:rPr lang="en-US" altLang="ko-KR" i="1" dirty="0"/>
              <a:t>I </a:t>
            </a:r>
            <a:r>
              <a:rPr lang="ko-KR" altLang="en-US" dirty="0"/>
              <a:t>는 응답자들이 양분형 </a:t>
            </a:r>
            <a:r>
              <a:rPr lang="en-US" altLang="ko-KR" dirty="0"/>
              <a:t>CV </a:t>
            </a:r>
            <a:r>
              <a:rPr lang="ko-KR" altLang="en-US" dirty="0"/>
              <a:t>문항에 대해 </a:t>
            </a:r>
            <a:r>
              <a:rPr lang="en-US" altLang="ko-KR" dirty="0"/>
              <a:t>“</a:t>
            </a:r>
            <a:r>
              <a:rPr lang="ko-KR" altLang="en-US" dirty="0"/>
              <a:t>예</a:t>
            </a:r>
            <a:r>
              <a:rPr lang="en-US" altLang="ko-KR" dirty="0"/>
              <a:t>”</a:t>
            </a:r>
            <a:r>
              <a:rPr lang="ko-KR" altLang="en-US" dirty="0"/>
              <a:t>라고 응답을 했을 경우 </a:t>
            </a:r>
            <a:r>
              <a:rPr lang="en-US" altLang="ko-KR" dirty="0"/>
              <a:t>1</a:t>
            </a:r>
            <a:r>
              <a:rPr lang="ko-KR" altLang="en-US" dirty="0"/>
              <a:t>의 값을 가지고</a:t>
            </a:r>
            <a:r>
              <a:rPr lang="en-US" altLang="ko-KR" dirty="0"/>
              <a:t>, “</a:t>
            </a:r>
            <a:r>
              <a:rPr lang="ko-KR" altLang="en-US" dirty="0" err="1"/>
              <a:t>아니오</a:t>
            </a:r>
            <a:r>
              <a:rPr lang="en-US" altLang="ko-KR" dirty="0"/>
              <a:t>”</a:t>
            </a:r>
            <a:r>
              <a:rPr lang="ko-KR" altLang="en-US" dirty="0"/>
              <a:t>라고 응답을 했다면 </a:t>
            </a:r>
            <a:r>
              <a:rPr lang="en-US" altLang="ko-KR" dirty="0"/>
              <a:t>0</a:t>
            </a:r>
            <a:r>
              <a:rPr lang="ko-KR" altLang="en-US" dirty="0"/>
              <a:t>의 값을 가지게 되는 지시함수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i="1" dirty="0"/>
              <a:t>F </a:t>
            </a:r>
            <a:r>
              <a:rPr lang="en-US" altLang="ko-KR" dirty="0"/>
              <a:t>(·) </a:t>
            </a:r>
            <a:r>
              <a:rPr lang="ko-KR" altLang="en-US" dirty="0"/>
              <a:t>는 </a:t>
            </a:r>
            <a:r>
              <a:rPr lang="ko-KR" altLang="en-US" dirty="0" err="1"/>
              <a:t>확률효용모형이나</a:t>
            </a:r>
            <a:r>
              <a:rPr lang="ko-KR" altLang="en-US" dirty="0"/>
              <a:t> </a:t>
            </a:r>
            <a:r>
              <a:rPr lang="ko-KR" altLang="en-US" dirty="0" err="1"/>
              <a:t>확률지불의사함수모형의</a:t>
            </a:r>
            <a:r>
              <a:rPr lang="ko-KR" altLang="en-US" dirty="0"/>
              <a:t> 오차항과 관련된 누적확률밀도함수</a:t>
            </a:r>
            <a:endParaRPr lang="en-US" altLang="ko-KR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ko-KR" i="1" dirty="0">
                <a:solidFill>
                  <a:srgbClr val="FF0000"/>
                </a:solidFill>
              </a:rPr>
              <a:t>j </a:t>
            </a:r>
            <a:r>
              <a:rPr lang="ko-KR" altLang="en-US" dirty="0">
                <a:solidFill>
                  <a:srgbClr val="FF0000"/>
                </a:solidFill>
              </a:rPr>
              <a:t>는 </a:t>
            </a:r>
            <a:r>
              <a:rPr lang="en-US" altLang="ko-KR" i="1" dirty="0">
                <a:solidFill>
                  <a:srgbClr val="FF0000"/>
                </a:solidFill>
              </a:rPr>
              <a:t>N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명의 응답자를 나타내는 인덱스</a:t>
            </a:r>
            <a:endParaRPr lang="en-US" altLang="ko-KR" dirty="0">
              <a:solidFill>
                <a:srgbClr val="FF000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altLang="ko-KR" dirty="0">
              <a:solidFill>
                <a:srgbClr val="FF000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ko-KR" altLang="en-US" dirty="0" err="1">
                <a:solidFill>
                  <a:srgbClr val="00B050"/>
                </a:solidFill>
              </a:rPr>
              <a:t>최대우도추정법</a:t>
            </a:r>
            <a:r>
              <a:rPr lang="ko-KR" altLang="en-US" dirty="0">
                <a:solidFill>
                  <a:srgbClr val="00B050"/>
                </a:solidFill>
              </a:rPr>
              <a:t> </a:t>
            </a:r>
            <a:r>
              <a:rPr lang="en-US" altLang="ko-KR" dirty="0">
                <a:solidFill>
                  <a:srgbClr val="00B050"/>
                </a:solidFill>
              </a:rPr>
              <a:t>: </a:t>
            </a:r>
            <a:r>
              <a:rPr lang="ko-KR" altLang="en-US" dirty="0">
                <a:solidFill>
                  <a:srgbClr val="00B050"/>
                </a:solidFill>
              </a:rPr>
              <a:t>조사된 설문결과가 나올 수 있는 확률을 최대화하는 계수는 얼마인가</a:t>
            </a:r>
            <a:r>
              <a:rPr lang="en-US" altLang="ko-KR" dirty="0">
                <a:solidFill>
                  <a:srgbClr val="00B050"/>
                </a:solidFill>
              </a:rPr>
              <a:t>?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BE444C1-82D6-4E32-9A30-8C7634183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629" y="2706890"/>
            <a:ext cx="592074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1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다</a:t>
            </a:r>
            <a:r>
              <a:rPr lang="en-US" altLang="ko-KR" dirty="0"/>
              <a:t>. WTP </a:t>
            </a:r>
            <a:r>
              <a:rPr lang="ko-KR" altLang="en-US" dirty="0"/>
              <a:t>표본평균 및 중앙값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 err="1"/>
              <a:t>로그우도함수</a:t>
            </a:r>
            <a:r>
              <a:rPr lang="ko-KR" altLang="en-US" dirty="0"/>
              <a:t> 추정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이중양분형 </a:t>
            </a:r>
            <a:r>
              <a:rPr lang="en-US" altLang="ko-KR" dirty="0"/>
              <a:t>CV</a:t>
            </a:r>
            <a:r>
              <a:rPr lang="ko-KR" altLang="en-US" dirty="0"/>
              <a:t>질문에 대해서 응답자들의 </a:t>
            </a:r>
            <a:r>
              <a:rPr lang="ko-KR" altLang="en-US" dirty="0">
                <a:solidFill>
                  <a:srgbClr val="FF0000"/>
                </a:solidFill>
              </a:rPr>
              <a:t>응답패턴</a:t>
            </a:r>
            <a:r>
              <a:rPr lang="ko-KR" altLang="en-US" dirty="0"/>
              <a:t>은 </a:t>
            </a:r>
            <a:r>
              <a:rPr lang="en-US" altLang="ko-KR" dirty="0">
                <a:solidFill>
                  <a:srgbClr val="FF0000"/>
                </a:solidFill>
              </a:rPr>
              <a:t>“</a:t>
            </a:r>
            <a:r>
              <a:rPr lang="ko-KR" altLang="en-US" dirty="0">
                <a:solidFill>
                  <a:srgbClr val="FF0000"/>
                </a:solidFill>
              </a:rPr>
              <a:t>예</a:t>
            </a:r>
            <a:r>
              <a:rPr lang="en-US" altLang="ko-KR" dirty="0">
                <a:solidFill>
                  <a:srgbClr val="FF0000"/>
                </a:solidFill>
              </a:rPr>
              <a:t>/</a:t>
            </a:r>
            <a:r>
              <a:rPr lang="ko-KR" altLang="en-US" dirty="0">
                <a:solidFill>
                  <a:srgbClr val="FF0000"/>
                </a:solidFill>
              </a:rPr>
              <a:t>예</a:t>
            </a:r>
            <a:r>
              <a:rPr lang="en-US" altLang="ko-KR" dirty="0">
                <a:solidFill>
                  <a:srgbClr val="FF0000"/>
                </a:solidFill>
              </a:rPr>
              <a:t>”, “</a:t>
            </a:r>
            <a:r>
              <a:rPr lang="ko-KR" altLang="en-US" dirty="0">
                <a:solidFill>
                  <a:srgbClr val="FF0000"/>
                </a:solidFill>
              </a:rPr>
              <a:t>예</a:t>
            </a:r>
            <a:r>
              <a:rPr lang="en-US" altLang="ko-KR" dirty="0">
                <a:solidFill>
                  <a:srgbClr val="FF0000"/>
                </a:solidFill>
              </a:rPr>
              <a:t>/</a:t>
            </a:r>
            <a:r>
              <a:rPr lang="ko-KR" altLang="en-US" dirty="0" err="1">
                <a:solidFill>
                  <a:srgbClr val="FF0000"/>
                </a:solidFill>
              </a:rPr>
              <a:t>아니오</a:t>
            </a:r>
            <a:r>
              <a:rPr lang="en-US" altLang="ko-KR" dirty="0">
                <a:solidFill>
                  <a:srgbClr val="FF0000"/>
                </a:solidFill>
              </a:rPr>
              <a:t>”, “</a:t>
            </a:r>
            <a:r>
              <a:rPr lang="ko-KR" altLang="en-US" dirty="0" err="1">
                <a:solidFill>
                  <a:srgbClr val="FF0000"/>
                </a:solidFill>
              </a:rPr>
              <a:t>아니오</a:t>
            </a:r>
            <a:r>
              <a:rPr lang="en-US" altLang="ko-KR" dirty="0">
                <a:solidFill>
                  <a:srgbClr val="FF0000"/>
                </a:solidFill>
              </a:rPr>
              <a:t>/</a:t>
            </a:r>
            <a:r>
              <a:rPr lang="ko-KR" altLang="en-US" dirty="0">
                <a:solidFill>
                  <a:srgbClr val="FF0000"/>
                </a:solidFill>
              </a:rPr>
              <a:t>예</a:t>
            </a:r>
            <a:r>
              <a:rPr lang="en-US" altLang="ko-KR" dirty="0">
                <a:solidFill>
                  <a:srgbClr val="FF0000"/>
                </a:solidFill>
              </a:rPr>
              <a:t>”, “</a:t>
            </a:r>
            <a:r>
              <a:rPr lang="ko-KR" altLang="en-US" dirty="0" err="1">
                <a:solidFill>
                  <a:srgbClr val="FF0000"/>
                </a:solidFill>
              </a:rPr>
              <a:t>아니오</a:t>
            </a:r>
            <a:r>
              <a:rPr lang="en-US" altLang="ko-KR" dirty="0">
                <a:solidFill>
                  <a:srgbClr val="FF0000"/>
                </a:solidFill>
              </a:rPr>
              <a:t>/</a:t>
            </a:r>
            <a:r>
              <a:rPr lang="ko-KR" altLang="en-US" dirty="0" err="1">
                <a:solidFill>
                  <a:srgbClr val="FF0000"/>
                </a:solidFill>
              </a:rPr>
              <a:t>아니오</a:t>
            </a:r>
            <a:r>
              <a:rPr lang="en-US" altLang="ko-KR" dirty="0">
                <a:solidFill>
                  <a:srgbClr val="FF0000"/>
                </a:solidFill>
              </a:rPr>
              <a:t>”</a:t>
            </a:r>
            <a:r>
              <a:rPr lang="ko-KR" altLang="en-US" dirty="0"/>
              <a:t> 중의 하나임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가장 일반적인 형태의 지불함수 추정방법은 </a:t>
            </a:r>
            <a:r>
              <a:rPr lang="ko-KR" altLang="en-US" dirty="0">
                <a:solidFill>
                  <a:srgbClr val="FF0000"/>
                </a:solidFill>
              </a:rPr>
              <a:t>첫 번째와 두 번째 지불의사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en-US" altLang="ko-KR" i="1" dirty="0">
                <a:solidFill>
                  <a:srgbClr val="FF0000"/>
                </a:solidFill>
              </a:rPr>
              <a:t>WTP</a:t>
            </a:r>
            <a:r>
              <a:rPr lang="en-US" altLang="ko-KR" baseline="-25000" dirty="0">
                <a:solidFill>
                  <a:srgbClr val="FF0000"/>
                </a:solidFill>
              </a:rPr>
              <a:t>1</a:t>
            </a:r>
            <a:r>
              <a:rPr lang="en-US" altLang="ko-KR" i="1" baseline="-25000" dirty="0">
                <a:solidFill>
                  <a:srgbClr val="FF0000"/>
                </a:solidFill>
              </a:rPr>
              <a:t>j</a:t>
            </a:r>
            <a:r>
              <a:rPr lang="en-US" altLang="ko-KR" dirty="0">
                <a:solidFill>
                  <a:srgbClr val="FF0000"/>
                </a:solidFill>
              </a:rPr>
              <a:t> , </a:t>
            </a:r>
            <a:r>
              <a:rPr lang="en-US" altLang="ko-KR" i="1" dirty="0">
                <a:solidFill>
                  <a:srgbClr val="FF0000"/>
                </a:solidFill>
              </a:rPr>
              <a:t>WTP</a:t>
            </a:r>
            <a:r>
              <a:rPr lang="en-US" altLang="ko-KR" baseline="-25000" dirty="0">
                <a:solidFill>
                  <a:srgbClr val="FF0000"/>
                </a:solidFill>
              </a:rPr>
              <a:t>2</a:t>
            </a:r>
            <a:r>
              <a:rPr lang="en-US" altLang="ko-KR" i="1" baseline="-25000" dirty="0">
                <a:solidFill>
                  <a:srgbClr val="FF0000"/>
                </a:solidFill>
              </a:rPr>
              <a:t>j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/>
              <a:t>가 평균이 </a:t>
            </a:r>
            <a:r>
              <a:rPr lang="ko-KR" altLang="en-US" i="1" dirty="0">
                <a:sym typeface="Symbol" panose="05050102010706020507" pitchFamily="18" charset="2"/>
              </a:rPr>
              <a:t></a:t>
            </a:r>
            <a:r>
              <a:rPr lang="en-US" altLang="ko-KR" baseline="-25000" dirty="0">
                <a:sym typeface="Symbol" panose="05050102010706020507" pitchFamily="18" charset="2"/>
              </a:rPr>
              <a:t>1</a:t>
            </a:r>
            <a:r>
              <a:rPr lang="ko-KR" altLang="en-US" dirty="0"/>
              <a:t>과 </a:t>
            </a:r>
            <a:r>
              <a:rPr lang="ko-KR" altLang="en-US" i="1" dirty="0">
                <a:sym typeface="Symbol" panose="05050102010706020507" pitchFamily="18" charset="2"/>
              </a:rPr>
              <a:t></a:t>
            </a:r>
            <a:r>
              <a:rPr lang="en-US" altLang="ko-KR" baseline="-25000" dirty="0">
                <a:sym typeface="Symbol" panose="05050102010706020507" pitchFamily="18" charset="2"/>
              </a:rPr>
              <a:t>2</a:t>
            </a:r>
            <a:r>
              <a:rPr lang="ko-KR" altLang="en-US" dirty="0"/>
              <a:t>를 취하고 분산이 </a:t>
            </a:r>
            <a:r>
              <a:rPr lang="ko-KR" altLang="en-US" i="1" dirty="0">
                <a:sym typeface="Symbol" panose="05050102010706020507" pitchFamily="18" charset="2"/>
              </a:rPr>
              <a:t></a:t>
            </a:r>
            <a:r>
              <a:rPr lang="en-US" altLang="ko-KR" baseline="-25000" dirty="0">
                <a:sym typeface="Symbol" panose="05050102010706020507" pitchFamily="18" charset="2"/>
              </a:rPr>
              <a:t>1</a:t>
            </a:r>
            <a:r>
              <a:rPr lang="en-US" altLang="ko-KR" baseline="30000" dirty="0">
                <a:sym typeface="Symbol" panose="05050102010706020507" pitchFamily="18" charset="2"/>
              </a:rPr>
              <a:t>2</a:t>
            </a:r>
            <a:r>
              <a:rPr lang="ko-KR" altLang="en-US" dirty="0"/>
              <a:t>과 </a:t>
            </a:r>
            <a:r>
              <a:rPr lang="ko-KR" altLang="en-US" i="1" dirty="0">
                <a:sym typeface="Symbol" panose="05050102010706020507" pitchFamily="18" charset="2"/>
              </a:rPr>
              <a:t></a:t>
            </a:r>
            <a:r>
              <a:rPr lang="en-US" altLang="ko-KR" baseline="-25000" dirty="0">
                <a:sym typeface="Symbol" panose="05050102010706020507" pitchFamily="18" charset="2"/>
              </a:rPr>
              <a:t>2</a:t>
            </a:r>
            <a:r>
              <a:rPr lang="en-US" altLang="ko-KR" baseline="30000" dirty="0">
                <a:sym typeface="Symbol" panose="05050102010706020507" pitchFamily="18" charset="2"/>
              </a:rPr>
              <a:t>2</a:t>
            </a:r>
            <a:r>
              <a:rPr lang="ko-KR" altLang="en-US" dirty="0"/>
              <a:t>이고 상관계수가 </a:t>
            </a:r>
            <a:r>
              <a:rPr lang="ko-KR" altLang="en-US" i="1" dirty="0">
                <a:sym typeface="Symbol" panose="05050102010706020507" pitchFamily="18" charset="2"/>
              </a:rPr>
              <a:t> </a:t>
            </a:r>
            <a:r>
              <a:rPr lang="en-US" altLang="ko-KR" dirty="0">
                <a:sym typeface="Symbol" panose="05050102010706020507" pitchFamily="18" charset="2"/>
              </a:rPr>
              <a:t>(= </a:t>
            </a:r>
            <a:r>
              <a:rPr lang="ko-KR" altLang="en-US" i="1" dirty="0">
                <a:sym typeface="Symbol" panose="05050102010706020507" pitchFamily="18" charset="2"/>
              </a:rPr>
              <a:t></a:t>
            </a:r>
            <a:r>
              <a:rPr lang="en-US" altLang="ko-KR" baseline="-25000" dirty="0">
                <a:sym typeface="Symbol" panose="05050102010706020507" pitchFamily="18" charset="2"/>
              </a:rPr>
              <a:t>12 </a:t>
            </a:r>
            <a:r>
              <a:rPr lang="en-US" altLang="ko-KR" dirty="0">
                <a:sym typeface="Symbol" panose="05050102010706020507" pitchFamily="18" charset="2"/>
              </a:rPr>
              <a:t>/ (</a:t>
            </a:r>
            <a:r>
              <a:rPr lang="ko-KR" altLang="en-US" i="1" dirty="0">
                <a:sym typeface="Symbol" panose="05050102010706020507" pitchFamily="18" charset="2"/>
              </a:rPr>
              <a:t></a:t>
            </a:r>
            <a:r>
              <a:rPr lang="en-US" altLang="ko-KR" baseline="-25000" dirty="0">
                <a:sym typeface="Symbol" panose="05050102010706020507" pitchFamily="18" charset="2"/>
              </a:rPr>
              <a:t>1</a:t>
            </a:r>
            <a:r>
              <a:rPr lang="en-US" altLang="ko-KR" baseline="30000" dirty="0">
                <a:sym typeface="Symbol" panose="05050102010706020507" pitchFamily="18" charset="2"/>
              </a:rPr>
              <a:t>2</a:t>
            </a:r>
            <a:r>
              <a:rPr lang="ko-KR" altLang="en-US" dirty="0"/>
              <a:t> </a:t>
            </a:r>
            <a:r>
              <a:rPr lang="en-US" altLang="ko-KR" dirty="0"/>
              <a:t>+</a:t>
            </a:r>
            <a:r>
              <a:rPr lang="ko-KR" altLang="en-US" dirty="0"/>
              <a:t> </a:t>
            </a:r>
            <a:r>
              <a:rPr lang="ko-KR" altLang="en-US" i="1" dirty="0">
                <a:sym typeface="Symbol" panose="05050102010706020507" pitchFamily="18" charset="2"/>
              </a:rPr>
              <a:t></a:t>
            </a:r>
            <a:r>
              <a:rPr lang="en-US" altLang="ko-KR" baseline="-25000" dirty="0">
                <a:sym typeface="Symbol" panose="05050102010706020507" pitchFamily="18" charset="2"/>
              </a:rPr>
              <a:t>2</a:t>
            </a:r>
            <a:r>
              <a:rPr lang="en-US" altLang="ko-KR" baseline="30000" dirty="0">
                <a:sym typeface="Symbol" panose="05050102010706020507" pitchFamily="18" charset="2"/>
              </a:rPr>
              <a:t>2</a:t>
            </a:r>
            <a:r>
              <a:rPr lang="en-US" altLang="ko-KR" dirty="0">
                <a:sym typeface="Symbol" panose="05050102010706020507" pitchFamily="18" charset="2"/>
              </a:rPr>
              <a:t>)</a:t>
            </a:r>
            <a:r>
              <a:rPr lang="en-US" altLang="ko-KR" baseline="30000" dirty="0">
                <a:sym typeface="Symbol" panose="05050102010706020507" pitchFamily="18" charset="2"/>
              </a:rPr>
              <a:t>1/2</a:t>
            </a:r>
            <a:r>
              <a:rPr lang="en-US" altLang="ko-KR" dirty="0">
                <a:sym typeface="Symbol" panose="05050102010706020507" pitchFamily="18" charset="2"/>
              </a:rPr>
              <a:t>, </a:t>
            </a:r>
            <a:r>
              <a:rPr lang="ko-KR" altLang="en-US" i="1" dirty="0">
                <a:sym typeface="Symbol" panose="05050102010706020507" pitchFamily="18" charset="2"/>
              </a:rPr>
              <a:t></a:t>
            </a:r>
            <a:r>
              <a:rPr lang="en-US" altLang="ko-KR" baseline="-25000" dirty="0">
                <a:sym typeface="Symbol" panose="05050102010706020507" pitchFamily="18" charset="2"/>
              </a:rPr>
              <a:t>12</a:t>
            </a:r>
            <a:r>
              <a:rPr lang="ko-KR" altLang="en-US" dirty="0"/>
              <a:t>는 공분산</a:t>
            </a:r>
            <a:r>
              <a:rPr lang="en-US" altLang="ko-KR" dirty="0"/>
              <a:t>)</a:t>
            </a:r>
            <a:r>
              <a:rPr lang="ko-KR" altLang="en-US" dirty="0"/>
              <a:t>인 </a:t>
            </a:r>
            <a:r>
              <a:rPr lang="ko-KR" altLang="en-US" dirty="0" err="1"/>
              <a:t>이변량정규분포를</a:t>
            </a:r>
            <a:r>
              <a:rPr lang="ko-KR" altLang="en-US" dirty="0"/>
              <a:t> 취한다고 가정하는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이변량프로빗</a:t>
            </a:r>
            <a:r>
              <a:rPr lang="ko-KR" altLang="en-US" dirty="0">
                <a:solidFill>
                  <a:srgbClr val="FF0000"/>
                </a:solidFill>
              </a:rPr>
              <a:t> 모형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상응하는 </a:t>
            </a:r>
            <a:r>
              <a:rPr lang="ko-KR" altLang="en-US" dirty="0" err="1"/>
              <a:t>로그우도함수는</a:t>
            </a:r>
            <a:r>
              <a:rPr lang="ko-KR" altLang="en-US" dirty="0"/>
              <a:t> 다음과 같이 표기할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지시함수 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ko-KR" altLang="en-US" dirty="0"/>
              <a:t>은 첫 번째 양분형 질문에 대해 </a:t>
            </a:r>
            <a:r>
              <a:rPr lang="en-US" altLang="ko-KR" dirty="0"/>
              <a:t>“</a:t>
            </a:r>
            <a:r>
              <a:rPr lang="ko-KR" altLang="en-US" dirty="0"/>
              <a:t>예</a:t>
            </a:r>
            <a:r>
              <a:rPr lang="en-US" altLang="ko-KR" dirty="0"/>
              <a:t>”</a:t>
            </a:r>
            <a:r>
              <a:rPr lang="ko-KR" altLang="en-US" dirty="0"/>
              <a:t>라고 응답하면 </a:t>
            </a:r>
            <a:r>
              <a:rPr lang="en-US" altLang="ko-KR" dirty="0"/>
              <a:t>1</a:t>
            </a:r>
            <a:r>
              <a:rPr lang="ko-KR" altLang="en-US" dirty="0"/>
              <a:t>을</a:t>
            </a:r>
            <a:r>
              <a:rPr lang="en-US" altLang="ko-KR" dirty="0"/>
              <a:t>, </a:t>
            </a:r>
            <a:r>
              <a:rPr lang="ko-KR" altLang="en-US" dirty="0"/>
              <a:t>그렇지 않으면 </a:t>
            </a:r>
            <a:r>
              <a:rPr lang="en-US" altLang="ko-KR" dirty="0"/>
              <a:t>0</a:t>
            </a:r>
            <a:r>
              <a:rPr lang="ko-KR" altLang="en-US" dirty="0"/>
              <a:t>을 취함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지시함수 </a:t>
            </a:r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ko-KR" altLang="en-US" dirty="0"/>
              <a:t>는 두 번째 양분형 질문에 대해 </a:t>
            </a:r>
            <a:r>
              <a:rPr lang="en-US" altLang="ko-KR" dirty="0"/>
              <a:t>“</a:t>
            </a:r>
            <a:r>
              <a:rPr lang="ko-KR" altLang="en-US" dirty="0"/>
              <a:t>예</a:t>
            </a:r>
            <a:r>
              <a:rPr lang="en-US" altLang="ko-KR" dirty="0"/>
              <a:t>”</a:t>
            </a:r>
            <a:r>
              <a:rPr lang="ko-KR" altLang="en-US" dirty="0"/>
              <a:t>라고 응답하면 </a:t>
            </a:r>
            <a:r>
              <a:rPr lang="en-US" altLang="ko-KR" dirty="0"/>
              <a:t>1</a:t>
            </a:r>
            <a:r>
              <a:rPr lang="ko-KR" altLang="en-US" dirty="0"/>
              <a:t>을</a:t>
            </a:r>
            <a:r>
              <a:rPr lang="en-US" altLang="ko-KR" dirty="0"/>
              <a:t>, </a:t>
            </a:r>
            <a:r>
              <a:rPr lang="ko-KR" altLang="en-US" dirty="0"/>
              <a:t>그렇지 않으면 </a:t>
            </a:r>
            <a:r>
              <a:rPr lang="en-US" altLang="ko-KR" dirty="0"/>
              <a:t>0</a:t>
            </a:r>
            <a:r>
              <a:rPr lang="ko-KR" altLang="en-US" dirty="0"/>
              <a:t>을 취함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i="1" dirty="0">
                <a:sym typeface="Symbol" panose="05050102010706020507" pitchFamily="18" charset="2"/>
              </a:rPr>
              <a:t></a:t>
            </a:r>
            <a:r>
              <a:rPr lang="ko-KR" altLang="en-US" i="1" baseline="-25000" dirty="0">
                <a:sym typeface="Symbol" panose="05050102010706020507" pitchFamily="18" charset="2"/>
              </a:rPr>
              <a:t></a:t>
            </a:r>
            <a:r>
              <a:rPr lang="en-US" altLang="ko-KR" baseline="-25000" dirty="0">
                <a:sym typeface="Symbol" panose="05050102010706020507" pitchFamily="18" charset="2"/>
              </a:rPr>
              <a:t>1</a:t>
            </a:r>
            <a:r>
              <a:rPr lang="ko-KR" altLang="en-US" i="1" baseline="-25000" dirty="0">
                <a:sym typeface="Symbol" panose="05050102010706020507" pitchFamily="18" charset="2"/>
              </a:rPr>
              <a:t></a:t>
            </a:r>
            <a:r>
              <a:rPr lang="en-US" altLang="ko-KR" baseline="-25000" dirty="0">
                <a:sym typeface="Symbol" panose="05050102010706020507" pitchFamily="18" charset="2"/>
              </a:rPr>
              <a:t>2</a:t>
            </a:r>
            <a:r>
              <a:rPr lang="en-US" altLang="ko-KR" dirty="0">
                <a:sym typeface="Symbol" panose="05050102010706020507" pitchFamily="18" charset="2"/>
              </a:rPr>
              <a:t>(·)</a:t>
            </a:r>
            <a:r>
              <a:rPr lang="ko-KR" altLang="en-US" dirty="0"/>
              <a:t>는 표준화된 </a:t>
            </a:r>
            <a:r>
              <a:rPr lang="ko-KR" altLang="en-US" dirty="0" err="1"/>
              <a:t>이변량정규누적분포함수를</a:t>
            </a:r>
            <a:r>
              <a:rPr lang="ko-KR" altLang="en-US" dirty="0"/>
              <a:t> 나타냄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5A688C1-923D-4EC2-B740-A6CDBF67F5A2}"/>
              </a:ext>
            </a:extLst>
          </p:cNvPr>
          <p:cNvGrpSpPr/>
          <p:nvPr/>
        </p:nvGrpSpPr>
        <p:grpSpPr>
          <a:xfrm>
            <a:off x="1935659" y="4449390"/>
            <a:ext cx="6034679" cy="2287133"/>
            <a:chOff x="1286543" y="3971486"/>
            <a:chExt cx="6034679" cy="2287133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91611374-E58E-4AD1-932A-3129EF14B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7642" y="4475539"/>
              <a:ext cx="5783580" cy="178308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16A5DC91-57D8-4C80-AEC7-076B5D5DF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6543" y="3971486"/>
              <a:ext cx="4061460" cy="55626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C8E7F18-0C26-4DCD-A4DE-A149036FCCAA}"/>
              </a:ext>
            </a:extLst>
          </p:cNvPr>
          <p:cNvSpPr txBox="1"/>
          <p:nvPr/>
        </p:nvSpPr>
        <p:spPr>
          <a:xfrm>
            <a:off x="6095999" y="4604666"/>
            <a:ext cx="6781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예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예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12DB39-3A8F-4DC5-BE6A-AF2C6A0AF282}"/>
              </a:ext>
            </a:extLst>
          </p:cNvPr>
          <p:cNvSpPr txBox="1"/>
          <p:nvPr/>
        </p:nvSpPr>
        <p:spPr>
          <a:xfrm>
            <a:off x="6095998" y="5147591"/>
            <a:ext cx="17373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예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아니오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382ED-C133-4998-AE84-2B86DCA814B0}"/>
              </a:ext>
            </a:extLst>
          </p:cNvPr>
          <p:cNvSpPr txBox="1"/>
          <p:nvPr/>
        </p:nvSpPr>
        <p:spPr>
          <a:xfrm>
            <a:off x="6095998" y="5757819"/>
            <a:ext cx="16232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아니오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예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4D1BE3-8362-4416-8BAD-0F9017C45EB1}"/>
              </a:ext>
            </a:extLst>
          </p:cNvPr>
          <p:cNvSpPr txBox="1"/>
          <p:nvPr/>
        </p:nvSpPr>
        <p:spPr>
          <a:xfrm>
            <a:off x="6095998" y="6317965"/>
            <a:ext cx="13639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아니오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아니오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8430A5-3C8A-F052-38D6-B39971CF3E2B}"/>
              </a:ext>
            </a:extLst>
          </p:cNvPr>
          <p:cNvSpPr txBox="1"/>
          <p:nvPr/>
        </p:nvSpPr>
        <p:spPr>
          <a:xfrm>
            <a:off x="7683177" y="404436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dirty="0">
                <a:solidFill>
                  <a:srgbClr val="0000FF"/>
                </a:solidFill>
              </a:rPr>
              <a:t>첫번째 질문</a:t>
            </a:r>
            <a:endParaRPr lang="en-US" altLang="ko-KR" sz="1000" dirty="0">
              <a:solidFill>
                <a:srgbClr val="0000FF"/>
              </a:solidFill>
            </a:endParaRPr>
          </a:p>
          <a:p>
            <a:pPr algn="ctr"/>
            <a:r>
              <a:rPr lang="en-US" altLang="ko-KR" sz="1000" dirty="0">
                <a:solidFill>
                  <a:srgbClr val="0000FF"/>
                </a:solidFill>
                <a:sym typeface="Symbol" panose="05050102010706020507" pitchFamily="18" charset="2"/>
              </a:rPr>
              <a:t>1 : </a:t>
            </a:r>
            <a:r>
              <a:rPr lang="en-US" altLang="ko-KR" sz="1000" dirty="0">
                <a:solidFill>
                  <a:srgbClr val="0000FF"/>
                </a:solidFill>
              </a:rPr>
              <a:t>WTP1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5054EF-CD82-E335-3C78-F562C1AF0B26}"/>
              </a:ext>
            </a:extLst>
          </p:cNvPr>
          <p:cNvSpPr txBox="1"/>
          <p:nvPr/>
        </p:nvSpPr>
        <p:spPr>
          <a:xfrm>
            <a:off x="8713773" y="404436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dirty="0">
                <a:solidFill>
                  <a:srgbClr val="0000FF"/>
                </a:solidFill>
              </a:rPr>
              <a:t>두번째 질문</a:t>
            </a:r>
            <a:endParaRPr lang="en-US" altLang="ko-KR" sz="1000" dirty="0">
              <a:solidFill>
                <a:srgbClr val="0000FF"/>
              </a:solidFill>
            </a:endParaRPr>
          </a:p>
          <a:p>
            <a:pPr algn="ctr"/>
            <a:r>
              <a:rPr lang="en-US" altLang="ko-KR" sz="1000" dirty="0">
                <a:solidFill>
                  <a:srgbClr val="0000FF"/>
                </a:solidFill>
                <a:sym typeface="Symbol" panose="05050102010706020507" pitchFamily="18" charset="2"/>
              </a:rPr>
              <a:t>2 : </a:t>
            </a:r>
            <a:r>
              <a:rPr lang="en-US" altLang="ko-KR" sz="1000" dirty="0">
                <a:solidFill>
                  <a:srgbClr val="0000FF"/>
                </a:solidFill>
              </a:rPr>
              <a:t>WTP2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CB901F-AFF1-242D-ED7A-C4325D866C32}"/>
              </a:ext>
            </a:extLst>
          </p:cNvPr>
          <p:cNvSpPr txBox="1"/>
          <p:nvPr/>
        </p:nvSpPr>
        <p:spPr>
          <a:xfrm>
            <a:off x="7683177" y="4833513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rgbClr val="0000FF"/>
                </a:solidFill>
              </a:rPr>
              <a:t>기준금액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BEBC9C-0E3A-9E15-BBD6-151E3544F6BF}"/>
              </a:ext>
            </a:extLst>
          </p:cNvPr>
          <p:cNvSpPr txBox="1"/>
          <p:nvPr/>
        </p:nvSpPr>
        <p:spPr>
          <a:xfrm>
            <a:off x="8713773" y="4489848"/>
            <a:ext cx="997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rgbClr val="0000FF"/>
                </a:solidFill>
              </a:rPr>
              <a:t>높은 금액</a:t>
            </a:r>
            <a:r>
              <a:rPr lang="en-US" altLang="ko-KR" sz="1000" dirty="0">
                <a:solidFill>
                  <a:srgbClr val="0000FF"/>
                </a:solidFill>
              </a:rPr>
              <a:t>(2</a:t>
            </a:r>
            <a:r>
              <a:rPr lang="ko-KR" altLang="en-US" sz="1000" dirty="0">
                <a:solidFill>
                  <a:srgbClr val="0000FF"/>
                </a:solidFill>
              </a:rPr>
              <a:t>배</a:t>
            </a:r>
            <a:r>
              <a:rPr lang="en-US" altLang="ko-KR" sz="1000" dirty="0">
                <a:solidFill>
                  <a:srgbClr val="0000FF"/>
                </a:solidFill>
              </a:rPr>
              <a:t>)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C35482-5AF0-DBF8-F3E8-4DA3BFE4F451}"/>
              </a:ext>
            </a:extLst>
          </p:cNvPr>
          <p:cNvSpPr txBox="1"/>
          <p:nvPr/>
        </p:nvSpPr>
        <p:spPr>
          <a:xfrm>
            <a:off x="8713773" y="5197520"/>
            <a:ext cx="1112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rgbClr val="0000FF"/>
                </a:solidFill>
              </a:rPr>
              <a:t>낮은 금액</a:t>
            </a:r>
            <a:r>
              <a:rPr lang="en-US" altLang="ko-KR" sz="1000" dirty="0">
                <a:solidFill>
                  <a:srgbClr val="0000FF"/>
                </a:solidFill>
              </a:rPr>
              <a:t>(1/2</a:t>
            </a:r>
            <a:r>
              <a:rPr lang="ko-KR" altLang="en-US" sz="1000" dirty="0">
                <a:solidFill>
                  <a:srgbClr val="0000FF"/>
                </a:solidFill>
              </a:rPr>
              <a:t>배</a:t>
            </a:r>
            <a:r>
              <a:rPr lang="en-US" altLang="ko-KR" sz="1000" dirty="0">
                <a:solidFill>
                  <a:srgbClr val="0000FF"/>
                </a:solidFill>
              </a:rPr>
              <a:t>)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1A0CC5E2-B3EF-4FFD-315E-BD671DBCE10D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 flipV="1">
            <a:off x="8380804" y="4612959"/>
            <a:ext cx="332969" cy="343665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3675BDF1-7689-9EA2-DFEC-6FCE98A6EB49}"/>
              </a:ext>
            </a:extLst>
          </p:cNvPr>
          <p:cNvCxnSpPr>
            <a:stCxn id="18" idx="3"/>
            <a:endCxn id="20" idx="1"/>
          </p:cNvCxnSpPr>
          <p:nvPr/>
        </p:nvCxnSpPr>
        <p:spPr>
          <a:xfrm>
            <a:off x="8380804" y="4956624"/>
            <a:ext cx="332969" cy="364007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B992D8F-DF07-FD15-4D45-5ACD1E9FFE55}"/>
              </a:ext>
            </a:extLst>
          </p:cNvPr>
          <p:cNvSpPr txBox="1"/>
          <p:nvPr/>
        </p:nvSpPr>
        <p:spPr>
          <a:xfrm>
            <a:off x="8183316" y="4600126"/>
            <a:ext cx="2998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예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917FF8-20D7-4CBB-FAED-56A26F2F5DD8}"/>
              </a:ext>
            </a:extLst>
          </p:cNvPr>
          <p:cNvSpPr txBox="1"/>
          <p:nvPr/>
        </p:nvSpPr>
        <p:spPr>
          <a:xfrm>
            <a:off x="8119505" y="5197519"/>
            <a:ext cx="624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아니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algn="ctr"/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오</a:t>
            </a:r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77982F-F4D4-42A3-51CA-7539C93C6791}"/>
              </a:ext>
            </a:extLst>
          </p:cNvPr>
          <p:cNvSpPr txBox="1"/>
          <p:nvPr/>
        </p:nvSpPr>
        <p:spPr>
          <a:xfrm>
            <a:off x="8713773" y="4703960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rgbClr val="0000FF"/>
                </a:solidFill>
              </a:rPr>
              <a:t>예의</a:t>
            </a:r>
            <a:r>
              <a:rPr lang="en-US" altLang="ko-KR" sz="1000" dirty="0">
                <a:solidFill>
                  <a:srgbClr val="0000FF"/>
                </a:solidFill>
              </a:rPr>
              <a:t> </a:t>
            </a:r>
            <a:r>
              <a:rPr lang="ko-KR" altLang="en-US" sz="1000" dirty="0">
                <a:solidFill>
                  <a:srgbClr val="0000FF"/>
                </a:solidFill>
              </a:rPr>
              <a:t>비율 낮음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B0F51B-5855-8B3D-D618-08DAAE5FB528}"/>
              </a:ext>
            </a:extLst>
          </p:cNvPr>
          <p:cNvSpPr txBox="1"/>
          <p:nvPr/>
        </p:nvSpPr>
        <p:spPr>
          <a:xfrm>
            <a:off x="8713773" y="5398881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rgbClr val="0000FF"/>
                </a:solidFill>
              </a:rPr>
              <a:t>예의</a:t>
            </a:r>
            <a:r>
              <a:rPr lang="en-US" altLang="ko-KR" sz="1000" dirty="0">
                <a:solidFill>
                  <a:srgbClr val="0000FF"/>
                </a:solidFill>
              </a:rPr>
              <a:t> </a:t>
            </a:r>
            <a:r>
              <a:rPr lang="ko-KR" altLang="en-US" sz="1000" dirty="0">
                <a:solidFill>
                  <a:srgbClr val="0000FF"/>
                </a:solidFill>
              </a:rPr>
              <a:t>비율 높음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0979E4-AEBF-8C92-FB0E-68C4AB637FB2}"/>
              </a:ext>
            </a:extLst>
          </p:cNvPr>
          <p:cNvSpPr txBox="1"/>
          <p:nvPr/>
        </p:nvSpPr>
        <p:spPr>
          <a:xfrm>
            <a:off x="7388456" y="5007960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rgbClr val="0000FF"/>
                </a:solidFill>
              </a:rPr>
              <a:t>예의</a:t>
            </a:r>
            <a:r>
              <a:rPr lang="en-US" altLang="ko-KR" sz="1000" dirty="0">
                <a:solidFill>
                  <a:srgbClr val="0000FF"/>
                </a:solidFill>
              </a:rPr>
              <a:t> </a:t>
            </a:r>
            <a:r>
              <a:rPr lang="ko-KR" altLang="en-US" sz="1000" dirty="0">
                <a:solidFill>
                  <a:srgbClr val="0000FF"/>
                </a:solidFill>
              </a:rPr>
              <a:t>비율 보통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C9B8A0-2C83-7CE0-644F-64BD32892732}"/>
              </a:ext>
            </a:extLst>
          </p:cNvPr>
          <p:cNvSpPr txBox="1"/>
          <p:nvPr/>
        </p:nvSpPr>
        <p:spPr>
          <a:xfrm>
            <a:off x="7885580" y="5737108"/>
            <a:ext cx="1972015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dirty="0">
                <a:solidFill>
                  <a:srgbClr val="0000FF"/>
                </a:solidFill>
                <a:sym typeface="Symbol" panose="05050102010706020507" pitchFamily="18" charset="2"/>
              </a:rPr>
              <a:t>금액 </a:t>
            </a:r>
            <a:r>
              <a:rPr lang="en-US" altLang="ko-KR" sz="1000" dirty="0">
                <a:solidFill>
                  <a:srgbClr val="0000FF"/>
                </a:solidFill>
                <a:sym typeface="Symbol" panose="05050102010706020507" pitchFamily="18" charset="2"/>
              </a:rPr>
              <a:t> </a:t>
            </a:r>
            <a:r>
              <a:rPr lang="ko-KR" altLang="en-US" sz="1000" dirty="0">
                <a:solidFill>
                  <a:srgbClr val="0000FF"/>
                </a:solidFill>
                <a:sym typeface="Symbol" panose="05050102010706020507" pitchFamily="18" charset="2"/>
              </a:rPr>
              <a:t>예의 비율  </a:t>
            </a:r>
            <a:r>
              <a:rPr lang="en-US" altLang="ko-KR" sz="1000" dirty="0">
                <a:solidFill>
                  <a:srgbClr val="0000FF"/>
                </a:solidFill>
                <a:sym typeface="Symbol" panose="05050102010706020507" pitchFamily="18" charset="2"/>
              </a:rPr>
              <a:t>= </a:t>
            </a:r>
            <a:r>
              <a:rPr lang="ko-KR" altLang="en-US" sz="1000" dirty="0">
                <a:solidFill>
                  <a:srgbClr val="0000FF"/>
                </a:solidFill>
                <a:sym typeface="Symbol" panose="05050102010706020507" pitchFamily="18" charset="2"/>
              </a:rPr>
              <a:t>일정</a:t>
            </a:r>
            <a:r>
              <a:rPr lang="en-US" altLang="ko-KR" sz="1000" dirty="0">
                <a:solidFill>
                  <a:srgbClr val="0000FF"/>
                </a:solidFill>
                <a:sym typeface="Symbol" panose="05050102010706020507" pitchFamily="18" charset="2"/>
              </a:rPr>
              <a:t>()</a:t>
            </a:r>
          </a:p>
          <a:p>
            <a:pPr algn="ctr"/>
            <a:r>
              <a:rPr lang="en-US" altLang="ko-KR" sz="1000" dirty="0">
                <a:solidFill>
                  <a:srgbClr val="0000FF"/>
                </a:solidFill>
                <a:sym typeface="Symbol" panose="05050102010706020507" pitchFamily="18" charset="2"/>
              </a:rPr>
              <a:t>1  = </a:t>
            </a:r>
            <a:r>
              <a:rPr lang="ko-KR" altLang="en-US" sz="1000" dirty="0">
                <a:solidFill>
                  <a:srgbClr val="0000FF"/>
                </a:solidFill>
                <a:sym typeface="Symbol" panose="05050102010706020507" pitchFamily="18" charset="2"/>
              </a:rPr>
              <a:t>기준 </a:t>
            </a:r>
            <a:r>
              <a:rPr lang="ko-KR" altLang="en-US" sz="1000" dirty="0">
                <a:solidFill>
                  <a:srgbClr val="0000FF"/>
                </a:solidFill>
              </a:rPr>
              <a:t>금액</a:t>
            </a:r>
            <a:r>
              <a:rPr lang="en-US" altLang="ko-KR" sz="1000" dirty="0">
                <a:solidFill>
                  <a:srgbClr val="0000FF"/>
                </a:solidFill>
              </a:rPr>
              <a:t> </a:t>
            </a:r>
            <a:r>
              <a:rPr lang="en-US" altLang="ko-KR" sz="1000" dirty="0">
                <a:solidFill>
                  <a:srgbClr val="0000FF"/>
                </a:solidFill>
                <a:sym typeface="Symbol" panose="05050102010706020507" pitchFamily="18" charset="2"/>
              </a:rPr>
              <a:t> </a:t>
            </a:r>
            <a:r>
              <a:rPr lang="ko-KR" altLang="en-US" sz="1000" dirty="0">
                <a:solidFill>
                  <a:srgbClr val="0000FF"/>
                </a:solidFill>
                <a:sym typeface="Symbol" panose="05050102010706020507" pitchFamily="18" charset="2"/>
              </a:rPr>
              <a:t>보통 예의 비율</a:t>
            </a:r>
            <a:endParaRPr lang="en-US" altLang="ko-KR" sz="10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algn="ctr"/>
            <a:r>
              <a:rPr lang="en-US" altLang="ko-KR" sz="1000" dirty="0">
                <a:solidFill>
                  <a:srgbClr val="0000FF"/>
                </a:solidFill>
                <a:sym typeface="Symbol" panose="05050102010706020507" pitchFamily="18" charset="2"/>
              </a:rPr>
              <a:t>2 = </a:t>
            </a:r>
            <a:r>
              <a:rPr lang="ko-KR" altLang="en-US" sz="1000" dirty="0">
                <a:solidFill>
                  <a:srgbClr val="0000FF"/>
                </a:solidFill>
                <a:sym typeface="Symbol" panose="05050102010706020507" pitchFamily="18" charset="2"/>
              </a:rPr>
              <a:t>높은 </a:t>
            </a:r>
            <a:r>
              <a:rPr lang="ko-KR" altLang="en-US" sz="1000" dirty="0">
                <a:solidFill>
                  <a:srgbClr val="0000FF"/>
                </a:solidFill>
              </a:rPr>
              <a:t>금액</a:t>
            </a:r>
            <a:r>
              <a:rPr lang="en-US" altLang="ko-KR" sz="1000" dirty="0">
                <a:solidFill>
                  <a:srgbClr val="0000FF"/>
                </a:solidFill>
              </a:rPr>
              <a:t> </a:t>
            </a:r>
            <a:r>
              <a:rPr lang="en-US" altLang="ko-KR" sz="1000" dirty="0">
                <a:solidFill>
                  <a:srgbClr val="0000FF"/>
                </a:solidFill>
                <a:sym typeface="Symbol" panose="05050102010706020507" pitchFamily="18" charset="2"/>
              </a:rPr>
              <a:t> </a:t>
            </a:r>
            <a:r>
              <a:rPr lang="ko-KR" altLang="en-US" sz="1000" dirty="0">
                <a:solidFill>
                  <a:srgbClr val="0000FF"/>
                </a:solidFill>
                <a:sym typeface="Symbol" panose="05050102010706020507" pitchFamily="18" charset="2"/>
              </a:rPr>
              <a:t>낮은 예의 비율</a:t>
            </a:r>
            <a:endParaRPr lang="en-US" altLang="ko-KR" sz="10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algn="ctr"/>
            <a:r>
              <a:rPr lang="en-US" altLang="ko-KR" sz="1000" dirty="0">
                <a:solidFill>
                  <a:srgbClr val="0000FF"/>
                </a:solidFill>
                <a:sym typeface="Symbol" panose="05050102010706020507" pitchFamily="18" charset="2"/>
              </a:rPr>
              <a:t>2 = </a:t>
            </a:r>
            <a:r>
              <a:rPr lang="ko-KR" altLang="en-US" sz="1000" dirty="0">
                <a:solidFill>
                  <a:srgbClr val="0000FF"/>
                </a:solidFill>
                <a:sym typeface="Symbol" panose="05050102010706020507" pitchFamily="18" charset="2"/>
              </a:rPr>
              <a:t>낮은 </a:t>
            </a:r>
            <a:r>
              <a:rPr lang="ko-KR" altLang="en-US" sz="1000" dirty="0">
                <a:solidFill>
                  <a:srgbClr val="0000FF"/>
                </a:solidFill>
              </a:rPr>
              <a:t>금액</a:t>
            </a:r>
            <a:r>
              <a:rPr lang="en-US" altLang="ko-KR" sz="1000" dirty="0">
                <a:solidFill>
                  <a:srgbClr val="0000FF"/>
                </a:solidFill>
              </a:rPr>
              <a:t> </a:t>
            </a:r>
            <a:r>
              <a:rPr lang="en-US" altLang="ko-KR" sz="1000" dirty="0">
                <a:solidFill>
                  <a:srgbClr val="0000FF"/>
                </a:solidFill>
                <a:sym typeface="Symbol" panose="05050102010706020507" pitchFamily="18" charset="2"/>
              </a:rPr>
              <a:t> </a:t>
            </a:r>
            <a:r>
              <a:rPr lang="ko-KR" altLang="en-US" sz="1000" dirty="0">
                <a:solidFill>
                  <a:srgbClr val="0000FF"/>
                </a:solidFill>
                <a:sym typeface="Symbol" panose="05050102010706020507" pitchFamily="18" charset="2"/>
              </a:rPr>
              <a:t>높은 예의 비율</a:t>
            </a:r>
            <a:endParaRPr lang="en-US" altLang="ko-KR" sz="1000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8163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다</a:t>
            </a:r>
            <a:r>
              <a:rPr lang="en-US" altLang="ko-KR" dirty="0"/>
              <a:t>. WTP </a:t>
            </a:r>
            <a:r>
              <a:rPr lang="ko-KR" altLang="en-US" dirty="0"/>
              <a:t>표본평균 및 중앙값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 err="1"/>
              <a:t>로그우도함수</a:t>
            </a:r>
            <a:r>
              <a:rPr lang="ko-KR" altLang="en-US" dirty="0"/>
              <a:t> 추정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단순화된 모형은 구간자료모형</a:t>
            </a:r>
            <a:r>
              <a:rPr lang="en-US" altLang="ko-KR" dirty="0">
                <a:solidFill>
                  <a:srgbClr val="FF0000"/>
                </a:solidFill>
              </a:rPr>
              <a:t>(interval data model)</a:t>
            </a:r>
            <a:r>
              <a:rPr lang="ko-KR" altLang="en-US" dirty="0"/>
              <a:t>으로서 </a:t>
            </a:r>
            <a:r>
              <a:rPr lang="ko-KR" altLang="en-US" dirty="0">
                <a:solidFill>
                  <a:srgbClr val="FF0000"/>
                </a:solidFill>
              </a:rPr>
              <a:t>두 양분형 </a:t>
            </a:r>
            <a:r>
              <a:rPr lang="en-US" altLang="ko-KR" dirty="0">
                <a:solidFill>
                  <a:srgbClr val="FF0000"/>
                </a:solidFill>
              </a:rPr>
              <a:t>CV </a:t>
            </a:r>
            <a:r>
              <a:rPr lang="ko-KR" altLang="en-US" dirty="0">
                <a:solidFill>
                  <a:srgbClr val="FF0000"/>
                </a:solidFill>
              </a:rPr>
              <a:t>질문 응답의 평균이 같고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ko-KR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 = 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ko-KR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 = 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 </a:t>
            </a:r>
            <a:r>
              <a:rPr lang="en-US" altLang="ko-KR" dirty="0">
                <a:solidFill>
                  <a:srgbClr val="FF0000"/>
                </a:solidFill>
              </a:rPr>
              <a:t>), </a:t>
            </a:r>
            <a:r>
              <a:rPr lang="ko-KR" altLang="en-US" dirty="0">
                <a:solidFill>
                  <a:srgbClr val="FF0000"/>
                </a:solidFill>
              </a:rPr>
              <a:t>또한 두 오차항에 대한 상관계수도 </a:t>
            </a:r>
            <a:r>
              <a:rPr lang="en-US" altLang="ko-KR" dirty="0">
                <a:solidFill>
                  <a:srgbClr val="FF0000"/>
                </a:solidFill>
              </a:rPr>
              <a:t>0(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 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= 0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이라고 봄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두 </a:t>
            </a:r>
            <a:r>
              <a:rPr lang="en-US" altLang="ko-KR" dirty="0"/>
              <a:t>CV </a:t>
            </a:r>
            <a:r>
              <a:rPr lang="ko-KR" altLang="en-US" dirty="0"/>
              <a:t>응답이 하나의 평균 </a:t>
            </a:r>
            <a:r>
              <a:rPr lang="en-US" altLang="ko-KR" i="1" dirty="0">
                <a:sym typeface="Symbol" panose="05050102010706020507" pitchFamily="18" charset="2"/>
              </a:rPr>
              <a:t> </a:t>
            </a:r>
            <a:r>
              <a:rPr lang="ko-KR" altLang="en-US" dirty="0"/>
              <a:t>를 측정하는 데 사용되기 때문에 효율성 개선이 가장 큰 모형임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B050"/>
                </a:solidFill>
              </a:rPr>
              <a:t>구간자료모형</a:t>
            </a:r>
            <a:r>
              <a:rPr lang="ko-KR" altLang="en-US" dirty="0"/>
              <a:t>의 </a:t>
            </a:r>
            <a:r>
              <a:rPr lang="ko-KR" altLang="en-US" dirty="0" err="1"/>
              <a:t>로그우도함수는</a:t>
            </a:r>
            <a:r>
              <a:rPr lang="ko-KR" altLang="en-US" dirty="0"/>
              <a:t> 다음과 같이 나타낼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식 </a:t>
            </a:r>
            <a:r>
              <a:rPr lang="en-US" altLang="ko-KR" dirty="0"/>
              <a:t>(Ⅸ-16)</a:t>
            </a:r>
            <a:r>
              <a:rPr lang="ko-KR" altLang="en-US" dirty="0"/>
              <a:t>과 식 </a:t>
            </a:r>
            <a:r>
              <a:rPr lang="en-US" altLang="ko-KR" dirty="0"/>
              <a:t>(Ⅸ-17)</a:t>
            </a:r>
            <a:r>
              <a:rPr lang="ko-KR" altLang="en-US" dirty="0"/>
              <a:t>에 제시된 </a:t>
            </a:r>
            <a:r>
              <a:rPr lang="ko-KR" altLang="en-US" dirty="0" err="1"/>
              <a:t>이변량프로빗</a:t>
            </a:r>
            <a:r>
              <a:rPr lang="ko-KR" altLang="en-US" dirty="0"/>
              <a:t> 모형과 </a:t>
            </a:r>
            <a:r>
              <a:rPr lang="ko-KR" altLang="en-US" dirty="0">
                <a:solidFill>
                  <a:srgbClr val="00B050"/>
                </a:solidFill>
              </a:rPr>
              <a:t>구간자료모형</a:t>
            </a:r>
            <a:r>
              <a:rPr lang="ko-KR" altLang="en-US" dirty="0"/>
              <a:t>을 둘 다 추정한 다음</a:t>
            </a:r>
            <a:r>
              <a:rPr lang="en-US" altLang="ko-KR" dirty="0"/>
              <a:t>, </a:t>
            </a:r>
            <a:r>
              <a:rPr lang="ko-KR" altLang="en-US" dirty="0" err="1"/>
              <a:t>우도비검정을</a:t>
            </a:r>
            <a:r>
              <a:rPr lang="ko-KR" altLang="en-US" dirty="0"/>
              <a:t> 통하여 </a:t>
            </a:r>
            <a:r>
              <a:rPr lang="ko-KR" altLang="en-US" dirty="0">
                <a:solidFill>
                  <a:srgbClr val="FF0000"/>
                </a:solidFill>
              </a:rPr>
              <a:t>두 번째 제시금액으로부터 도출된 계수 추정치가 첫 번째 제시금액으로부터 추정된 계수 추정치가 같은지를 통계적으로 검증</a:t>
            </a:r>
            <a:r>
              <a:rPr lang="ko-KR" altLang="en-US" dirty="0"/>
              <a:t>하여 이 중 양분형 질문에 따른 </a:t>
            </a:r>
            <a:r>
              <a:rPr lang="ko-KR" altLang="en-US" dirty="0">
                <a:solidFill>
                  <a:srgbClr val="FF0000"/>
                </a:solidFill>
              </a:rPr>
              <a:t>유인구조의 변화에 대한 통계적 검증</a:t>
            </a:r>
            <a:r>
              <a:rPr lang="ko-KR" altLang="en-US" dirty="0"/>
              <a:t>을 수행할 수 있음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DC000D1-D8EA-460D-848A-52247BF5A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009" y="3202655"/>
            <a:ext cx="593598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494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다</a:t>
            </a:r>
            <a:r>
              <a:rPr lang="en-US" altLang="ko-KR" dirty="0"/>
              <a:t>. WTP </a:t>
            </a:r>
            <a:r>
              <a:rPr lang="ko-KR" altLang="en-US" dirty="0"/>
              <a:t>표본평균 및 중앙값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</a:rPr>
              <a:t>WTP </a:t>
            </a:r>
            <a:r>
              <a:rPr lang="ko-KR" altLang="en-US" dirty="0">
                <a:solidFill>
                  <a:srgbClr val="FF0000"/>
                </a:solidFill>
              </a:rPr>
              <a:t>추정치의 신뢰구간의 추정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WTP</a:t>
            </a:r>
            <a:r>
              <a:rPr lang="ko-KR" altLang="en-US" dirty="0"/>
              <a:t>의 </a:t>
            </a:r>
            <a:r>
              <a:rPr lang="ko-KR" altLang="en-US" dirty="0">
                <a:solidFill>
                  <a:srgbClr val="FF0000"/>
                </a:solidFill>
              </a:rPr>
              <a:t>평균과 중앙값</a:t>
            </a:r>
            <a:r>
              <a:rPr lang="ko-KR" altLang="en-US" dirty="0"/>
              <a:t>은 표본으로부터 추정된 </a:t>
            </a:r>
            <a:r>
              <a:rPr lang="ko-KR" altLang="en-US" dirty="0">
                <a:solidFill>
                  <a:srgbClr val="FF0000"/>
                </a:solidFill>
              </a:rPr>
              <a:t>점 추정치</a:t>
            </a:r>
            <a:r>
              <a:rPr lang="ko-KR" altLang="en-US" dirty="0"/>
              <a:t>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이 점 추정치의 정확도를 나타내는 지표로 신뢰구간을 설정함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델타방법과 같은 분석적 접근법이 쓰이기도 하지만</a:t>
            </a:r>
            <a:r>
              <a:rPr lang="en-US" altLang="ko-KR" dirty="0"/>
              <a:t>, </a:t>
            </a:r>
            <a:r>
              <a:rPr lang="en-US" altLang="ko-KR" dirty="0" err="1">
                <a:solidFill>
                  <a:srgbClr val="FF0000"/>
                </a:solidFill>
              </a:rPr>
              <a:t>Krinsky</a:t>
            </a:r>
            <a:r>
              <a:rPr lang="en-US" altLang="ko-KR" dirty="0">
                <a:solidFill>
                  <a:srgbClr val="FF0000"/>
                </a:solidFill>
              </a:rPr>
              <a:t>-Robb </a:t>
            </a:r>
            <a:r>
              <a:rPr lang="ko-KR" altLang="en-US" dirty="0">
                <a:solidFill>
                  <a:srgbClr val="FF0000"/>
                </a:solidFill>
              </a:rPr>
              <a:t>기법과 같은 수리적 접근법</a:t>
            </a:r>
            <a:r>
              <a:rPr lang="ko-KR" altLang="en-US" dirty="0"/>
              <a:t>이 많이 쓰이고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 err="1"/>
              <a:t>Krinsky</a:t>
            </a:r>
            <a:r>
              <a:rPr lang="en-US" altLang="ko-KR" dirty="0"/>
              <a:t>-Robb </a:t>
            </a:r>
            <a:r>
              <a:rPr lang="ko-KR" altLang="en-US" dirty="0"/>
              <a:t>기법은 추정된 모형의 계수들의 확률분포에 대한 가정에 기초하고 있으며</a:t>
            </a:r>
            <a:r>
              <a:rPr lang="en-US" altLang="ko-KR" dirty="0"/>
              <a:t>, </a:t>
            </a:r>
            <a:r>
              <a:rPr lang="ko-KR" altLang="en-US" dirty="0"/>
              <a:t>계수 추정치의 </a:t>
            </a:r>
            <a:r>
              <a:rPr lang="ko-KR" altLang="en-US" dirty="0" err="1"/>
              <a:t>점근적</a:t>
            </a:r>
            <a:r>
              <a:rPr lang="ko-KR" altLang="en-US" dirty="0"/>
              <a:t> 분포로부터 반복적 추출을 통한 </a:t>
            </a:r>
            <a:r>
              <a:rPr lang="en-US" altLang="ko-KR" dirty="0"/>
              <a:t>WTP </a:t>
            </a:r>
            <a:r>
              <a:rPr lang="ko-KR" altLang="en-US" dirty="0"/>
              <a:t>추정치의 경험적 분포를 도출할 수 있고</a:t>
            </a:r>
            <a:r>
              <a:rPr lang="en-US" altLang="ko-KR" dirty="0"/>
              <a:t>, </a:t>
            </a:r>
            <a:r>
              <a:rPr lang="ko-KR" altLang="en-US" dirty="0"/>
              <a:t>분포의 </a:t>
            </a:r>
            <a:r>
              <a:rPr lang="en-US" altLang="ko-KR" dirty="0"/>
              <a:t>0.025</a:t>
            </a:r>
            <a:r>
              <a:rPr lang="ko-KR" altLang="en-US" dirty="0"/>
              <a:t>분위 수와 </a:t>
            </a:r>
            <a:r>
              <a:rPr lang="en-US" altLang="ko-KR" dirty="0"/>
              <a:t>0.975</a:t>
            </a:r>
            <a:r>
              <a:rPr lang="ko-KR" altLang="en-US" dirty="0"/>
              <a:t>분위 수를 구할 수 있음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8038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경제적 가치의 개념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힉스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(Hicks)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효용 수준을 일정하게 유지시키는 보상수요곡선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(compensated demand curve)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근거한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보상변화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(Compensating Variation: CV)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동등변화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(Equivalent Variation: EV)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라는 새로운 후생개념을 제시함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1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보상변화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상황 개선 또는 악화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marR="0" lvl="1" indent="-228600" algn="l" defTabSz="914400" rtl="0" eaLnBrk="1" fontAlgn="auto" latinLnBrk="1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동등변화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상황불변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공공사업이나 정책의 시행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주민들에게 시장에서의 거래여부와 관계없이 재화나 서비스 측면에서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이득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(gain)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을 가져다 주기도 하고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손실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(loss)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을 입히기도 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공공사업 시행으로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이득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이 발생할 수 있는 상황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lvl="2">
              <a:buFont typeface="맑은 고딕" panose="020B0503020000020004" pitchFamily="50" charset="-127"/>
              <a:buChar char="－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보상 변화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(CV)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는 사업시행 이전의 효용수준을 기준으로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개선된 상황을 확보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하기 위하여 개인들이 지불하고자 하는 최대의 금액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(Willingness To Pay: WTP)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: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능동적 입장</a:t>
            </a:r>
            <a:endParaRPr lang="en-US" altLang="ko-KR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lvl="2">
              <a:buFont typeface="맑은 고딕" panose="020B0503020000020004" pitchFamily="50" charset="-127"/>
              <a:buChar char="－"/>
            </a:pPr>
            <a:r>
              <a:rPr lang="ko-KR" altLang="en-US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동등변화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(EV)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는 </a:t>
            </a:r>
            <a:r>
              <a:rPr lang="ko-KR" altLang="en-US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이득을 포기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하는 대가로 수용할 수 있는 최소한의 금액</a:t>
            </a:r>
            <a:r>
              <a:rPr lang="en-US" altLang="ko-KR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(Willingness To Accept: WTA)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을 의미함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: </a:t>
            </a:r>
            <a:r>
              <a:rPr lang="ko-KR" altLang="en-US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수동적 입장</a:t>
            </a:r>
            <a:endParaRPr lang="en-US" altLang="ko-KR" dirty="0">
              <a:solidFill>
                <a:srgbClr val="00B050"/>
              </a:solidFill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공공사업 시행으로 상황이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악화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되는 경우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lvl="2">
              <a:buFontTx/>
              <a:buChar char="－"/>
            </a:pPr>
            <a:r>
              <a:rPr lang="ko-KR" altLang="en-US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보상변화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는 개인들이 공공사업으로 </a:t>
            </a:r>
            <a:r>
              <a:rPr lang="ko-KR" altLang="en-US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손실을 감내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하는 대신 수용할 수 있는 최소한의 보상금액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WTA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</a:t>
            </a:r>
          </a:p>
          <a:p>
            <a:pPr lvl="2">
              <a:buFontTx/>
              <a:buChar char="－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동등변화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는 상황이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악화되는 것을 방지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하기 위해 지불하고자 하는 최대금액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WTP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비시장재 경제적 가치평가의 이론적 근거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경제적 가치의 개념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177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라</a:t>
            </a:r>
            <a:r>
              <a:rPr lang="en-US" altLang="ko-KR" dirty="0"/>
              <a:t>. WTP </a:t>
            </a:r>
            <a:r>
              <a:rPr lang="ko-KR" altLang="en-US" dirty="0"/>
              <a:t>응답의 이론적 타당성 검정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자료의 계량경제학적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CV </a:t>
            </a:r>
            <a:r>
              <a:rPr lang="ko-KR" altLang="en-US" dirty="0"/>
              <a:t>자료 분석의 두 번째 목적은 </a:t>
            </a:r>
            <a:r>
              <a:rPr lang="en-US" altLang="ko-KR" dirty="0">
                <a:solidFill>
                  <a:srgbClr val="FF0000"/>
                </a:solidFill>
              </a:rPr>
              <a:t>WTP </a:t>
            </a:r>
            <a:r>
              <a:rPr lang="ko-KR" altLang="en-US" dirty="0">
                <a:solidFill>
                  <a:srgbClr val="FF0000"/>
                </a:solidFill>
              </a:rPr>
              <a:t>응답이 경제이론이나 사전적 기대와 일치하는지를 검증</a:t>
            </a:r>
            <a:r>
              <a:rPr lang="ko-KR" altLang="en-US" dirty="0"/>
              <a:t>하는 것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WTP </a:t>
            </a:r>
            <a:r>
              <a:rPr lang="ko-KR" altLang="en-US" dirty="0"/>
              <a:t>함수추정에 있어서 응답자들의 </a:t>
            </a:r>
            <a:r>
              <a:rPr lang="en-US" altLang="ko-KR" dirty="0">
                <a:solidFill>
                  <a:srgbClr val="FF0000"/>
                </a:solidFill>
              </a:rPr>
              <a:t>WTP</a:t>
            </a:r>
            <a:r>
              <a:rPr lang="ko-KR" altLang="en-US" dirty="0">
                <a:solidFill>
                  <a:srgbClr val="FF0000"/>
                </a:solidFill>
              </a:rPr>
              <a:t>에 영향을 미칠 것으로 예상되는 변수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독립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설명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변수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비시장재화와 관련된 </a:t>
            </a:r>
            <a:r>
              <a:rPr lang="ko-KR" altLang="en-US" dirty="0">
                <a:solidFill>
                  <a:srgbClr val="FF0000"/>
                </a:solidFill>
              </a:rPr>
              <a:t>수량이나 가격 수준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응답자들의 </a:t>
            </a:r>
            <a:r>
              <a:rPr lang="ko-KR" altLang="en-US" dirty="0">
                <a:solidFill>
                  <a:srgbClr val="FF0000"/>
                </a:solidFill>
              </a:rPr>
              <a:t>소득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평가대상 </a:t>
            </a:r>
            <a:r>
              <a:rPr lang="ko-KR" altLang="en-US" dirty="0">
                <a:solidFill>
                  <a:srgbClr val="FF0000"/>
                </a:solidFill>
              </a:rPr>
              <a:t>재화에 대한 지식 수준이나 태도</a:t>
            </a:r>
            <a:r>
              <a:rPr lang="ko-KR" altLang="en-US" dirty="0"/>
              <a:t> 관련 변수들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응답자들의 </a:t>
            </a:r>
            <a:r>
              <a:rPr lang="ko-KR" altLang="en-US" dirty="0">
                <a:solidFill>
                  <a:srgbClr val="FF0000"/>
                </a:solidFill>
              </a:rPr>
              <a:t>사회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경제적 변수</a:t>
            </a:r>
            <a:r>
              <a:rPr lang="ko-KR" altLang="en-US" dirty="0"/>
              <a:t>들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응답자들의 거주지로부터 대상지점까지의 </a:t>
            </a:r>
            <a:r>
              <a:rPr lang="ko-KR" altLang="en-US" dirty="0">
                <a:solidFill>
                  <a:srgbClr val="FF0000"/>
                </a:solidFill>
              </a:rPr>
              <a:t>거리를 나타내는 변수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 err="1"/>
              <a:t>공변량</a:t>
            </a:r>
            <a:r>
              <a:rPr lang="ko-KR" altLang="en-US" dirty="0"/>
              <a:t> 설명변수들과 함께 </a:t>
            </a:r>
            <a:r>
              <a:rPr lang="en-US" altLang="ko-KR" dirty="0"/>
              <a:t>WTP </a:t>
            </a:r>
            <a:r>
              <a:rPr lang="ko-KR" altLang="en-US" dirty="0"/>
              <a:t>함수를 추정할 경우</a:t>
            </a:r>
            <a:r>
              <a:rPr lang="en-US" altLang="ko-KR" dirty="0"/>
              <a:t>, </a:t>
            </a:r>
            <a:r>
              <a:rPr lang="ko-KR" altLang="en-US" dirty="0"/>
              <a:t>앞 절에서 설명한</a:t>
            </a:r>
            <a:r>
              <a:rPr lang="en-US" altLang="ko-KR" dirty="0"/>
              <a:t>WTP </a:t>
            </a:r>
            <a:r>
              <a:rPr lang="ko-KR" altLang="en-US" dirty="0"/>
              <a:t>표본평균이나 중앙값을 측정할 때와 똑같은 확률분포를 가정할 필요는 없음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설명변수들의 추정된 계수의 부호와 통계적 유의성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간단한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검정을 통하여 검증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소득과 같이 </a:t>
            </a:r>
            <a:r>
              <a:rPr lang="en-US" altLang="ko-KR" dirty="0">
                <a:solidFill>
                  <a:srgbClr val="FF0000"/>
                </a:solidFill>
              </a:rPr>
              <a:t>WTP</a:t>
            </a:r>
            <a:r>
              <a:rPr lang="ko-KR" altLang="en-US" dirty="0">
                <a:solidFill>
                  <a:srgbClr val="FF0000"/>
                </a:solidFill>
              </a:rPr>
              <a:t>를 증가</a:t>
            </a:r>
            <a:r>
              <a:rPr lang="ko-KR" altLang="en-US" dirty="0"/>
              <a:t>시킬 것으로 예상되는 변수들은 통계적으로 유의한 </a:t>
            </a:r>
            <a:r>
              <a:rPr lang="ko-KR" altLang="en-US" dirty="0">
                <a:solidFill>
                  <a:srgbClr val="FF0000"/>
                </a:solidFill>
              </a:rPr>
              <a:t>양의 수치</a:t>
            </a:r>
            <a:r>
              <a:rPr lang="ko-KR" altLang="en-US" dirty="0"/>
              <a:t>를 가져야 하고</a:t>
            </a:r>
            <a:r>
              <a:rPr lang="en-US" altLang="ko-KR" dirty="0"/>
              <a:t>, </a:t>
            </a:r>
            <a:r>
              <a:rPr lang="ko-KR" altLang="en-US" dirty="0"/>
              <a:t>공급지점까지의 거리와 같이 </a:t>
            </a:r>
            <a:r>
              <a:rPr lang="en-US" altLang="ko-KR" dirty="0">
                <a:solidFill>
                  <a:srgbClr val="FF0000"/>
                </a:solidFill>
              </a:rPr>
              <a:t>WTP</a:t>
            </a:r>
            <a:r>
              <a:rPr lang="ko-KR" altLang="en-US" dirty="0">
                <a:solidFill>
                  <a:srgbClr val="FF0000"/>
                </a:solidFill>
              </a:rPr>
              <a:t>를 감소</a:t>
            </a:r>
            <a:r>
              <a:rPr lang="ko-KR" altLang="en-US" dirty="0"/>
              <a:t>시킬 것으로 예상되는 변수들은 </a:t>
            </a:r>
            <a:r>
              <a:rPr lang="ko-KR" altLang="en-US" dirty="0">
                <a:solidFill>
                  <a:srgbClr val="FF0000"/>
                </a:solidFill>
              </a:rPr>
              <a:t>음의 수치</a:t>
            </a:r>
            <a:r>
              <a:rPr lang="ko-KR" altLang="en-US" dirty="0"/>
              <a:t>를 가져야 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모형의 전반적인 설명력을 측정하기 위하여 </a:t>
            </a:r>
            <a:r>
              <a:rPr lang="en-US" altLang="ko-KR" dirty="0" err="1">
                <a:solidFill>
                  <a:srgbClr val="FF0000"/>
                </a:solidFill>
              </a:rPr>
              <a:t>psudo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i="1" dirty="0">
                <a:solidFill>
                  <a:srgbClr val="FF0000"/>
                </a:solidFill>
              </a:rPr>
              <a:t>R</a:t>
            </a:r>
            <a:r>
              <a:rPr lang="en-US" altLang="ko-KR" sz="600" i="1" dirty="0">
                <a:solidFill>
                  <a:srgbClr val="FF0000"/>
                </a:solidFill>
              </a:rPr>
              <a:t> </a:t>
            </a:r>
            <a:r>
              <a:rPr lang="en-US" altLang="ko-KR" baseline="30000" dirty="0">
                <a:solidFill>
                  <a:srgbClr val="FF0000"/>
                </a:solidFill>
              </a:rPr>
              <a:t>2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통계치를 사용</a:t>
            </a:r>
            <a:r>
              <a:rPr lang="ko-KR" altLang="en-US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 err="1"/>
              <a:t>psudo</a:t>
            </a:r>
            <a:r>
              <a:rPr lang="en-US" altLang="ko-KR" dirty="0"/>
              <a:t> </a:t>
            </a:r>
            <a:r>
              <a:rPr lang="en-US" altLang="ko-KR" i="1" dirty="0"/>
              <a:t>R</a:t>
            </a:r>
            <a:r>
              <a:rPr lang="en-US" altLang="ko-KR" sz="600" dirty="0"/>
              <a:t> </a:t>
            </a:r>
            <a:r>
              <a:rPr lang="en-US" altLang="ko-KR" baseline="30000" dirty="0"/>
              <a:t>2</a:t>
            </a:r>
            <a:r>
              <a:rPr lang="ko-KR" altLang="en-US" dirty="0"/>
              <a:t>은 </a:t>
            </a:r>
            <a:r>
              <a:rPr lang="en-US" altLang="ko-KR" dirty="0"/>
              <a:t>0</a:t>
            </a:r>
            <a:r>
              <a:rPr lang="ko-KR" altLang="en-US" dirty="0"/>
              <a:t>과 </a:t>
            </a:r>
            <a:r>
              <a:rPr lang="en-US" altLang="ko-KR" dirty="0"/>
              <a:t>1</a:t>
            </a:r>
            <a:r>
              <a:rPr lang="ko-KR" altLang="en-US" dirty="0"/>
              <a:t>사이의 수치를 취하고 </a:t>
            </a:r>
            <a:r>
              <a:rPr lang="en-US" altLang="ko-KR" dirty="0"/>
              <a:t>1</a:t>
            </a:r>
            <a:r>
              <a:rPr lang="ko-KR" altLang="en-US" dirty="0"/>
              <a:t>에 가까울수록 모형의 설명력이 크다는 것을 의미함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724754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가</a:t>
            </a:r>
            <a:r>
              <a:rPr lang="en-US" altLang="ko-KR" dirty="0"/>
              <a:t>. </a:t>
            </a:r>
            <a:r>
              <a:rPr lang="ko-KR" altLang="en-US" dirty="0"/>
              <a:t>연간 </a:t>
            </a:r>
            <a:r>
              <a:rPr lang="ko-KR" altLang="en-US"/>
              <a:t>총 </a:t>
            </a:r>
            <a:r>
              <a:rPr lang="en-US" altLang="ko-KR" dirty="0"/>
              <a:t>WTP </a:t>
            </a:r>
            <a:r>
              <a:rPr lang="ko-KR" altLang="en-US" dirty="0"/>
              <a:t>산출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7.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집계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(Aggregation)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 lnSpcReduction="10000"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절편과 제시금액을 설명변수로 한 단순 </a:t>
            </a:r>
            <a:r>
              <a:rPr lang="ko-KR" altLang="en-US" dirty="0" err="1"/>
              <a:t>확률효용모형이나</a:t>
            </a:r>
            <a:r>
              <a:rPr lang="ko-KR" altLang="en-US" dirty="0"/>
              <a:t> 확률지불의사모형의 계수 추정치로부터 산정된 </a:t>
            </a:r>
            <a:r>
              <a:rPr lang="en-US" altLang="ko-KR" dirty="0"/>
              <a:t>WTP</a:t>
            </a:r>
            <a:r>
              <a:rPr lang="ko-KR" altLang="en-US" dirty="0"/>
              <a:t>의 표본평균이나 중앙값이 예비타당성조사의 비용</a:t>
            </a:r>
            <a:r>
              <a:rPr lang="en-US" altLang="ko-KR" dirty="0"/>
              <a:t>-</a:t>
            </a:r>
            <a:r>
              <a:rPr lang="ko-KR" altLang="en-US" dirty="0"/>
              <a:t>편익 분석에 쓰이기 위해서는 </a:t>
            </a:r>
            <a:r>
              <a:rPr lang="ko-KR" altLang="en-US" dirty="0">
                <a:solidFill>
                  <a:srgbClr val="FF0000"/>
                </a:solidFill>
              </a:rPr>
              <a:t>모집단 평균이나 중앙값으로 집계</a:t>
            </a:r>
            <a:r>
              <a:rPr lang="ko-KR" altLang="en-US" dirty="0"/>
              <a:t>되어야 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</a:rPr>
              <a:t>표본이 </a:t>
            </a:r>
            <a:r>
              <a:rPr lang="en-US" altLang="ko-KR" i="1" dirty="0">
                <a:solidFill>
                  <a:srgbClr val="FF0000"/>
                </a:solidFill>
              </a:rPr>
              <a:t>N </a:t>
            </a:r>
            <a:r>
              <a:rPr lang="ko-KR" altLang="en-US" dirty="0">
                <a:solidFill>
                  <a:srgbClr val="FF0000"/>
                </a:solidFill>
              </a:rPr>
              <a:t>명의 모집단으로부터 단순 무작위로 추출되었다면 총 </a:t>
            </a:r>
            <a:r>
              <a:rPr lang="en-US" altLang="ko-KR" dirty="0">
                <a:solidFill>
                  <a:srgbClr val="FF0000"/>
                </a:solidFill>
              </a:rPr>
              <a:t>WTP</a:t>
            </a:r>
            <a:r>
              <a:rPr lang="ko-KR" altLang="en-US" dirty="0">
                <a:solidFill>
                  <a:srgbClr val="FF0000"/>
                </a:solidFill>
              </a:rPr>
              <a:t>는 표본평균 </a:t>
            </a:r>
            <a:r>
              <a:rPr lang="en-US" altLang="ko-KR" dirty="0">
                <a:solidFill>
                  <a:srgbClr val="FF0000"/>
                </a:solidFill>
              </a:rPr>
              <a:t>WTP</a:t>
            </a:r>
            <a:r>
              <a:rPr lang="ko-KR" altLang="en-US" dirty="0">
                <a:solidFill>
                  <a:srgbClr val="FF0000"/>
                </a:solidFill>
              </a:rPr>
              <a:t>에 </a:t>
            </a:r>
            <a:r>
              <a:rPr lang="en-US" altLang="ko-KR" i="1" dirty="0">
                <a:solidFill>
                  <a:srgbClr val="FF0000"/>
                </a:solidFill>
              </a:rPr>
              <a:t>N </a:t>
            </a:r>
            <a:r>
              <a:rPr lang="ko-KR" altLang="en-US" dirty="0">
                <a:solidFill>
                  <a:srgbClr val="FF0000"/>
                </a:solidFill>
              </a:rPr>
              <a:t>을 곱해 줌으로써 얻을 수 있음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표본에 포함된 가계의 특성과 모집단의 특성을 비교함으로써 </a:t>
            </a:r>
            <a:r>
              <a:rPr lang="ko-KR" altLang="en-US" dirty="0">
                <a:solidFill>
                  <a:srgbClr val="FF0000"/>
                </a:solidFill>
              </a:rPr>
              <a:t>분석적 가중치를 사후적으로 부여</a:t>
            </a:r>
            <a:r>
              <a:rPr lang="ko-KR" altLang="en-US" dirty="0"/>
              <a:t>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모집단이 특정한 그룹</a:t>
            </a:r>
            <a:r>
              <a:rPr lang="en-US" altLang="ko-KR" dirty="0"/>
              <a:t>(</a:t>
            </a:r>
            <a:r>
              <a:rPr lang="en-US" altLang="ko-KR" i="1" dirty="0"/>
              <a:t>i</a:t>
            </a:r>
            <a:r>
              <a:rPr lang="en-US" altLang="ko-KR" dirty="0"/>
              <a:t> )</a:t>
            </a:r>
            <a:r>
              <a:rPr lang="ko-KR" altLang="en-US" dirty="0"/>
              <a:t>에 들어갈 가능성을 표본에서 같은 성격의 그룹에 포함될 가능성으로 나누어 줌으로써 가중치 </a:t>
            </a:r>
            <a:r>
              <a:rPr lang="en-US" altLang="ko-KR" i="1" dirty="0" err="1"/>
              <a:t>w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</a:t>
            </a:r>
            <a:r>
              <a:rPr lang="ko-KR" altLang="en-US" dirty="0"/>
              <a:t>를 구하고</a:t>
            </a:r>
            <a:r>
              <a:rPr lang="en-US" altLang="ko-KR" dirty="0"/>
              <a:t>, </a:t>
            </a:r>
            <a:r>
              <a:rPr lang="ko-KR" altLang="en-US" dirty="0"/>
              <a:t>이 가중치를 </a:t>
            </a:r>
            <a:r>
              <a:rPr lang="en-US" altLang="ko-KR" dirty="0"/>
              <a:t>WTP </a:t>
            </a:r>
            <a:r>
              <a:rPr lang="ko-KR" altLang="en-US" dirty="0"/>
              <a:t>표본평균에 곱한 다음 모집단의 가구수 </a:t>
            </a:r>
            <a:r>
              <a:rPr lang="en-US" altLang="ko-KR" i="1" dirty="0"/>
              <a:t>N </a:t>
            </a:r>
            <a:r>
              <a:rPr lang="ko-KR" altLang="en-US" dirty="0"/>
              <a:t>을 곱함으로써 총 </a:t>
            </a:r>
            <a:r>
              <a:rPr lang="en-US" altLang="ko-KR" dirty="0"/>
              <a:t>WTP</a:t>
            </a:r>
            <a:r>
              <a:rPr lang="ko-KR" altLang="en-US" dirty="0"/>
              <a:t>를 구할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통계적으로 유의한 실험설계변수들에 대해서는 총편익을 구분하여 계산</a:t>
            </a:r>
            <a:r>
              <a:rPr lang="ko-KR" altLang="en-US" dirty="0"/>
              <a:t>하여야 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사업예정지 </a:t>
            </a:r>
            <a:r>
              <a:rPr lang="ko-KR" altLang="en-US" dirty="0">
                <a:solidFill>
                  <a:srgbClr val="FF0000"/>
                </a:solidFill>
              </a:rPr>
              <a:t>인접지역과 </a:t>
            </a:r>
            <a:r>
              <a:rPr lang="ko-KR" altLang="en-US" dirty="0" err="1">
                <a:solidFill>
                  <a:srgbClr val="FF0000"/>
                </a:solidFill>
              </a:rPr>
              <a:t>비인접지역</a:t>
            </a:r>
            <a:r>
              <a:rPr lang="ko-KR" altLang="en-US" dirty="0" err="1"/>
              <a:t>으로</a:t>
            </a:r>
            <a:r>
              <a:rPr lang="ko-KR" altLang="en-US" dirty="0"/>
              <a:t> 나누어서 표본을 추출한 경우 인접 여부를 나타내는 더미변수를 단순지불의사함수에 포함시켜 추정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이 더미변수가 </a:t>
            </a:r>
            <a:r>
              <a:rPr lang="ko-KR" altLang="en-US" dirty="0">
                <a:solidFill>
                  <a:srgbClr val="FF0000"/>
                </a:solidFill>
              </a:rPr>
              <a:t>통계적으로 </a:t>
            </a:r>
            <a:r>
              <a:rPr lang="ko-KR" altLang="en-US" dirty="0" err="1">
                <a:solidFill>
                  <a:srgbClr val="FF0000"/>
                </a:solidFill>
              </a:rPr>
              <a:t>유의하다면</a:t>
            </a:r>
            <a:r>
              <a:rPr lang="ko-KR" altLang="en-US" dirty="0"/>
              <a:t> 인접지역과 </a:t>
            </a:r>
            <a:r>
              <a:rPr lang="ko-KR" altLang="en-US" dirty="0" err="1"/>
              <a:t>비인접지역으로</a:t>
            </a:r>
            <a:r>
              <a:rPr lang="ko-KR" altLang="en-US" dirty="0"/>
              <a:t> 구분하여 </a:t>
            </a:r>
            <a:r>
              <a:rPr lang="en-US" altLang="ko-KR" dirty="0"/>
              <a:t>WTP </a:t>
            </a:r>
            <a:r>
              <a:rPr lang="ko-KR" altLang="en-US" dirty="0"/>
              <a:t>표본평균과 지역별 총 </a:t>
            </a:r>
            <a:r>
              <a:rPr lang="en-US" altLang="ko-KR" dirty="0"/>
              <a:t>WTP</a:t>
            </a:r>
            <a:r>
              <a:rPr lang="ko-KR" altLang="en-US" dirty="0"/>
              <a:t>를 구하고</a:t>
            </a:r>
            <a:r>
              <a:rPr lang="en-US" altLang="ko-KR" dirty="0"/>
              <a:t>, </a:t>
            </a:r>
            <a:r>
              <a:rPr lang="ko-KR" altLang="en-US" dirty="0"/>
              <a:t>모집단 전체에 대한 연간 총 </a:t>
            </a:r>
            <a:r>
              <a:rPr lang="en-US" altLang="ko-KR" dirty="0"/>
              <a:t>WTP</a:t>
            </a:r>
            <a:r>
              <a:rPr lang="ko-KR" altLang="en-US" dirty="0"/>
              <a:t>로 집계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만약에 </a:t>
            </a:r>
            <a:r>
              <a:rPr lang="en-US" altLang="ko-KR" dirty="0"/>
              <a:t>WTP</a:t>
            </a:r>
            <a:r>
              <a:rPr lang="ko-KR" altLang="en-US" dirty="0"/>
              <a:t>가 </a:t>
            </a:r>
            <a:r>
              <a:rPr lang="ko-KR" altLang="en-US" dirty="0">
                <a:solidFill>
                  <a:srgbClr val="FF0000"/>
                </a:solidFill>
              </a:rPr>
              <a:t>인접 여부에 따라 변화하지 않는다면</a:t>
            </a:r>
            <a:r>
              <a:rPr lang="en-US" altLang="ko-KR" dirty="0"/>
              <a:t>, </a:t>
            </a:r>
            <a:r>
              <a:rPr lang="ko-KR" altLang="en-US" dirty="0"/>
              <a:t>모집단 전체를 상대로 직접 집계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9BB6133-551B-4B86-8470-1CEDFE88D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19" y="3730525"/>
            <a:ext cx="6004560" cy="51054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70042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나</a:t>
            </a:r>
            <a:r>
              <a:rPr lang="en-US" altLang="ko-KR" dirty="0"/>
              <a:t>. </a:t>
            </a:r>
            <a:r>
              <a:rPr lang="ko-KR" altLang="en-US" dirty="0"/>
              <a:t>평가대상사업의 </a:t>
            </a:r>
            <a:r>
              <a:rPr lang="ko-KR" altLang="en-US" dirty="0" err="1"/>
              <a:t>총편익</a:t>
            </a:r>
            <a:r>
              <a:rPr lang="ko-KR" altLang="en-US" dirty="0"/>
              <a:t>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7.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집계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(Aggregation)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CV </a:t>
            </a:r>
            <a:r>
              <a:rPr lang="ko-KR" altLang="en-US" dirty="0"/>
              <a:t>시나리오에서</a:t>
            </a:r>
            <a:r>
              <a:rPr lang="ko-KR" altLang="en-US" dirty="0">
                <a:solidFill>
                  <a:srgbClr val="FF0000"/>
                </a:solidFill>
              </a:rPr>
              <a:t> 향후 </a:t>
            </a:r>
            <a:r>
              <a:rPr lang="en-US" altLang="ko-KR" dirty="0">
                <a:solidFill>
                  <a:srgbClr val="FF0000"/>
                </a:solidFill>
              </a:rPr>
              <a:t>5</a:t>
            </a:r>
            <a:r>
              <a:rPr lang="ko-KR" altLang="en-US" dirty="0">
                <a:solidFill>
                  <a:srgbClr val="FF0000"/>
                </a:solidFill>
              </a:rPr>
              <a:t>년간 지불의사를 질문</a:t>
            </a:r>
            <a:r>
              <a:rPr lang="ko-KR" altLang="en-US" dirty="0"/>
              <a:t>하였으므로 평가대상 시설의 건립으로 인한 </a:t>
            </a:r>
            <a:r>
              <a:rPr lang="ko-KR" altLang="en-US" dirty="0">
                <a:solidFill>
                  <a:srgbClr val="FF0000"/>
                </a:solidFill>
              </a:rPr>
              <a:t>총편익은 </a:t>
            </a:r>
            <a:r>
              <a:rPr lang="en-US" altLang="ko-KR" dirty="0">
                <a:solidFill>
                  <a:srgbClr val="FF0000"/>
                </a:solidFill>
              </a:rPr>
              <a:t>5</a:t>
            </a:r>
            <a:r>
              <a:rPr lang="ko-KR" altLang="en-US" dirty="0">
                <a:solidFill>
                  <a:srgbClr val="FF0000"/>
                </a:solidFill>
              </a:rPr>
              <a:t>년 동안 발생하는 연간 </a:t>
            </a:r>
            <a:r>
              <a:rPr lang="en-US" altLang="ko-KR" dirty="0">
                <a:solidFill>
                  <a:srgbClr val="FF0000"/>
                </a:solidFill>
              </a:rPr>
              <a:t>TWTP</a:t>
            </a:r>
            <a:r>
              <a:rPr lang="ko-KR" altLang="en-US" dirty="0">
                <a:solidFill>
                  <a:srgbClr val="FF0000"/>
                </a:solidFill>
              </a:rPr>
              <a:t>의 현재가치로 계산</a:t>
            </a:r>
            <a:r>
              <a:rPr lang="ko-KR" altLang="en-US" dirty="0"/>
              <a:t>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이렇게 계산된 </a:t>
            </a:r>
            <a:r>
              <a:rPr lang="ko-KR" altLang="en-US" dirty="0">
                <a:solidFill>
                  <a:srgbClr val="FF0000"/>
                </a:solidFill>
              </a:rPr>
              <a:t>총편익의 현재가치</a:t>
            </a:r>
            <a:r>
              <a:rPr lang="ko-KR" altLang="en-US" dirty="0"/>
              <a:t>를 </a:t>
            </a:r>
            <a:r>
              <a:rPr lang="ko-KR" altLang="en-US" dirty="0">
                <a:solidFill>
                  <a:srgbClr val="FF0000"/>
                </a:solidFill>
              </a:rPr>
              <a:t>대상시설이 건립된 후 편익발생기간 동안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대체로 </a:t>
            </a:r>
            <a:r>
              <a:rPr lang="en-US" altLang="ko-KR" dirty="0">
                <a:solidFill>
                  <a:srgbClr val="FF0000"/>
                </a:solidFill>
              </a:rPr>
              <a:t>30</a:t>
            </a:r>
            <a:r>
              <a:rPr lang="ko-KR" altLang="en-US" dirty="0">
                <a:solidFill>
                  <a:srgbClr val="FF0000"/>
                </a:solidFill>
              </a:rPr>
              <a:t>년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의 할인율을 감안하여 편익발생기간 동안의 연간편익으로 </a:t>
            </a:r>
            <a:r>
              <a:rPr lang="ko-KR" altLang="en-US" dirty="0" err="1">
                <a:solidFill>
                  <a:srgbClr val="FF0000"/>
                </a:solidFill>
              </a:rPr>
              <a:t>재산정</a:t>
            </a:r>
            <a:r>
              <a:rPr lang="ko-KR" altLang="en-US" dirty="0" err="1"/>
              <a:t>하여</a:t>
            </a:r>
            <a:r>
              <a:rPr lang="ko-KR" altLang="en-US" dirty="0"/>
              <a:t> 적용함 </a:t>
            </a:r>
            <a:r>
              <a:rPr lang="en-US" altLang="ko-KR" dirty="0"/>
              <a:t>: </a:t>
            </a:r>
            <a:r>
              <a:rPr lang="en-US" altLang="ko-KR" dirty="0">
                <a:solidFill>
                  <a:srgbClr val="FF0000"/>
                </a:solidFill>
              </a:rPr>
              <a:t>5</a:t>
            </a:r>
            <a:r>
              <a:rPr lang="ko-KR" altLang="en-US" dirty="0">
                <a:solidFill>
                  <a:srgbClr val="FF0000"/>
                </a:solidFill>
              </a:rPr>
              <a:t>년 편익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현재가치화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ko-KR" dirty="0">
                <a:solidFill>
                  <a:srgbClr val="FF0000"/>
                </a:solidFill>
              </a:rPr>
              <a:t> 30</a:t>
            </a:r>
            <a:r>
              <a:rPr lang="ko-KR" altLang="en-US" dirty="0">
                <a:solidFill>
                  <a:srgbClr val="FF0000"/>
                </a:solidFill>
              </a:rPr>
              <a:t>년 편익으로 변환 적용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F8A46DB-0E95-4025-BC7F-8147A4C11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009" y="2444057"/>
            <a:ext cx="517398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579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다</a:t>
            </a:r>
            <a:r>
              <a:rPr lang="en-US" altLang="ko-KR" dirty="0"/>
              <a:t>. </a:t>
            </a:r>
            <a:r>
              <a:rPr lang="ko-KR" altLang="en-US" dirty="0"/>
              <a:t>민감도 분석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7.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집계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(Aggregation)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대상시설의 건립으로 인한 편익의 현재가치는 채택된 </a:t>
            </a:r>
            <a:r>
              <a:rPr lang="ko-KR" altLang="en-US" dirty="0">
                <a:solidFill>
                  <a:srgbClr val="FF0000"/>
                </a:solidFill>
              </a:rPr>
              <a:t>사회적 할인율</a:t>
            </a:r>
            <a:r>
              <a:rPr lang="ko-KR" altLang="en-US" dirty="0"/>
              <a:t>의 크기에 따라 달라질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예비타당성조사의 편익</a:t>
            </a:r>
            <a:r>
              <a:rPr lang="en-US" altLang="ko-KR" dirty="0"/>
              <a:t>/</a:t>
            </a:r>
            <a:r>
              <a:rPr lang="ko-KR" altLang="en-US" dirty="0"/>
              <a:t>비용비율 산정을 위해 쓰이고 있는 </a:t>
            </a:r>
            <a:r>
              <a:rPr lang="ko-KR" altLang="en-US" dirty="0">
                <a:solidFill>
                  <a:srgbClr val="FF0000"/>
                </a:solidFill>
              </a:rPr>
              <a:t>사회적 할인율을 변동시켜 총편익의 변화를 살펴보는 민감도 분석을 행함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모집단 총 </a:t>
            </a:r>
            <a:r>
              <a:rPr lang="en-US" altLang="ko-KR" dirty="0"/>
              <a:t>WTP</a:t>
            </a:r>
            <a:r>
              <a:rPr lang="ko-KR" altLang="en-US" dirty="0"/>
              <a:t>를 측정하기 위하여 절편과 제시금액만을 설명변수로 하는 단순 효용차이함수나 지출차이함수에서</a:t>
            </a:r>
            <a:r>
              <a:rPr lang="ko-KR" altLang="en-US" dirty="0">
                <a:solidFill>
                  <a:srgbClr val="FF0000"/>
                </a:solidFill>
              </a:rPr>
              <a:t> 추정된 계수</a:t>
            </a:r>
            <a:r>
              <a:rPr lang="ko-KR" altLang="en-US" dirty="0"/>
              <a:t>들이 사용됨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</a:rPr>
              <a:t>민감도 분석의 대상</a:t>
            </a:r>
            <a:r>
              <a:rPr lang="ko-KR" altLang="en-US" dirty="0"/>
              <a:t>이 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CV </a:t>
            </a:r>
            <a:r>
              <a:rPr lang="ko-KR" altLang="en-US" dirty="0"/>
              <a:t>연구의 이론적 타당성을 검증하기 위하여 </a:t>
            </a:r>
            <a:r>
              <a:rPr lang="en-US" altLang="ko-KR" dirty="0"/>
              <a:t>WTP </a:t>
            </a:r>
            <a:r>
              <a:rPr lang="ko-KR" altLang="en-US" dirty="0"/>
              <a:t>함수가 제시금액 이외의 다른 실험설계변수</a:t>
            </a:r>
            <a:r>
              <a:rPr lang="en-US" altLang="ko-KR" dirty="0"/>
              <a:t>, </a:t>
            </a:r>
            <a:r>
              <a:rPr lang="ko-KR" altLang="en-US" dirty="0"/>
              <a:t>태도</a:t>
            </a:r>
            <a:r>
              <a:rPr lang="en-US" altLang="ko-KR" dirty="0"/>
              <a:t> ·</a:t>
            </a:r>
            <a:r>
              <a:rPr lang="ko-KR" altLang="en-US" dirty="0"/>
              <a:t>의식변수</a:t>
            </a:r>
            <a:r>
              <a:rPr lang="en-US" altLang="ko-KR" dirty="0"/>
              <a:t>, </a:t>
            </a:r>
            <a:r>
              <a:rPr lang="ko-KR" altLang="en-US" dirty="0"/>
              <a:t>응답자들의 경제</a:t>
            </a:r>
            <a:r>
              <a:rPr lang="en-US" altLang="ko-KR" dirty="0"/>
              <a:t>·</a:t>
            </a:r>
            <a:r>
              <a:rPr lang="ko-KR" altLang="en-US" dirty="0"/>
              <a:t>사회변수들 그리고 거리변수 등을 설명변수로 추정되었다면</a:t>
            </a:r>
            <a:r>
              <a:rPr lang="en-US" altLang="ko-KR" dirty="0"/>
              <a:t>, </a:t>
            </a:r>
            <a:r>
              <a:rPr lang="ko-KR" altLang="en-US" dirty="0"/>
              <a:t>이들 완전모형</a:t>
            </a:r>
            <a:r>
              <a:rPr lang="en-US" altLang="ko-KR" dirty="0"/>
              <a:t>(full model)</a:t>
            </a:r>
            <a:r>
              <a:rPr lang="ko-KR" altLang="en-US" dirty="0"/>
              <a:t>의 계수 추정치들에 기초하여 측정된 </a:t>
            </a:r>
            <a:r>
              <a:rPr lang="ko-KR" altLang="en-US" dirty="0" err="1">
                <a:solidFill>
                  <a:srgbClr val="FF0000"/>
                </a:solidFill>
              </a:rPr>
              <a:t>총편익</a:t>
            </a:r>
            <a:r>
              <a:rPr lang="ko-KR" altLang="en-US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민감도 분석의 대상</a:t>
            </a:r>
            <a:r>
              <a:rPr lang="ko-KR" altLang="en-US" dirty="0"/>
              <a:t>이 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이중양분선택형으로 질문하였고</a:t>
            </a:r>
            <a:r>
              <a:rPr lang="en-US" altLang="ko-KR" dirty="0"/>
              <a:t>, </a:t>
            </a:r>
            <a:r>
              <a:rPr lang="ko-KR" altLang="en-US" dirty="0"/>
              <a:t>이중양분선택모형으로 선호함수를 추정하고 총편익을 측정하였다면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단일양분선택 모형으로 선호함수를 추정하여 총편익의 변화</a:t>
            </a:r>
            <a:r>
              <a:rPr lang="ko-KR" altLang="en-US" dirty="0"/>
              <a:t>를 살펴보는 것도 민감도 분석으로서 유용함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반면에 단일양분선택모형으로 선호함수를 추정하고 총편익을 산정하였다면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이중양분선택모형을 사용하여 민감도 분석</a:t>
            </a:r>
            <a:r>
              <a:rPr lang="ko-KR" altLang="en-US" dirty="0"/>
              <a:t>을 수행할 수 있음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446052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CVM</a:t>
            </a:r>
            <a:r>
              <a:rPr lang="ko-KR" altLang="en-US" dirty="0">
                <a:solidFill>
                  <a:srgbClr val="0000FF"/>
                </a:solidFill>
              </a:rPr>
              <a:t>의 지불의사 추정과 편익 측정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CVM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적용을 위한 실행지침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D669632-6A51-44A0-896D-F1EC11F6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0000FF"/>
                </a:solidFill>
              </a:rPr>
              <a:t>WTP </a:t>
            </a:r>
            <a:r>
              <a:rPr lang="ko-KR" altLang="en-US" dirty="0">
                <a:solidFill>
                  <a:srgbClr val="0000FF"/>
                </a:solidFill>
              </a:rPr>
              <a:t>추정 시 모형 추정 방안은 다음과 같이 적용함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ko-KR" altLang="en-US" dirty="0" err="1">
                <a:solidFill>
                  <a:srgbClr val="0000FF"/>
                </a:solidFill>
              </a:rPr>
              <a:t>구술된</a:t>
            </a:r>
            <a:r>
              <a:rPr lang="ko-KR" altLang="en-US" dirty="0">
                <a:solidFill>
                  <a:srgbClr val="0000FF"/>
                </a:solidFill>
              </a:rPr>
              <a:t> 선호에 의해 </a:t>
            </a:r>
            <a:r>
              <a:rPr lang="en-US" altLang="ko-KR" dirty="0">
                <a:solidFill>
                  <a:srgbClr val="0000FF"/>
                </a:solidFill>
              </a:rPr>
              <a:t>0</a:t>
            </a:r>
            <a:r>
              <a:rPr lang="ko-KR" altLang="en-US" dirty="0">
                <a:solidFill>
                  <a:srgbClr val="0000FF"/>
                </a:solidFill>
              </a:rPr>
              <a:t>의 지불의사를 분명히 밝힌 모든 지불거부 응답자와 지불할 의향이 있는 응답자를 구분함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ko-KR" altLang="en-US" dirty="0">
                <a:solidFill>
                  <a:srgbClr val="FF0000"/>
                </a:solidFill>
              </a:rPr>
              <a:t>지불의향자의 응답만을 대상으로 가구당 </a:t>
            </a:r>
            <a:r>
              <a:rPr lang="en-US" altLang="ko-KR" dirty="0">
                <a:solidFill>
                  <a:srgbClr val="FF0000"/>
                </a:solidFill>
              </a:rPr>
              <a:t>WTP</a:t>
            </a:r>
            <a:r>
              <a:rPr lang="en-US" altLang="ko-KR" baseline="30000" dirty="0">
                <a:solidFill>
                  <a:srgbClr val="FF0000"/>
                </a:solidFill>
              </a:rPr>
              <a:t>#</a:t>
            </a:r>
            <a:r>
              <a:rPr lang="ko-KR" altLang="en-US" dirty="0">
                <a:solidFill>
                  <a:srgbClr val="FF0000"/>
                </a:solidFill>
              </a:rPr>
              <a:t>을 추정함</a:t>
            </a:r>
            <a:endParaRPr lang="en-US" altLang="ko-KR" dirty="0">
              <a:solidFill>
                <a:srgbClr val="FF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ko-KR" altLang="en-US" dirty="0">
                <a:solidFill>
                  <a:srgbClr val="0000FF"/>
                </a:solidFill>
              </a:rPr>
              <a:t>최종적인 가구당 </a:t>
            </a:r>
            <a:r>
              <a:rPr lang="en-US" altLang="ko-KR" dirty="0">
                <a:solidFill>
                  <a:srgbClr val="0000FF"/>
                </a:solidFill>
              </a:rPr>
              <a:t>WTP</a:t>
            </a:r>
            <a:r>
              <a:rPr lang="ko-KR" altLang="en-US" dirty="0">
                <a:solidFill>
                  <a:srgbClr val="0000FF"/>
                </a:solidFill>
              </a:rPr>
              <a:t>를 구하기 위해 도출된 가구당 </a:t>
            </a:r>
            <a:r>
              <a:rPr lang="en-US" altLang="ko-KR" dirty="0">
                <a:solidFill>
                  <a:srgbClr val="0000FF"/>
                </a:solidFill>
              </a:rPr>
              <a:t>WTP</a:t>
            </a:r>
            <a:r>
              <a:rPr lang="en-US" altLang="ko-KR" baseline="30000" dirty="0">
                <a:solidFill>
                  <a:srgbClr val="0000FF"/>
                </a:solidFill>
              </a:rPr>
              <a:t>#</a:t>
            </a:r>
            <a:r>
              <a:rPr lang="ko-KR" altLang="en-US" dirty="0">
                <a:solidFill>
                  <a:srgbClr val="0000FF"/>
                </a:solidFill>
              </a:rPr>
              <a:t>에 지불의향자의 가중치를 고려함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ko-KR" dirty="0">
              <a:solidFill>
                <a:srgbClr val="0000FF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ko-KR" dirty="0">
              <a:solidFill>
                <a:srgbClr val="0000FF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ko-KR" dirty="0">
              <a:solidFill>
                <a:srgbClr val="0000FF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ko-KR" dirty="0">
              <a:solidFill>
                <a:srgbClr val="0000FF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ko-KR" dirty="0">
              <a:solidFill>
                <a:srgbClr val="0000FF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ko-KR" dirty="0">
              <a:solidFill>
                <a:srgbClr val="0000FF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추정된 </a:t>
            </a:r>
            <a:r>
              <a:rPr lang="ko-KR" altLang="en-US" dirty="0">
                <a:solidFill>
                  <a:srgbClr val="FF0000"/>
                </a:solidFill>
              </a:rPr>
              <a:t>가구당 </a:t>
            </a:r>
            <a:r>
              <a:rPr lang="en-US" altLang="ko-KR" dirty="0">
                <a:solidFill>
                  <a:srgbClr val="FF0000"/>
                </a:solidFill>
              </a:rPr>
              <a:t>WTP</a:t>
            </a:r>
            <a:r>
              <a:rPr lang="ko-KR" altLang="en-US" dirty="0">
                <a:solidFill>
                  <a:srgbClr val="0000FF"/>
                </a:solidFill>
              </a:rPr>
              <a:t>를 목표모집단의 </a:t>
            </a:r>
            <a:r>
              <a:rPr lang="ko-KR" altLang="en-US" dirty="0">
                <a:solidFill>
                  <a:srgbClr val="FF0000"/>
                </a:solidFill>
              </a:rPr>
              <a:t>가구 수에 곱하여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연간총편익</a:t>
            </a:r>
            <a:r>
              <a:rPr lang="ko-KR" altLang="en-US" dirty="0" err="1">
                <a:solidFill>
                  <a:srgbClr val="0000FF"/>
                </a:solidFill>
              </a:rPr>
              <a:t>을</a:t>
            </a:r>
            <a:r>
              <a:rPr lang="ko-KR" altLang="en-US" dirty="0">
                <a:solidFill>
                  <a:srgbClr val="0000FF"/>
                </a:solidFill>
              </a:rPr>
              <a:t> 산정한 후</a:t>
            </a:r>
            <a:r>
              <a:rPr lang="en-US" altLang="ko-KR" dirty="0">
                <a:solidFill>
                  <a:srgbClr val="0000FF"/>
                </a:solidFill>
              </a:rPr>
              <a:t>,</a:t>
            </a:r>
            <a:r>
              <a:rPr lang="ko-KR" altLang="en-US" dirty="0">
                <a:solidFill>
                  <a:srgbClr val="0000FF"/>
                </a:solidFill>
              </a:rPr>
              <a:t> 설문조사 시행 시점을 기준으로 </a:t>
            </a:r>
            <a:r>
              <a:rPr lang="en-US" altLang="ko-KR" dirty="0">
                <a:solidFill>
                  <a:srgbClr val="0000FF"/>
                </a:solidFill>
              </a:rPr>
              <a:t>5</a:t>
            </a:r>
            <a:r>
              <a:rPr lang="ko-KR" altLang="en-US" dirty="0">
                <a:solidFill>
                  <a:srgbClr val="0000FF"/>
                </a:solidFill>
              </a:rPr>
              <a:t>년간 발현된다고 가정함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C4CA2B6-CF0A-4E32-A872-8AEFC1127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37" y="3429000"/>
            <a:ext cx="665226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4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경제적 가치의 개념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경제학자들에 의하면 상황변화에 따른 편익이 개개인의 소득에 미치는 영향이 크지 않다면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두 편익 측정치인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WTP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와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WTA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의 추정치는 이론적으로 크게 다르지 않을 것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이라고 보고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그러나 그동안 실증 분석의 결과 두 편익측정치 간에 상당한 격차를 보이고 있고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대체로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WTA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가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WTP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보다 과대로 평가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되는 경향을 보이고 있음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일반적으로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능동적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지출에 대해 소극적인 태도를 보임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CVM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등의 비시장가치기법을 사용하여 편익을 측정할 때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이득을 확보하기 위한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WTP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측정하고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손실을 측정하고자 할 때에도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WTA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개념 대신에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손실을 방지하기 위한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WTP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측정하는 것이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관행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되어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비시장재 경제적 가치평가의 이론적 근거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경제적 가치의 개념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967F6F3-35B8-42D6-8182-5C10C90B2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29" y="3968080"/>
            <a:ext cx="6454140" cy="161544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6DB2EDE7-67A7-4A3D-A6D9-42B49AFD3F5A}"/>
              </a:ext>
            </a:extLst>
          </p:cNvPr>
          <p:cNvSpPr/>
          <p:nvPr/>
        </p:nvSpPr>
        <p:spPr>
          <a:xfrm>
            <a:off x="4207933" y="4806697"/>
            <a:ext cx="1464734" cy="25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2630CC8-4F9A-464B-889C-C4C74A30C0E4}"/>
              </a:ext>
            </a:extLst>
          </p:cNvPr>
          <p:cNvSpPr/>
          <p:nvPr/>
        </p:nvSpPr>
        <p:spPr>
          <a:xfrm>
            <a:off x="6316132" y="5168574"/>
            <a:ext cx="1464734" cy="25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6DC9C5-F42D-446D-9B7E-60EBE82A9851}"/>
              </a:ext>
            </a:extLst>
          </p:cNvPr>
          <p:cNvSpPr txBox="1"/>
          <p:nvPr/>
        </p:nvSpPr>
        <p:spPr>
          <a:xfrm>
            <a:off x="5574314" y="5002671"/>
            <a:ext cx="11305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능동적 입장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B3E965-4C45-4A8D-8270-FB61ABEA51FE}"/>
              </a:ext>
            </a:extLst>
          </p:cNvPr>
          <p:cNvSpPr txBox="1"/>
          <p:nvPr/>
        </p:nvSpPr>
        <p:spPr>
          <a:xfrm>
            <a:off x="3359055" y="5189677"/>
            <a:ext cx="11305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b="1" dirty="0">
                <a:solidFill>
                  <a:srgbClr val="00B050"/>
                </a:solidFill>
              </a:rPr>
              <a:t>수동적 입장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ABCD45-EB0B-41F7-84B8-2B959476C9C9}"/>
              </a:ext>
            </a:extLst>
          </p:cNvPr>
          <p:cNvSpPr txBox="1"/>
          <p:nvPr/>
        </p:nvSpPr>
        <p:spPr>
          <a:xfrm>
            <a:off x="7432912" y="4824909"/>
            <a:ext cx="11305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b="1" dirty="0">
                <a:solidFill>
                  <a:srgbClr val="00B050"/>
                </a:solidFill>
              </a:rPr>
              <a:t>수동적 입장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302958-9B61-41A0-9798-BB152531017D}"/>
              </a:ext>
            </a:extLst>
          </p:cNvPr>
          <p:cNvSpPr txBox="1"/>
          <p:nvPr/>
        </p:nvSpPr>
        <p:spPr>
          <a:xfrm>
            <a:off x="3754668" y="5589389"/>
            <a:ext cx="47698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b="1" dirty="0"/>
              <a:t>이론적으로는 </a:t>
            </a:r>
            <a:r>
              <a:rPr lang="ko-KR" altLang="en-US" sz="1000" b="1" dirty="0">
                <a:solidFill>
                  <a:srgbClr val="FF0000"/>
                </a:solidFill>
              </a:rPr>
              <a:t>능동적 입장</a:t>
            </a:r>
            <a:r>
              <a:rPr lang="en-US" altLang="ko-KR" sz="1000" b="1" dirty="0">
                <a:solidFill>
                  <a:srgbClr val="FF0000"/>
                </a:solidFill>
              </a:rPr>
              <a:t>(WTP)</a:t>
            </a:r>
            <a:r>
              <a:rPr lang="ko-KR" altLang="en-US" sz="1000" b="1" dirty="0"/>
              <a:t>과</a:t>
            </a:r>
            <a:r>
              <a:rPr lang="ko-KR" altLang="en-US" sz="1000" b="1" dirty="0">
                <a:solidFill>
                  <a:srgbClr val="FF0000"/>
                </a:solidFill>
              </a:rPr>
              <a:t> </a:t>
            </a:r>
            <a:r>
              <a:rPr lang="ko-KR" altLang="en-US" sz="1000" b="1" dirty="0">
                <a:solidFill>
                  <a:srgbClr val="00B050"/>
                </a:solidFill>
              </a:rPr>
              <a:t>수동적 입장</a:t>
            </a:r>
            <a:r>
              <a:rPr lang="en-US" altLang="ko-KR" sz="1000" b="1" dirty="0">
                <a:solidFill>
                  <a:srgbClr val="00B050"/>
                </a:solidFill>
              </a:rPr>
              <a:t>(WTA)</a:t>
            </a:r>
            <a:r>
              <a:rPr lang="ko-KR" altLang="en-US" sz="1000" b="1" dirty="0"/>
              <a:t>의 편익 추정치는 동일함 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DCE3482D-4FF3-4455-B19C-36CF8971B3CD}"/>
              </a:ext>
            </a:extLst>
          </p:cNvPr>
          <p:cNvCxnSpPr/>
          <p:nvPr/>
        </p:nvCxnSpPr>
        <p:spPr>
          <a:xfrm>
            <a:off x="4188883" y="5422574"/>
            <a:ext cx="1538817" cy="0"/>
          </a:xfrm>
          <a:prstGeom prst="line">
            <a:avLst/>
          </a:prstGeom>
          <a:ln w="127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3B174D4-410F-4DC8-A63D-5D7BE210DB59}"/>
              </a:ext>
            </a:extLst>
          </p:cNvPr>
          <p:cNvCxnSpPr>
            <a:cxnSpLocks/>
          </p:cNvCxnSpPr>
          <p:nvPr/>
        </p:nvCxnSpPr>
        <p:spPr>
          <a:xfrm>
            <a:off x="6597649" y="5071130"/>
            <a:ext cx="939801" cy="0"/>
          </a:xfrm>
          <a:prstGeom prst="line">
            <a:avLst/>
          </a:prstGeom>
          <a:ln w="127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84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경제적 가치의 유형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경제적 가치평가는 재화나 서비스가 제공하는 모든 편익을 포함하는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총 경제적 가치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(Total Economic Value: TEV)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개념을 사용함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총가치는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사용가치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(use value)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와 </a:t>
            </a:r>
            <a:r>
              <a:rPr lang="ko-KR" altLang="en-US" sz="14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비사용가치</a:t>
            </a:r>
            <a:r>
              <a:rPr lang="en-US" altLang="ko-KR" sz="14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(non-use value)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혹은 소극적 사용가치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(passive use value)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로 구분됨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사용가치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란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소비자가 직접 사용하거나 간접적인 수혜를 포함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하여 비용이나 시간 또는 노력을 들임으로써 효용을 얻는 일체의 행위를 포함함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비사용가치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는 </a:t>
            </a:r>
            <a:r>
              <a:rPr lang="ko-KR" altLang="en-US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본인의 현재 이용이나 미래의 사용가능성과는 관계없지만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동시대 친지나 다른 사람들의 사용을 위한 </a:t>
            </a:r>
            <a:r>
              <a:rPr lang="ko-KR" altLang="en-US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이타적 가치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(altruistic value),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미래세대들의 사용을 위한 </a:t>
            </a:r>
            <a:r>
              <a:rPr lang="ko-KR" altLang="en-US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유산가치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(bequest value), </a:t>
            </a:r>
            <a:r>
              <a:rPr lang="ko-KR" altLang="en-US" dirty="0"/>
              <a:t>있는 그대로의 존재를 유지시키려는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B050"/>
                </a:solidFill>
              </a:rPr>
              <a:t>존재가치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를 포함함 </a:t>
            </a: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olidFill>
                  <a:srgbClr val="00B050"/>
                </a:solidFill>
                <a:sym typeface="Wingdings" panose="05000000000000000000" pitchFamily="2" charset="2"/>
              </a:rPr>
              <a:t>비사용가치는 문화나 과학 시설과 같이 대체재가 거의 없는 비시장재의 경우 특히 중요함</a:t>
            </a:r>
            <a:r>
              <a:rPr lang="en-US" altLang="ko-KR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endParaRPr lang="en-US" altLang="ko-KR" dirty="0">
              <a:solidFill>
                <a:srgbClr val="00B05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미래의 사용가능성을 위하여 옵션을 남겨두기를 원하는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선택가치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계획된 사용이라는 견지에서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사용가치에 포함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시키기도 하고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현재 사용할 의사가 없다는 견지에서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비사용가치에 포함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시키기도 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비시장재 경제적 가치평가의 이론적 근거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경제적 가치의 유형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82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경제적 가치의 유형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총가치를 사용가치와 비사용가치로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명확하게 구분하는 것이 현실적이지 않을 수 있고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총가치의 구성요소들이 선형적으로 더해지기 때문에 경쟁적 가치들을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중복적으로 합산될 우려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가 있어서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경제적 가치의 구성요소들을 구분하지 않고 </a:t>
            </a:r>
            <a:r>
              <a:rPr lang="ko-KR" altLang="en-US" sz="1400" u="sng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총체적인 경제적 가치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로 평가함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비시장재 경제적 가치평가의 이론적 근거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경제적 가치의 유형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0C41D38-05B7-4C61-B39A-26A2FC6FB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279" y="2910504"/>
            <a:ext cx="5741442" cy="2910778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78542935-3631-4B2C-86AF-B6780264C47C}"/>
              </a:ext>
            </a:extLst>
          </p:cNvPr>
          <p:cNvCxnSpPr/>
          <p:nvPr/>
        </p:nvCxnSpPr>
        <p:spPr>
          <a:xfrm flipH="1">
            <a:off x="4889500" y="2482850"/>
            <a:ext cx="203200" cy="7874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67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비시장</a:t>
            </a:r>
            <a:r>
              <a:rPr lang="ko-KR" altLang="en-US" dirty="0"/>
              <a:t> 가치평가기법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관찰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/>
              <a:t>vs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.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진술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비시장재에 대한 경제적 가치를 추정하는 기법은 크게 </a:t>
            </a:r>
            <a:r>
              <a:rPr lang="ko-KR" altLang="en-US" sz="14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현시선호접근법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(Revealed Preference Method: RP)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진술선호접근법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(Stated Preference Method: SP)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그리고 편익이전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(Benefit Transfer: BT)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구별할 수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현시선호접근법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은 평가대상인 비시장재가 기술적 혹은 구조적인 관계가 있는 사적 시장재에 미치는 영향을 파악하여 </a:t>
            </a:r>
            <a:r>
              <a:rPr lang="ko-KR" altLang="en-US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비시장재의 가치를 간접적으로 추정하는 기법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여행비용접근법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(Travel Cost Method: TCM),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확률효용모형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(Random Utility Model: RUM),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헤도닉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가격접근법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(Hedonic Price Method: HPM),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회피행위접근법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(Averting Behavior Method: PBM)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진술선호접근법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은 비시장재를 거래할 수 있는 시장을 가상으로 설정하여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(constructed market)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비시장재에 대한 지불의사를 직접 표현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하도록 하는 기법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조건부가치측정법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(Contingent Valuation Method: CVM)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선택모형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(Choice Modeling; Choice Experiment: CM; CE)</a:t>
            </a:r>
            <a:endParaRPr lang="ko-KR" altLang="en-US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편익이전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(BT)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기법은 현시선호와 진술선호에 기초한 연구결과들을 활용하여 새로운 사업이나 정책으로 인한 편익을 추정할 수 있는 기법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평가대상 재화나 서비스와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유사한 사례가 별로 없거나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(unique)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유산적 가치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(heritage)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가 크거나 교육적으로 중요하다고 느끼는 자산에 대해서 비사용가치가 중요한 역할을 함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비사용가치가 주를 이룬다면 현시선호기법은 사용될 수 없고 진술선호기법만이 사용될 수 있음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재화나 서비스의 공급 여부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공급량의 변화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와 같이 재화의 전반적인 측면에서 평가가 필요하다면 진술선호기법 중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조건부가치측정법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(CVM)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 적절함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비시장재 경제적 가치평가의 이론적 근거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비시장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가치평가기법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80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0000"/>
          </a:solidFill>
          <a:headEnd type="none" w="med" len="med"/>
          <a:tailEnd type="none" w="med" len="med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6360</TotalTime>
  <Words>7789</Words>
  <Application>Microsoft Office PowerPoint</Application>
  <PresentationFormat>A4 용지(210x297mm)</PresentationFormat>
  <Paragraphs>668</Paragraphs>
  <Slides>54</Slides>
  <Notes>47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54</vt:i4>
      </vt:variant>
    </vt:vector>
  </HeadingPairs>
  <TitlesOfParts>
    <vt:vector size="63" baseType="lpstr">
      <vt:lpstr>-apple-system</vt:lpstr>
      <vt:lpstr>HY헤드라인M</vt:lpstr>
      <vt:lpstr>맑은 고딕</vt:lpstr>
      <vt:lpstr>Arial</vt:lpstr>
      <vt:lpstr>Calibri</vt:lpstr>
      <vt:lpstr>Cambria Math</vt:lpstr>
      <vt:lpstr>Times New Roman</vt:lpstr>
      <vt:lpstr>Wingdings</vt:lpstr>
      <vt:lpstr>Office 테마</vt:lpstr>
      <vt:lpstr>제Ⅸ장. </vt:lpstr>
      <vt:lpstr>PowerPoint 프레젠테이션</vt:lpstr>
      <vt:lpstr>제1절 서론</vt:lpstr>
      <vt:lpstr>1. 경제적 가치의 개념</vt:lpstr>
      <vt:lpstr>1. 경제적 가치의 개념</vt:lpstr>
      <vt:lpstr>1. 경제적 가치의 개념</vt:lpstr>
      <vt:lpstr>2. 경제적 가치의 유형</vt:lpstr>
      <vt:lpstr>2. 경제적 가치의 유형</vt:lpstr>
      <vt:lpstr>3. 비시장 가치평가기법</vt:lpstr>
      <vt:lpstr>3. 비시장 가치평가기법</vt:lpstr>
      <vt:lpstr>1. CVM의 간략한 소개와 역사</vt:lpstr>
      <vt:lpstr>2. CVM 연구 조사 설계</vt:lpstr>
      <vt:lpstr>가. 초기연구: 문헌조사와 현장조사</vt:lpstr>
      <vt:lpstr>나. 설문조사 전반 대한 사전 점검</vt:lpstr>
      <vt:lpstr>다. CVM 설문지 디자인</vt:lpstr>
      <vt:lpstr>다. CVM 설문지 디자인</vt:lpstr>
      <vt:lpstr>다. CVM 설문지 디자인</vt:lpstr>
      <vt:lpstr>다. CVM 설문지 디자인</vt:lpstr>
      <vt:lpstr>다. CVM 설문지 디자인</vt:lpstr>
      <vt:lpstr>다. CVM 설문지 디자인</vt:lpstr>
      <vt:lpstr>다. CVM 설문지 디자인</vt:lpstr>
      <vt:lpstr>라. 설문지 검증 및 수정</vt:lpstr>
      <vt:lpstr>라. 설문지 검증 및 수정</vt:lpstr>
      <vt:lpstr>가. 조사대상 및 표본추출</vt:lpstr>
      <vt:lpstr>나. 설문조사 시행</vt:lpstr>
      <vt:lpstr>가. CV 설문 디자인 단계에서 발생할 수 있는 주요 편의</vt:lpstr>
      <vt:lpstr>가. CV 설문 디자인 단계에서 발생할 수 있는 주요 편의</vt:lpstr>
      <vt:lpstr>나. 설문조사 시 발생할 수 있는 편의</vt:lpstr>
      <vt:lpstr>가. CVM의 신뢰성(reliability)</vt:lpstr>
      <vt:lpstr>나. CVM의 타당성(validity)</vt:lpstr>
      <vt:lpstr>가. CV자료의 통계적 요약 및 점검</vt:lpstr>
      <vt:lpstr>나. 지불거부의사(Protest bids)의 처리</vt:lpstr>
      <vt:lpstr>나. 지불거부의사(Protest bids)의 처리</vt:lpstr>
      <vt:lpstr>다. WTP 표본평균 및 중앙값 추정</vt:lpstr>
      <vt:lpstr>다. WTP 표본평균 및 중앙값 추정</vt:lpstr>
      <vt:lpstr>다. WTP 표본평균 및 중앙값 추정</vt:lpstr>
      <vt:lpstr>다. WTP 표본평균 및 중앙값 추정</vt:lpstr>
      <vt:lpstr>다. WTP 표본평균 및 중앙값 추정</vt:lpstr>
      <vt:lpstr>다. WTP 표본평균 및 중앙값 추정</vt:lpstr>
      <vt:lpstr>다. WTP 표본평균 및 중앙값 추정</vt:lpstr>
      <vt:lpstr>다. WTP 표본평균 및 중앙값 추정</vt:lpstr>
      <vt:lpstr>다. WTP 표본평균 및 중앙값 추정</vt:lpstr>
      <vt:lpstr>다. WTP 표본평균 및 중앙값 추정</vt:lpstr>
      <vt:lpstr>다. WTP 표본평균 및 중앙값 추정</vt:lpstr>
      <vt:lpstr>다. WTP 표본평균 및 중앙값 추정</vt:lpstr>
      <vt:lpstr>다. WTP 표본평균 및 중앙값 추정</vt:lpstr>
      <vt:lpstr>다. WTP 표본평균 및 중앙값 추정</vt:lpstr>
      <vt:lpstr>다. WTP 표본평균 및 중앙값 추정</vt:lpstr>
      <vt:lpstr>다. WTP 표본평균 및 중앙값 추정</vt:lpstr>
      <vt:lpstr>라. WTP 응답의 이론적 타당성 검정</vt:lpstr>
      <vt:lpstr>가. 연간 총 WTP 산출</vt:lpstr>
      <vt:lpstr>나. 평가대상사업의 총편익 추정</vt:lpstr>
      <vt:lpstr>다. 민감도 분석</vt:lpstr>
      <vt:lpstr>CVM의 지불의사 추정과 편익 측정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447</cp:revision>
  <dcterms:created xsi:type="dcterms:W3CDTF">2018-12-10T05:23:33Z</dcterms:created>
  <dcterms:modified xsi:type="dcterms:W3CDTF">2022-05-10T07:20:06Z</dcterms:modified>
</cp:coreProperties>
</file>