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76" r:id="rId3"/>
    <p:sldId id="257" r:id="rId4"/>
    <p:sldId id="258" r:id="rId5"/>
    <p:sldId id="259" r:id="rId6"/>
    <p:sldId id="271" r:id="rId7"/>
    <p:sldId id="272" r:id="rId8"/>
    <p:sldId id="260" r:id="rId9"/>
    <p:sldId id="273" r:id="rId10"/>
    <p:sldId id="261" r:id="rId11"/>
    <p:sldId id="262" r:id="rId12"/>
    <p:sldId id="263" r:id="rId13"/>
    <p:sldId id="264" r:id="rId14"/>
    <p:sldId id="275" r:id="rId15"/>
    <p:sldId id="265" r:id="rId16"/>
    <p:sldId id="266" r:id="rId17"/>
    <p:sldId id="267" r:id="rId18"/>
    <p:sldId id="268" r:id="rId19"/>
    <p:sldId id="269" r:id="rId20"/>
    <p:sldId id="270" r:id="rId21"/>
    <p:sldId id="274" r:id="rId2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E3ACE-76DF-44A9-8B67-85E682DAF2B5}" v="84" dt="2020-11-30T08:44:45.946"/>
    <p1510:client id="{B301C8FF-369A-4E5E-89F4-B55C1F60054C}" v="1" dt="2020-11-30T09:26:04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0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jeong@cbnu.ac.kr" userId="bf3f9740-ba12-4a95-bdcd-7a89d0b0b3a3" providerId="ADAL" clId="{8ADE3ACE-76DF-44A9-8B67-85E682DAF2B5}"/>
    <pc:docChg chg="undo custSel addSld modSld">
      <pc:chgData name="kcjeong@cbnu.ac.kr" userId="bf3f9740-ba12-4a95-bdcd-7a89d0b0b3a3" providerId="ADAL" clId="{8ADE3ACE-76DF-44A9-8B67-85E682DAF2B5}" dt="2020-11-30T08:44:50.924" v="571" actId="1038"/>
      <pc:docMkLst>
        <pc:docMk/>
      </pc:docMkLst>
      <pc:sldChg chg="modSp mod">
        <pc:chgData name="kcjeong@cbnu.ac.kr" userId="bf3f9740-ba12-4a95-bdcd-7a89d0b0b3a3" providerId="ADAL" clId="{8ADE3ACE-76DF-44A9-8B67-85E682DAF2B5}" dt="2020-11-30T08:31:28.190" v="52" actId="108"/>
        <pc:sldMkLst>
          <pc:docMk/>
          <pc:sldMk cId="2622151317" sldId="257"/>
        </pc:sldMkLst>
        <pc:spChg chg="mod">
          <ac:chgData name="kcjeong@cbnu.ac.kr" userId="bf3f9740-ba12-4a95-bdcd-7a89d0b0b3a3" providerId="ADAL" clId="{8ADE3ACE-76DF-44A9-8B67-85E682DAF2B5}" dt="2020-11-30T08:31:28.190" v="52" actId="108"/>
          <ac:spMkLst>
            <pc:docMk/>
            <pc:sldMk cId="2622151317" sldId="257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7.214" v="51" actId="108"/>
        <pc:sldMkLst>
          <pc:docMk/>
          <pc:sldMk cId="2960409013" sldId="258"/>
        </pc:sldMkLst>
        <pc:spChg chg="mod">
          <ac:chgData name="kcjeong@cbnu.ac.kr" userId="bf3f9740-ba12-4a95-bdcd-7a89d0b0b3a3" providerId="ADAL" clId="{8ADE3ACE-76DF-44A9-8B67-85E682DAF2B5}" dt="2020-11-30T08:31:27.214" v="51" actId="108"/>
          <ac:spMkLst>
            <pc:docMk/>
            <pc:sldMk cId="2960409013" sldId="258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6.285" v="50" actId="108"/>
        <pc:sldMkLst>
          <pc:docMk/>
          <pc:sldMk cId="4132409465" sldId="259"/>
        </pc:sldMkLst>
        <pc:spChg chg="mod">
          <ac:chgData name="kcjeong@cbnu.ac.kr" userId="bf3f9740-ba12-4a95-bdcd-7a89d0b0b3a3" providerId="ADAL" clId="{8ADE3ACE-76DF-44A9-8B67-85E682DAF2B5}" dt="2020-11-30T08:31:26.285" v="50" actId="108"/>
          <ac:spMkLst>
            <pc:docMk/>
            <pc:sldMk cId="4132409465" sldId="259"/>
            <ac:spMk id="2" creationId="{00000000-0000-0000-0000-000000000000}"/>
          </ac:spMkLst>
        </pc:spChg>
        <pc:spChg chg="mod">
          <ac:chgData name="kcjeong@cbnu.ac.kr" userId="bf3f9740-ba12-4a95-bdcd-7a89d0b0b3a3" providerId="ADAL" clId="{8ADE3ACE-76DF-44A9-8B67-85E682DAF2B5}" dt="2020-11-30T08:25:40.434" v="46"/>
          <ac:spMkLst>
            <pc:docMk/>
            <pc:sldMk cId="4132409465" sldId="259"/>
            <ac:spMk id="10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3.103" v="47" actId="108"/>
        <pc:sldMkLst>
          <pc:docMk/>
          <pc:sldMk cId="2272375588" sldId="260"/>
        </pc:sldMkLst>
        <pc:spChg chg="mod">
          <ac:chgData name="kcjeong@cbnu.ac.kr" userId="bf3f9740-ba12-4a95-bdcd-7a89d0b0b3a3" providerId="ADAL" clId="{8ADE3ACE-76DF-44A9-8B67-85E682DAF2B5}" dt="2020-11-30T08:31:23.103" v="47" actId="108"/>
          <ac:spMkLst>
            <pc:docMk/>
            <pc:sldMk cId="2272375588" sldId="260"/>
            <ac:spMk id="2" creationId="{00000000-0000-0000-0000-000000000000}"/>
          </ac:spMkLst>
        </pc:spChg>
      </pc:sldChg>
      <pc:sldChg chg="addSp modSp mod">
        <pc:chgData name="kcjeong@cbnu.ac.kr" userId="bf3f9740-ba12-4a95-bdcd-7a89d0b0b3a3" providerId="ADAL" clId="{8ADE3ACE-76DF-44A9-8B67-85E682DAF2B5}" dt="2020-11-30T08:35:57.351" v="97"/>
        <pc:sldMkLst>
          <pc:docMk/>
          <pc:sldMk cId="1325286627" sldId="263"/>
        </pc:sldMkLst>
        <pc:spChg chg="add mod">
          <ac:chgData name="kcjeong@cbnu.ac.kr" userId="bf3f9740-ba12-4a95-bdcd-7a89d0b0b3a3" providerId="ADAL" clId="{8ADE3ACE-76DF-44A9-8B67-85E682DAF2B5}" dt="2020-11-30T08:35:36.854" v="74" actId="1038"/>
          <ac:spMkLst>
            <pc:docMk/>
            <pc:sldMk cId="1325286627" sldId="263"/>
            <ac:spMk id="12" creationId="{BB0E3884-A2E5-4845-B078-91115DCFA5EC}"/>
          </ac:spMkLst>
        </pc:spChg>
        <pc:spChg chg="add mod">
          <ac:chgData name="kcjeong@cbnu.ac.kr" userId="bf3f9740-ba12-4a95-bdcd-7a89d0b0b3a3" providerId="ADAL" clId="{8ADE3ACE-76DF-44A9-8B67-85E682DAF2B5}" dt="2020-11-30T08:35:49.018" v="84"/>
          <ac:spMkLst>
            <pc:docMk/>
            <pc:sldMk cId="1325286627" sldId="263"/>
            <ac:spMk id="13" creationId="{D6E206CD-EA2A-4217-8F69-EEB57C4F9CA8}"/>
          </ac:spMkLst>
        </pc:spChg>
        <pc:spChg chg="add mod">
          <ac:chgData name="kcjeong@cbnu.ac.kr" userId="bf3f9740-ba12-4a95-bdcd-7a89d0b0b3a3" providerId="ADAL" clId="{8ADE3ACE-76DF-44A9-8B67-85E682DAF2B5}" dt="2020-11-30T08:35:57.351" v="97"/>
          <ac:spMkLst>
            <pc:docMk/>
            <pc:sldMk cId="1325286627" sldId="263"/>
            <ac:spMk id="14" creationId="{579EBA3C-0F4C-4801-B63F-6E4F305CDBCC}"/>
          </ac:spMkLst>
        </pc:spChg>
      </pc:sldChg>
      <pc:sldChg chg="modSp mod">
        <pc:chgData name="kcjeong@cbnu.ac.kr" userId="bf3f9740-ba12-4a95-bdcd-7a89d0b0b3a3" providerId="ADAL" clId="{8ADE3ACE-76DF-44A9-8B67-85E682DAF2B5}" dt="2020-11-30T08:42:59.832" v="527" actId="207"/>
        <pc:sldMkLst>
          <pc:docMk/>
          <pc:sldMk cId="3656487578" sldId="266"/>
        </pc:sldMkLst>
        <pc:spChg chg="mod">
          <ac:chgData name="kcjeong@cbnu.ac.kr" userId="bf3f9740-ba12-4a95-bdcd-7a89d0b0b3a3" providerId="ADAL" clId="{8ADE3ACE-76DF-44A9-8B67-85E682DAF2B5}" dt="2020-11-30T08:42:59.832" v="527" actId="207"/>
          <ac:spMkLst>
            <pc:docMk/>
            <pc:sldMk cId="3656487578" sldId="266"/>
            <ac:spMk id="5" creationId="{00000000-0000-0000-0000-000000000000}"/>
          </ac:spMkLst>
        </pc:spChg>
        <pc:spChg chg="mod">
          <ac:chgData name="kcjeong@cbnu.ac.kr" userId="bf3f9740-ba12-4a95-bdcd-7a89d0b0b3a3" providerId="ADAL" clId="{8ADE3ACE-76DF-44A9-8B67-85E682DAF2B5}" dt="2020-11-30T08:41:29.701" v="460" actId="1035"/>
          <ac:spMkLst>
            <pc:docMk/>
            <pc:sldMk cId="3656487578" sldId="266"/>
            <ac:spMk id="6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43:24.625" v="540"/>
        <pc:sldMkLst>
          <pc:docMk/>
          <pc:sldMk cId="1594200198" sldId="267"/>
        </pc:sldMkLst>
        <pc:spChg chg="mod">
          <ac:chgData name="kcjeong@cbnu.ac.kr" userId="bf3f9740-ba12-4a95-bdcd-7a89d0b0b3a3" providerId="ADAL" clId="{8ADE3ACE-76DF-44A9-8B67-85E682DAF2B5}" dt="2020-11-30T08:43:24.625" v="540"/>
          <ac:spMkLst>
            <pc:docMk/>
            <pc:sldMk cId="1594200198" sldId="267"/>
            <ac:spMk id="5" creationId="{00000000-0000-0000-0000-000000000000}"/>
          </ac:spMkLst>
        </pc:spChg>
      </pc:sldChg>
      <pc:sldChg chg="addSp modSp mod">
        <pc:chgData name="kcjeong@cbnu.ac.kr" userId="bf3f9740-ba12-4a95-bdcd-7a89d0b0b3a3" providerId="ADAL" clId="{8ADE3ACE-76DF-44A9-8B67-85E682DAF2B5}" dt="2020-11-30T08:44:50.924" v="571" actId="1038"/>
        <pc:sldMkLst>
          <pc:docMk/>
          <pc:sldMk cId="2345880344" sldId="268"/>
        </pc:sldMkLst>
        <pc:spChg chg="add mod">
          <ac:chgData name="kcjeong@cbnu.ac.kr" userId="bf3f9740-ba12-4a95-bdcd-7a89d0b0b3a3" providerId="ADAL" clId="{8ADE3ACE-76DF-44A9-8B67-85E682DAF2B5}" dt="2020-11-30T08:44:50.924" v="571" actId="1038"/>
          <ac:spMkLst>
            <pc:docMk/>
            <pc:sldMk cId="2345880344" sldId="268"/>
            <ac:spMk id="6" creationId="{9B6EDE6F-B501-4AD0-970E-ED96A6997CCF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5.374" v="49" actId="108"/>
        <pc:sldMkLst>
          <pc:docMk/>
          <pc:sldMk cId="363803911" sldId="271"/>
        </pc:sldMkLst>
        <pc:spChg chg="mod">
          <ac:chgData name="kcjeong@cbnu.ac.kr" userId="bf3f9740-ba12-4a95-bdcd-7a89d0b0b3a3" providerId="ADAL" clId="{8ADE3ACE-76DF-44A9-8B67-85E682DAF2B5}" dt="2020-11-30T08:31:25.374" v="49" actId="108"/>
          <ac:spMkLst>
            <pc:docMk/>
            <pc:sldMk cId="363803911" sldId="271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4.439" v="48" actId="108"/>
        <pc:sldMkLst>
          <pc:docMk/>
          <pc:sldMk cId="2781814786" sldId="272"/>
        </pc:sldMkLst>
        <pc:spChg chg="mod">
          <ac:chgData name="kcjeong@cbnu.ac.kr" userId="bf3f9740-ba12-4a95-bdcd-7a89d0b0b3a3" providerId="ADAL" clId="{8ADE3ACE-76DF-44A9-8B67-85E682DAF2B5}" dt="2020-11-30T08:31:24.439" v="48" actId="108"/>
          <ac:spMkLst>
            <pc:docMk/>
            <pc:sldMk cId="2781814786" sldId="272"/>
            <ac:spMk id="2" creationId="{00000000-0000-0000-0000-000000000000}"/>
          </ac:spMkLst>
        </pc:spChg>
      </pc:sldChg>
      <pc:sldChg chg="addSp delSp modSp new mod">
        <pc:chgData name="kcjeong@cbnu.ac.kr" userId="bf3f9740-ba12-4a95-bdcd-7a89d0b0b3a3" providerId="ADAL" clId="{8ADE3ACE-76DF-44A9-8B67-85E682DAF2B5}" dt="2020-11-30T08:19:44.320" v="41" actId="207"/>
        <pc:sldMkLst>
          <pc:docMk/>
          <pc:sldMk cId="2400768863" sldId="276"/>
        </pc:sldMkLst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2" creationId="{587550DD-D741-4CE0-A4C1-50E02DB1E1EA}"/>
          </ac:spMkLst>
        </pc:spChg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3" creationId="{C5D25E5A-B73D-4FA1-B0DE-305476E7BFB9}"/>
          </ac:spMkLst>
        </pc:spChg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4" creationId="{52392795-D2C2-40BF-8412-058C4BEF560D}"/>
          </ac:spMkLst>
        </pc:spChg>
        <pc:spChg chg="add del">
          <ac:chgData name="kcjeong@cbnu.ac.kr" userId="bf3f9740-ba12-4a95-bdcd-7a89d0b0b3a3" providerId="ADAL" clId="{8ADE3ACE-76DF-44A9-8B67-85E682DAF2B5}" dt="2020-11-30T08:13:18.614" v="3" actId="478"/>
          <ac:spMkLst>
            <pc:docMk/>
            <pc:sldMk cId="2400768863" sldId="276"/>
            <ac:spMk id="6" creationId="{8E90D941-FB6F-4FB2-A4C4-A07BF50F607A}"/>
          </ac:spMkLst>
        </pc:spChg>
        <pc:spChg chg="add del">
          <ac:chgData name="kcjeong@cbnu.ac.kr" userId="bf3f9740-ba12-4a95-bdcd-7a89d0b0b3a3" providerId="ADAL" clId="{8ADE3ACE-76DF-44A9-8B67-85E682DAF2B5}" dt="2020-11-30T08:13:39.540" v="5"/>
          <ac:spMkLst>
            <pc:docMk/>
            <pc:sldMk cId="2400768863" sldId="276"/>
            <ac:spMk id="7" creationId="{24127928-2478-446F-A97F-77301A72AB6E}"/>
          </ac:spMkLst>
        </pc:spChg>
        <pc:spChg chg="add del mod">
          <ac:chgData name="kcjeong@cbnu.ac.kr" userId="bf3f9740-ba12-4a95-bdcd-7a89d0b0b3a3" providerId="ADAL" clId="{8ADE3ACE-76DF-44A9-8B67-85E682DAF2B5}" dt="2020-11-30T08:14:29.866" v="11" actId="478"/>
          <ac:spMkLst>
            <pc:docMk/>
            <pc:sldMk cId="2400768863" sldId="276"/>
            <ac:spMk id="9" creationId="{3D1503F4-A9B8-48C2-B215-2519CBBF8432}"/>
          </ac:spMkLst>
        </pc:spChg>
        <pc:spChg chg="add mod">
          <ac:chgData name="kcjeong@cbnu.ac.kr" userId="bf3f9740-ba12-4a95-bdcd-7a89d0b0b3a3" providerId="ADAL" clId="{8ADE3ACE-76DF-44A9-8B67-85E682DAF2B5}" dt="2020-11-30T08:19:44.320" v="41" actId="207"/>
          <ac:spMkLst>
            <pc:docMk/>
            <pc:sldMk cId="2400768863" sldId="276"/>
            <ac:spMk id="11" creationId="{B9E13935-ABD8-401F-91D9-8C9C0BFE57AA}"/>
          </ac:spMkLst>
        </pc:spChg>
      </pc:sldChg>
    </pc:docChg>
  </pc:docChgLst>
  <pc:docChgLst>
    <pc:chgData name="정근채" userId="bf3f9740-ba12-4a95-bdcd-7a89d0b0b3a3" providerId="ADAL" clId="{B301C8FF-369A-4E5E-89F4-B55C1F60054C}"/>
    <pc:docChg chg="modSld">
      <pc:chgData name="정근채" userId="bf3f9740-ba12-4a95-bdcd-7a89d0b0b3a3" providerId="ADAL" clId="{B301C8FF-369A-4E5E-89F4-B55C1F60054C}" dt="2020-11-30T09:26:04.090" v="0"/>
      <pc:docMkLst>
        <pc:docMk/>
      </pc:docMkLst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210531712" sldId="25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210531712" sldId="256"/>
            <ac:picMk id="4" creationId="{18DE317F-7C30-4A71-A9C8-F08D22793524}"/>
          </ac:picMkLst>
        </pc:pic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22151317" sldId="257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22151317" sldId="257"/>
            <ac:picMk id="10" creationId="{87DFEEB3-0447-403E-97BF-144F61C96ADF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22151317" sldId="257"/>
            <ac:inkMk id="9" creationId="{122D514F-5F47-421A-95CE-EE2687B4F196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960409013" sldId="258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960409013" sldId="258"/>
            <ac:picMk id="8" creationId="{F1068CFD-809C-4FFD-91D9-0925D7A0BC4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960409013" sldId="258"/>
            <ac:inkMk id="3" creationId="{7FB099C3-3D52-424B-89D9-B5507DFF4BCA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4132409465" sldId="259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4132409465" sldId="259"/>
            <ac:picMk id="6" creationId="{0E1DFEFB-EF6D-4AD8-AD5D-7CC35F1FCD8C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4132409465" sldId="259"/>
            <ac:inkMk id="3" creationId="{B359C702-EF0F-43DD-BE87-1651A8222CA4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272375588" sldId="260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272375588" sldId="260"/>
            <ac:picMk id="5" creationId="{6D114399-814D-4F1B-BBB3-9695D4856831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272375588" sldId="260"/>
            <ac:inkMk id="3" creationId="{647E3A2F-DB03-47D2-A365-9EB868172C6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604660069" sldId="261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604660069" sldId="261"/>
            <ac:picMk id="10" creationId="{47742EA3-B0BF-4383-B918-A0A2B7FE7555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604660069" sldId="261"/>
            <ac:inkMk id="7" creationId="{B06598B7-63B2-4221-A473-952A98D32B8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954539663" sldId="262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954539663" sldId="262"/>
            <ac:picMk id="15" creationId="{1365003D-310E-4E5E-876C-2F451EDEBAA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954539663" sldId="262"/>
            <ac:inkMk id="14" creationId="{08BB129B-E24D-4DCD-AFB7-25BEA7EE7FA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325286627" sldId="263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325286627" sldId="263"/>
            <ac:picMk id="15" creationId="{7899191F-528C-48E1-92AC-65E1CCADDC9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1325286627" sldId="263"/>
            <ac:inkMk id="3" creationId="{79AAB98A-2A27-40DD-AB95-11375C14CECA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01920966" sldId="264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01920966" sldId="264"/>
            <ac:picMk id="5" creationId="{66C0CF92-3D4E-4DD3-A1DF-EAA7C96B234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01920966" sldId="264"/>
            <ac:inkMk id="3" creationId="{A3B373E9-B767-4B5D-BC1C-05D2D14790E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013195837" sldId="265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013195837" sldId="265"/>
            <ac:picMk id="6" creationId="{C7B8F969-9CCF-49EF-B421-AF6BF2B62311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013195837" sldId="265"/>
            <ac:inkMk id="3" creationId="{DE80662F-641D-4BD2-A982-7C185C5261BF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656487578" sldId="26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656487578" sldId="266"/>
            <ac:picMk id="7" creationId="{AC7E1979-073B-400E-953E-4788332B819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656487578" sldId="266"/>
            <ac:inkMk id="3" creationId="{04DF18F3-EC32-4E80-9814-98933146D5A0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594200198" sldId="267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594200198" sldId="267"/>
            <ac:picMk id="7" creationId="{43D95FE9-A331-47B5-8F53-98C4A37530EA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1594200198" sldId="267"/>
            <ac:inkMk id="3" creationId="{BEEF820D-42BD-49AA-B62F-3732A30AD8B6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345880344" sldId="268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345880344" sldId="268"/>
            <ac:picMk id="7" creationId="{6D133C74-3C77-400A-B9CA-7738340DFAF4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345880344" sldId="268"/>
            <ac:inkMk id="3" creationId="{41C37A7A-DDDE-40CB-BF4A-E431EFFE288E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4080339319" sldId="269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4080339319" sldId="269"/>
            <ac:picMk id="11" creationId="{BDF1BEFB-42A0-4813-A9BB-AA768619844C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4080339319" sldId="269"/>
            <ac:inkMk id="3" creationId="{2DFD0C28-9263-4964-A737-5A7D1708C97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718449515" sldId="270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718449515" sldId="270"/>
            <ac:picMk id="15" creationId="{60CC8E93-9DFF-43E1-AB53-86F12EB43AA4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718449515" sldId="270"/>
            <ac:inkMk id="3" creationId="{894E8B33-9235-4672-BA62-CC55F08A88E0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63803911" sldId="271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63803911" sldId="271"/>
            <ac:picMk id="5" creationId="{51460F1E-DF78-4F95-84AB-F28AB130D1AF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63803911" sldId="271"/>
            <ac:inkMk id="3" creationId="{773BEEAF-C33E-41AD-8373-DC211B505D88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781814786" sldId="272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781814786" sldId="272"/>
            <ac:picMk id="5" creationId="{C6CF55E0-970F-4E27-A750-3305F4AAB5B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781814786" sldId="272"/>
            <ac:inkMk id="3" creationId="{BF08DD70-84E0-47C2-BCE0-A9EF77DAC52E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295893602" sldId="273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295893602" sldId="273"/>
            <ac:picMk id="11" creationId="{D4F347B1-15B1-48A6-A904-AB712D98DD6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295893602" sldId="273"/>
            <ac:inkMk id="10" creationId="{06166709-FB66-4971-B651-3A62B2018289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764777074" sldId="274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764777074" sldId="274"/>
            <ac:picMk id="5" creationId="{345A92A5-64DE-445E-B735-0F2E9B1FB963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764777074" sldId="274"/>
            <ac:inkMk id="3" creationId="{9E516979-7E74-4822-AAD5-1AF2507771B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54483342" sldId="275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54483342" sldId="275"/>
            <ac:picMk id="10" creationId="{2B203F65-82B7-4377-9E2F-D5E900253B73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54483342" sldId="275"/>
            <ac:inkMk id="3" creationId="{263F4735-CF24-4E39-92F5-BE6C74FE7107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400768863" sldId="27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400768863" sldId="276"/>
            <ac:picMk id="2" creationId="{82413ED2-6D0A-4024-BDE7-23B8A8306CA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50E4-2343-4A2D-AF2B-227F75F1D402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4B833-9DA6-4C1E-A58C-58E46814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29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C635-F260-4FB4-B6E1-8800D1C98BCB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23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0009-7104-4E0F-9A76-8DA5E1A4E907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150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B1DC-6F2C-4318-8FD5-894A46247ACB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43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F1A7-AC67-4510-8A1B-77B38964C245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223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A978-EA9D-4635-9AF4-4BB416FDA33C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93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BC97-B34E-404E-AFE8-882E13E7D5B1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01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E1DF-BD58-4CC3-B635-884198F6E94F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515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544F-4253-4F9C-BB86-7AFF7714AA73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91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CFBA-BE98-4FC7-A956-B249959A84E1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03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E7A2-B079-4CFA-96C7-96A00ED9EF3C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94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8FA-B6AB-42BB-B11A-2B91711039F8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52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B2A10-673B-4A5F-8F41-6EE669B9C82F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CHAPTER 1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</a:rPr>
              <a:t>HISTORY AND BASIC CONCEPTS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053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1.5 Other Historic Projects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6512" y="1646803"/>
            <a:ext cx="8370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dirty="0"/>
              <a:t>콜로라도 강 </a:t>
            </a:r>
            <a:r>
              <a:rPr lang="en-US" altLang="ko-KR" dirty="0"/>
              <a:t>(Colorado River)</a:t>
            </a:r>
            <a:r>
              <a:rPr lang="ko-KR" altLang="en-US" dirty="0"/>
              <a:t>의 후버 댐 </a:t>
            </a:r>
            <a:r>
              <a:rPr lang="en-US" altLang="ko-KR" dirty="0"/>
              <a:t>(Hoover Dam)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ko-KR" dirty="0">
                <a:latin typeface="Arial" panose="020B0604020202020204" pitchFamily="34" charset="0"/>
              </a:rPr>
              <a:t>샌프란시스코 골든 게이트 </a:t>
            </a:r>
            <a:r>
              <a:rPr lang="ko-KR" altLang="ko-KR" dirty="0" err="1">
                <a:latin typeface="Arial" panose="020B0604020202020204" pitchFamily="34" charset="0"/>
              </a:rPr>
              <a:t>브릿지</a:t>
            </a:r>
            <a:r>
              <a:rPr lang="ko-KR" altLang="ko-KR" dirty="0">
                <a:latin typeface="Arial" panose="020B0604020202020204" pitchFamily="34" charset="0"/>
              </a:rPr>
              <a:t> 건설</a:t>
            </a:r>
            <a:endParaRPr lang="en-US" altLang="ko-KR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ko-KR" dirty="0">
                <a:latin typeface="Arial" panose="020B0604020202020204" pitchFamily="34" charset="0"/>
              </a:rPr>
              <a:t>14</a:t>
            </a:r>
            <a:r>
              <a:rPr lang="ko-KR" altLang="en-US" dirty="0">
                <a:latin typeface="Arial" panose="020B0604020202020204" pitchFamily="34" charset="0"/>
              </a:rPr>
              <a:t>개월에 </a:t>
            </a:r>
            <a:r>
              <a:rPr lang="ko-KR" altLang="en-US" dirty="0" err="1">
                <a:latin typeface="Arial" panose="020B0604020202020204" pitchFamily="34" charset="0"/>
              </a:rPr>
              <a:t>엠파이어</a:t>
            </a:r>
            <a:r>
              <a:rPr lang="ko-KR" altLang="en-US" dirty="0">
                <a:latin typeface="Arial" panose="020B0604020202020204" pitchFamily="34" charset="0"/>
              </a:rPr>
              <a:t> </a:t>
            </a:r>
            <a:r>
              <a:rPr lang="ko-KR" altLang="en-US" dirty="0" err="1">
                <a:latin typeface="Arial" panose="020B0604020202020204" pitchFamily="34" charset="0"/>
              </a:rPr>
              <a:t>스테이트</a:t>
            </a:r>
            <a:r>
              <a:rPr lang="ko-KR" altLang="en-US" dirty="0">
                <a:latin typeface="Arial" panose="020B0604020202020204" pitchFamily="34" charset="0"/>
              </a:rPr>
              <a:t> 빌딩 건설</a:t>
            </a:r>
            <a:endParaRPr lang="en-US" altLang="ko-KR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ko-KR" dirty="0">
                <a:latin typeface="Arial" panose="020B0604020202020204" pitchFamily="34" charset="0"/>
              </a:rPr>
              <a:t>Eurotunnel </a:t>
            </a:r>
            <a:r>
              <a:rPr lang="ko-KR" altLang="en-US" dirty="0">
                <a:latin typeface="Arial" panose="020B0604020202020204" pitchFamily="34" charset="0"/>
              </a:rPr>
              <a:t>영국 제도와 프랑스를 연결</a:t>
            </a:r>
            <a:endParaRPr lang="en-US" altLang="ko-KR" dirty="0"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26" y="1690690"/>
            <a:ext cx="2951931" cy="221629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83" y="4009117"/>
            <a:ext cx="3420474" cy="192401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61" y="4305589"/>
            <a:ext cx="3172336" cy="223332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3" y="2972366"/>
            <a:ext cx="3020424" cy="201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60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1.6 Construction versus Manufacturing Processes</a:t>
            </a:r>
            <a:endParaRPr lang="ko-KR" altLang="en-US" sz="32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79" y="1984225"/>
            <a:ext cx="6267994" cy="3716656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027464" y="5811931"/>
            <a:ext cx="5851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FIGURE 1.8 Manufacturing versus construction process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7166695" y="2754476"/>
            <a:ext cx="1311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선제작</a:t>
            </a:r>
            <a:r>
              <a:rPr lang="ko-KR" alt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후판매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166695" y="5202408"/>
            <a:ext cx="1311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선판매</a:t>
            </a:r>
            <a:r>
              <a:rPr lang="ko-KR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후제작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884915" y="4466596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건설업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884915" y="2068694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>
                <a:solidFill>
                  <a:srgbClr val="0000FF"/>
                </a:solidFill>
                <a:latin typeface="Arial" panose="020B0604020202020204" pitchFamily="34" charset="0"/>
              </a:rPr>
              <a:t>제조업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5691021" y="1924716"/>
            <a:ext cx="1566629" cy="451755"/>
          </a:xfrm>
          <a:prstGeom prst="round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178019" y="3853094"/>
            <a:ext cx="1726490" cy="45175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691021" y="1714347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latin typeface="Arial" panose="020B0604020202020204" pitchFamily="34" charset="0"/>
              </a:rPr>
              <a:t>판매시점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120470" y="3654189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  <a:latin typeface="Arial" panose="020B0604020202020204" pitchFamily="34" charset="0"/>
              </a:rPr>
              <a:t>판매시점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39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1.7 Project Format</a:t>
            </a:r>
            <a:endParaRPr lang="ko-KR" altLang="en-US" sz="32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49" y="1788662"/>
            <a:ext cx="5038723" cy="3261580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688117" y="5549189"/>
            <a:ext cx="4529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1.9 Comparison of production systems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7092023" y="1506024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제조업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142859" y="4582938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건설업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82639" y="2816468"/>
            <a:ext cx="15541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한 묶음으로 만들어지는 제품의 수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064707" y="5103134"/>
            <a:ext cx="29314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>
                <a:solidFill>
                  <a:srgbClr val="FF0000"/>
                </a:solidFill>
                <a:latin typeface="Arial" panose="020B0604020202020204" pitchFamily="34" charset="0"/>
              </a:rPr>
              <a:t>생산되는 전체 제품의 수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286724" y="3840306"/>
            <a:ext cx="886688" cy="33524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B0E3884-A2E5-4845-B078-91115DCFA5EC}"/>
              </a:ext>
            </a:extLst>
          </p:cNvPr>
          <p:cNvSpPr/>
          <p:nvPr/>
        </p:nvSpPr>
        <p:spPr>
          <a:xfrm>
            <a:off x="6314403" y="2526743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소품종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6E206CD-EA2A-4217-8F69-EEB57C4F9CA8}"/>
              </a:ext>
            </a:extLst>
          </p:cNvPr>
          <p:cNvSpPr/>
          <p:nvPr/>
        </p:nvSpPr>
        <p:spPr>
          <a:xfrm>
            <a:off x="3836713" y="4232142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다품종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79EBA3C-0F4C-4801-B63F-6E4F305CDBCC}"/>
              </a:ext>
            </a:extLst>
          </p:cNvPr>
          <p:cNvSpPr/>
          <p:nvPr/>
        </p:nvSpPr>
        <p:spPr>
          <a:xfrm>
            <a:off x="5341812" y="3373718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중품종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86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1.8 Project Development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1038" y="1531704"/>
            <a:ext cx="7059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/>
              <a:t>프로젝트 수행 절차</a:t>
            </a:r>
            <a:endParaRPr lang="en-US" altLang="ko-KR" sz="1400" dirty="0"/>
          </a:p>
          <a:p>
            <a:pPr marL="536575" indent="-268288">
              <a:lnSpc>
                <a:spcPct val="150000"/>
              </a:lnSpc>
              <a:buAutoNum type="arabicPeriod"/>
            </a:pPr>
            <a:r>
              <a:rPr lang="ko-KR" altLang="en-US" sz="1400" dirty="0">
                <a:solidFill>
                  <a:srgbClr val="0000FF"/>
                </a:solidFill>
              </a:rPr>
              <a:t>시설에 대한 건설주의 요구사항 파악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536575" indent="-268288">
              <a:lnSpc>
                <a:spcPct val="150000"/>
              </a:lnSpc>
              <a:buAutoNum type="arabicPeriod"/>
            </a:pPr>
            <a:r>
              <a:rPr lang="ko-KR" altLang="en-US" sz="1400" dirty="0">
                <a:solidFill>
                  <a:srgbClr val="0000FF"/>
                </a:solidFill>
              </a:rPr>
              <a:t>초기 실현 가능성 검토 및 비용 예측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536575" indent="-268288">
              <a:lnSpc>
                <a:spcPct val="150000"/>
              </a:lnSpc>
              <a:buAutoNum type="arabicPeriod"/>
            </a:pPr>
            <a:r>
              <a:rPr lang="ko-KR" altLang="en-US" sz="1400" dirty="0">
                <a:solidFill>
                  <a:srgbClr val="0000FF"/>
                </a:solidFill>
              </a:rPr>
              <a:t>개념 설계 진행을 위한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설계 전문가 고용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536575" indent="-268288">
              <a:lnSpc>
                <a:spcPct val="150000"/>
              </a:lnSpc>
              <a:buAutoNum type="arabicPeriod"/>
            </a:pPr>
            <a:r>
              <a:rPr lang="ko-KR" altLang="en-US" sz="1400" dirty="0">
                <a:solidFill>
                  <a:srgbClr val="0000FF"/>
                </a:solidFill>
              </a:rPr>
              <a:t>개념설계 진행 및 비용 추정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536575" indent="-268288">
              <a:lnSpc>
                <a:spcPct val="150000"/>
              </a:lnSpc>
              <a:buAutoNum type="arabicPeriod"/>
            </a:pPr>
            <a:r>
              <a:rPr lang="ko-KR" altLang="en-US" sz="1400" dirty="0">
                <a:solidFill>
                  <a:srgbClr val="0000FF"/>
                </a:solidFill>
              </a:rPr>
              <a:t>상세설계 진행 및 비용 추정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536575" indent="-268288">
              <a:lnSpc>
                <a:spcPct val="150000"/>
              </a:lnSpc>
              <a:buAutoNum type="arabicPeriod"/>
            </a:pPr>
            <a:r>
              <a:rPr lang="ko-KR" altLang="en-US" sz="1400" dirty="0">
                <a:solidFill>
                  <a:srgbClr val="0000FF"/>
                </a:solidFill>
              </a:rPr>
              <a:t>최종 설계도서를 바탕으로 프로젝트 발주 및 견적 요청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536575" indent="-268288">
              <a:lnSpc>
                <a:spcPct val="150000"/>
              </a:lnSpc>
              <a:buAutoNum type="arabicPeriod"/>
            </a:pPr>
            <a:r>
              <a:rPr lang="ko-KR" altLang="en-US" sz="1400" dirty="0">
                <a:solidFill>
                  <a:srgbClr val="0000FF"/>
                </a:solidFill>
              </a:rPr>
              <a:t>제안서에 따라 </a:t>
            </a:r>
            <a:r>
              <a:rPr lang="ko-KR" altLang="en-US" sz="1400" dirty="0" err="1">
                <a:solidFill>
                  <a:srgbClr val="0000FF"/>
                </a:solidFill>
              </a:rPr>
              <a:t>시공자</a:t>
            </a:r>
            <a:r>
              <a:rPr lang="ko-KR" altLang="en-US" sz="1400" dirty="0">
                <a:solidFill>
                  <a:srgbClr val="0000FF"/>
                </a:solidFill>
              </a:rPr>
              <a:t> 선정 및 계약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536575" indent="-268288">
              <a:lnSpc>
                <a:spcPct val="150000"/>
              </a:lnSpc>
              <a:buAutoNum type="arabicPeriod"/>
            </a:pPr>
            <a:r>
              <a:rPr lang="ko-KR" altLang="en-US" sz="1400" dirty="0">
                <a:solidFill>
                  <a:srgbClr val="0000FF"/>
                </a:solidFill>
              </a:rPr>
              <a:t>시공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536575" indent="-268288">
              <a:lnSpc>
                <a:spcPct val="150000"/>
              </a:lnSpc>
              <a:buAutoNum type="arabicPeriod"/>
            </a:pPr>
            <a:r>
              <a:rPr lang="ko-KR" altLang="en-US" sz="1400" dirty="0">
                <a:solidFill>
                  <a:srgbClr val="0000FF"/>
                </a:solidFill>
              </a:rPr>
              <a:t>시운전을 통해 설계대로 작동하는지 검증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536575" indent="-268288">
              <a:lnSpc>
                <a:spcPct val="150000"/>
              </a:lnSpc>
              <a:buAutoNum type="arabicPeriod"/>
            </a:pPr>
            <a:r>
              <a:rPr lang="ko-KR" altLang="en-US" sz="1400" dirty="0">
                <a:solidFill>
                  <a:srgbClr val="0000FF"/>
                </a:solidFill>
              </a:rPr>
              <a:t>시설 운영 및 유지보수 관리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536575" indent="-268288">
              <a:lnSpc>
                <a:spcPct val="150000"/>
              </a:lnSpc>
              <a:buAutoNum type="arabicPeriod"/>
            </a:pPr>
            <a:r>
              <a:rPr lang="ko-KR" altLang="en-US" sz="1400" dirty="0">
                <a:solidFill>
                  <a:srgbClr val="0000FF"/>
                </a:solidFill>
              </a:rPr>
              <a:t>폐기</a:t>
            </a:r>
            <a:endParaRPr lang="en-US" altLang="ko-KR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920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1.8 Project Development</a:t>
            </a:r>
            <a:endParaRPr lang="ko-KR" altLang="en-US" sz="32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09" y="2000250"/>
            <a:ext cx="3287179" cy="2772188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411060" y="4912333"/>
            <a:ext cx="708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FIGURE 1.10 Relationship between owner, designer, and constructor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504762" y="2194793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>
                <a:solidFill>
                  <a:srgbClr val="FF0000"/>
                </a:solidFill>
                <a:latin typeface="Arial" panose="020B0604020202020204" pitchFamily="34" charset="0"/>
              </a:rPr>
              <a:t>발주자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710832" y="2194793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설계자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91360" y="3837646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시공자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83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922496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spc="-100" dirty="0"/>
              <a:t>1.9 Construction Technology &amp; Construction Management</a:t>
            </a:r>
            <a:endParaRPr lang="ko-KR" altLang="en-US" sz="3200" spc="-1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7329" y="1646803"/>
            <a:ext cx="8287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건설기술</a:t>
            </a:r>
            <a:r>
              <a:rPr lang="ko-KR" altLang="en-US" sz="1400" dirty="0"/>
              <a:t> </a:t>
            </a:r>
            <a:r>
              <a:rPr lang="en-US" altLang="ko-KR" sz="1400" dirty="0"/>
              <a:t>: </a:t>
            </a:r>
            <a:r>
              <a:rPr lang="ko-KR" altLang="en-US" sz="1400" dirty="0"/>
              <a:t>구조</a:t>
            </a:r>
            <a:r>
              <a:rPr lang="en-US" altLang="ko-KR" sz="1400" dirty="0"/>
              <a:t>, </a:t>
            </a:r>
            <a:r>
              <a:rPr lang="ko-KR" altLang="en-US" sz="1400" dirty="0"/>
              <a:t>수공</a:t>
            </a:r>
            <a:r>
              <a:rPr lang="en-US" altLang="ko-KR" sz="1400" dirty="0"/>
              <a:t>, </a:t>
            </a:r>
            <a:r>
              <a:rPr lang="ko-KR" altLang="en-US" sz="1400" dirty="0"/>
              <a:t>토질</a:t>
            </a:r>
            <a:r>
              <a:rPr lang="en-US" altLang="ko-KR" sz="1400" dirty="0"/>
              <a:t>, </a:t>
            </a:r>
            <a:r>
              <a:rPr lang="ko-KR" altLang="en-US" sz="1400" dirty="0"/>
              <a:t>측량 </a:t>
            </a:r>
            <a:r>
              <a:rPr lang="en-US" altLang="ko-KR" sz="1400" dirty="0"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latin typeface="Arial" panose="020B0604020202020204" pitchFamily="34" charset="0"/>
              </a:rPr>
              <a:t>시공 기술과 공법의 선택</a:t>
            </a:r>
            <a:endParaRPr lang="en-US" altLang="ko-KR" sz="1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건설관리</a:t>
            </a:r>
            <a:r>
              <a:rPr lang="ko-KR" altLang="en-US" sz="1400" dirty="0"/>
              <a:t> </a:t>
            </a:r>
            <a:r>
              <a:rPr lang="en-US" altLang="ko-KR" sz="1400" dirty="0"/>
              <a:t>: </a:t>
            </a:r>
            <a:r>
              <a:rPr lang="ko-KR" altLang="en-US" sz="1400" dirty="0"/>
              <a:t>건설관리 및 시스템 </a:t>
            </a:r>
            <a:r>
              <a:rPr lang="en-US" altLang="ko-KR" sz="1400" dirty="0"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latin typeface="Arial" panose="020B0604020202020204" pitchFamily="34" charset="0"/>
              </a:rPr>
              <a:t>주어진 </a:t>
            </a:r>
            <a:r>
              <a:rPr lang="ko-KR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자원</a:t>
            </a:r>
            <a:r>
              <a:rPr lang="ko-KR" altLang="en-US" sz="1400" dirty="0">
                <a:latin typeface="Arial" panose="020B0604020202020204" pitchFamily="34" charset="0"/>
              </a:rPr>
              <a:t>의 최적 활용</a:t>
            </a:r>
            <a:endParaRPr lang="en-US" altLang="ko-KR" sz="1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</a:rPr>
              <a:t>자원</a:t>
            </a:r>
            <a:r>
              <a:rPr lang="en-US" altLang="ko-KR" dirty="0"/>
              <a:t>: Four </a:t>
            </a:r>
            <a:r>
              <a:rPr lang="en-US" altLang="ko-KR" dirty="0" err="1">
                <a:solidFill>
                  <a:srgbClr val="FF0000"/>
                </a:solidFill>
              </a:rPr>
              <a:t>Ms</a:t>
            </a:r>
            <a:r>
              <a:rPr lang="en-US" altLang="ko-KR" dirty="0"/>
              <a:t> of construction: </a:t>
            </a:r>
            <a:r>
              <a:rPr lang="en-US" altLang="ko-KR" dirty="0">
                <a:solidFill>
                  <a:srgbClr val="FF0000"/>
                </a:solidFill>
              </a:rPr>
              <a:t>M</a:t>
            </a:r>
            <a:r>
              <a:rPr lang="en-US" altLang="ko-KR" dirty="0"/>
              <a:t>anpower, </a:t>
            </a:r>
            <a:r>
              <a:rPr lang="en-US" altLang="ko-KR" dirty="0">
                <a:solidFill>
                  <a:srgbClr val="FF0000"/>
                </a:solidFill>
              </a:rPr>
              <a:t>M</a:t>
            </a:r>
            <a:r>
              <a:rPr lang="en-US" altLang="ko-KR" dirty="0"/>
              <a:t>achines, </a:t>
            </a:r>
            <a:r>
              <a:rPr lang="en-US" altLang="ko-KR" dirty="0">
                <a:solidFill>
                  <a:srgbClr val="FF0000"/>
                </a:solidFill>
              </a:rPr>
              <a:t>M</a:t>
            </a:r>
            <a:r>
              <a:rPr lang="en-US" altLang="ko-KR" dirty="0"/>
              <a:t>aterials, and </a:t>
            </a:r>
            <a:r>
              <a:rPr lang="en-US" altLang="ko-KR" dirty="0">
                <a:solidFill>
                  <a:srgbClr val="FF0000"/>
                </a:solidFill>
              </a:rPr>
              <a:t>M</a:t>
            </a:r>
            <a:r>
              <a:rPr lang="en-US" altLang="ko-KR" dirty="0"/>
              <a:t>oney</a:t>
            </a:r>
          </a:p>
        </p:txBody>
      </p:sp>
    </p:spTree>
    <p:extLst>
      <p:ext uri="{BB962C8B-B14F-4D97-AF65-F5344CB8AC3E}">
        <p14:creationId xmlns:p14="http://schemas.microsoft.com/office/powerpoint/2010/main" val="3013195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1.10 Construction Management Is Resource Driven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0456" y="1646803"/>
            <a:ext cx="8280755" cy="286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/>
              <a:t>The job of a </a:t>
            </a:r>
            <a:r>
              <a:rPr lang="en-US" altLang="ko-KR" dirty="0">
                <a:solidFill>
                  <a:srgbClr val="FF0000"/>
                </a:solidFill>
              </a:rPr>
              <a:t>construction manager</a:t>
            </a:r>
            <a:r>
              <a:rPr lang="en-US" altLang="ko-KR" dirty="0"/>
              <a:t> is to efficiently and economically </a:t>
            </a:r>
            <a:r>
              <a:rPr lang="en-US" altLang="ko-KR" dirty="0">
                <a:solidFill>
                  <a:srgbClr val="FF0000"/>
                </a:solidFill>
              </a:rPr>
              <a:t>apply the required resources</a:t>
            </a:r>
            <a:r>
              <a:rPr lang="en-US" altLang="ko-KR" dirty="0"/>
              <a:t> to realize a constructed facility of acceptable quality  within the time frame and budgeted cost specified. </a:t>
            </a:r>
            <a:r>
              <a:rPr lang="ko-KR" altLang="en-US" sz="1400" dirty="0">
                <a:solidFill>
                  <a:srgbClr val="0000FF"/>
                </a:solidFill>
              </a:rPr>
              <a:t>건설관리자의 임무는 </a:t>
            </a:r>
            <a:r>
              <a:rPr lang="ko-KR" altLang="en-US" sz="1400" dirty="0">
                <a:solidFill>
                  <a:srgbClr val="FF0000"/>
                </a:solidFill>
              </a:rPr>
              <a:t>비용</a:t>
            </a:r>
            <a:r>
              <a:rPr lang="ko-KR" altLang="en-US" sz="1400" dirty="0">
                <a:solidFill>
                  <a:srgbClr val="0000FF"/>
                </a:solidFill>
              </a:rPr>
              <a:t> 한도내에서 주어진 </a:t>
            </a:r>
            <a:r>
              <a:rPr lang="ko-KR" altLang="en-US" sz="1400" dirty="0">
                <a:solidFill>
                  <a:srgbClr val="FF0000"/>
                </a:solidFill>
              </a:rPr>
              <a:t>공기</a:t>
            </a:r>
            <a:r>
              <a:rPr lang="ko-KR" altLang="en-US" sz="1400" dirty="0">
                <a:solidFill>
                  <a:srgbClr val="0000FF"/>
                </a:solidFill>
              </a:rPr>
              <a:t> 안에 수용될 수 있는 </a:t>
            </a:r>
            <a:r>
              <a:rPr lang="ko-KR" altLang="en-US" sz="1400" dirty="0">
                <a:solidFill>
                  <a:srgbClr val="FF0000"/>
                </a:solidFill>
              </a:rPr>
              <a:t>품질</a:t>
            </a:r>
            <a:r>
              <a:rPr lang="ko-KR" altLang="en-US" sz="1400" dirty="0">
                <a:solidFill>
                  <a:srgbClr val="0000FF"/>
                </a:solidFill>
              </a:rPr>
              <a:t>의 시설을 건설하기 위해 가장 효율적이고 효과적으로 자원을 활용하는 것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/>
              <a:t>“a quality facility </a:t>
            </a:r>
            <a:r>
              <a:rPr lang="en-US" altLang="ko-KR" dirty="0">
                <a:solidFill>
                  <a:srgbClr val="FF0000"/>
                </a:solidFill>
              </a:rPr>
              <a:t>on time and within budget</a:t>
            </a:r>
            <a:r>
              <a:rPr lang="en-US" altLang="ko-KR" dirty="0"/>
              <a:t>” </a:t>
            </a: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/>
              <a:t>A manager must be like a </a:t>
            </a:r>
            <a:r>
              <a:rPr lang="en-US" altLang="ko-KR" dirty="0">
                <a:solidFill>
                  <a:srgbClr val="0000FF"/>
                </a:solidFill>
              </a:rPr>
              <a:t>decathlon</a:t>
            </a:r>
            <a:r>
              <a:rPr lang="en-US" altLang="ko-KR" dirty="0"/>
              <a:t> athlete. </a:t>
            </a: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/>
              <a:t>A strong ability in </a:t>
            </a:r>
            <a:r>
              <a:rPr lang="en-US" altLang="ko-KR" dirty="0">
                <a:solidFill>
                  <a:srgbClr val="FF0000"/>
                </a:solidFill>
              </a:rPr>
              <a:t>many areas </a:t>
            </a:r>
            <a:r>
              <a:rPr lang="en-US" altLang="ko-KR" dirty="0"/>
              <a:t>is a necessity. </a:t>
            </a:r>
            <a:r>
              <a:rPr lang="ko-KR" altLang="en-US" sz="1400" dirty="0">
                <a:solidFill>
                  <a:srgbClr val="0000FF"/>
                </a:solidFill>
              </a:rPr>
              <a:t>다양한 능력이 필요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619840" y="3961760"/>
            <a:ext cx="10567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srgbClr val="0000FF"/>
                </a:solidFill>
                <a:latin typeface="+mj-ea"/>
                <a:ea typeface="+mj-ea"/>
              </a:rPr>
              <a:t>10</a:t>
            </a:r>
            <a:r>
              <a:rPr lang="ko-KR" altLang="en-US" sz="1000" dirty="0">
                <a:solidFill>
                  <a:srgbClr val="0000FF"/>
                </a:solidFill>
                <a:latin typeface="+mj-ea"/>
                <a:ea typeface="+mj-ea"/>
              </a:rPr>
              <a:t>종 경기 선수</a:t>
            </a:r>
          </a:p>
        </p:txBody>
      </p:sp>
    </p:spTree>
    <p:extLst>
      <p:ext uri="{BB962C8B-B14F-4D97-AF65-F5344CB8AC3E}">
        <p14:creationId xmlns:p14="http://schemas.microsoft.com/office/powerpoint/2010/main" val="3656487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1.11 Construction Industry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0117" y="1646803"/>
            <a:ext cx="830633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</a:rPr>
              <a:t>건설 산업은 전반적인 경제를 이끄는 엔진</a:t>
            </a:r>
            <a:endParaRPr lang="en-US" altLang="ko-KR" sz="1400" dirty="0">
              <a:latin typeface="+mn-ea"/>
            </a:endParaRP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1980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년대 초반</a:t>
            </a:r>
            <a:r>
              <a:rPr lang="ko-KR" altLang="en-US" sz="1400" dirty="0">
                <a:latin typeface="+mn-ea"/>
              </a:rPr>
              <a:t>까지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건설업은 미국</a:t>
            </a:r>
            <a:r>
              <a:rPr lang="en-US" altLang="ko-KR" sz="1400" dirty="0">
                <a:latin typeface="+mn-ea"/>
              </a:rPr>
              <a:t> </a:t>
            </a:r>
            <a:r>
              <a:rPr lang="ko-KR" altLang="en-US" sz="1400" dirty="0">
                <a:latin typeface="+mn-ea"/>
              </a:rPr>
              <a:t>국내 총생산 </a:t>
            </a:r>
            <a:r>
              <a:rPr lang="en-US" altLang="ko-KR" sz="1400" dirty="0">
                <a:latin typeface="+mn-ea"/>
              </a:rPr>
              <a:t>(GDP)</a:t>
            </a:r>
            <a:r>
              <a:rPr lang="ko-KR" altLang="en-US" sz="1400" dirty="0">
                <a:latin typeface="+mn-ea"/>
              </a:rPr>
              <a:t>에서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가장 큰 비중을 차지</a:t>
            </a:r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 </a:t>
            </a: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</a:rPr>
              <a:t>경기 침체 이후</a:t>
            </a:r>
            <a:r>
              <a:rPr lang="en-US" altLang="ko-KR" sz="1400" dirty="0">
                <a:latin typeface="+mn-ea"/>
              </a:rPr>
              <a:t>, 2000 </a:t>
            </a:r>
            <a:r>
              <a:rPr lang="ko-KR" altLang="en-US" sz="1400" dirty="0">
                <a:latin typeface="+mn-ea"/>
              </a:rPr>
              <a:t>년대 후반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건설업은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GDP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의 약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4 %</a:t>
            </a:r>
            <a:r>
              <a:rPr lang="ko-KR" altLang="en-US" sz="1400" dirty="0">
                <a:latin typeface="+mn-ea"/>
              </a:rPr>
              <a:t>를 차지</a:t>
            </a:r>
            <a:endParaRPr lang="en-US" altLang="ko-KR" sz="1400" dirty="0">
              <a:latin typeface="+mn-ea"/>
            </a:endParaRP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</a:rPr>
              <a:t>건설 기업의 </a:t>
            </a:r>
            <a:r>
              <a:rPr lang="en-US" altLang="ko-KR" sz="1400" dirty="0">
                <a:latin typeface="+mn-ea"/>
              </a:rPr>
              <a:t>2/3 </a:t>
            </a:r>
            <a:r>
              <a:rPr lang="ko-KR" altLang="en-US" sz="1400" dirty="0">
                <a:latin typeface="+mn-ea"/>
              </a:rPr>
              <a:t>이상이 </a:t>
            </a:r>
            <a:r>
              <a:rPr lang="en-US" altLang="ko-KR" sz="1400" dirty="0">
                <a:latin typeface="+mn-ea"/>
              </a:rPr>
              <a:t>5</a:t>
            </a:r>
            <a:r>
              <a:rPr lang="ko-KR" altLang="en-US" sz="1400" dirty="0">
                <a:latin typeface="+mn-ea"/>
              </a:rPr>
              <a:t>명 미만의 직원으로 구성</a:t>
            </a:r>
            <a:endParaRPr lang="en-US" altLang="ko-KR" sz="1400" dirty="0">
              <a:latin typeface="+mn-ea"/>
            </a:endParaRP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/>
              <a:t>The American </a:t>
            </a:r>
            <a:r>
              <a:rPr lang="en-US" altLang="ko-KR" dirty="0">
                <a:solidFill>
                  <a:srgbClr val="FF0000"/>
                </a:solidFill>
              </a:rPr>
              <a:t>infrastructure</a:t>
            </a:r>
          </a:p>
          <a:p>
            <a:pPr marL="815975" lvl="1" indent="-358775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n-US" altLang="ko-KR" dirty="0"/>
              <a:t>Roads, tunnels, bridges, communications systems, power plants and distribution networks, water treatment systems, and all of the structures and facilities</a:t>
            </a:r>
          </a:p>
          <a:p>
            <a:pPr marL="815975" lvl="1" indent="-358775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n-US" altLang="ko-KR" dirty="0"/>
              <a:t>The infrastructure is constructed and maintained by the </a:t>
            </a:r>
            <a:r>
              <a:rPr lang="en-US" altLang="ko-KR" dirty="0">
                <a:solidFill>
                  <a:srgbClr val="FF0000"/>
                </a:solidFill>
              </a:rPr>
              <a:t>construction industry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358563" y="2381705"/>
            <a:ext cx="16546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>
                <a:solidFill>
                  <a:srgbClr val="0000FF"/>
                </a:solidFill>
                <a:latin typeface="+mj-ea"/>
                <a:ea typeface="+mj-ea"/>
              </a:rPr>
              <a:t>대한민국 </a:t>
            </a:r>
            <a:r>
              <a:rPr lang="en-US" altLang="ko-KR" sz="1000" dirty="0">
                <a:solidFill>
                  <a:srgbClr val="0000FF"/>
                </a:solidFill>
                <a:latin typeface="+mj-ea"/>
                <a:ea typeface="+mj-ea"/>
              </a:rPr>
              <a:t>: 4.2~4.5% </a:t>
            </a:r>
            <a:r>
              <a:rPr lang="ko-KR" altLang="en-US" sz="1000" dirty="0">
                <a:solidFill>
                  <a:srgbClr val="0000FF"/>
                </a:solidFill>
                <a:latin typeface="+mj-ea"/>
                <a:ea typeface="+mj-ea"/>
              </a:rPr>
              <a:t>수준</a:t>
            </a:r>
          </a:p>
        </p:txBody>
      </p:sp>
    </p:spTree>
    <p:extLst>
      <p:ext uri="{BB962C8B-B14F-4D97-AF65-F5344CB8AC3E}">
        <p14:creationId xmlns:p14="http://schemas.microsoft.com/office/powerpoint/2010/main" val="1594200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1.12 Structure of the Construction Industry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9300" y="1646803"/>
            <a:ext cx="8425663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/>
              <a:t>Construction projects </a:t>
            </a:r>
          </a:p>
          <a:p>
            <a:pPr marL="815975" lvl="1" indent="-358775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n-US" altLang="ko-KR" dirty="0">
                <a:solidFill>
                  <a:srgbClr val="FF0000"/>
                </a:solidFill>
              </a:rPr>
              <a:t>Building construction</a:t>
            </a:r>
          </a:p>
          <a:p>
            <a:pPr marL="815975" lvl="1" indent="-358775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n-US" altLang="ko-KR" dirty="0">
                <a:solidFill>
                  <a:srgbClr val="FF0000"/>
                </a:solidFill>
              </a:rPr>
              <a:t>Engineered construction </a:t>
            </a:r>
            <a:r>
              <a:rPr lang="en-US" altLang="ko-KR" dirty="0"/>
              <a:t>(highway construction, sewage plants, flood protection projects, dams, transportation projects (other than highways), pipelines, and waterways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</a:rPr>
              <a:t>작은 정부에 대한 추구로 인해 사회간접자본 설계 능력을 상당부분 민간에 의존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n-US" altLang="ko-KR" dirty="0">
                <a:solidFill>
                  <a:srgbClr val="FF0000"/>
                </a:solidFill>
              </a:rPr>
              <a:t>Industrial construction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B6EDE6F-B501-4AD0-970E-ED96A6997CCF}"/>
              </a:ext>
            </a:extLst>
          </p:cNvPr>
          <p:cNvSpPr/>
          <p:nvPr/>
        </p:nvSpPr>
        <p:spPr>
          <a:xfrm>
            <a:off x="6437859" y="2849255"/>
            <a:ext cx="8258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>
                <a:solidFill>
                  <a:srgbClr val="0000FF"/>
                </a:solidFill>
                <a:latin typeface="+mj-ea"/>
                <a:ea typeface="+mj-ea"/>
              </a:rPr>
              <a:t>하수처리장</a:t>
            </a:r>
          </a:p>
        </p:txBody>
      </p:sp>
    </p:spTree>
    <p:extLst>
      <p:ext uri="{BB962C8B-B14F-4D97-AF65-F5344CB8AC3E}">
        <p14:creationId xmlns:p14="http://schemas.microsoft.com/office/powerpoint/2010/main" val="2345880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1.13 Differing Approaches to Industry Breakdown</a:t>
            </a:r>
            <a:endParaRPr lang="ko-KR" altLang="en-US" sz="32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217" y="1623487"/>
            <a:ext cx="5113564" cy="4465846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45796" y="6220739"/>
            <a:ext cx="6414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FIGURE 1.11 Breakdown of construction industry segments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886401" y="4216900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주택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435296" y="3913198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건물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696326" y="1490990"/>
            <a:ext cx="10470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공장</a:t>
            </a:r>
            <a:r>
              <a:rPr lang="en-US" altLang="ko-KR" sz="1000" b="1" dirty="0">
                <a:solidFill>
                  <a:srgbClr val="0000FF"/>
                </a:solidFill>
                <a:latin typeface="+mj-ea"/>
                <a:ea typeface="+mj-ea"/>
              </a:rPr>
              <a:t>(</a:t>
            </a:r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산업시설</a:t>
            </a:r>
            <a:r>
              <a:rPr lang="en-US" altLang="ko-KR" sz="1000" b="1" dirty="0">
                <a:solidFill>
                  <a:srgbClr val="0000FF"/>
                </a:solidFill>
                <a:latin typeface="+mj-ea"/>
                <a:ea typeface="+mj-ea"/>
              </a:rPr>
              <a:t>)</a:t>
            </a:r>
            <a:endParaRPr lang="ko-KR" altLang="en-US" sz="10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922335" y="1368970"/>
            <a:ext cx="954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>
                <a:solidFill>
                  <a:srgbClr val="0000FF"/>
                </a:solidFill>
                <a:latin typeface="+mj-ea"/>
                <a:ea typeface="+mj-ea"/>
              </a:rPr>
              <a:t>사회간접자본</a:t>
            </a:r>
            <a:endParaRPr lang="ko-KR" altLang="en-US" sz="10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8033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9E13935-ABD8-401F-91D9-8C9C0BFE57AA}"/>
              </a:ext>
            </a:extLst>
          </p:cNvPr>
          <p:cNvSpPr txBox="1"/>
          <p:nvPr/>
        </p:nvSpPr>
        <p:spPr>
          <a:xfrm>
            <a:off x="337278" y="718096"/>
            <a:ext cx="92489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제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장 </a:t>
            </a:r>
            <a:r>
              <a:rPr lang="en-US" altLang="ko-KR" dirty="0">
                <a:solidFill>
                  <a:srgbClr val="FF0000"/>
                </a:solidFill>
              </a:rPr>
              <a:t>	History and Basic Concepts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장 </a:t>
            </a:r>
            <a:r>
              <a:rPr lang="en-US" altLang="ko-KR" dirty="0"/>
              <a:t>	Preparing the Bid Package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장 </a:t>
            </a:r>
            <a:r>
              <a:rPr lang="en-US" altLang="ko-KR" dirty="0"/>
              <a:t>	Issues During Construction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장 </a:t>
            </a:r>
            <a:r>
              <a:rPr lang="en-US" altLang="ko-KR" dirty="0"/>
              <a:t>	Contracts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5</a:t>
            </a:r>
            <a:r>
              <a:rPr lang="ko-KR" altLang="en-US" dirty="0"/>
              <a:t>장 </a:t>
            </a:r>
            <a:r>
              <a:rPr lang="en-US" altLang="ko-KR" dirty="0"/>
              <a:t>	Legal Structure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6</a:t>
            </a:r>
            <a:r>
              <a:rPr lang="ko-KR" altLang="en-US" dirty="0"/>
              <a:t>장 </a:t>
            </a:r>
            <a:r>
              <a:rPr lang="en-US" altLang="ko-KR" dirty="0"/>
              <a:t>	Impact of Taxes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7</a:t>
            </a:r>
            <a:r>
              <a:rPr lang="ko-KR" altLang="en-US" dirty="0"/>
              <a:t>장 </a:t>
            </a:r>
            <a:r>
              <a:rPr lang="en-US" altLang="ko-KR" dirty="0"/>
              <a:t>	Project Planning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8</a:t>
            </a:r>
            <a:r>
              <a:rPr lang="ko-KR" altLang="en-US" dirty="0"/>
              <a:t>장 </a:t>
            </a:r>
            <a:r>
              <a:rPr lang="en-US" altLang="ko-KR" dirty="0"/>
              <a:t>	Project Scheduling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9</a:t>
            </a:r>
            <a:r>
              <a:rPr lang="ko-KR" altLang="en-US" dirty="0"/>
              <a:t>장 </a:t>
            </a:r>
            <a:r>
              <a:rPr lang="en-US" altLang="ko-KR" dirty="0"/>
              <a:t>	Scheduling: Program Evaluation and Review Technique Networks and Linear Operations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10</a:t>
            </a:r>
            <a:r>
              <a:rPr lang="ko-KR" altLang="en-US" dirty="0"/>
              <a:t>장 </a:t>
            </a:r>
            <a:r>
              <a:rPr lang="en-US" altLang="ko-KR" dirty="0"/>
              <a:t>	Resource-Related and Advanced Linear Scheduling Techniques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11</a:t>
            </a:r>
            <a:r>
              <a:rPr lang="ko-KR" altLang="en-US" dirty="0"/>
              <a:t>장 </a:t>
            </a:r>
            <a:r>
              <a:rPr lang="en-US" altLang="ko-KR" dirty="0"/>
              <a:t>	The Mathematics of Money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12</a:t>
            </a:r>
            <a:r>
              <a:rPr lang="ko-KR" altLang="en-US" dirty="0"/>
              <a:t>장 </a:t>
            </a:r>
            <a:r>
              <a:rPr lang="en-US" altLang="ko-KR" dirty="0"/>
              <a:t>	Project Cash Flow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13</a:t>
            </a:r>
            <a:r>
              <a:rPr lang="ko-KR" altLang="en-US" dirty="0"/>
              <a:t>장 </a:t>
            </a:r>
            <a:r>
              <a:rPr lang="en-US" altLang="ko-KR" dirty="0"/>
              <a:t>	Project Funding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14</a:t>
            </a:r>
            <a:r>
              <a:rPr lang="ko-KR" altLang="en-US" dirty="0"/>
              <a:t>장 </a:t>
            </a:r>
            <a:r>
              <a:rPr lang="en-US" altLang="ko-KR" dirty="0"/>
              <a:t>	Equipment Ownership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15</a:t>
            </a:r>
            <a:r>
              <a:rPr lang="ko-KR" altLang="en-US" dirty="0"/>
              <a:t>장 </a:t>
            </a:r>
            <a:r>
              <a:rPr lang="en-US" altLang="ko-KR" dirty="0"/>
              <a:t>	Equipment Productivity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16</a:t>
            </a:r>
            <a:r>
              <a:rPr lang="ko-KR" altLang="en-US" dirty="0"/>
              <a:t>장 </a:t>
            </a:r>
            <a:r>
              <a:rPr lang="en-US" altLang="ko-KR" dirty="0"/>
              <a:t>	Construction Labor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17</a:t>
            </a:r>
            <a:r>
              <a:rPr lang="ko-KR" altLang="en-US" dirty="0"/>
              <a:t>장 </a:t>
            </a:r>
            <a:r>
              <a:rPr lang="en-US" altLang="ko-KR" dirty="0"/>
              <a:t>	Estimating Process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18</a:t>
            </a:r>
            <a:r>
              <a:rPr lang="ko-KR" altLang="en-US" dirty="0"/>
              <a:t>장 </a:t>
            </a:r>
            <a:r>
              <a:rPr lang="en-US" altLang="ko-KR" dirty="0"/>
              <a:t>	Cost Control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19</a:t>
            </a:r>
            <a:r>
              <a:rPr lang="ko-KR" altLang="en-US" dirty="0"/>
              <a:t>장 </a:t>
            </a:r>
            <a:r>
              <a:rPr lang="en-US" altLang="ko-KR" dirty="0"/>
              <a:t>	Materials Management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20</a:t>
            </a:r>
            <a:r>
              <a:rPr lang="ko-KR" altLang="en-US" dirty="0"/>
              <a:t>장 </a:t>
            </a:r>
            <a:r>
              <a:rPr lang="en-US" altLang="ko-KR" dirty="0"/>
              <a:t>	Safety</a:t>
            </a:r>
          </a:p>
        </p:txBody>
      </p:sp>
    </p:spTree>
    <p:extLst>
      <p:ext uri="{BB962C8B-B14F-4D97-AF65-F5344CB8AC3E}">
        <p14:creationId xmlns:p14="http://schemas.microsoft.com/office/powerpoint/2010/main" val="240076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1.14 Management Levels of Construction</a:t>
            </a:r>
            <a:endParaRPr lang="ko-KR" altLang="en-US" sz="32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78" y="1289949"/>
            <a:ext cx="5414664" cy="5031809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607999" y="6332190"/>
            <a:ext cx="4690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1.12 Management levels in construction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543575" y="1930933"/>
            <a:ext cx="9989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상위 의사결정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543575" y="5825126"/>
            <a:ext cx="9989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하위 의사결정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280381" y="3708318"/>
            <a:ext cx="8707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물리적 부위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280381" y="4386125"/>
            <a:ext cx="9989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사용되는 자원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280381" y="5076720"/>
            <a:ext cx="7425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>
                <a:solidFill>
                  <a:srgbClr val="0000FF"/>
                </a:solidFill>
                <a:latin typeface="+mj-ea"/>
                <a:ea typeface="+mj-ea"/>
              </a:rPr>
              <a:t>특정 공정</a:t>
            </a:r>
            <a:endParaRPr lang="ko-KR" altLang="en-US" sz="10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280381" y="5825125"/>
            <a:ext cx="7425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개별 작업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369897" y="1930932"/>
            <a:ext cx="7425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>
                <a:solidFill>
                  <a:srgbClr val="0000FF"/>
                </a:solidFill>
                <a:latin typeface="+mj-ea"/>
                <a:ea typeface="+mj-ea"/>
              </a:rPr>
              <a:t>기업 전체</a:t>
            </a:r>
            <a:endParaRPr lang="ko-KR" altLang="en-US" sz="10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280381" y="2894273"/>
            <a:ext cx="9989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latin typeface="+mj-ea"/>
                <a:ea typeface="+mj-ea"/>
              </a:rPr>
              <a:t>수행 프로젝트</a:t>
            </a:r>
          </a:p>
        </p:txBody>
      </p:sp>
    </p:spTree>
    <p:extLst>
      <p:ext uri="{BB962C8B-B14F-4D97-AF65-F5344CB8AC3E}">
        <p14:creationId xmlns:p14="http://schemas.microsoft.com/office/powerpoint/2010/main" val="718449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1.14 Management Levels of Construction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20</a:t>
            </a:fld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03" y="1392423"/>
            <a:ext cx="4711076" cy="4899519"/>
          </a:xfrm>
        </p:spPr>
      </p:pic>
      <p:sp>
        <p:nvSpPr>
          <p:cNvPr id="8" name="직사각형 7"/>
          <p:cNvSpPr/>
          <p:nvPr/>
        </p:nvSpPr>
        <p:spPr>
          <a:xfrm>
            <a:off x="2742459" y="6308271"/>
            <a:ext cx="4421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1.13 Schematic of concourse building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358744"/>
            <a:ext cx="4833257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>
              <a:lnSpc>
                <a:spcPct val="150000"/>
              </a:lnSpc>
            </a:pPr>
            <a:r>
              <a:rPr lang="ko-KR" altLang="en-US" sz="1400" dirty="0">
                <a:solidFill>
                  <a:srgbClr val="0000FF"/>
                </a:solidFill>
              </a:rPr>
              <a:t>공항의 중앙 홀 빌딩 건설 프로젝트 사례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FF0000"/>
                </a:solidFill>
              </a:rPr>
              <a:t>Project</a:t>
            </a:r>
            <a:r>
              <a:rPr lang="en-US" altLang="ko-KR" sz="1400" dirty="0"/>
              <a:t> : Installation of all exterior glass and panel wall construction on the Concourses of the Hartsfield International Airport, Atlanta, GA</a:t>
            </a: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FF0000"/>
                </a:solidFill>
              </a:rPr>
              <a:t>Activity</a:t>
            </a:r>
            <a:r>
              <a:rPr lang="en-US" altLang="ko-KR" sz="1400" dirty="0"/>
              <a:t> : Glass and panel installation on Concourse A, Bays 65–72</a:t>
            </a: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FF0000"/>
                </a:solidFill>
              </a:rPr>
              <a:t>Operation</a:t>
            </a:r>
            <a:r>
              <a:rPr lang="en-US" altLang="ko-KR" sz="1400" dirty="0"/>
              <a:t> : Frame installation to include preparation and installation of five panel frames in each concourse bay; column cover plate installation</a:t>
            </a: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FF0000"/>
                </a:solidFill>
              </a:rPr>
              <a:t>Process</a:t>
            </a:r>
            <a:r>
              <a:rPr lang="en-US" altLang="ko-KR" sz="1400" dirty="0"/>
              <a:t> : Sill clip placement; mullion strips installation. Glass placement in frame; move and adjust hanging scaffold</a:t>
            </a: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FF0000"/>
                </a:solidFill>
              </a:rPr>
              <a:t>Work task</a:t>
            </a:r>
            <a:r>
              <a:rPr lang="en-US" altLang="ko-KR" sz="1400" dirty="0"/>
              <a:t> : Locate and drill clip fastener; unload and position mullion strips; strip protective cover from glass panel; secure scaffold in travel position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308428" y="2934854"/>
            <a:ext cx="10438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>
                <a:solidFill>
                  <a:srgbClr val="0000FF"/>
                </a:solidFill>
                <a:latin typeface="+mj-ea"/>
                <a:ea typeface="+mj-ea"/>
              </a:rPr>
              <a:t>공항의 중앙 홀</a:t>
            </a:r>
            <a:endParaRPr lang="ko-KR" altLang="en-US" sz="10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6477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1.1 Bridges and History</a:t>
            </a:r>
            <a:endParaRPr lang="ko-KR" altLang="en-US" sz="32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97" y="1690690"/>
            <a:ext cx="3938016" cy="2791968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>
                <a:latin typeface="+mj-ea"/>
                <a:ea typeface="+mj-ea"/>
              </a:rPr>
              <a:t>2</a:t>
            </a:fld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904985" y="4482658"/>
            <a:ext cx="4244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+mj-ea"/>
                <a:ea typeface="+mj-ea"/>
              </a:rPr>
              <a:t>FIGURE 1.1 Roebling Bridge, Cincinnati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61586"/>
            <a:ext cx="990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dirty="0">
                <a:latin typeface="+mj-ea"/>
                <a:ea typeface="+mj-ea"/>
              </a:rPr>
              <a:t>세상에서 가장 오래된 </a:t>
            </a:r>
            <a:r>
              <a:rPr lang="ko-KR" altLang="en-US" dirty="0" err="1">
                <a:latin typeface="+mj-ea"/>
                <a:ea typeface="+mj-ea"/>
              </a:rPr>
              <a:t>현수교</a:t>
            </a:r>
            <a:r>
              <a:rPr lang="en-US" altLang="ko-KR" dirty="0">
                <a:latin typeface="+mj-ea"/>
                <a:ea typeface="+mj-ea"/>
              </a:rPr>
              <a:t>: PM</a:t>
            </a:r>
            <a:r>
              <a:rPr lang="ko-KR" altLang="en-US" dirty="0">
                <a:latin typeface="+mj-ea"/>
                <a:ea typeface="+mj-ea"/>
              </a:rPr>
              <a:t>의 이름을 따서 교량의 이름을 지음</a:t>
            </a:r>
            <a:endParaRPr lang="en-US" altLang="ko-KR" dirty="0">
              <a:latin typeface="+mj-ea"/>
              <a:ea typeface="+mj-ea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j-ea"/>
                <a:ea typeface="+mj-ea"/>
              </a:rPr>
              <a:t>미국 오하이오주 신시내티에서 존 </a:t>
            </a:r>
            <a:r>
              <a:rPr lang="en-US" altLang="ko-KR" dirty="0">
                <a:latin typeface="+mj-ea"/>
                <a:ea typeface="+mj-ea"/>
              </a:rPr>
              <a:t>A. </a:t>
            </a:r>
            <a:r>
              <a:rPr lang="ko-KR" altLang="en-US" dirty="0" err="1">
                <a:latin typeface="+mj-ea"/>
                <a:ea typeface="+mj-ea"/>
              </a:rPr>
              <a:t>로블링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en-US" altLang="ko-KR" dirty="0">
                <a:latin typeface="+mj-ea"/>
                <a:ea typeface="+mj-ea"/>
              </a:rPr>
              <a:t>(John A. Roebling)</a:t>
            </a:r>
            <a:r>
              <a:rPr lang="ko-KR" altLang="en-US" dirty="0">
                <a:latin typeface="+mj-ea"/>
                <a:ea typeface="+mj-ea"/>
              </a:rPr>
              <a:t>이 </a:t>
            </a:r>
            <a:r>
              <a:rPr lang="ko-KR" altLang="en-US" dirty="0">
                <a:solidFill>
                  <a:srgbClr val="0000FF"/>
                </a:solidFill>
                <a:latin typeface="+mj-ea"/>
                <a:ea typeface="+mj-ea"/>
              </a:rPr>
              <a:t>남북 전쟁</a:t>
            </a:r>
            <a:r>
              <a:rPr lang="ko-KR" altLang="en-US" dirty="0">
                <a:latin typeface="+mj-ea"/>
                <a:ea typeface="+mj-ea"/>
              </a:rPr>
              <a:t> 중에 건설</a:t>
            </a:r>
            <a:endParaRPr lang="en-US" altLang="ko-KR" dirty="0">
              <a:latin typeface="+mj-ea"/>
              <a:ea typeface="+mj-ea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dirty="0">
                <a:latin typeface="+mj-ea"/>
                <a:ea typeface="+mj-ea"/>
              </a:rPr>
              <a:t>1856 </a:t>
            </a:r>
            <a:r>
              <a:rPr lang="ko-KR" altLang="en-US" dirty="0">
                <a:latin typeface="+mj-ea"/>
                <a:ea typeface="+mj-ea"/>
              </a:rPr>
              <a:t>년에 공사가 시작</a:t>
            </a:r>
            <a:r>
              <a:rPr lang="en-US" altLang="ko-KR" dirty="0">
                <a:latin typeface="+mj-ea"/>
                <a:ea typeface="+mj-ea"/>
              </a:rPr>
              <a:t>, 1866 </a:t>
            </a:r>
            <a:r>
              <a:rPr lang="ko-KR" altLang="en-US" dirty="0">
                <a:latin typeface="+mj-ea"/>
                <a:ea typeface="+mj-ea"/>
              </a:rPr>
              <a:t>년에 완성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ko-KR" altLang="en-US" dirty="0">
                <a:latin typeface="+mj-ea"/>
                <a:ea typeface="+mj-ea"/>
              </a:rPr>
              <a:t>개의 </a:t>
            </a:r>
            <a:r>
              <a:rPr lang="ko-KR" altLang="en-US" dirty="0" err="1">
                <a:latin typeface="+mj-ea"/>
                <a:ea typeface="+mj-ea"/>
              </a:rPr>
              <a:t>주탑</a:t>
            </a:r>
            <a:r>
              <a:rPr lang="ko-KR" altLang="en-US" dirty="0">
                <a:latin typeface="+mj-ea"/>
                <a:ea typeface="+mj-ea"/>
              </a:rPr>
              <a:t> 사이 </a:t>
            </a:r>
            <a:r>
              <a:rPr lang="en-US" altLang="ko-KR" dirty="0">
                <a:latin typeface="+mj-ea"/>
                <a:ea typeface="+mj-ea"/>
              </a:rPr>
              <a:t>1,000 </a:t>
            </a:r>
            <a:r>
              <a:rPr lang="ko-KR" altLang="en-US" dirty="0">
                <a:latin typeface="+mj-ea"/>
                <a:ea typeface="+mj-ea"/>
              </a:rPr>
              <a:t>피트의 </a:t>
            </a:r>
            <a:r>
              <a:rPr lang="ko-KR" altLang="en-US" dirty="0" err="1">
                <a:latin typeface="+mj-ea"/>
                <a:ea typeface="+mj-ea"/>
              </a:rPr>
              <a:t>경간</a:t>
            </a:r>
            <a:endParaRPr lang="en-US" altLang="ko-KR" dirty="0">
              <a:latin typeface="+mj-ea"/>
              <a:ea typeface="+mj-ea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j-ea"/>
                <a:ea typeface="+mj-ea"/>
              </a:rPr>
              <a:t>상판의 높이는 최소 </a:t>
            </a:r>
            <a:r>
              <a:rPr lang="en-US" altLang="ko-KR" dirty="0">
                <a:latin typeface="+mj-ea"/>
                <a:ea typeface="+mj-ea"/>
              </a:rPr>
              <a:t>100 </a:t>
            </a:r>
            <a:r>
              <a:rPr lang="ko-KR" altLang="en-US" dirty="0">
                <a:latin typeface="+mj-ea"/>
                <a:ea typeface="+mj-ea"/>
              </a:rPr>
              <a:t>피트 이상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917" y="2920686"/>
            <a:ext cx="2417085" cy="1555757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123652" y="5585859"/>
            <a:ext cx="20297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srgbClr val="0000FF"/>
                </a:solidFill>
                <a:latin typeface="+mj-ea"/>
                <a:ea typeface="+mj-ea"/>
              </a:rPr>
              <a:t>American Civil War : 1861-1865</a:t>
            </a:r>
            <a:endParaRPr lang="ko-KR" altLang="en-US" sz="10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2215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1.2 The Historical Impact of Construction</a:t>
            </a:r>
            <a:endParaRPr lang="ko-KR" altLang="en-US" sz="32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136" y="1690690"/>
            <a:ext cx="4681728" cy="3017520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>
                <a:latin typeface="+mn-ea"/>
              </a:rPr>
              <a:t>3</a:t>
            </a:fld>
            <a:endParaRPr lang="ko-KR" altLang="en-US" dirty="0"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943091" y="4762027"/>
            <a:ext cx="4019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+mn-ea"/>
              </a:rPr>
              <a:t>FIGURE 1.2 The Parthenon in Athens</a:t>
            </a:r>
            <a:endParaRPr lang="ko-KR" altLang="en-US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14679"/>
            <a:ext cx="99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dirty="0">
                <a:latin typeface="+mn-ea"/>
              </a:rPr>
              <a:t>건설하는 능력은 인간의 가장 오래된 기술 중 하나</a:t>
            </a:r>
            <a:endParaRPr lang="en-US" altLang="ko-KR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n-ea"/>
              </a:rPr>
              <a:t>브루클린 다리</a:t>
            </a:r>
            <a:endParaRPr lang="en-US" altLang="ko-KR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n-ea"/>
              </a:rPr>
              <a:t>파나마 운하</a:t>
            </a:r>
            <a:endParaRPr lang="en-US" altLang="ko-KR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n-ea"/>
              </a:rPr>
              <a:t>프로젝트의 성공을 위해서는 건설기술 외적인 요소인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혁신과 리더십</a:t>
            </a:r>
            <a:r>
              <a:rPr lang="ko-KR" altLang="en-US" dirty="0">
                <a:latin typeface="+mn-ea"/>
              </a:rPr>
              <a:t>이 중요</a:t>
            </a:r>
            <a:endParaRPr lang="en-US" altLang="ko-KR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040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1.3 Great Captains of Construction</a:t>
            </a:r>
            <a:endParaRPr lang="ko-KR" altLang="en-US" sz="32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256" y="1560281"/>
            <a:ext cx="2761488" cy="3249168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>
                <a:latin typeface="+mn-ea"/>
              </a:rPr>
              <a:t>4</a:t>
            </a:fld>
            <a:endParaRPr lang="ko-KR" altLang="en-US" dirty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615168" y="4818298"/>
            <a:ext cx="6675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+mn-ea"/>
              </a:rPr>
              <a:t>FIGURE 1.3 John A. Roebling, designer of the Brooklyn Bridge</a:t>
            </a:r>
            <a:endParaRPr lang="ko-KR" altLang="en-US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14679"/>
            <a:ext cx="99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dirty="0">
                <a:latin typeface="+mn-ea"/>
              </a:rPr>
              <a:t>아버지 </a:t>
            </a:r>
            <a:r>
              <a:rPr lang="ko-KR" altLang="en-US" dirty="0" err="1">
                <a:latin typeface="+mn-ea"/>
              </a:rPr>
              <a:t>로블링</a:t>
            </a:r>
            <a:endParaRPr lang="en-US" altLang="ko-KR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n-ea"/>
              </a:rPr>
              <a:t>케이블 지지 </a:t>
            </a:r>
            <a:r>
              <a:rPr lang="ko-KR" altLang="en-US" dirty="0" err="1">
                <a:latin typeface="+mn-ea"/>
              </a:rPr>
              <a:t>현수교</a:t>
            </a:r>
            <a:r>
              <a:rPr lang="ko-KR" altLang="en-US" dirty="0">
                <a:latin typeface="+mn-ea"/>
              </a:rPr>
              <a:t> 개념 확립</a:t>
            </a:r>
            <a:endParaRPr lang="en-US" altLang="ko-KR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ko-KR" altLang="en-US" dirty="0" err="1">
                <a:latin typeface="+mn-ea"/>
              </a:rPr>
              <a:t>브루클린교</a:t>
            </a:r>
            <a:r>
              <a:rPr lang="ko-KR" altLang="en-US" dirty="0">
                <a:latin typeface="+mn-ea"/>
              </a:rPr>
              <a:t> 프로젝트 시작 후 사고로 사망</a:t>
            </a:r>
            <a:endParaRPr lang="en-US" altLang="ko-KR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n-ea"/>
              </a:rPr>
              <a:t>아들이 프로젝트를 이어 받음</a:t>
            </a:r>
            <a:endParaRPr lang="en-US" altLang="ko-KR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240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1.3 Great Captains of Construction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>
                <a:latin typeface="+mn-ea"/>
              </a:rPr>
              <a:t>5</a:t>
            </a:fld>
            <a:endParaRPr lang="ko-KR" altLang="en-US" dirty="0">
              <a:latin typeface="+mn-ea"/>
            </a:endParaRPr>
          </a:p>
        </p:txBody>
      </p:sp>
      <p:pic>
        <p:nvPicPr>
          <p:cNvPr id="7" name="내용 개체 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392" y="1504765"/>
            <a:ext cx="2871216" cy="3066288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965556" y="4571053"/>
            <a:ext cx="8005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+mn-ea"/>
              </a:rPr>
              <a:t>FIGURE 1.4 Washington A. Roebling, chief engineer of the Brooklyn Bridge</a:t>
            </a:r>
            <a:endParaRPr lang="ko-KR" altLang="en-US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14679"/>
            <a:ext cx="99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dirty="0">
                <a:latin typeface="+mn-ea"/>
              </a:rPr>
              <a:t>아들 </a:t>
            </a:r>
            <a:r>
              <a:rPr lang="ko-KR" altLang="en-US" dirty="0" err="1">
                <a:latin typeface="+mn-ea"/>
              </a:rPr>
              <a:t>로블링</a:t>
            </a:r>
            <a:endParaRPr lang="en-US" altLang="ko-KR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n-ea"/>
              </a:rPr>
              <a:t>케이슨 작업 현장 관리</a:t>
            </a:r>
            <a:endParaRPr lang="en-US" altLang="ko-KR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n-ea"/>
              </a:rPr>
              <a:t>잠수병을 얻음</a:t>
            </a:r>
            <a:endParaRPr lang="en-US" altLang="ko-KR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n-ea"/>
              </a:rPr>
              <a:t>아내를 통해 프로젝트를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간접적으로 관리</a:t>
            </a:r>
            <a:endParaRPr lang="en-US" altLang="ko-KR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80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1.3 Great Captains of Construction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>
                <a:latin typeface="+mn-ea"/>
              </a:rPr>
              <a:t>6</a:t>
            </a:fld>
            <a:endParaRPr lang="ko-KR" altLang="en-US" dirty="0">
              <a:latin typeface="+mn-ea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28" y="1377075"/>
            <a:ext cx="2828544" cy="3468624"/>
          </a:xfrm>
        </p:spPr>
      </p:pic>
      <p:sp>
        <p:nvSpPr>
          <p:cNvPr id="7" name="직사각형 6"/>
          <p:cNvSpPr/>
          <p:nvPr/>
        </p:nvSpPr>
        <p:spPr>
          <a:xfrm>
            <a:off x="1144599" y="4907089"/>
            <a:ext cx="7781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+mn-ea"/>
              </a:rPr>
              <a:t>FIGURE 1.5 Emily Warren Roebling, wife of Washington Roebling</a:t>
            </a:r>
            <a:endParaRPr lang="ko-KR" altLang="en-US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14679"/>
            <a:ext cx="990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dirty="0">
                <a:latin typeface="+mn-ea"/>
              </a:rPr>
              <a:t>아내 </a:t>
            </a:r>
            <a:r>
              <a:rPr lang="ko-KR" altLang="en-US" dirty="0" err="1">
                <a:latin typeface="+mn-ea"/>
              </a:rPr>
              <a:t>로블링</a:t>
            </a:r>
            <a:endParaRPr lang="en-US" altLang="ko-KR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n-ea"/>
              </a:rPr>
              <a:t>감독관에게 남편의 지시를 전달</a:t>
            </a:r>
            <a:endParaRPr lang="en-US" altLang="ko-KR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n-ea"/>
              </a:rPr>
              <a:t>수석 기술자 대리 역할 수행</a:t>
            </a:r>
            <a:endParaRPr lang="en-US" altLang="ko-KR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81814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1.4 Panama Canal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>
                <a:latin typeface="+mn-ea"/>
              </a:rPr>
              <a:t>7</a:t>
            </a:fld>
            <a:endParaRPr lang="ko-KR" altLang="en-US" dirty="0"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336431" y="4388694"/>
            <a:ext cx="6889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+mn-ea"/>
              </a:rPr>
              <a:t>FIGURE 1.6 John F. Stevens, chief engineer of the Panama Canal</a:t>
            </a:r>
            <a:endParaRPr lang="ko-KR" altLang="en-US" dirty="0">
              <a:latin typeface="+mn-ea"/>
            </a:endParaRPr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6" y="1482557"/>
            <a:ext cx="2883408" cy="2718816"/>
          </a:xfrm>
        </p:spPr>
      </p:pic>
      <p:sp>
        <p:nvSpPr>
          <p:cNvPr id="9" name="TextBox 8"/>
          <p:cNvSpPr txBox="1"/>
          <p:nvPr/>
        </p:nvSpPr>
        <p:spPr>
          <a:xfrm>
            <a:off x="0" y="4818525"/>
            <a:ext cx="990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dirty="0">
                <a:latin typeface="+mn-ea"/>
              </a:rPr>
              <a:t>존 </a:t>
            </a:r>
            <a:r>
              <a:rPr lang="en-US" altLang="ko-KR" dirty="0">
                <a:latin typeface="+mn-ea"/>
              </a:rPr>
              <a:t>F. </a:t>
            </a:r>
            <a:r>
              <a:rPr lang="ko-KR" altLang="en-US" dirty="0">
                <a:latin typeface="+mn-ea"/>
              </a:rPr>
              <a:t>스티븐스 </a:t>
            </a:r>
            <a:r>
              <a:rPr lang="en-US" altLang="ko-KR" dirty="0">
                <a:latin typeface="+mn-ea"/>
              </a:rPr>
              <a:t>(John F. Stevens)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n-ea"/>
              </a:rPr>
              <a:t>대서양과 </a:t>
            </a:r>
            <a:r>
              <a:rPr lang="ko-KR" altLang="en-US" dirty="0" err="1">
                <a:latin typeface="+mn-ea"/>
              </a:rPr>
              <a:t>대평양</a:t>
            </a:r>
            <a:r>
              <a:rPr lang="ko-KR" altLang="en-US" dirty="0">
                <a:latin typeface="+mn-ea"/>
              </a:rPr>
              <a:t> 사이의 바다 길 연결</a:t>
            </a:r>
            <a:endParaRPr lang="en-US" altLang="ko-KR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n-ea"/>
              </a:rPr>
              <a:t>프랑스가 시작한 후</a:t>
            </a:r>
            <a:r>
              <a:rPr lang="en-US" altLang="ko-KR" dirty="0">
                <a:latin typeface="+mn-ea"/>
              </a:rPr>
              <a:t>,</a:t>
            </a:r>
            <a:r>
              <a:rPr lang="ko-KR" altLang="en-US" dirty="0">
                <a:latin typeface="+mn-ea"/>
              </a:rPr>
              <a:t> 미국이 이어 받음</a:t>
            </a:r>
            <a:r>
              <a:rPr lang="en-US" altLang="ko-KR" dirty="0">
                <a:latin typeface="+mn-ea"/>
              </a:rPr>
              <a:t>: </a:t>
            </a:r>
            <a:r>
              <a:rPr lang="ko-KR" altLang="en-US" dirty="0">
                <a:latin typeface="+mn-ea"/>
              </a:rPr>
              <a:t>루즈벨트의 </a:t>
            </a:r>
            <a:r>
              <a:rPr lang="ko-KR" altLang="en-US" dirty="0" err="1">
                <a:latin typeface="+mn-ea"/>
              </a:rPr>
              <a:t>무력외교를</a:t>
            </a:r>
            <a:r>
              <a:rPr lang="ko-KR" altLang="en-US" dirty="0">
                <a:latin typeface="+mn-ea"/>
              </a:rPr>
              <a:t> 통한 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파나마공화국</a:t>
            </a:r>
            <a:r>
              <a:rPr lang="ko-KR" altLang="en-US" dirty="0">
                <a:latin typeface="+mn-ea"/>
              </a:rPr>
              <a:t> 건국</a:t>
            </a:r>
            <a:endParaRPr lang="en-US" altLang="ko-KR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n-ea"/>
              </a:rPr>
              <a:t>스티븐스는 철도 기술자</a:t>
            </a:r>
            <a:endParaRPr lang="en-US" altLang="ko-KR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n-ea"/>
              </a:rPr>
              <a:t>작업환경 제고를 위해 숙소와 음식을 개선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 err="1">
                <a:latin typeface="+mn-ea"/>
              </a:rPr>
              <a:t>황열병</a:t>
            </a:r>
            <a:r>
              <a:rPr lang="ko-KR" altLang="en-US" dirty="0">
                <a:latin typeface="+mn-ea"/>
              </a:rPr>
              <a:t> 통제를 위해 월터 리드 박사 영입</a:t>
            </a:r>
            <a:endParaRPr lang="en-US" altLang="ko-KR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n-ea"/>
              </a:rPr>
              <a:t>이후 프로젝트 기술적 문제에 본격적으로 착수 </a:t>
            </a:r>
            <a:r>
              <a:rPr lang="en-US" altLang="ko-KR" dirty="0">
                <a:latin typeface="+mn-ea"/>
                <a:sym typeface="Wingdings" panose="05000000000000000000" pitchFamily="2" charset="2"/>
              </a:rPr>
              <a:t>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프로젝트 체계 확립</a:t>
            </a:r>
            <a:endParaRPr lang="en-US" altLang="ko-KR" dirty="0">
              <a:latin typeface="+mn-ea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n-ea"/>
              </a:rPr>
              <a:t>대규모 댐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 err="1">
                <a:latin typeface="+mn-ea"/>
              </a:rPr>
              <a:t>계단형</a:t>
            </a:r>
            <a:r>
              <a:rPr lang="ko-KR" altLang="en-US" dirty="0">
                <a:latin typeface="+mn-ea"/>
              </a:rPr>
              <a:t> 운하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대규모 토공 기계</a:t>
            </a:r>
            <a:r>
              <a:rPr lang="en-US" altLang="ko-KR" dirty="0">
                <a:latin typeface="+mn-ea"/>
              </a:rPr>
              <a:t>(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증기 구동 식 굴삭기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Culebra Cut</a:t>
            </a:r>
            <a:r>
              <a:rPr lang="en-US" altLang="ko-KR" dirty="0">
                <a:latin typeface="+mn-ea"/>
              </a:rPr>
              <a:t>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6460086" y="5649803"/>
            <a:ext cx="33009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1903</a:t>
            </a:r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년 미국의 지원을 받아 콜롬비아로부터 분리 독립</a:t>
            </a:r>
          </a:p>
        </p:txBody>
      </p:sp>
    </p:spTree>
    <p:extLst>
      <p:ext uri="{BB962C8B-B14F-4D97-AF65-F5344CB8AC3E}">
        <p14:creationId xmlns:p14="http://schemas.microsoft.com/office/powerpoint/2010/main" val="227237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1.4 Panama Canal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023382" y="5933447"/>
            <a:ext cx="5859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FIGURE 1.7 Construction of a lock at the Panama Canal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88" y="1582109"/>
            <a:ext cx="3543825" cy="4351338"/>
          </a:xfrm>
        </p:spPr>
      </p:pic>
      <p:sp>
        <p:nvSpPr>
          <p:cNvPr id="3" name="직사각형 2"/>
          <p:cNvSpPr/>
          <p:nvPr/>
        </p:nvSpPr>
        <p:spPr>
          <a:xfrm>
            <a:off x="6996113" y="2758559"/>
            <a:ext cx="19577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Culebra Cut</a:t>
            </a:r>
            <a:r>
              <a:rPr lang="en-US" altLang="ko-KR" sz="1400" dirty="0">
                <a:solidFill>
                  <a:srgbClr val="FF0000"/>
                </a:solidFill>
              </a:rPr>
              <a:t>(</a:t>
            </a:r>
            <a:r>
              <a:rPr lang="ko-KR" altLang="en-US" sz="1400" dirty="0">
                <a:solidFill>
                  <a:srgbClr val="FF0000"/>
                </a:solidFill>
              </a:rPr>
              <a:t>절토</a:t>
            </a:r>
            <a:r>
              <a:rPr lang="en-US" altLang="ko-KR" sz="1400" dirty="0">
                <a:solidFill>
                  <a:srgbClr val="FF0000"/>
                </a:solidFill>
              </a:rPr>
              <a:t>)</a:t>
            </a:r>
            <a:endParaRPr lang="en-US" altLang="ko-KR" dirty="0">
              <a:solidFill>
                <a:srgbClr val="FF0000"/>
              </a:solidFill>
            </a:endParaRPr>
          </a:p>
          <a:p>
            <a:endParaRPr lang="en-US" altLang="ko-KR" dirty="0">
              <a:solidFill>
                <a:srgbClr val="FF0000"/>
              </a:solidFill>
            </a:endParaRPr>
          </a:p>
          <a:p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Chagres Dam</a:t>
            </a:r>
            <a:r>
              <a:rPr lang="en-US" altLang="ko-KR" sz="1400" dirty="0">
                <a:solidFill>
                  <a:srgbClr val="FF0000"/>
                </a:solidFill>
              </a:rPr>
              <a:t>(</a:t>
            </a:r>
            <a:r>
              <a:rPr lang="ko-KR" altLang="en-US" sz="1400" dirty="0">
                <a:solidFill>
                  <a:srgbClr val="FF0000"/>
                </a:solidFill>
              </a:rPr>
              <a:t>성토</a:t>
            </a:r>
            <a:r>
              <a:rPr lang="en-US" altLang="ko-KR" sz="1400" dirty="0">
                <a:solidFill>
                  <a:srgbClr val="FF0000"/>
                </a:solidFill>
              </a:rPr>
              <a:t>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아래쪽 화살표 6"/>
          <p:cNvSpPr/>
          <p:nvPr/>
        </p:nvSpPr>
        <p:spPr>
          <a:xfrm>
            <a:off x="7772400" y="3124200"/>
            <a:ext cx="271253" cy="476250"/>
          </a:xfrm>
          <a:prstGeom prst="downArrow">
            <a:avLst>
              <a:gd name="adj1" fmla="val 50000"/>
              <a:gd name="adj2" fmla="val 8064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8170115" y="3174057"/>
            <a:ext cx="956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Railroad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996113" y="4545233"/>
            <a:ext cx="27853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</a:rPr>
              <a:t>처음부터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ko-KR" altLang="en-US" sz="1400" dirty="0">
                <a:solidFill>
                  <a:srgbClr val="FF0000"/>
                </a:solidFill>
              </a:rPr>
              <a:t>세심하게 계획되지 못한 채</a:t>
            </a:r>
            <a:r>
              <a:rPr lang="en-US" altLang="ko-KR" sz="1400" dirty="0">
                <a:solidFill>
                  <a:srgbClr val="FF0000"/>
                </a:solidFill>
              </a:rPr>
              <a:t>,</a:t>
            </a:r>
            <a:r>
              <a:rPr lang="ko-KR" altLang="en-US" sz="1400" dirty="0">
                <a:solidFill>
                  <a:srgbClr val="FF0000"/>
                </a:solidFill>
              </a:rPr>
              <a:t> 상황에 따라 조금씩 진행하는 방식이 아닌</a:t>
            </a:r>
            <a:r>
              <a:rPr lang="en-US" altLang="ko-KR" sz="1400" dirty="0">
                <a:solidFill>
                  <a:srgbClr val="FF0000"/>
                </a:solidFill>
              </a:rPr>
              <a:t>,</a:t>
            </a:r>
            <a:r>
              <a:rPr lang="ko-KR" altLang="en-US" sz="1400" dirty="0">
                <a:solidFill>
                  <a:srgbClr val="FF0000"/>
                </a:solidFill>
              </a:rPr>
              <a:t> 처음부터 철저한 계획하에 수행하는 방식이 프로젝트 성공의 열쇠</a:t>
            </a:r>
          </a:p>
        </p:txBody>
      </p:sp>
    </p:spTree>
    <p:extLst>
      <p:ext uri="{BB962C8B-B14F-4D97-AF65-F5344CB8AC3E}">
        <p14:creationId xmlns:p14="http://schemas.microsoft.com/office/powerpoint/2010/main" val="2295893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</TotalTime>
  <Words>1105</Words>
  <Application>Microsoft Office PowerPoint</Application>
  <PresentationFormat>A4 용지(210x297mm)</PresentationFormat>
  <Paragraphs>181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맑은 고딕</vt:lpstr>
      <vt:lpstr>Arial</vt:lpstr>
      <vt:lpstr>Calibri</vt:lpstr>
      <vt:lpstr>Calibri Light</vt:lpstr>
      <vt:lpstr>Wingdings</vt:lpstr>
      <vt:lpstr>Office 테마</vt:lpstr>
      <vt:lpstr>CHAPTER 1</vt:lpstr>
      <vt:lpstr>PowerPoint 프레젠테이션</vt:lpstr>
      <vt:lpstr>1.1 Bridges and History</vt:lpstr>
      <vt:lpstr>1.2 The Historical Impact of Construction</vt:lpstr>
      <vt:lpstr>1.3 Great Captains of Construction</vt:lpstr>
      <vt:lpstr>1.3 Great Captains of Construction</vt:lpstr>
      <vt:lpstr>1.3 Great Captains of Construction</vt:lpstr>
      <vt:lpstr>1.4 Panama Canal</vt:lpstr>
      <vt:lpstr>1.4 Panama Canal</vt:lpstr>
      <vt:lpstr>1.5 Other Historic Projects</vt:lpstr>
      <vt:lpstr>1.6 Construction versus Manufacturing Processes</vt:lpstr>
      <vt:lpstr>1.7 Project Format</vt:lpstr>
      <vt:lpstr>1.8 Project Development</vt:lpstr>
      <vt:lpstr>1.8 Project Development</vt:lpstr>
      <vt:lpstr>1.9 Construction Technology &amp; Construction Management</vt:lpstr>
      <vt:lpstr>1.10 Construction Management Is Resource Driven</vt:lpstr>
      <vt:lpstr>1.11 Construction Industry</vt:lpstr>
      <vt:lpstr>1.12 Structure of the Construction Industry</vt:lpstr>
      <vt:lpstr>1.13 Differing Approaches to Industry Breakdown</vt:lpstr>
      <vt:lpstr>1.14 Management Levels of Construction</vt:lpstr>
      <vt:lpstr>1.14 Management Levels of Construction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정근채</dc:creator>
  <cp:lastModifiedBy>정근채</cp:lastModifiedBy>
  <cp:revision>32</cp:revision>
  <dcterms:created xsi:type="dcterms:W3CDTF">2018-12-10T05:23:33Z</dcterms:created>
  <dcterms:modified xsi:type="dcterms:W3CDTF">2020-12-31T06:51:32Z</dcterms:modified>
</cp:coreProperties>
</file>