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73" r:id="rId10"/>
    <p:sldId id="263" r:id="rId11"/>
    <p:sldId id="264" r:id="rId12"/>
    <p:sldId id="265" r:id="rId13"/>
    <p:sldId id="274" r:id="rId14"/>
    <p:sldId id="266" r:id="rId15"/>
    <p:sldId id="267" r:id="rId16"/>
    <p:sldId id="275" r:id="rId17"/>
    <p:sldId id="276" r:id="rId18"/>
    <p:sldId id="268" r:id="rId19"/>
    <p:sldId id="269" r:id="rId20"/>
    <p:sldId id="270" r:id="rId21"/>
    <p:sldId id="271" r:id="rId22"/>
    <p:sldId id="272" r:id="rId2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9D8AF4-37F1-4BC0-898B-00B2B7C06A75}" v="1" dt="2020-12-11T09:02:30.062"/>
    <p1510:client id="{E5F8D8BC-6A48-4E7E-B1C9-28EAC41C5959}" v="414" dt="2020-12-11T07:50:40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0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E5F8D8BC-6A48-4E7E-B1C9-28EAC41C5959}"/>
    <pc:docChg chg="undo redo custSel modSld">
      <pc:chgData name="정근채" userId="bf3f9740-ba12-4a95-bdcd-7a89d0b0b3a3" providerId="ADAL" clId="{E5F8D8BC-6A48-4E7E-B1C9-28EAC41C5959}" dt="2020-12-11T07:50:45.316" v="1998" actId="404"/>
      <pc:docMkLst>
        <pc:docMk/>
      </pc:docMkLst>
      <pc:sldChg chg="modSp mod">
        <pc:chgData name="정근채" userId="bf3f9740-ba12-4a95-bdcd-7a89d0b0b3a3" providerId="ADAL" clId="{E5F8D8BC-6A48-4E7E-B1C9-28EAC41C5959}" dt="2020-12-11T02:50:53.762" v="250" actId="6549"/>
        <pc:sldMkLst>
          <pc:docMk/>
          <pc:sldMk cId="2622151317" sldId="257"/>
        </pc:sldMkLst>
        <pc:spChg chg="mod">
          <ac:chgData name="정근채" userId="bf3f9740-ba12-4a95-bdcd-7a89d0b0b3a3" providerId="ADAL" clId="{E5F8D8BC-6A48-4E7E-B1C9-28EAC41C5959}" dt="2020-12-11T02:50:53.762" v="250" actId="6549"/>
          <ac:spMkLst>
            <pc:docMk/>
            <pc:sldMk cId="2622151317" sldId="257"/>
            <ac:spMk id="6" creationId="{00000000-0000-0000-0000-000000000000}"/>
          </ac:spMkLst>
        </pc:spChg>
        <pc:picChg chg="mod">
          <ac:chgData name="정근채" userId="bf3f9740-ba12-4a95-bdcd-7a89d0b0b3a3" providerId="ADAL" clId="{E5F8D8BC-6A48-4E7E-B1C9-28EAC41C5959}" dt="2020-12-11T02:47:31.313" v="117" actId="1076"/>
          <ac:picMkLst>
            <pc:docMk/>
            <pc:sldMk cId="2622151317" sldId="257"/>
            <ac:picMk id="7" creationId="{21E4C6FF-A12A-4AC8-B958-1F9D471D69D8}"/>
          </ac:picMkLst>
        </pc:picChg>
      </pc:sldChg>
      <pc:sldChg chg="modSp mod">
        <pc:chgData name="정근채" userId="bf3f9740-ba12-4a95-bdcd-7a89d0b0b3a3" providerId="ADAL" clId="{E5F8D8BC-6A48-4E7E-B1C9-28EAC41C5959}" dt="2020-12-11T05:00:10.651" v="276"/>
        <pc:sldMkLst>
          <pc:docMk/>
          <pc:sldMk cId="703231732" sldId="258"/>
        </pc:sldMkLst>
        <pc:spChg chg="mod">
          <ac:chgData name="정근채" userId="bf3f9740-ba12-4a95-bdcd-7a89d0b0b3a3" providerId="ADAL" clId="{E5F8D8BC-6A48-4E7E-B1C9-28EAC41C5959}" dt="2020-12-11T05:00:10.651" v="276"/>
          <ac:spMkLst>
            <pc:docMk/>
            <pc:sldMk cId="703231732" sldId="258"/>
            <ac:spMk id="5" creationId="{00000000-0000-0000-0000-000000000000}"/>
          </ac:spMkLst>
        </pc:spChg>
      </pc:sldChg>
      <pc:sldChg chg="modSp mod">
        <pc:chgData name="정근채" userId="bf3f9740-ba12-4a95-bdcd-7a89d0b0b3a3" providerId="ADAL" clId="{E5F8D8BC-6A48-4E7E-B1C9-28EAC41C5959}" dt="2020-12-11T05:02:07.194" v="361"/>
        <pc:sldMkLst>
          <pc:docMk/>
          <pc:sldMk cId="3803076469" sldId="259"/>
        </pc:sldMkLst>
        <pc:spChg chg="mod">
          <ac:chgData name="정근채" userId="bf3f9740-ba12-4a95-bdcd-7a89d0b0b3a3" providerId="ADAL" clId="{E5F8D8BC-6A48-4E7E-B1C9-28EAC41C5959}" dt="2020-12-11T05:02:07.194" v="361"/>
          <ac:spMkLst>
            <pc:docMk/>
            <pc:sldMk cId="3803076469" sldId="259"/>
            <ac:spMk id="3" creationId="{00000000-0000-0000-0000-000000000000}"/>
          </ac:spMkLst>
        </pc:spChg>
      </pc:sldChg>
      <pc:sldChg chg="modSp mod">
        <pc:chgData name="정근채" userId="bf3f9740-ba12-4a95-bdcd-7a89d0b0b3a3" providerId="ADAL" clId="{E5F8D8BC-6A48-4E7E-B1C9-28EAC41C5959}" dt="2020-12-11T06:14:53.493" v="621"/>
        <pc:sldMkLst>
          <pc:docMk/>
          <pc:sldMk cId="2534574594" sldId="260"/>
        </pc:sldMkLst>
        <pc:spChg chg="mod">
          <ac:chgData name="정근채" userId="bf3f9740-ba12-4a95-bdcd-7a89d0b0b3a3" providerId="ADAL" clId="{E5F8D8BC-6A48-4E7E-B1C9-28EAC41C5959}" dt="2020-12-11T06:14:53.493" v="621"/>
          <ac:spMkLst>
            <pc:docMk/>
            <pc:sldMk cId="2534574594" sldId="260"/>
            <ac:spMk id="5" creationId="{00000000-0000-0000-0000-000000000000}"/>
          </ac:spMkLst>
        </pc:spChg>
      </pc:sldChg>
      <pc:sldChg chg="modSp mod">
        <pc:chgData name="정근채" userId="bf3f9740-ba12-4a95-bdcd-7a89d0b0b3a3" providerId="ADAL" clId="{E5F8D8BC-6A48-4E7E-B1C9-28EAC41C5959}" dt="2020-12-11T06:54:35.971" v="775" actId="20577"/>
        <pc:sldMkLst>
          <pc:docMk/>
          <pc:sldMk cId="3213863404" sldId="261"/>
        </pc:sldMkLst>
        <pc:spChg chg="mod">
          <ac:chgData name="정근채" userId="bf3f9740-ba12-4a95-bdcd-7a89d0b0b3a3" providerId="ADAL" clId="{E5F8D8BC-6A48-4E7E-B1C9-28EAC41C5959}" dt="2020-12-11T06:54:35.971" v="775" actId="20577"/>
          <ac:spMkLst>
            <pc:docMk/>
            <pc:sldMk cId="3213863404" sldId="261"/>
            <ac:spMk id="5" creationId="{4B45EB45-DE67-463F-B09D-98E591951CEA}"/>
          </ac:spMkLst>
        </pc:spChg>
      </pc:sldChg>
      <pc:sldChg chg="modSp mod">
        <pc:chgData name="정근채" userId="bf3f9740-ba12-4a95-bdcd-7a89d0b0b3a3" providerId="ADAL" clId="{E5F8D8BC-6A48-4E7E-B1C9-28EAC41C5959}" dt="2020-12-11T07:09:12.586" v="776" actId="207"/>
        <pc:sldMkLst>
          <pc:docMk/>
          <pc:sldMk cId="1698819555" sldId="262"/>
        </pc:sldMkLst>
        <pc:spChg chg="mod">
          <ac:chgData name="정근채" userId="bf3f9740-ba12-4a95-bdcd-7a89d0b0b3a3" providerId="ADAL" clId="{E5F8D8BC-6A48-4E7E-B1C9-28EAC41C5959}" dt="2020-12-11T02:30:48.667" v="6" actId="20577"/>
          <ac:spMkLst>
            <pc:docMk/>
            <pc:sldMk cId="1698819555" sldId="262"/>
            <ac:spMk id="2" creationId="{00000000-0000-0000-0000-000000000000}"/>
          </ac:spMkLst>
        </pc:spChg>
        <pc:spChg chg="mod">
          <ac:chgData name="정근채" userId="bf3f9740-ba12-4a95-bdcd-7a89d0b0b3a3" providerId="ADAL" clId="{E5F8D8BC-6A48-4E7E-B1C9-28EAC41C5959}" dt="2020-12-11T07:09:12.586" v="776" actId="207"/>
          <ac:spMkLst>
            <pc:docMk/>
            <pc:sldMk cId="1698819555" sldId="262"/>
            <ac:spMk id="7" creationId="{4B45EB45-DE67-463F-B09D-98E591951CEA}"/>
          </ac:spMkLst>
        </pc:spChg>
      </pc:sldChg>
      <pc:sldChg chg="modSp mod">
        <pc:chgData name="정근채" userId="bf3f9740-ba12-4a95-bdcd-7a89d0b0b3a3" providerId="ADAL" clId="{E5F8D8BC-6A48-4E7E-B1C9-28EAC41C5959}" dt="2020-12-11T07:19:07.681" v="1006" actId="20577"/>
        <pc:sldMkLst>
          <pc:docMk/>
          <pc:sldMk cId="2858571976" sldId="263"/>
        </pc:sldMkLst>
        <pc:spChg chg="mod">
          <ac:chgData name="정근채" userId="bf3f9740-ba12-4a95-bdcd-7a89d0b0b3a3" providerId="ADAL" clId="{E5F8D8BC-6A48-4E7E-B1C9-28EAC41C5959}" dt="2020-12-11T07:19:07.681" v="1006" actId="20577"/>
          <ac:spMkLst>
            <pc:docMk/>
            <pc:sldMk cId="2858571976" sldId="263"/>
            <ac:spMk id="5" creationId="{4B45EB45-DE67-463F-B09D-98E591951CEA}"/>
          </ac:spMkLst>
        </pc:spChg>
      </pc:sldChg>
      <pc:sldChg chg="modSp mod">
        <pc:chgData name="정근채" userId="bf3f9740-ba12-4a95-bdcd-7a89d0b0b3a3" providerId="ADAL" clId="{E5F8D8BC-6A48-4E7E-B1C9-28EAC41C5959}" dt="2020-12-11T07:24:53.304" v="1304"/>
        <pc:sldMkLst>
          <pc:docMk/>
          <pc:sldMk cId="3634128325" sldId="264"/>
        </pc:sldMkLst>
        <pc:spChg chg="mod">
          <ac:chgData name="정근채" userId="bf3f9740-ba12-4a95-bdcd-7a89d0b0b3a3" providerId="ADAL" clId="{E5F8D8BC-6A48-4E7E-B1C9-28EAC41C5959}" dt="2020-12-11T07:24:53.304" v="1304"/>
          <ac:spMkLst>
            <pc:docMk/>
            <pc:sldMk cId="3634128325" sldId="264"/>
            <ac:spMk id="6" creationId="{4B45EB45-DE67-463F-B09D-98E591951CEA}"/>
          </ac:spMkLst>
        </pc:spChg>
      </pc:sldChg>
      <pc:sldChg chg="modSp mod">
        <pc:chgData name="정근채" userId="bf3f9740-ba12-4a95-bdcd-7a89d0b0b3a3" providerId="ADAL" clId="{E5F8D8BC-6A48-4E7E-B1C9-28EAC41C5959}" dt="2020-12-11T07:27:03.504" v="1356"/>
        <pc:sldMkLst>
          <pc:docMk/>
          <pc:sldMk cId="1128754310" sldId="265"/>
        </pc:sldMkLst>
        <pc:spChg chg="mod">
          <ac:chgData name="정근채" userId="bf3f9740-ba12-4a95-bdcd-7a89d0b0b3a3" providerId="ADAL" clId="{E5F8D8BC-6A48-4E7E-B1C9-28EAC41C5959}" dt="2020-12-11T07:25:04.767" v="1305" actId="207"/>
          <ac:spMkLst>
            <pc:docMk/>
            <pc:sldMk cId="1128754310" sldId="265"/>
            <ac:spMk id="2" creationId="{00000000-0000-0000-0000-000000000000}"/>
          </ac:spMkLst>
        </pc:spChg>
        <pc:spChg chg="mod">
          <ac:chgData name="정근채" userId="bf3f9740-ba12-4a95-bdcd-7a89d0b0b3a3" providerId="ADAL" clId="{E5F8D8BC-6A48-4E7E-B1C9-28EAC41C5959}" dt="2020-12-11T07:27:03.504" v="1356"/>
          <ac:spMkLst>
            <pc:docMk/>
            <pc:sldMk cId="1128754310" sldId="265"/>
            <ac:spMk id="7" creationId="{C693682B-52D4-4AB9-B496-B431D39893D3}"/>
          </ac:spMkLst>
        </pc:spChg>
      </pc:sldChg>
      <pc:sldChg chg="modSp mod">
        <pc:chgData name="정근채" userId="bf3f9740-ba12-4a95-bdcd-7a89d0b0b3a3" providerId="ADAL" clId="{E5F8D8BC-6A48-4E7E-B1C9-28EAC41C5959}" dt="2020-12-11T07:36:34.538" v="1399" actId="6549"/>
        <pc:sldMkLst>
          <pc:docMk/>
          <pc:sldMk cId="2978005272" sldId="266"/>
        </pc:sldMkLst>
        <pc:spChg chg="mod">
          <ac:chgData name="정근채" userId="bf3f9740-ba12-4a95-bdcd-7a89d0b0b3a3" providerId="ADAL" clId="{E5F8D8BC-6A48-4E7E-B1C9-28EAC41C5959}" dt="2020-12-11T07:36:34.538" v="1399" actId="6549"/>
          <ac:spMkLst>
            <pc:docMk/>
            <pc:sldMk cId="2978005272" sldId="266"/>
            <ac:spMk id="8" creationId="{5AEAE015-F88D-4F22-BB97-5FE57AB3B038}"/>
          </ac:spMkLst>
        </pc:spChg>
      </pc:sldChg>
      <pc:sldChg chg="addSp modSp mod">
        <pc:chgData name="정근채" userId="bf3f9740-ba12-4a95-bdcd-7a89d0b0b3a3" providerId="ADAL" clId="{E5F8D8BC-6A48-4E7E-B1C9-28EAC41C5959}" dt="2020-12-11T07:39:51.859" v="1526" actId="1076"/>
        <pc:sldMkLst>
          <pc:docMk/>
          <pc:sldMk cId="1535552534" sldId="267"/>
        </pc:sldMkLst>
        <pc:spChg chg="mod">
          <ac:chgData name="정근채" userId="bf3f9740-ba12-4a95-bdcd-7a89d0b0b3a3" providerId="ADAL" clId="{E5F8D8BC-6A48-4E7E-B1C9-28EAC41C5959}" dt="2020-12-11T02:31:18.027" v="30" actId="20577"/>
          <ac:spMkLst>
            <pc:docMk/>
            <pc:sldMk cId="1535552534" sldId="267"/>
            <ac:spMk id="2" creationId="{00000000-0000-0000-0000-000000000000}"/>
          </ac:spMkLst>
        </pc:spChg>
        <pc:spChg chg="mod">
          <ac:chgData name="정근채" userId="bf3f9740-ba12-4a95-bdcd-7a89d0b0b3a3" providerId="ADAL" clId="{E5F8D8BC-6A48-4E7E-B1C9-28EAC41C5959}" dt="2020-12-11T07:37:53.938" v="1487" actId="207"/>
          <ac:spMkLst>
            <pc:docMk/>
            <pc:sldMk cId="1535552534" sldId="267"/>
            <ac:spMk id="5" creationId="{5AEAE015-F88D-4F22-BB97-5FE57AB3B038}"/>
          </ac:spMkLst>
        </pc:spChg>
        <pc:spChg chg="mod">
          <ac:chgData name="정근채" userId="bf3f9740-ba12-4a95-bdcd-7a89d0b0b3a3" providerId="ADAL" clId="{E5F8D8BC-6A48-4E7E-B1C9-28EAC41C5959}" dt="2020-12-11T07:38:48.604" v="1495" actId="1076"/>
          <ac:spMkLst>
            <pc:docMk/>
            <pc:sldMk cId="1535552534" sldId="267"/>
            <ac:spMk id="7" creationId="{00000000-0000-0000-0000-000000000000}"/>
          </ac:spMkLst>
        </pc:spChg>
        <pc:spChg chg="add mod">
          <ac:chgData name="정근채" userId="bf3f9740-ba12-4a95-bdcd-7a89d0b0b3a3" providerId="ADAL" clId="{E5F8D8BC-6A48-4E7E-B1C9-28EAC41C5959}" dt="2020-12-11T07:39:51.859" v="1526" actId="1076"/>
          <ac:spMkLst>
            <pc:docMk/>
            <pc:sldMk cId="1535552534" sldId="267"/>
            <ac:spMk id="15" creationId="{E941CA25-A13B-4BBB-A12B-6193AF13F524}"/>
          </ac:spMkLst>
        </pc:spChg>
      </pc:sldChg>
      <pc:sldChg chg="modSp mod">
        <pc:chgData name="정근채" userId="bf3f9740-ba12-4a95-bdcd-7a89d0b0b3a3" providerId="ADAL" clId="{E5F8D8BC-6A48-4E7E-B1C9-28EAC41C5959}" dt="2020-12-11T07:42:12.203" v="1553" actId="20577"/>
        <pc:sldMkLst>
          <pc:docMk/>
          <pc:sldMk cId="1339016236" sldId="268"/>
        </pc:sldMkLst>
        <pc:spChg chg="mod">
          <ac:chgData name="정근채" userId="bf3f9740-ba12-4a95-bdcd-7a89d0b0b3a3" providerId="ADAL" clId="{E5F8D8BC-6A48-4E7E-B1C9-28EAC41C5959}" dt="2020-12-11T07:42:12.203" v="1553" actId="20577"/>
          <ac:spMkLst>
            <pc:docMk/>
            <pc:sldMk cId="1339016236" sldId="268"/>
            <ac:spMk id="6" creationId="{5AEAE015-F88D-4F22-BB97-5FE57AB3B038}"/>
          </ac:spMkLst>
        </pc:spChg>
      </pc:sldChg>
      <pc:sldChg chg="modSp mod">
        <pc:chgData name="정근채" userId="bf3f9740-ba12-4a95-bdcd-7a89d0b0b3a3" providerId="ADAL" clId="{E5F8D8BC-6A48-4E7E-B1C9-28EAC41C5959}" dt="2020-12-11T07:45:30.285" v="1689" actId="207"/>
        <pc:sldMkLst>
          <pc:docMk/>
          <pc:sldMk cId="406889054" sldId="269"/>
        </pc:sldMkLst>
        <pc:spChg chg="mod">
          <ac:chgData name="정근채" userId="bf3f9740-ba12-4a95-bdcd-7a89d0b0b3a3" providerId="ADAL" clId="{E5F8D8BC-6A48-4E7E-B1C9-28EAC41C5959}" dt="2020-12-11T07:45:30.285" v="1689" actId="207"/>
          <ac:spMkLst>
            <pc:docMk/>
            <pc:sldMk cId="406889054" sldId="269"/>
            <ac:spMk id="2" creationId="{00000000-0000-0000-0000-000000000000}"/>
          </ac:spMkLst>
        </pc:spChg>
        <pc:spChg chg="mod">
          <ac:chgData name="정근채" userId="bf3f9740-ba12-4a95-bdcd-7a89d0b0b3a3" providerId="ADAL" clId="{E5F8D8BC-6A48-4E7E-B1C9-28EAC41C5959}" dt="2020-12-11T07:44:21.290" v="1638" actId="20577"/>
          <ac:spMkLst>
            <pc:docMk/>
            <pc:sldMk cId="406889054" sldId="269"/>
            <ac:spMk id="8" creationId="{D68B5074-0A5D-4EB9-ADF7-5FB574D45BA0}"/>
          </ac:spMkLst>
        </pc:spChg>
      </pc:sldChg>
      <pc:sldChg chg="modSp mod">
        <pc:chgData name="정근채" userId="bf3f9740-ba12-4a95-bdcd-7a89d0b0b3a3" providerId="ADAL" clId="{E5F8D8BC-6A48-4E7E-B1C9-28EAC41C5959}" dt="2020-12-11T07:47:14.646" v="1789" actId="20577"/>
        <pc:sldMkLst>
          <pc:docMk/>
          <pc:sldMk cId="1611000348" sldId="270"/>
        </pc:sldMkLst>
        <pc:spChg chg="mod">
          <ac:chgData name="정근채" userId="bf3f9740-ba12-4a95-bdcd-7a89d0b0b3a3" providerId="ADAL" clId="{E5F8D8BC-6A48-4E7E-B1C9-28EAC41C5959}" dt="2020-12-11T07:47:14.646" v="1789" actId="20577"/>
          <ac:spMkLst>
            <pc:docMk/>
            <pc:sldMk cId="1611000348" sldId="270"/>
            <ac:spMk id="8" creationId="{D68B5074-0A5D-4EB9-ADF7-5FB574D45BA0}"/>
          </ac:spMkLst>
        </pc:spChg>
      </pc:sldChg>
      <pc:sldChg chg="modSp mod">
        <pc:chgData name="정근채" userId="bf3f9740-ba12-4a95-bdcd-7a89d0b0b3a3" providerId="ADAL" clId="{E5F8D8BC-6A48-4E7E-B1C9-28EAC41C5959}" dt="2020-12-11T07:50:05.285" v="1939"/>
        <pc:sldMkLst>
          <pc:docMk/>
          <pc:sldMk cId="3892859348" sldId="271"/>
        </pc:sldMkLst>
        <pc:spChg chg="mod">
          <ac:chgData name="정근채" userId="bf3f9740-ba12-4a95-bdcd-7a89d0b0b3a3" providerId="ADAL" clId="{E5F8D8BC-6A48-4E7E-B1C9-28EAC41C5959}" dt="2020-12-11T07:50:05.285" v="1939"/>
          <ac:spMkLst>
            <pc:docMk/>
            <pc:sldMk cId="3892859348" sldId="271"/>
            <ac:spMk id="8" creationId="{D68B5074-0A5D-4EB9-ADF7-5FB574D45BA0}"/>
          </ac:spMkLst>
        </pc:spChg>
      </pc:sldChg>
      <pc:sldChg chg="modSp mod">
        <pc:chgData name="정근채" userId="bf3f9740-ba12-4a95-bdcd-7a89d0b0b3a3" providerId="ADAL" clId="{E5F8D8BC-6A48-4E7E-B1C9-28EAC41C5959}" dt="2020-12-11T07:50:45.316" v="1998" actId="404"/>
        <pc:sldMkLst>
          <pc:docMk/>
          <pc:sldMk cId="2229632008" sldId="272"/>
        </pc:sldMkLst>
        <pc:spChg chg="mod">
          <ac:chgData name="정근채" userId="bf3f9740-ba12-4a95-bdcd-7a89d0b0b3a3" providerId="ADAL" clId="{E5F8D8BC-6A48-4E7E-B1C9-28EAC41C5959}" dt="2020-12-11T07:50:45.316" v="1998" actId="404"/>
          <ac:spMkLst>
            <pc:docMk/>
            <pc:sldMk cId="2229632008" sldId="272"/>
            <ac:spMk id="8" creationId="{D68B5074-0A5D-4EB9-ADF7-5FB574D45BA0}"/>
          </ac:spMkLst>
        </pc:spChg>
      </pc:sldChg>
      <pc:sldChg chg="modSp mod">
        <pc:chgData name="정근채" userId="bf3f9740-ba12-4a95-bdcd-7a89d0b0b3a3" providerId="ADAL" clId="{E5F8D8BC-6A48-4E7E-B1C9-28EAC41C5959}" dt="2020-12-11T07:10:56.789" v="789"/>
        <pc:sldMkLst>
          <pc:docMk/>
          <pc:sldMk cId="4294116360" sldId="273"/>
        </pc:sldMkLst>
        <pc:spChg chg="mod">
          <ac:chgData name="정근채" userId="bf3f9740-ba12-4a95-bdcd-7a89d0b0b3a3" providerId="ADAL" clId="{E5F8D8BC-6A48-4E7E-B1C9-28EAC41C5959}" dt="2020-12-11T02:30:54.090" v="12" actId="20577"/>
          <ac:spMkLst>
            <pc:docMk/>
            <pc:sldMk cId="4294116360" sldId="273"/>
            <ac:spMk id="2" creationId="{00000000-0000-0000-0000-000000000000}"/>
          </ac:spMkLst>
        </pc:spChg>
        <pc:spChg chg="mod">
          <ac:chgData name="정근채" userId="bf3f9740-ba12-4a95-bdcd-7a89d0b0b3a3" providerId="ADAL" clId="{E5F8D8BC-6A48-4E7E-B1C9-28EAC41C5959}" dt="2020-12-11T07:10:56.789" v="789"/>
          <ac:spMkLst>
            <pc:docMk/>
            <pc:sldMk cId="4294116360" sldId="273"/>
            <ac:spMk id="22" creationId="{00000000-0000-0000-0000-000000000000}"/>
          </ac:spMkLst>
        </pc:spChg>
      </pc:sldChg>
      <pc:sldChg chg="modSp mod">
        <pc:chgData name="정근채" userId="bf3f9740-ba12-4a95-bdcd-7a89d0b0b3a3" providerId="ADAL" clId="{E5F8D8BC-6A48-4E7E-B1C9-28EAC41C5959}" dt="2020-12-11T07:32:22.851" v="1371" actId="20577"/>
        <pc:sldMkLst>
          <pc:docMk/>
          <pc:sldMk cId="664836719" sldId="274"/>
        </pc:sldMkLst>
        <pc:spChg chg="mod">
          <ac:chgData name="정근채" userId="bf3f9740-ba12-4a95-bdcd-7a89d0b0b3a3" providerId="ADAL" clId="{E5F8D8BC-6A48-4E7E-B1C9-28EAC41C5959}" dt="2020-12-11T07:25:11.373" v="1306" actId="207"/>
          <ac:spMkLst>
            <pc:docMk/>
            <pc:sldMk cId="664836719" sldId="274"/>
            <ac:spMk id="2" creationId="{00000000-0000-0000-0000-000000000000}"/>
          </ac:spMkLst>
        </pc:spChg>
        <pc:spChg chg="mod">
          <ac:chgData name="정근채" userId="bf3f9740-ba12-4a95-bdcd-7a89d0b0b3a3" providerId="ADAL" clId="{E5F8D8BC-6A48-4E7E-B1C9-28EAC41C5959}" dt="2020-12-11T07:32:22.851" v="1371" actId="20577"/>
          <ac:spMkLst>
            <pc:docMk/>
            <pc:sldMk cId="664836719" sldId="274"/>
            <ac:spMk id="8" creationId="{00000000-0000-0000-0000-000000000000}"/>
          </ac:spMkLst>
        </pc:spChg>
      </pc:sldChg>
      <pc:sldChg chg="modSp mod">
        <pc:chgData name="정근채" userId="bf3f9740-ba12-4a95-bdcd-7a89d0b0b3a3" providerId="ADAL" clId="{E5F8D8BC-6A48-4E7E-B1C9-28EAC41C5959}" dt="2020-12-11T02:31:26.348" v="39" actId="14100"/>
        <pc:sldMkLst>
          <pc:docMk/>
          <pc:sldMk cId="1592770491" sldId="275"/>
        </pc:sldMkLst>
        <pc:spChg chg="mod">
          <ac:chgData name="정근채" userId="bf3f9740-ba12-4a95-bdcd-7a89d0b0b3a3" providerId="ADAL" clId="{E5F8D8BC-6A48-4E7E-B1C9-28EAC41C5959}" dt="2020-12-11T02:31:26.348" v="39" actId="14100"/>
          <ac:spMkLst>
            <pc:docMk/>
            <pc:sldMk cId="1592770491" sldId="275"/>
            <ac:spMk id="2" creationId="{00000000-0000-0000-0000-000000000000}"/>
          </ac:spMkLst>
        </pc:spChg>
      </pc:sldChg>
      <pc:sldChg chg="addSp modSp mod">
        <pc:chgData name="정근채" userId="bf3f9740-ba12-4a95-bdcd-7a89d0b0b3a3" providerId="ADAL" clId="{E5F8D8BC-6A48-4E7E-B1C9-28EAC41C5959}" dt="2020-12-11T07:41:37.159" v="1537"/>
        <pc:sldMkLst>
          <pc:docMk/>
          <pc:sldMk cId="11753590" sldId="276"/>
        </pc:sldMkLst>
        <pc:spChg chg="mod">
          <ac:chgData name="정근채" userId="bf3f9740-ba12-4a95-bdcd-7a89d0b0b3a3" providerId="ADAL" clId="{E5F8D8BC-6A48-4E7E-B1C9-28EAC41C5959}" dt="2020-12-11T02:31:29.730" v="45" actId="20577"/>
          <ac:spMkLst>
            <pc:docMk/>
            <pc:sldMk cId="11753590" sldId="276"/>
            <ac:spMk id="2" creationId="{00000000-0000-0000-0000-000000000000}"/>
          </ac:spMkLst>
        </pc:spChg>
        <pc:spChg chg="add mod">
          <ac:chgData name="정근채" userId="bf3f9740-ba12-4a95-bdcd-7a89d0b0b3a3" providerId="ADAL" clId="{E5F8D8BC-6A48-4E7E-B1C9-28EAC41C5959}" dt="2020-12-11T07:41:37.159" v="1537"/>
          <ac:spMkLst>
            <pc:docMk/>
            <pc:sldMk cId="11753590" sldId="276"/>
            <ac:spMk id="17" creationId="{9AABE501-DF82-4946-A080-005738D0EC51}"/>
          </ac:spMkLst>
        </pc:spChg>
      </pc:sldChg>
      <pc:sldChg chg="modSp mod">
        <pc:chgData name="정근채" userId="bf3f9740-ba12-4a95-bdcd-7a89d0b0b3a3" providerId="ADAL" clId="{E5F8D8BC-6A48-4E7E-B1C9-28EAC41C5959}" dt="2020-12-11T02:30:07.291" v="0" actId="207"/>
        <pc:sldMkLst>
          <pc:docMk/>
          <pc:sldMk cId="2400768863" sldId="277"/>
        </pc:sldMkLst>
        <pc:spChg chg="mod">
          <ac:chgData name="정근채" userId="bf3f9740-ba12-4a95-bdcd-7a89d0b0b3a3" providerId="ADAL" clId="{E5F8D8BC-6A48-4E7E-B1C9-28EAC41C5959}" dt="2020-12-11T02:30:07.291" v="0" actId="207"/>
          <ac:spMkLst>
            <pc:docMk/>
            <pc:sldMk cId="2400768863" sldId="277"/>
            <ac:spMk id="11" creationId="{B9E13935-ABD8-401F-91D9-8C9C0BFE57AA}"/>
          </ac:spMkLst>
        </pc:spChg>
      </pc:sldChg>
    </pc:docChg>
  </pc:docChgLst>
  <pc:docChgLst>
    <pc:chgData name="kcjeong@cbnu.ac.kr" userId="bf3f9740-ba12-4a95-bdcd-7a89d0b0b3a3" providerId="ADAL" clId="{E5F8D8BC-6A48-4E7E-B1C9-28EAC41C5959}"/>
    <pc:docChg chg="addSld modSld">
      <pc:chgData name="kcjeong@cbnu.ac.kr" userId="bf3f9740-ba12-4a95-bdcd-7a89d0b0b3a3" providerId="ADAL" clId="{E5F8D8BC-6A48-4E7E-B1C9-28EAC41C5959}" dt="2020-11-30T08:17:48.976" v="0"/>
      <pc:docMkLst>
        <pc:docMk/>
      </pc:docMkLst>
      <pc:sldChg chg="add">
        <pc:chgData name="kcjeong@cbnu.ac.kr" userId="bf3f9740-ba12-4a95-bdcd-7a89d0b0b3a3" providerId="ADAL" clId="{E5F8D8BC-6A48-4E7E-B1C9-28EAC41C5959}" dt="2020-11-30T08:17:48.976" v="0"/>
        <pc:sldMkLst>
          <pc:docMk/>
          <pc:sldMk cId="2400768863" sldId="277"/>
        </pc:sldMkLst>
      </pc:sldChg>
    </pc:docChg>
  </pc:docChgLst>
  <pc:docChgLst>
    <pc:chgData name="정근채" userId="bf3f9740-ba12-4a95-bdcd-7a89d0b0b3a3" providerId="ADAL" clId="{D99D8AF4-37F1-4BC0-898B-00B2B7C06A75}"/>
    <pc:docChg chg="modSld">
      <pc:chgData name="정근채" userId="bf3f9740-ba12-4a95-bdcd-7a89d0b0b3a3" providerId="ADAL" clId="{D99D8AF4-37F1-4BC0-898B-00B2B7C06A75}" dt="2020-12-11T09:02:30.062" v="0"/>
      <pc:docMkLst>
        <pc:docMk/>
      </pc:docMkLst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1210531712" sldId="256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1210531712" sldId="256"/>
            <ac:picMk id="4" creationId="{4AD197EF-C909-4B20-A662-C763D15368C2}"/>
          </ac:picMkLst>
        </pc:pic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2622151317" sldId="257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2622151317" sldId="257"/>
            <ac:picMk id="8" creationId="{028D0A69-0DD9-421A-8DED-C09A1D02F32C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2622151317" sldId="257"/>
            <ac:inkMk id="3" creationId="{D2ABC94A-046B-4B6F-B87A-43142D70C1ED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703231732" sldId="258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703231732" sldId="258"/>
            <ac:picMk id="6" creationId="{8E2F7051-EC46-4E37-B851-A1257CAFA8DE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703231732" sldId="258"/>
            <ac:inkMk id="3" creationId="{41473426-44C8-4E4B-84C1-E144E2F78D0D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3803076469" sldId="259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3803076469" sldId="259"/>
            <ac:picMk id="6" creationId="{6C84B219-3E39-4BFB-8158-CBCFBC585812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3803076469" sldId="259"/>
            <ac:inkMk id="5" creationId="{39C950C9-A232-44D4-BA1B-B72BCDB23190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2534574594" sldId="260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2534574594" sldId="260"/>
            <ac:picMk id="6" creationId="{2A5FB970-3E7D-46B5-9E51-C212A86DEE74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2534574594" sldId="260"/>
            <ac:inkMk id="3" creationId="{90B9C575-2584-4157-8E58-888D7C19DF09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3213863404" sldId="261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3213863404" sldId="261"/>
            <ac:picMk id="6" creationId="{AD05EA33-CA37-42AB-BD3C-346B22BEF13A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3213863404" sldId="261"/>
            <ac:inkMk id="3" creationId="{DB4FF6A4-625D-4A6D-BA94-CFFC3AB9FCC5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1698819555" sldId="262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1698819555" sldId="262"/>
            <ac:picMk id="5" creationId="{57684E3D-808D-405A-BC13-733CE7533CA1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1698819555" sldId="262"/>
            <ac:inkMk id="3" creationId="{A60EA098-76E5-4331-8D2C-015E15246E68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2858571976" sldId="263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2858571976" sldId="263"/>
            <ac:picMk id="6" creationId="{441241ED-F83C-4BAA-9C8A-6C0D257A19FE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2858571976" sldId="263"/>
            <ac:inkMk id="3" creationId="{9C31A622-694C-442D-87C1-BF3A02550907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3634128325" sldId="264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3634128325" sldId="264"/>
            <ac:picMk id="5" creationId="{9448C683-6A1E-4EB7-A58F-A19DEE0DB8B5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3634128325" sldId="264"/>
            <ac:inkMk id="3" creationId="{DB894965-65BF-476A-AAB7-474A791C65EA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1128754310" sldId="265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1128754310" sldId="265"/>
            <ac:picMk id="5" creationId="{7B207F56-163B-498D-A740-FB30B9BEDC25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1128754310" sldId="265"/>
            <ac:inkMk id="3" creationId="{8D9C7B1B-F8D6-4913-B589-7C89B1885425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2978005272" sldId="266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2978005272" sldId="266"/>
            <ac:picMk id="5" creationId="{5CB8C08A-79C1-4F08-A954-35E4A06D3F87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2978005272" sldId="266"/>
            <ac:inkMk id="3" creationId="{52FB67F4-66CE-49DB-A32E-5DB398435D50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1535552534" sldId="267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1535552534" sldId="267"/>
            <ac:picMk id="17" creationId="{77072185-1337-4E95-AB6C-E6A975C9D602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1535552534" sldId="267"/>
            <ac:inkMk id="16" creationId="{85667899-D111-41B8-B1BE-20A315C6DAB2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1339016236" sldId="268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1339016236" sldId="268"/>
            <ac:picMk id="5" creationId="{EF282412-4585-42DB-B424-E6DA23ABDA9F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1339016236" sldId="268"/>
            <ac:inkMk id="3" creationId="{33824067-B063-4D12-ADEA-D57BCAC1B358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406889054" sldId="269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406889054" sldId="269"/>
            <ac:picMk id="5" creationId="{4CE37768-30AE-494B-9777-5B31804A5DB7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406889054" sldId="269"/>
            <ac:inkMk id="3" creationId="{C6759CF4-BA02-4C33-BF1B-F98763CD9312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1611000348" sldId="270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1611000348" sldId="270"/>
            <ac:picMk id="5" creationId="{5558284E-3759-43BE-9096-54AE4652ED5E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1611000348" sldId="270"/>
            <ac:inkMk id="3" creationId="{344856EA-14CF-48F5-BE96-DC2F0599E33C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3892859348" sldId="271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3892859348" sldId="271"/>
            <ac:picMk id="5" creationId="{E40803AE-03F3-4700-859E-13D556512CD2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3892859348" sldId="271"/>
            <ac:inkMk id="3" creationId="{C173910B-3005-4CC1-B1E1-EFE99ED9E97B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2229632008" sldId="272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2229632008" sldId="272"/>
            <ac:picMk id="5" creationId="{FFA16FD5-6C45-4681-8647-D14C14ED26AF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2229632008" sldId="272"/>
            <ac:inkMk id="3" creationId="{E718FC78-51DC-4E89-9A58-F7A49F4EBFD1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4294116360" sldId="273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4294116360" sldId="273"/>
            <ac:picMk id="24" creationId="{FF5E1760-F911-46DF-A02A-9991B87E1CB7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4294116360" sldId="273"/>
            <ac:inkMk id="7" creationId="{885325A2-21FF-4348-B6C3-9BDA51A79AB9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664836719" sldId="274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664836719" sldId="274"/>
            <ac:picMk id="7" creationId="{C8D9BA0F-0D8B-4670-8B28-04E6412E0A14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664836719" sldId="274"/>
            <ac:inkMk id="3" creationId="{E2458A3F-EF61-402C-B772-6D5E7E1F40F2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1592770491" sldId="275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1592770491" sldId="275"/>
            <ac:picMk id="5" creationId="{51962A49-E386-4137-9EA4-B85BA94A4A97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1592770491" sldId="275"/>
            <ac:inkMk id="3" creationId="{14EDFB04-4707-4AE7-B680-EC7E49FE1C68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11753590" sldId="276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11753590" sldId="276"/>
            <ac:picMk id="14" creationId="{E13E63DF-7219-49DE-AA74-C3A6941428CE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11753590" sldId="276"/>
            <ac:inkMk id="5" creationId="{864BA2B6-00C0-4A59-9380-8C5C971F8BDA}"/>
          </ac:inkMkLst>
        </pc:inkChg>
      </pc:sldChg>
      <pc:sldChg chg="addSp modSp">
        <pc:chgData name="정근채" userId="bf3f9740-ba12-4a95-bdcd-7a89d0b0b3a3" providerId="ADAL" clId="{D99D8AF4-37F1-4BC0-898B-00B2B7C06A75}" dt="2020-12-11T09:02:30.062" v="0"/>
        <pc:sldMkLst>
          <pc:docMk/>
          <pc:sldMk cId="2400768863" sldId="277"/>
        </pc:sldMkLst>
        <pc:picChg chg="add mod">
          <ac:chgData name="정근채" userId="bf3f9740-ba12-4a95-bdcd-7a89d0b0b3a3" providerId="ADAL" clId="{D99D8AF4-37F1-4BC0-898B-00B2B7C06A75}" dt="2020-12-11T09:02:30.062" v="0"/>
          <ac:picMkLst>
            <pc:docMk/>
            <pc:sldMk cId="2400768863" sldId="277"/>
            <ac:picMk id="3" creationId="{38C39735-2A53-4D35-AADC-9B925AECF398}"/>
          </ac:picMkLst>
        </pc:picChg>
        <pc:inkChg chg="add">
          <ac:chgData name="정근채" userId="bf3f9740-ba12-4a95-bdcd-7a89d0b0b3a3" providerId="ADAL" clId="{D99D8AF4-37F1-4BC0-898B-00B2B7C06A75}" dt="2020-12-11T09:02:30.062" v="0"/>
          <ac:inkMkLst>
            <pc:docMk/>
            <pc:sldMk cId="2400768863" sldId="277"/>
            <ac:inkMk id="2" creationId="{C4900A66-80E2-4F37-AD84-C7EBDD95CAF6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F50E4-2343-4A2D-AF2B-227F75F1D402}" type="datetimeFigureOut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4B833-9DA6-4C1E-A58C-58E468149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29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C635-F260-4FB4-B6E1-8800D1C98BCB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23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0009-7104-4E0F-9A76-8DA5E1A4E907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150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B1DC-6F2C-4318-8FD5-894A46247ACB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143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F1A7-AC67-4510-8A1B-77B38964C245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23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A978-EA9D-4635-9AF4-4BB416FDA33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93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BC97-B34E-404E-AFE8-882E13E7D5B1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301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E1DF-BD58-4CC3-B635-884198F6E94F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15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544F-4253-4F9C-BB86-7AFF7714AA73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91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CFBA-BE98-4FC7-A956-B249959A84E1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0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E7A2-B079-4CFA-96C7-96A00ED9EF3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94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E8FA-B6AB-42BB-B11A-2B91711039F8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52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B2A10-673B-4A5F-8F41-6EE669B9C82F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5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CHAPTER 6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IMPACT OF TAXES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0531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6.7 Business Deductions in General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4B45EB45-DE67-463F-B09D-98E591951CEA}"/>
              </a:ext>
            </a:extLst>
          </p:cNvPr>
          <p:cNvSpPr txBox="1">
            <a:spLocks/>
          </p:cNvSpPr>
          <p:nvPr/>
        </p:nvSpPr>
        <p:spPr>
          <a:xfrm>
            <a:off x="681038" y="1825625"/>
            <a:ext cx="8543925" cy="192770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Most firms try to </a:t>
            </a:r>
            <a:r>
              <a:rPr lang="en-US" altLang="ko-KR" sz="1800" dirty="0">
                <a:solidFill>
                  <a:srgbClr val="FF0000"/>
                </a:solidFill>
              </a:rPr>
              <a:t>reduce their amount of taxable income </a:t>
            </a:r>
            <a:r>
              <a:rPr lang="en-US" altLang="ko-KR" sz="1800" dirty="0"/>
              <a:t>as much as legally possible. </a:t>
            </a:r>
            <a:r>
              <a:rPr lang="ko-KR" altLang="en-US" sz="1400" dirty="0">
                <a:solidFill>
                  <a:srgbClr val="0000FF"/>
                </a:solidFill>
              </a:rPr>
              <a:t>모든 기업은 과세 대상 소득을 줄이고자 함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Deductions </a:t>
            </a:r>
            <a:r>
              <a:rPr lang="en-US" altLang="ko-KR" sz="1800" dirty="0"/>
              <a:t>allow companies to reduce the amount of income subject to taxation. </a:t>
            </a:r>
            <a:r>
              <a:rPr lang="ko-KR" altLang="en-US" sz="1400" dirty="0">
                <a:solidFill>
                  <a:srgbClr val="0000FF"/>
                </a:solidFill>
              </a:rPr>
              <a:t>소득공제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과세 대상 소득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소득 </a:t>
            </a:r>
            <a:r>
              <a:rPr lang="en-US" altLang="ko-KR" sz="1400" dirty="0">
                <a:solidFill>
                  <a:srgbClr val="0000FF"/>
                </a:solidFill>
              </a:rPr>
              <a:t>– </a:t>
            </a:r>
            <a:r>
              <a:rPr lang="ko-KR" altLang="en-US" sz="1400" dirty="0">
                <a:solidFill>
                  <a:srgbClr val="0000FF"/>
                </a:solidFill>
              </a:rPr>
              <a:t>공제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en-US" altLang="ko-KR" sz="1800" dirty="0"/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Probably the most significant deduction available to construction contractors is that given for the </a:t>
            </a:r>
            <a:r>
              <a:rPr lang="en-US" altLang="ko-KR" sz="1800" dirty="0">
                <a:solidFill>
                  <a:srgbClr val="FF0000"/>
                </a:solidFill>
              </a:rPr>
              <a:t>loss in value of company equipment over time</a:t>
            </a:r>
            <a:r>
              <a:rPr lang="en-US" altLang="ko-KR" sz="1800" dirty="0"/>
              <a:t> </a:t>
            </a:r>
            <a:r>
              <a:rPr lang="en-US" altLang="ko-KR" sz="1800" dirty="0">
                <a:sym typeface="Wingdings" panose="05000000000000000000" pitchFamily="2" charset="2"/>
              </a:rPr>
              <a:t></a:t>
            </a:r>
            <a:r>
              <a:rPr lang="en-US" altLang="ko-KR" sz="1800" dirty="0">
                <a:solidFill>
                  <a:srgbClr val="FF0000"/>
                </a:solidFill>
                <a:sym typeface="Wingdings" panose="05000000000000000000" pitchFamily="2" charset="2"/>
              </a:rPr>
              <a:t> Depreciation.</a:t>
            </a:r>
            <a:r>
              <a:rPr lang="en-US" altLang="ko-KR" sz="14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건설 기업에 있어서 가장 큰 비중을 차지하는 공제 항목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보유 장비의 가치 하락에 따른 </a:t>
            </a:r>
            <a:r>
              <a:rPr lang="ko-KR" altLang="en-US" sz="1400" dirty="0">
                <a:solidFill>
                  <a:srgbClr val="0000FF"/>
                </a:solidFill>
              </a:rPr>
              <a:t>감가상각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571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6.8 Taxable Income: Individuals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6" name="내용 개체 틀 4">
            <a:extLst>
              <a:ext uri="{FF2B5EF4-FFF2-40B4-BE49-F238E27FC236}">
                <a16:creationId xmlns:a16="http://schemas.microsoft.com/office/drawing/2014/main" id="{4B45EB45-DE67-463F-B09D-98E591951CEA}"/>
              </a:ext>
            </a:extLst>
          </p:cNvPr>
          <p:cNvSpPr txBox="1">
            <a:spLocks/>
          </p:cNvSpPr>
          <p:nvPr/>
        </p:nvSpPr>
        <p:spPr>
          <a:xfrm>
            <a:off x="681038" y="1825625"/>
            <a:ext cx="8543925" cy="354148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For tax purposes, individuals are classified into the following filing statuses: </a:t>
            </a:r>
            <a:r>
              <a:rPr lang="ko-KR" altLang="en-US" sz="1400" dirty="0">
                <a:solidFill>
                  <a:srgbClr val="0000FF"/>
                </a:solidFill>
              </a:rPr>
              <a:t>납세자 유형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541338" indent="-271463" defTabSz="457200" latinLnBrk="0">
              <a:buFont typeface="+mj-lt"/>
              <a:buAutoNum type="arabicPeriod"/>
            </a:pPr>
            <a:r>
              <a:rPr lang="en-US" altLang="ko-KR" sz="1800" dirty="0">
                <a:solidFill>
                  <a:srgbClr val="FF0000"/>
                </a:solidFill>
              </a:rPr>
              <a:t>Single</a:t>
            </a:r>
            <a:r>
              <a:rPr lang="en-US" altLang="ko-KR" sz="1800" dirty="0"/>
              <a:t>: Unmarried individual generally pay the highest amounts of tax compared to the other categories. </a:t>
            </a:r>
            <a:r>
              <a:rPr lang="ko-KR" altLang="en-US" sz="1400" dirty="0">
                <a:solidFill>
                  <a:srgbClr val="0000FF"/>
                </a:solidFill>
              </a:rPr>
              <a:t>미혼 개인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일반적으로 다른 유형보다 더 많은 세금 납부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541338" indent="-271463" defTabSz="457200" latinLnBrk="0">
              <a:buFont typeface="+mj-lt"/>
              <a:buAutoNum type="arabicPeriod"/>
            </a:pPr>
            <a:r>
              <a:rPr lang="en-US" altLang="ko-KR" sz="1800" dirty="0">
                <a:solidFill>
                  <a:srgbClr val="FF0000"/>
                </a:solidFill>
              </a:rPr>
              <a:t>Married filing separately</a:t>
            </a:r>
            <a:r>
              <a:rPr lang="en-US" altLang="ko-KR" sz="1800" dirty="0"/>
              <a:t>: A married couple may decide to pay taxes separately, filing their tax returns as essentially two single individuals. </a:t>
            </a:r>
            <a:r>
              <a:rPr lang="ko-KR" altLang="en-US" sz="1400" dirty="0">
                <a:solidFill>
                  <a:srgbClr val="0000FF"/>
                </a:solidFill>
              </a:rPr>
              <a:t>결혼 개별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고액 연봉자들이 선호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개인으로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세금을 내는 것 보다는 경제적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541338" indent="-271463" defTabSz="457200" latinLnBrk="0">
              <a:buFont typeface="+mj-lt"/>
              <a:buAutoNum type="arabicPeriod"/>
            </a:pPr>
            <a:r>
              <a:rPr lang="en-US" altLang="ko-KR" sz="1800" dirty="0">
                <a:solidFill>
                  <a:srgbClr val="FF0000"/>
                </a:solidFill>
              </a:rPr>
              <a:t>Married filing jointly</a:t>
            </a:r>
            <a:r>
              <a:rPr lang="en-US" altLang="ko-KR" sz="1800" dirty="0"/>
              <a:t>: This filing status comprises the traditional married couple and children, choosing to use a single tax return for the couple and dependents. </a:t>
            </a:r>
            <a:r>
              <a:rPr lang="ko-KR" altLang="en-US" sz="1400" dirty="0">
                <a:solidFill>
                  <a:srgbClr val="0000FF"/>
                </a:solidFill>
              </a:rPr>
              <a:t>결혼 합산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부부 또는 가족으로 합산하여 세금 납부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541338" indent="-271463" defTabSz="457200" latinLnBrk="0">
              <a:buFont typeface="+mj-lt"/>
              <a:buAutoNum type="arabicPeriod"/>
            </a:pPr>
            <a:r>
              <a:rPr lang="en-US" altLang="ko-KR" sz="1800" dirty="0">
                <a:solidFill>
                  <a:srgbClr val="FF0000"/>
                </a:solidFill>
              </a:rPr>
              <a:t>Head of household</a:t>
            </a:r>
            <a:r>
              <a:rPr lang="en-US" altLang="ko-KR" sz="1800" dirty="0"/>
              <a:t>: This is the one category that is given some tax benefits: </a:t>
            </a:r>
            <a:r>
              <a:rPr lang="en-US" altLang="ko-KR" sz="1800" dirty="0">
                <a:solidFill>
                  <a:srgbClr val="FF0000"/>
                </a:solidFill>
              </a:rPr>
              <a:t>single parents</a:t>
            </a:r>
            <a:r>
              <a:rPr lang="en-US" altLang="ko-KR" sz="1800" dirty="0"/>
              <a:t>, single children supporting their parents, and similar individuals frequently under financial duress. </a:t>
            </a:r>
            <a:r>
              <a:rPr lang="ko-KR" altLang="en-US" sz="1400" dirty="0">
                <a:solidFill>
                  <a:srgbClr val="0000FF"/>
                </a:solidFill>
              </a:rPr>
              <a:t>세대주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미혼모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미혼부 등 재정 압박을 받고 있는 개인들</a:t>
            </a:r>
            <a:r>
              <a:rPr lang="en-US" altLang="ko-KR" sz="1400" dirty="0"/>
              <a:t> 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128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2800" dirty="0"/>
              <a:t>6.9 Itemized Deductions, Standard Deductions, and Personal Exemptions </a:t>
            </a:r>
            <a:r>
              <a:rPr lang="en-US" altLang="ko-KR" sz="2800" dirty="0">
                <a:solidFill>
                  <a:srgbClr val="0000FF"/>
                </a:solidFill>
              </a:rPr>
              <a:t>(1/2)</a:t>
            </a:r>
            <a:endParaRPr lang="ko-KR" altLang="en-US" sz="1200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C693682B-52D4-4AB9-B496-B431D3989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Every individual (or family, if filing jointly) can deduct certain items from their income, thus reducing the tax basis on which their taxes will be computed. </a:t>
            </a:r>
            <a:r>
              <a:rPr lang="en-US" altLang="ko-KR" sz="1800" dirty="0">
                <a:solidFill>
                  <a:srgbClr val="FF0000"/>
                </a:solidFill>
              </a:rPr>
              <a:t>Contributions to charity</a:t>
            </a:r>
            <a:r>
              <a:rPr lang="en-US" altLang="ko-KR" sz="1800" dirty="0"/>
              <a:t>, </a:t>
            </a:r>
            <a:r>
              <a:rPr lang="en-US" altLang="ko-KR" sz="1800" dirty="0">
                <a:solidFill>
                  <a:srgbClr val="FF0000"/>
                </a:solidFill>
              </a:rPr>
              <a:t>medical expenses</a:t>
            </a:r>
            <a:r>
              <a:rPr lang="en-US" altLang="ko-KR" sz="1800" dirty="0"/>
              <a:t> over a certain threshold, the </a:t>
            </a:r>
            <a:r>
              <a:rPr lang="en-US" altLang="ko-KR" sz="1800" dirty="0">
                <a:solidFill>
                  <a:srgbClr val="FF0000"/>
                </a:solidFill>
              </a:rPr>
              <a:t>interest paid on the mortgage loan</a:t>
            </a:r>
            <a:r>
              <a:rPr lang="en-US" altLang="ko-KR" sz="1800" dirty="0"/>
              <a:t> for the individual’s residence, and other deductions can add up to a substantial amount of money. </a:t>
            </a:r>
            <a:r>
              <a:rPr lang="ko-KR" altLang="en-US" sz="1400" dirty="0">
                <a:solidFill>
                  <a:srgbClr val="0000FF"/>
                </a:solidFill>
              </a:rPr>
              <a:t>소득 공제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기부금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의료비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주택대출상환이자 등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One of the most important deductions available to construction contractors is the </a:t>
            </a:r>
            <a:r>
              <a:rPr lang="en-US" altLang="ko-KR" sz="1800" dirty="0">
                <a:solidFill>
                  <a:srgbClr val="FF0000"/>
                </a:solidFill>
              </a:rPr>
              <a:t>depreciation of property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건설사업자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감가상각 공제가 중요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This item-by-item reporting is called the </a:t>
            </a:r>
            <a:r>
              <a:rPr lang="en-US" altLang="ko-KR" sz="1800" dirty="0">
                <a:solidFill>
                  <a:srgbClr val="FF0000"/>
                </a:solidFill>
              </a:rPr>
              <a:t>itemized deduction</a:t>
            </a:r>
            <a:r>
              <a:rPr lang="en-US" altLang="ko-KR" sz="1800" dirty="0">
                <a:solidFill>
                  <a:srgbClr val="0000FF"/>
                </a:solidFill>
              </a:rPr>
              <a:t> approach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개별 공제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개별 항목별로 공제를 받음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Alternatively, individuals can choose to subtract a </a:t>
            </a:r>
            <a:r>
              <a:rPr lang="en-US" altLang="ko-KR" sz="1800" dirty="0">
                <a:solidFill>
                  <a:srgbClr val="FF0000"/>
                </a:solidFill>
              </a:rPr>
              <a:t>standard deduction</a:t>
            </a:r>
            <a:r>
              <a:rPr lang="en-US" altLang="ko-KR" sz="1800" dirty="0"/>
              <a:t> from their income instead of performing an itemized deduction calculation. </a:t>
            </a:r>
            <a:r>
              <a:rPr lang="ko-KR" altLang="en-US" sz="1400" dirty="0">
                <a:solidFill>
                  <a:srgbClr val="0000FF"/>
                </a:solidFill>
              </a:rPr>
              <a:t>표준 공제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개별 항목별로 공제액을 계산하지 않고</a:t>
            </a:r>
            <a:r>
              <a:rPr lang="en-US" altLang="ko-KR" sz="1400" dirty="0">
                <a:solidFill>
                  <a:srgbClr val="0000FF"/>
                </a:solidFill>
              </a:rPr>
              <a:t>,</a:t>
            </a:r>
            <a:r>
              <a:rPr lang="ko-KR" altLang="en-US" sz="1400" dirty="0">
                <a:solidFill>
                  <a:srgbClr val="0000FF"/>
                </a:solidFill>
              </a:rPr>
              <a:t> 유형별 표준 공제액을 공제 받음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일종의 유형별 평균 공제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금액 개념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754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2800" dirty="0"/>
              <a:t>6.9 Itemized Deductions, Standard Deductions, and Personal Exemptions </a:t>
            </a:r>
            <a:r>
              <a:rPr lang="en-US" altLang="ko-KR" sz="2800" dirty="0">
                <a:solidFill>
                  <a:srgbClr val="0000FF"/>
                </a:solidFill>
              </a:rPr>
              <a:t>(2/2)</a:t>
            </a:r>
            <a:endParaRPr lang="ko-KR" altLang="en-US" sz="1200" dirty="0">
              <a:solidFill>
                <a:srgbClr val="0000FF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12</a:t>
            </a:fld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753" y="2227654"/>
            <a:ext cx="3230423" cy="3178736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2018684" y="4839048"/>
            <a:ext cx="1122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생존 배우자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402170" y="5378125"/>
            <a:ext cx="23791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인당 세금 공제액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기초공제</a:t>
            </a:r>
            <a:r>
              <a:rPr lang="en-US" altLang="ko-KR" sz="1400" dirty="0">
                <a:solidFill>
                  <a:srgbClr val="0000FF"/>
                </a:solidFill>
              </a:rPr>
              <a:t>) 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836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6.10 The Tax Significance of Depreciation </a:t>
            </a:r>
            <a:r>
              <a:rPr lang="ko-KR" altLang="en-US" sz="1400" dirty="0">
                <a:solidFill>
                  <a:srgbClr val="0000FF"/>
                </a:solidFill>
              </a:rPr>
              <a:t>감가상각의 중요성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8" name="내용 개체 틀 4">
            <a:extLst>
              <a:ext uri="{FF2B5EF4-FFF2-40B4-BE49-F238E27FC236}">
                <a16:creationId xmlns:a16="http://schemas.microsoft.com/office/drawing/2014/main" id="{5AEAE015-F88D-4F22-BB97-5FE57AB3B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</p:spPr>
        <p:txBody>
          <a:bodyPr>
            <a:normAutofit/>
          </a:bodyPr>
          <a:lstStyle/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Depreciation</a:t>
            </a:r>
            <a:r>
              <a:rPr lang="en-US" altLang="ko-KR" sz="1800" dirty="0"/>
              <a:t> reflects the loss of value and obsolescence of property (e.g., equipment) involved in the operation of a business. </a:t>
            </a:r>
            <a:r>
              <a:rPr lang="ko-KR" altLang="en-US" sz="1400" dirty="0">
                <a:solidFill>
                  <a:srgbClr val="0000FF"/>
                </a:solidFill>
              </a:rPr>
              <a:t>감가상각은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장비 등 자산의 가치 하락을 반영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Depreciation applies to </a:t>
            </a:r>
            <a:r>
              <a:rPr lang="en-US" altLang="ko-KR" sz="1800" dirty="0">
                <a:solidFill>
                  <a:srgbClr val="FF0000"/>
                </a:solidFill>
              </a:rPr>
              <a:t>all property required for the operation of a business. </a:t>
            </a:r>
            <a:r>
              <a:rPr lang="ko-KR" altLang="en-US" sz="1400" dirty="0">
                <a:solidFill>
                  <a:srgbClr val="0000FF"/>
                </a:solidFill>
              </a:rPr>
              <a:t>사업 수행을 위해 필요한 모든 자산에 감가상각 적용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Computers, office furniture, heavy equipment, and real estate </a:t>
            </a:r>
            <a:r>
              <a:rPr lang="en-US" altLang="ko-KR" sz="1800" dirty="0"/>
              <a:t>are all depreciable assets.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 err="1">
                <a:solidFill>
                  <a:srgbClr val="0000FF"/>
                </a:solidFill>
              </a:rPr>
              <a:t>감각상각</a:t>
            </a:r>
            <a:r>
              <a:rPr lang="ko-KR" altLang="en-US" sz="1400" dirty="0">
                <a:solidFill>
                  <a:srgbClr val="0000FF"/>
                </a:solidFill>
              </a:rPr>
              <a:t> 가능 자산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컴퓨터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가구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중장비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부동산 등 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005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6.11 Marginal Tax Rates (1/3)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5AEAE015-F88D-4F22-BB97-5FE57AB3B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</p:spPr>
        <p:txBody>
          <a:bodyPr>
            <a:normAutofit/>
          </a:bodyPr>
          <a:lstStyle/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The </a:t>
            </a:r>
            <a:r>
              <a:rPr lang="en-US" altLang="ko-KR" sz="1800" dirty="0">
                <a:solidFill>
                  <a:srgbClr val="FF0000"/>
                </a:solidFill>
              </a:rPr>
              <a:t>income tax</a:t>
            </a:r>
            <a:r>
              <a:rPr lang="en-US" altLang="ko-KR" sz="1800" dirty="0"/>
              <a:t> depends on two main factors: the </a:t>
            </a:r>
            <a:r>
              <a:rPr lang="en-US" altLang="ko-KR" sz="1800" dirty="0">
                <a:solidFill>
                  <a:srgbClr val="FF0000"/>
                </a:solidFill>
              </a:rPr>
              <a:t>filing status of the taxpayer </a:t>
            </a:r>
            <a:r>
              <a:rPr lang="en-US" altLang="ko-KR" sz="1800" dirty="0"/>
              <a:t>(i.e., corporation, single individual, married filing jointly, etc.), and the </a:t>
            </a:r>
            <a:r>
              <a:rPr lang="en-US" altLang="ko-KR" sz="1800" dirty="0">
                <a:solidFill>
                  <a:srgbClr val="FF0000"/>
                </a:solidFill>
              </a:rPr>
              <a:t>taxable income</a:t>
            </a:r>
            <a:r>
              <a:rPr lang="en-US" altLang="ko-KR" sz="1800" dirty="0"/>
              <a:t> on which the tax is computed.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세율은 납세자의 유형과 과세소득 수준에 따라 상이함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en-US" altLang="ko-KR" sz="18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2697" y="2879104"/>
            <a:ext cx="5117973" cy="3190912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>
          <a:xfrm>
            <a:off x="5347412" y="3807684"/>
            <a:ext cx="144109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타원 5"/>
          <p:cNvSpPr/>
          <p:nvPr/>
        </p:nvSpPr>
        <p:spPr>
          <a:xfrm>
            <a:off x="5143500" y="411480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6096000" y="466725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5975350" y="4382295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6203950" y="493395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6210300" y="522605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6292850" y="549275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6280150" y="575945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177688" y="2879104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미혼개인 소득세율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41CA25-A13B-4BBB-A12B-6193AF13F524}"/>
              </a:ext>
            </a:extLst>
          </p:cNvPr>
          <p:cNvSpPr txBox="1"/>
          <p:nvPr/>
        </p:nvSpPr>
        <p:spPr>
          <a:xfrm>
            <a:off x="5109568" y="6112769"/>
            <a:ext cx="1731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우리나라 </a:t>
            </a:r>
            <a:r>
              <a:rPr lang="en-US" altLang="ko-KR" sz="1400" dirty="0">
                <a:solidFill>
                  <a:srgbClr val="0000FF"/>
                </a:solidFill>
              </a:rPr>
              <a:t>: 6% ~ 42%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52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421283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6.11 Marginal </a:t>
            </a:r>
            <a:r>
              <a:rPr lang="en-US" altLang="ko-KR" sz="3200"/>
              <a:t>Tax Rates (2/3)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15</a:t>
            </a:fld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869" y="365127"/>
            <a:ext cx="4548035" cy="5828156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>
          <a:xfrm>
            <a:off x="6020410" y="1027908"/>
            <a:ext cx="195315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6020410" y="2805502"/>
            <a:ext cx="219456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6020410" y="4575780"/>
            <a:ext cx="130210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770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6.11 Marginal Tax Rates (3/3)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16</a:t>
            </a:fld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572" y="1980202"/>
            <a:ext cx="5527357" cy="3309259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>
          <a:xfrm>
            <a:off x="2919262" y="2622622"/>
            <a:ext cx="80417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타원 5"/>
          <p:cNvSpPr/>
          <p:nvPr/>
        </p:nvSpPr>
        <p:spPr>
          <a:xfrm>
            <a:off x="3835400" y="316230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4540250" y="342900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4603750" y="368300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4597400" y="394335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4699000" y="419100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4832350" y="447040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4851400" y="471805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3835400" y="5003800"/>
            <a:ext cx="444500" cy="279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753613" y="2070247"/>
            <a:ext cx="13019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법인 소득세율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ABE501-DF82-4946-A080-005738D0EC51}"/>
              </a:ext>
            </a:extLst>
          </p:cNvPr>
          <p:cNvSpPr txBox="1"/>
          <p:nvPr/>
        </p:nvSpPr>
        <p:spPr>
          <a:xfrm>
            <a:off x="3737968" y="5344721"/>
            <a:ext cx="1822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우리나라 </a:t>
            </a:r>
            <a:r>
              <a:rPr lang="en-US" altLang="ko-KR" sz="1400" dirty="0">
                <a:solidFill>
                  <a:srgbClr val="0000FF"/>
                </a:solidFill>
              </a:rPr>
              <a:t>: 10% ~ 25%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3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6.12 Tax Credits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17</a:t>
            </a:fld>
            <a:endParaRPr lang="ko-KR" altLang="en-US" dirty="0"/>
          </a:p>
        </p:txBody>
      </p:sp>
      <p:sp>
        <p:nvSpPr>
          <p:cNvPr id="6" name="내용 개체 틀 4">
            <a:extLst>
              <a:ext uri="{FF2B5EF4-FFF2-40B4-BE49-F238E27FC236}">
                <a16:creationId xmlns:a16="http://schemas.microsoft.com/office/drawing/2014/main" id="{5AEAE015-F88D-4F22-BB97-5FE57AB3B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</p:spPr>
        <p:txBody>
          <a:bodyPr>
            <a:normAutofit/>
          </a:bodyPr>
          <a:lstStyle/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A </a:t>
            </a:r>
            <a:r>
              <a:rPr lang="en-US" altLang="ko-KR" sz="1800" dirty="0">
                <a:solidFill>
                  <a:srgbClr val="FF0000"/>
                </a:solidFill>
              </a:rPr>
              <a:t>tax credit</a:t>
            </a:r>
            <a:r>
              <a:rPr lang="en-US" altLang="ko-KR" sz="1800" dirty="0"/>
              <a:t>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세액공제</a:t>
            </a:r>
            <a:r>
              <a:rPr lang="en-US" altLang="ko-KR" sz="1400" dirty="0">
                <a:solidFill>
                  <a:srgbClr val="0000FF"/>
                </a:solidFill>
              </a:rPr>
              <a:t>) </a:t>
            </a:r>
            <a:r>
              <a:rPr lang="en-US" altLang="ko-KR" sz="1800" dirty="0"/>
              <a:t>is an allowance that can be deducted from the tax as computed in the previous section</a:t>
            </a:r>
            <a:r>
              <a:rPr lang="en-US" altLang="ko-KR" sz="1400" dirty="0">
                <a:solidFill>
                  <a:srgbClr val="0000FF"/>
                </a:solidFill>
              </a:rPr>
              <a:t> (Deduction : </a:t>
            </a:r>
            <a:r>
              <a:rPr lang="ko-KR" altLang="en-US" sz="1400" dirty="0">
                <a:solidFill>
                  <a:srgbClr val="0000FF"/>
                </a:solidFill>
              </a:rPr>
              <a:t>소득공제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en-US" altLang="ko-KR" sz="1800" dirty="0"/>
              <a:t>, instead of from the individual’s or corporation’s taxable income.</a:t>
            </a: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It must be repeated that credits are subtracted from the computed tax and not from the income. </a:t>
            </a:r>
            <a:r>
              <a:rPr lang="ko-KR" altLang="en-US" sz="1400" dirty="0">
                <a:solidFill>
                  <a:srgbClr val="0000FF"/>
                </a:solidFill>
              </a:rPr>
              <a:t>세액공제는 소득이 아닌 세금에서 차감</a:t>
            </a:r>
            <a:endParaRPr lang="en-US" altLang="ko-KR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016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6.13 Tax Payroll Withholding </a:t>
            </a:r>
            <a:r>
              <a:rPr lang="ko-KR" altLang="en-US" sz="1400" dirty="0">
                <a:solidFill>
                  <a:srgbClr val="0000FF"/>
                </a:solidFill>
              </a:rPr>
              <a:t>임금 소득자 원천징수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18</a:t>
            </a:fld>
            <a:endParaRPr lang="ko-KR" altLang="en-US" dirty="0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D68B5074-0A5D-4EB9-ADF7-5FB574D45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Employers are required to </a:t>
            </a:r>
            <a:r>
              <a:rPr lang="en-US" altLang="ko-KR" sz="1800" dirty="0">
                <a:solidFill>
                  <a:srgbClr val="FF0000"/>
                </a:solidFill>
              </a:rPr>
              <a:t>retain an amount from each paycheck</a:t>
            </a:r>
            <a:r>
              <a:rPr lang="en-US" altLang="ko-KR" sz="1800" dirty="0"/>
              <a:t> that is roughly enough to cover the employee’s projected tax liability at the end of the year.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임금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소득자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소득세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선납입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후정산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It is possible that the total amount withheld exceeds the total tax owed, in which case the IRS </a:t>
            </a:r>
            <a:r>
              <a:rPr lang="en-US" altLang="ko-KR" sz="1800" dirty="0">
                <a:solidFill>
                  <a:srgbClr val="FF0000"/>
                </a:solidFill>
              </a:rPr>
              <a:t>refunds the amount of overpayment</a:t>
            </a:r>
            <a:r>
              <a:rPr lang="en-US" altLang="ko-KR" sz="1800" dirty="0"/>
              <a:t> to the individual taxpayer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임금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소득자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소득세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연말정산을 통해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과납분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/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미납분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세금 정산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688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9E13935-ABD8-401F-91D9-8C9C0BFE57AA}"/>
              </a:ext>
            </a:extLst>
          </p:cNvPr>
          <p:cNvSpPr txBox="1"/>
          <p:nvPr/>
        </p:nvSpPr>
        <p:spPr>
          <a:xfrm>
            <a:off x="337278" y="718096"/>
            <a:ext cx="924893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장 </a:t>
            </a:r>
            <a:r>
              <a:rPr lang="en-US" altLang="ko-KR" dirty="0"/>
              <a:t>	History and Basic Concepts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장 </a:t>
            </a:r>
            <a:r>
              <a:rPr lang="en-US" altLang="ko-KR" dirty="0"/>
              <a:t>	Preparing the Bid Package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장 </a:t>
            </a:r>
            <a:r>
              <a:rPr lang="en-US" altLang="ko-KR" dirty="0"/>
              <a:t>	Issues During Construction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4</a:t>
            </a:r>
            <a:r>
              <a:rPr lang="ko-KR" altLang="en-US" dirty="0"/>
              <a:t>장 </a:t>
            </a:r>
            <a:r>
              <a:rPr lang="en-US" altLang="ko-KR" dirty="0"/>
              <a:t>	Contracts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5</a:t>
            </a:r>
            <a:r>
              <a:rPr lang="ko-KR" altLang="en-US" dirty="0"/>
              <a:t>장 </a:t>
            </a:r>
            <a:r>
              <a:rPr lang="en-US" altLang="ko-KR" dirty="0"/>
              <a:t>	Legal Structure</a:t>
            </a:r>
          </a:p>
          <a:p>
            <a:r>
              <a:rPr lang="ko-KR" altLang="en-US" dirty="0">
                <a:solidFill>
                  <a:srgbClr val="FF0000"/>
                </a:solidFill>
              </a:rPr>
              <a:t>제</a:t>
            </a:r>
            <a:r>
              <a:rPr lang="en-US" altLang="ko-KR" dirty="0">
                <a:solidFill>
                  <a:srgbClr val="FF0000"/>
                </a:solidFill>
              </a:rPr>
              <a:t>6</a:t>
            </a:r>
            <a:r>
              <a:rPr lang="ko-KR" altLang="en-US" dirty="0">
                <a:solidFill>
                  <a:srgbClr val="FF0000"/>
                </a:solidFill>
              </a:rPr>
              <a:t>장 </a:t>
            </a:r>
            <a:r>
              <a:rPr lang="en-US" altLang="ko-KR" dirty="0">
                <a:solidFill>
                  <a:srgbClr val="FF0000"/>
                </a:solidFill>
              </a:rPr>
              <a:t>	Impact of Taxes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7</a:t>
            </a:r>
            <a:r>
              <a:rPr lang="ko-KR" altLang="en-US" dirty="0"/>
              <a:t>장 </a:t>
            </a:r>
            <a:r>
              <a:rPr lang="en-US" altLang="ko-KR" dirty="0"/>
              <a:t>	Project Planning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8</a:t>
            </a:r>
            <a:r>
              <a:rPr lang="ko-KR" altLang="en-US" dirty="0"/>
              <a:t>장 </a:t>
            </a:r>
            <a:r>
              <a:rPr lang="en-US" altLang="ko-KR" dirty="0"/>
              <a:t>	Project Scheduling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9</a:t>
            </a:r>
            <a:r>
              <a:rPr lang="ko-KR" altLang="en-US" dirty="0"/>
              <a:t>장 </a:t>
            </a:r>
            <a:r>
              <a:rPr lang="en-US" altLang="ko-KR" dirty="0"/>
              <a:t>	Scheduling: Program Evaluation and Review Technique Networks and Linear Operations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10</a:t>
            </a:r>
            <a:r>
              <a:rPr lang="ko-KR" altLang="en-US" dirty="0"/>
              <a:t>장 </a:t>
            </a:r>
            <a:r>
              <a:rPr lang="en-US" altLang="ko-KR" dirty="0"/>
              <a:t>	Resource-Related and Advanced Linear Scheduling Techniques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11</a:t>
            </a:r>
            <a:r>
              <a:rPr lang="ko-KR" altLang="en-US" dirty="0"/>
              <a:t>장 </a:t>
            </a:r>
            <a:r>
              <a:rPr lang="en-US" altLang="ko-KR" dirty="0"/>
              <a:t>	The Mathematics of Money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12</a:t>
            </a:r>
            <a:r>
              <a:rPr lang="ko-KR" altLang="en-US" dirty="0"/>
              <a:t>장 </a:t>
            </a:r>
            <a:r>
              <a:rPr lang="en-US" altLang="ko-KR" dirty="0"/>
              <a:t>	Project Cash Flow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13</a:t>
            </a:r>
            <a:r>
              <a:rPr lang="ko-KR" altLang="en-US" dirty="0"/>
              <a:t>장 </a:t>
            </a:r>
            <a:r>
              <a:rPr lang="en-US" altLang="ko-KR" dirty="0"/>
              <a:t>	Project Funding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14</a:t>
            </a:r>
            <a:r>
              <a:rPr lang="ko-KR" altLang="en-US" dirty="0"/>
              <a:t>장 </a:t>
            </a:r>
            <a:r>
              <a:rPr lang="en-US" altLang="ko-KR" dirty="0"/>
              <a:t>	Equipment Ownership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15</a:t>
            </a:r>
            <a:r>
              <a:rPr lang="ko-KR" altLang="en-US" dirty="0"/>
              <a:t>장 </a:t>
            </a:r>
            <a:r>
              <a:rPr lang="en-US" altLang="ko-KR" dirty="0"/>
              <a:t>	Equipment Productivity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16</a:t>
            </a:r>
            <a:r>
              <a:rPr lang="ko-KR" altLang="en-US" dirty="0"/>
              <a:t>장 </a:t>
            </a:r>
            <a:r>
              <a:rPr lang="en-US" altLang="ko-KR" dirty="0"/>
              <a:t>	Construction Labor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17</a:t>
            </a:r>
            <a:r>
              <a:rPr lang="ko-KR" altLang="en-US" dirty="0"/>
              <a:t>장 </a:t>
            </a:r>
            <a:r>
              <a:rPr lang="en-US" altLang="ko-KR" dirty="0"/>
              <a:t>	Estimating Process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18</a:t>
            </a:r>
            <a:r>
              <a:rPr lang="ko-KR" altLang="en-US" dirty="0"/>
              <a:t>장 </a:t>
            </a:r>
            <a:r>
              <a:rPr lang="en-US" altLang="ko-KR" dirty="0"/>
              <a:t>	Cost Control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19</a:t>
            </a:r>
            <a:r>
              <a:rPr lang="ko-KR" altLang="en-US" dirty="0"/>
              <a:t>장 </a:t>
            </a:r>
            <a:r>
              <a:rPr lang="en-US" altLang="ko-KR" dirty="0"/>
              <a:t>	Materials Management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20</a:t>
            </a:r>
            <a:r>
              <a:rPr lang="ko-KR" altLang="en-US" dirty="0"/>
              <a:t>장 </a:t>
            </a:r>
            <a:r>
              <a:rPr lang="en-US" altLang="ko-KR" dirty="0"/>
              <a:t>	Safety</a:t>
            </a:r>
          </a:p>
        </p:txBody>
      </p:sp>
    </p:spTree>
    <p:extLst>
      <p:ext uri="{BB962C8B-B14F-4D97-AF65-F5344CB8AC3E}">
        <p14:creationId xmlns:p14="http://schemas.microsoft.com/office/powerpoint/2010/main" val="2400768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6.14 Tax Payment Schedules</a:t>
            </a:r>
            <a:endParaRPr lang="ko-KR" altLang="en-US" sz="105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19</a:t>
            </a:fld>
            <a:endParaRPr lang="ko-KR" altLang="en-US" dirty="0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D68B5074-0A5D-4EB9-ADF7-5FB574D45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Corporations and some individuals must pay their taxes in </a:t>
            </a:r>
            <a:r>
              <a:rPr lang="en-US" altLang="ko-KR" sz="1800" dirty="0">
                <a:solidFill>
                  <a:srgbClr val="FF0000"/>
                </a:solidFill>
              </a:rPr>
              <a:t>quarterly installments</a:t>
            </a:r>
            <a:r>
              <a:rPr lang="en-US" altLang="ko-KR" sz="1800" dirty="0"/>
              <a:t>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분할 납입금</a:t>
            </a:r>
            <a:r>
              <a:rPr lang="en-US" altLang="ko-KR" sz="1400" dirty="0">
                <a:solidFill>
                  <a:srgbClr val="0000FF"/>
                </a:solidFill>
              </a:rPr>
              <a:t>) </a:t>
            </a:r>
            <a:r>
              <a:rPr lang="en-US" altLang="ko-KR" sz="1800" dirty="0"/>
              <a:t>(roughly every three months). </a:t>
            </a:r>
            <a:r>
              <a:rPr lang="ko-KR" altLang="en-US" sz="1400" dirty="0">
                <a:solidFill>
                  <a:srgbClr val="0000FF"/>
                </a:solidFill>
              </a:rPr>
              <a:t>분기마다 소득세 납부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This </a:t>
            </a:r>
            <a:r>
              <a:rPr lang="en-US" altLang="ko-KR" sz="1800" dirty="0">
                <a:solidFill>
                  <a:srgbClr val="FF0000"/>
                </a:solidFill>
              </a:rPr>
              <a:t>avoids the shock of paying a single large balloon payment</a:t>
            </a:r>
            <a:r>
              <a:rPr lang="en-US" altLang="ko-KR" sz="1800" dirty="0"/>
              <a:t> at the end of the tax period. 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분기마다 소득세를 정산함으로써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,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 연말정산금액 변동성을 최소화</a:t>
            </a:r>
            <a:endParaRPr lang="en-US" altLang="ko-KR" sz="1800" dirty="0"/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First three installments (</a:t>
            </a:r>
            <a:r>
              <a:rPr lang="en-US" altLang="ko-KR" sz="1800" dirty="0">
                <a:solidFill>
                  <a:srgbClr val="FF0000"/>
                </a:solidFill>
              </a:rPr>
              <a:t>15th of April, June, and September</a:t>
            </a:r>
            <a:r>
              <a:rPr lang="en-US" altLang="ko-KR" sz="1800" dirty="0"/>
              <a:t>) but pay the last installment on </a:t>
            </a:r>
            <a:r>
              <a:rPr lang="en-US" altLang="ko-KR" sz="1800" dirty="0">
                <a:solidFill>
                  <a:srgbClr val="FF0000"/>
                </a:solidFill>
              </a:rPr>
              <a:t>January 15th</a:t>
            </a:r>
            <a:r>
              <a:rPr lang="en-US" altLang="ko-KR" sz="1800" dirty="0"/>
              <a:t> of the following year. </a:t>
            </a:r>
            <a:r>
              <a:rPr lang="ko-KR" altLang="en-US" sz="1400" dirty="0">
                <a:solidFill>
                  <a:srgbClr val="0000FF"/>
                </a:solidFill>
              </a:rPr>
              <a:t>세금 납부일 </a:t>
            </a:r>
            <a:r>
              <a:rPr lang="en-US" altLang="ko-KR" sz="1800" dirty="0"/>
              <a:t>: </a:t>
            </a:r>
            <a:r>
              <a:rPr lang="en-US" altLang="ko-KR" sz="1800" dirty="0">
                <a:solidFill>
                  <a:srgbClr val="0000FF"/>
                </a:solidFill>
              </a:rPr>
              <a:t>4, 6, 9, 1</a:t>
            </a:r>
            <a:r>
              <a:rPr lang="ko-KR" altLang="en-US" sz="1400" dirty="0">
                <a:solidFill>
                  <a:srgbClr val="0000FF"/>
                </a:solidFill>
              </a:rPr>
              <a:t>월 </a:t>
            </a:r>
            <a:r>
              <a:rPr lang="en-US" altLang="ko-KR" sz="1800" dirty="0">
                <a:solidFill>
                  <a:srgbClr val="0000FF"/>
                </a:solidFill>
              </a:rPr>
              <a:t>15</a:t>
            </a:r>
            <a:r>
              <a:rPr lang="ko-KR" altLang="en-US" sz="1400" dirty="0">
                <a:solidFill>
                  <a:srgbClr val="0000FF"/>
                </a:solidFill>
              </a:rPr>
              <a:t>일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000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6.15 Marginal, Average, and Effective Tax Rates</a:t>
            </a:r>
            <a:endParaRPr lang="ko-KR" altLang="en-US" sz="105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20</a:t>
            </a:fld>
            <a:endParaRPr lang="ko-KR" altLang="en-US" dirty="0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D68B5074-0A5D-4EB9-ADF7-5FB574D45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The average tax rate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평균세율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우리가 알고 있는 세율</a:t>
            </a:r>
            <a:r>
              <a:rPr lang="en-US" altLang="ko-KR" sz="1400" dirty="0">
                <a:solidFill>
                  <a:srgbClr val="0000FF"/>
                </a:solidFill>
              </a:rPr>
              <a:t>) </a:t>
            </a:r>
            <a:r>
              <a:rPr lang="en-US" altLang="ko-KR" sz="1800" dirty="0"/>
              <a:t>compares the tax paid to the taxable income:</a:t>
            </a:r>
          </a:p>
          <a:p>
            <a:pPr marL="269875" indent="0" defTabSz="457200" latinLnBrk="0">
              <a:lnSpc>
                <a:spcPct val="100000"/>
              </a:lnSpc>
              <a:buNone/>
            </a:pPr>
            <a:r>
              <a:rPr lang="en-US" altLang="ko-KR" sz="1800" dirty="0">
                <a:solidFill>
                  <a:srgbClr val="0000FF"/>
                </a:solidFill>
              </a:rPr>
              <a:t>Average Tax Rate = Tax Paid / Taxable Income </a:t>
            </a:r>
            <a:r>
              <a:rPr lang="ko-KR" altLang="en-US" sz="1400" dirty="0">
                <a:solidFill>
                  <a:srgbClr val="FF0000"/>
                </a:solidFill>
              </a:rPr>
              <a:t>분모 </a:t>
            </a:r>
            <a:r>
              <a:rPr lang="en-US" altLang="ko-KR" sz="1400" dirty="0">
                <a:solidFill>
                  <a:srgbClr val="FF0000"/>
                </a:solidFill>
              </a:rPr>
              <a:t>: </a:t>
            </a:r>
            <a:r>
              <a:rPr lang="ko-KR" altLang="en-US" sz="1400" dirty="0">
                <a:solidFill>
                  <a:srgbClr val="FF0000"/>
                </a:solidFill>
              </a:rPr>
              <a:t>과세 소득</a:t>
            </a:r>
            <a:endParaRPr lang="en-US" altLang="ko-KR" sz="1800" dirty="0">
              <a:solidFill>
                <a:srgbClr val="FF0000"/>
              </a:solidFill>
            </a:endParaRP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The effective tax rate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유효세율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감춰진 세율</a:t>
            </a:r>
            <a:r>
              <a:rPr lang="en-US" altLang="ko-KR" sz="1400" dirty="0">
                <a:solidFill>
                  <a:srgbClr val="0000FF"/>
                </a:solidFill>
              </a:rPr>
              <a:t>) </a:t>
            </a:r>
            <a:r>
              <a:rPr lang="en-US" altLang="ko-KR" sz="1800" dirty="0"/>
              <a:t>is the ratio between tax paid and income prior to subtraction of deductions and exemptions: </a:t>
            </a:r>
            <a:r>
              <a:rPr lang="ko-KR" altLang="en-US" sz="1400" dirty="0">
                <a:solidFill>
                  <a:srgbClr val="0000FF"/>
                </a:solidFill>
              </a:rPr>
              <a:t>세액공제와 소득공제로 인해 세율 감소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lnSpc>
                <a:spcPct val="100000"/>
              </a:lnSpc>
              <a:buNone/>
            </a:pPr>
            <a:r>
              <a:rPr lang="en-US" altLang="ko-KR" sz="1800" dirty="0">
                <a:solidFill>
                  <a:srgbClr val="0000FF"/>
                </a:solidFill>
              </a:rPr>
              <a:t>Effective Tax Rate = Tax Paid / Gross Income </a:t>
            </a:r>
            <a:r>
              <a:rPr lang="ko-KR" altLang="en-US" sz="1400" dirty="0">
                <a:solidFill>
                  <a:srgbClr val="FF0000"/>
                </a:solidFill>
              </a:rPr>
              <a:t>분모 </a:t>
            </a:r>
            <a:r>
              <a:rPr lang="en-US" altLang="ko-KR" sz="1400" dirty="0">
                <a:solidFill>
                  <a:srgbClr val="FF0000"/>
                </a:solidFill>
              </a:rPr>
              <a:t>: </a:t>
            </a:r>
            <a:r>
              <a:rPr lang="ko-KR" altLang="en-US" sz="1400" dirty="0">
                <a:solidFill>
                  <a:srgbClr val="FF0000"/>
                </a:solidFill>
              </a:rPr>
              <a:t>전체 소득</a:t>
            </a:r>
            <a:endParaRPr lang="ko-KR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59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6.16 Summary</a:t>
            </a:r>
            <a:endParaRPr lang="ko-KR" altLang="en-US" sz="105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21</a:t>
            </a:fld>
            <a:endParaRPr lang="ko-KR" altLang="en-US" dirty="0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D68B5074-0A5D-4EB9-ADF7-5FB574D45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This chapter has discussed issues related to </a:t>
            </a:r>
            <a:r>
              <a:rPr lang="en-US" altLang="ko-KR" sz="1800" dirty="0">
                <a:solidFill>
                  <a:srgbClr val="FF0000"/>
                </a:solidFill>
              </a:rPr>
              <a:t>taxation</a:t>
            </a:r>
            <a:r>
              <a:rPr lang="en-US" altLang="ko-KR" sz="1800" dirty="0"/>
              <a:t> that influence the bottom line of a construction company and impact financial decisions.</a:t>
            </a:r>
          </a:p>
          <a:p>
            <a:pPr marL="285750" indent="-285750" defTabSz="457200" latinLnBrk="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altLang="ko-KR" sz="1800" dirty="0"/>
              <a:t>The company’s top management and particularly the </a:t>
            </a:r>
            <a:r>
              <a:rPr lang="en-US" altLang="ko-KR" sz="1800" dirty="0">
                <a:solidFill>
                  <a:srgbClr val="FF0000"/>
                </a:solidFill>
              </a:rPr>
              <a:t>chief financial officer (CFO)</a:t>
            </a:r>
            <a:r>
              <a:rPr lang="en-US" altLang="ko-KR" sz="1800" dirty="0"/>
              <a:t> must continuously study and analyze the impact of taxation on all financial and organizational decisions. </a:t>
            </a:r>
            <a:r>
              <a:rPr lang="ko-KR" altLang="en-US" sz="1400" dirty="0">
                <a:solidFill>
                  <a:srgbClr val="0000FF"/>
                </a:solidFill>
              </a:rPr>
              <a:t>세금 관리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최고회계관리자의 역할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3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내용 개체 틀 6" descr="바위, 실외, 나무이(가) 표시된 사진&#10;&#10;자동 생성된 설명">
            <a:extLst>
              <a:ext uri="{FF2B5EF4-FFF2-40B4-BE49-F238E27FC236}">
                <a16:creationId xmlns:a16="http://schemas.microsoft.com/office/drawing/2014/main" id="{21E4C6FF-A12A-4AC8-B958-1F9D471D69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753" y="3772832"/>
            <a:ext cx="3697744" cy="2350708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6.1 Society and Taxation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DAD96CA-D4C8-4988-9445-D60B5965D8F7}"/>
              </a:ext>
            </a:extLst>
          </p:cNvPr>
          <p:cNvSpPr/>
          <p:nvPr/>
        </p:nvSpPr>
        <p:spPr>
          <a:xfrm>
            <a:off x="3104127" y="6123540"/>
            <a:ext cx="3697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6.1 The Sphinx and Pyramid II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1038" y="1825625"/>
            <a:ext cx="8543925" cy="191026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One of the </a:t>
            </a:r>
            <a:r>
              <a:rPr lang="en-US" altLang="ko-KR" sz="1800" dirty="0">
                <a:solidFill>
                  <a:srgbClr val="FF0000"/>
                </a:solidFill>
              </a:rPr>
              <a:t>first documented tax systems</a:t>
            </a:r>
            <a:r>
              <a:rPr lang="en-US" altLang="ko-KR" sz="1800" dirty="0"/>
              <a:t> was implemented in ancient Egypt. </a:t>
            </a:r>
            <a:r>
              <a:rPr lang="en-US" altLang="ko-KR" sz="1800" dirty="0">
                <a:solidFill>
                  <a:srgbClr val="FF0000"/>
                </a:solidFill>
              </a:rPr>
              <a:t>Farmers paid their taxes</a:t>
            </a:r>
            <a:r>
              <a:rPr lang="en-US" altLang="ko-KR" sz="1800" dirty="0"/>
              <a:t> in kind to scribes appointed as tax collectors. The tax owed was determined in </a:t>
            </a:r>
            <a:r>
              <a:rPr lang="en-US" altLang="ko-KR" sz="1800" dirty="0">
                <a:solidFill>
                  <a:srgbClr val="FF0000"/>
                </a:solidFill>
              </a:rPr>
              <a:t>proportion to the area</a:t>
            </a:r>
            <a:r>
              <a:rPr lang="en-US" altLang="ko-KR" sz="1800" dirty="0"/>
              <a:t> and location of the farm. </a:t>
            </a:r>
            <a:r>
              <a:rPr lang="ko-KR" altLang="en-US" sz="1400" dirty="0">
                <a:solidFill>
                  <a:srgbClr val="0000FF"/>
                </a:solidFill>
              </a:rPr>
              <a:t>이집트 </a:t>
            </a:r>
            <a:r>
              <a:rPr lang="en-US" altLang="ko-KR" sz="1400" dirty="0">
                <a:solidFill>
                  <a:srgbClr val="0000FF"/>
                </a:solidFill>
              </a:rPr>
              <a:t>- </a:t>
            </a:r>
            <a:r>
              <a:rPr lang="ko-KR" altLang="en-US" sz="1400" dirty="0">
                <a:solidFill>
                  <a:srgbClr val="0000FF"/>
                </a:solidFill>
              </a:rPr>
              <a:t>최초의 세금 기록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농민들이 농지 경작 면적에 따라 세금 납부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Citizens</a:t>
            </a:r>
            <a:r>
              <a:rPr lang="en-US" altLang="ko-KR" sz="1800" dirty="0"/>
              <a:t> were able to pay their taxes by performing </a:t>
            </a:r>
            <a:r>
              <a:rPr lang="en-US" altLang="ko-KR" sz="1800" dirty="0" err="1">
                <a:solidFill>
                  <a:srgbClr val="FF0000"/>
                </a:solidFill>
              </a:rPr>
              <a:t>corveé</a:t>
            </a:r>
            <a:r>
              <a:rPr lang="en-US" altLang="ko-KR" sz="1800" dirty="0">
                <a:solidFill>
                  <a:srgbClr val="FF0000"/>
                </a:solidFill>
              </a:rPr>
              <a:t> duty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부역 의무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en-US" altLang="ko-KR" sz="1800" dirty="0"/>
              <a:t>, which consisted of working in public works (such as the Pharaoh’s burial monument) </a:t>
            </a:r>
            <a:r>
              <a:rPr lang="ko-KR" altLang="en-US" sz="1400" dirty="0">
                <a:solidFill>
                  <a:srgbClr val="0000FF"/>
                </a:solidFill>
              </a:rPr>
              <a:t>시민들은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부역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의무를 가짐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스핑크스나 피라미드 건설 부역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5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6.2 Business Impact of Taxation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5" name="내용 개체 틀 2"/>
          <p:cNvSpPr txBox="1">
            <a:spLocks noGrp="1"/>
          </p:cNvSpPr>
          <p:nvPr>
            <p:ph idx="1"/>
          </p:nvPr>
        </p:nvSpPr>
        <p:spPr>
          <a:xfrm>
            <a:off x="681038" y="1825625"/>
            <a:ext cx="8543925" cy="96847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</a:t>
            </a:r>
            <a:r>
              <a:rPr lang="en-US" altLang="ko-KR" sz="1800" dirty="0">
                <a:solidFill>
                  <a:srgbClr val="FF0000"/>
                </a:solidFill>
              </a:rPr>
              <a:t>profitability </a:t>
            </a:r>
            <a:r>
              <a:rPr lang="en-US" altLang="ko-KR" sz="1800" dirty="0"/>
              <a:t>of any construction company is significantly affected by the </a:t>
            </a:r>
            <a:r>
              <a:rPr lang="en-US" altLang="ko-KR" sz="1800" dirty="0">
                <a:solidFill>
                  <a:srgbClr val="FF0000"/>
                </a:solidFill>
              </a:rPr>
              <a:t>amount of taxes</a:t>
            </a:r>
            <a:r>
              <a:rPr lang="en-US" altLang="ko-KR" sz="1800" dirty="0"/>
              <a:t> it is required to pay. </a:t>
            </a:r>
            <a:r>
              <a:rPr lang="ko-KR" altLang="en-US" sz="1400" dirty="0">
                <a:solidFill>
                  <a:srgbClr val="0000FF"/>
                </a:solidFill>
              </a:rPr>
              <a:t>수익성은 납입해야 할 세금의 액수에 영향을 받음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Conceptual outline of the </a:t>
            </a:r>
            <a:r>
              <a:rPr lang="en-US" altLang="ko-KR" sz="1800" dirty="0">
                <a:solidFill>
                  <a:srgbClr val="FF0000"/>
                </a:solidFill>
              </a:rPr>
              <a:t>U.S. tax system</a:t>
            </a:r>
            <a:r>
              <a:rPr lang="en-US" altLang="ko-KR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323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6.3 Why Taxes?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913070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Taxes are primarily designed </a:t>
            </a:r>
            <a:r>
              <a:rPr lang="en-US" altLang="ko-KR" sz="1800" dirty="0">
                <a:solidFill>
                  <a:srgbClr val="FF0000"/>
                </a:solidFill>
              </a:rPr>
              <a:t>to finance government operations</a:t>
            </a:r>
            <a:r>
              <a:rPr lang="en-US" altLang="ko-KR" sz="1800" dirty="0"/>
              <a:t> and to meet societal needs. </a:t>
            </a:r>
            <a:r>
              <a:rPr lang="ko-KR" altLang="en-US" sz="1400" dirty="0">
                <a:solidFill>
                  <a:srgbClr val="0000FF"/>
                </a:solidFill>
              </a:rPr>
              <a:t>정부 운영 재정 마련을 위해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사회적 요구사항을 충족시키기 위해</a:t>
            </a:r>
            <a:r>
              <a:rPr lang="en-US" altLang="ko-KR" sz="1400" dirty="0">
                <a:solidFill>
                  <a:srgbClr val="0000FF"/>
                </a:solidFill>
              </a:rPr>
              <a:t>,</a:t>
            </a:r>
            <a:r>
              <a:rPr lang="ko-KR" altLang="en-US" sz="1400" dirty="0">
                <a:solidFill>
                  <a:srgbClr val="0000FF"/>
                </a:solidFill>
              </a:rPr>
              <a:t> 세금 필요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재원 마련 및 캠페인 목적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고율의 </a:t>
            </a:r>
            <a:r>
              <a:rPr lang="ko-KR" altLang="en-US" sz="1400" dirty="0" err="1">
                <a:solidFill>
                  <a:srgbClr val="0000FF"/>
                </a:solidFill>
              </a:rPr>
              <a:t>담배세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기부금 공제 등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307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6.4 Types of Taxes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5</a:t>
            </a:fld>
            <a:endParaRPr lang="ko-KR" altLang="en-US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2166747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A tax levied on the net income realized by a company or individual is called an </a:t>
            </a:r>
            <a:r>
              <a:rPr lang="en-US" altLang="ko-KR" sz="1800" dirty="0">
                <a:solidFill>
                  <a:srgbClr val="FF0000"/>
                </a:solidFill>
              </a:rPr>
              <a:t>income tax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개인이나 법인의 소득에 부과되는 세금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종합소득세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법인세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Income taxes are referred to as </a:t>
            </a:r>
            <a:r>
              <a:rPr lang="en-US" altLang="ko-KR" sz="1800" dirty="0">
                <a:solidFill>
                  <a:srgbClr val="FF0000"/>
                </a:solidFill>
              </a:rPr>
              <a:t>direct taxes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직접세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소득이나 재산에 직접 부과되는 세금</a:t>
            </a:r>
            <a:r>
              <a:rPr lang="en-US" altLang="ko-KR" sz="1400" dirty="0">
                <a:solidFill>
                  <a:srgbClr val="0000FF"/>
                </a:solidFill>
              </a:rPr>
              <a:t> (ex. </a:t>
            </a:r>
            <a:r>
              <a:rPr lang="ko-KR" altLang="en-US" sz="1400" dirty="0">
                <a:solidFill>
                  <a:srgbClr val="0000FF"/>
                </a:solidFill>
              </a:rPr>
              <a:t>소득세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재산세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Indirect taxes</a:t>
            </a:r>
            <a:r>
              <a:rPr lang="en-US" altLang="ko-KR" sz="1800" dirty="0"/>
              <a:t>, in contrast, are levied on the cost, price, or value of products or services (e.g., sales tax) </a:t>
            </a:r>
            <a:r>
              <a:rPr lang="ko-KR" altLang="en-US" sz="1400" dirty="0">
                <a:solidFill>
                  <a:srgbClr val="0000FF"/>
                </a:solidFill>
              </a:rPr>
              <a:t>간접세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제품이나 서비스에 부과되는 세금 </a:t>
            </a:r>
            <a:r>
              <a:rPr lang="en-US" altLang="ko-KR" sz="1400" dirty="0">
                <a:solidFill>
                  <a:srgbClr val="0000FF"/>
                </a:solidFill>
              </a:rPr>
              <a:t>(ex. </a:t>
            </a:r>
            <a:r>
              <a:rPr lang="ko-KR" altLang="en-US" sz="1400" dirty="0">
                <a:solidFill>
                  <a:srgbClr val="0000FF"/>
                </a:solidFill>
              </a:rPr>
              <a:t>부가가치세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Tax deductions</a:t>
            </a:r>
            <a:r>
              <a:rPr lang="en-US" altLang="ko-KR" sz="1800" dirty="0"/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세금 공제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연금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보험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교육비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의료비 공제 등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574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6.5 Income Tax Systems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4B45EB45-DE67-463F-B09D-98E591951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2627386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corporate form of legal organization leads to </a:t>
            </a:r>
            <a:r>
              <a:rPr lang="en-US" altLang="ko-KR" sz="1800" dirty="0">
                <a:solidFill>
                  <a:srgbClr val="FF0000"/>
                </a:solidFill>
              </a:rPr>
              <a:t>double taxation</a:t>
            </a:r>
            <a:r>
              <a:rPr lang="en-US" altLang="ko-KR" sz="1800" dirty="0"/>
              <a:t> because the </a:t>
            </a:r>
            <a:r>
              <a:rPr lang="en-US" altLang="ko-KR" sz="1800" dirty="0">
                <a:solidFill>
                  <a:srgbClr val="FF0000"/>
                </a:solidFill>
              </a:rPr>
              <a:t>corporation</a:t>
            </a:r>
            <a:r>
              <a:rPr lang="en-US" altLang="ko-KR" sz="1800" dirty="0"/>
              <a:t> is taxed as a</a:t>
            </a:r>
            <a:r>
              <a:rPr lang="en-US" altLang="ko-KR" sz="1800" dirty="0">
                <a:solidFill>
                  <a:srgbClr val="FF0000"/>
                </a:solidFill>
              </a:rPr>
              <a:t> business entity</a:t>
            </a:r>
            <a:r>
              <a:rPr lang="en-US" altLang="ko-KR" sz="1800" dirty="0"/>
              <a:t> and the </a:t>
            </a:r>
            <a:r>
              <a:rPr lang="en-US" altLang="ko-KR" sz="1800" dirty="0">
                <a:solidFill>
                  <a:srgbClr val="FF0000"/>
                </a:solidFill>
              </a:rPr>
              <a:t>stockholders</a:t>
            </a:r>
            <a:r>
              <a:rPr lang="en-US" altLang="ko-KR" sz="1800" dirty="0"/>
              <a:t> are taxed separately as </a:t>
            </a:r>
            <a:r>
              <a:rPr lang="en-US" altLang="ko-KR" sz="1800" dirty="0">
                <a:solidFill>
                  <a:srgbClr val="FF0000"/>
                </a:solidFill>
              </a:rPr>
              <a:t>individuals </a:t>
            </a:r>
            <a:r>
              <a:rPr lang="en-US" altLang="ko-KR" sz="1800" dirty="0"/>
              <a:t>for profits distributed to them as dividends.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이중과세</a:t>
            </a:r>
            <a:r>
              <a:rPr lang="en-US" altLang="ko-KR" sz="1400" dirty="0">
                <a:solidFill>
                  <a:srgbClr val="0000FF"/>
                </a:solidFill>
              </a:rPr>
              <a:t> = </a:t>
            </a:r>
            <a:r>
              <a:rPr lang="ko-KR" altLang="en-US" sz="1400" dirty="0">
                <a:solidFill>
                  <a:srgbClr val="0000FF"/>
                </a:solidFill>
              </a:rPr>
              <a:t>법인세 </a:t>
            </a:r>
            <a:r>
              <a:rPr lang="en-US" altLang="ko-KR" sz="1400" dirty="0">
                <a:solidFill>
                  <a:srgbClr val="0000FF"/>
                </a:solidFill>
              </a:rPr>
              <a:t>+ </a:t>
            </a:r>
            <a:r>
              <a:rPr lang="ko-KR" altLang="en-US" sz="1400" dirty="0">
                <a:solidFill>
                  <a:srgbClr val="0000FF"/>
                </a:solidFill>
              </a:rPr>
              <a:t>배당금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소득세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법인의 국내원천소득 중 배당소득에 대한 이중과세에 대해 개인주주의 경우 </a:t>
            </a:r>
            <a:r>
              <a:rPr lang="en-US" altLang="ko-KR" sz="1400" dirty="0">
                <a:solidFill>
                  <a:srgbClr val="0000FF"/>
                </a:solidFill>
              </a:rPr>
              <a:t>Gross-up </a:t>
            </a:r>
            <a:r>
              <a:rPr lang="ko-KR" altLang="en-US" sz="1400" dirty="0">
                <a:solidFill>
                  <a:srgbClr val="0000FF"/>
                </a:solidFill>
              </a:rPr>
              <a:t>제도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법인주주의 경우 수입배당금 </a:t>
            </a:r>
            <a:r>
              <a:rPr lang="ko-KR" altLang="en-US" sz="1400" dirty="0" err="1">
                <a:solidFill>
                  <a:srgbClr val="0000FF"/>
                </a:solidFill>
              </a:rPr>
              <a:t>익금불산입제도를</a:t>
            </a:r>
            <a:r>
              <a:rPr lang="ko-KR" altLang="en-US" sz="1400" dirty="0">
                <a:solidFill>
                  <a:srgbClr val="0000FF"/>
                </a:solidFill>
              </a:rPr>
              <a:t> 두어 이중과세를 조정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법인의 소득에서 배당금 소득세 과세 부분의 배당금을 공제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Income = Revenue – Expenses </a:t>
            </a:r>
            <a:r>
              <a:rPr lang="ko-KR" altLang="en-US" sz="1400" dirty="0">
                <a:solidFill>
                  <a:srgbClr val="0000FF"/>
                </a:solidFill>
              </a:rPr>
              <a:t>소득 </a:t>
            </a:r>
            <a:r>
              <a:rPr lang="en-US" altLang="ko-KR" sz="1400" dirty="0">
                <a:solidFill>
                  <a:srgbClr val="0000FF"/>
                </a:solidFill>
              </a:rPr>
              <a:t>= </a:t>
            </a:r>
            <a:r>
              <a:rPr lang="ko-KR" altLang="en-US" sz="1400" dirty="0">
                <a:solidFill>
                  <a:srgbClr val="0000FF"/>
                </a:solidFill>
              </a:rPr>
              <a:t>매출 </a:t>
            </a:r>
            <a:r>
              <a:rPr lang="en-US" altLang="ko-KR" sz="1400" dirty="0">
                <a:solidFill>
                  <a:srgbClr val="0000FF"/>
                </a:solidFill>
              </a:rPr>
              <a:t>– </a:t>
            </a:r>
            <a:r>
              <a:rPr lang="ko-KR" altLang="en-US" sz="1400" dirty="0">
                <a:solidFill>
                  <a:srgbClr val="0000FF"/>
                </a:solidFill>
              </a:rPr>
              <a:t>비용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Taxable Income = Revenue – Expenses – Deductions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과세소득 </a:t>
            </a:r>
            <a:r>
              <a:rPr lang="en-US" altLang="ko-KR" sz="1400" dirty="0">
                <a:solidFill>
                  <a:srgbClr val="0000FF"/>
                </a:solidFill>
              </a:rPr>
              <a:t>= </a:t>
            </a:r>
            <a:r>
              <a:rPr lang="ko-KR" altLang="en-US" sz="1400" dirty="0">
                <a:solidFill>
                  <a:srgbClr val="0000FF"/>
                </a:solidFill>
              </a:rPr>
              <a:t>매출 </a:t>
            </a:r>
            <a:r>
              <a:rPr lang="en-US" altLang="ko-KR" sz="1400" dirty="0">
                <a:solidFill>
                  <a:srgbClr val="0000FF"/>
                </a:solidFill>
              </a:rPr>
              <a:t>– </a:t>
            </a:r>
            <a:r>
              <a:rPr lang="ko-KR" altLang="en-US" sz="1400" dirty="0">
                <a:solidFill>
                  <a:srgbClr val="0000FF"/>
                </a:solidFill>
              </a:rPr>
              <a:t>비용 </a:t>
            </a:r>
            <a:r>
              <a:rPr lang="en-US" altLang="ko-KR" sz="1400" dirty="0">
                <a:solidFill>
                  <a:srgbClr val="0000FF"/>
                </a:solidFill>
              </a:rPr>
              <a:t>– </a:t>
            </a:r>
            <a:r>
              <a:rPr lang="ko-KR" altLang="en-US" sz="1400" dirty="0">
                <a:solidFill>
                  <a:srgbClr val="0000FF"/>
                </a:solidFill>
              </a:rPr>
              <a:t>공제 </a:t>
            </a:r>
            <a:r>
              <a:rPr lang="en-US" altLang="ko-KR" sz="1400" dirty="0">
                <a:solidFill>
                  <a:srgbClr val="0000FF"/>
                </a:solidFill>
              </a:rPr>
              <a:t>= </a:t>
            </a:r>
            <a:r>
              <a:rPr lang="ko-KR" altLang="en-US" sz="1400" dirty="0">
                <a:solidFill>
                  <a:srgbClr val="0000FF"/>
                </a:solidFill>
              </a:rPr>
              <a:t>소득 </a:t>
            </a:r>
            <a:r>
              <a:rPr lang="en-US" altLang="ko-KR" sz="1400" dirty="0">
                <a:solidFill>
                  <a:srgbClr val="0000FF"/>
                </a:solidFill>
              </a:rPr>
              <a:t>– </a:t>
            </a:r>
            <a:r>
              <a:rPr lang="ko-KR" altLang="en-US" sz="1400" dirty="0">
                <a:solidFill>
                  <a:srgbClr val="0000FF"/>
                </a:solidFill>
              </a:rPr>
              <a:t>공제 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21386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6.6 Taxation of Businesses (1/2)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7" name="내용 개체 틀 4">
            <a:extLst>
              <a:ext uri="{FF2B5EF4-FFF2-40B4-BE49-F238E27FC236}">
                <a16:creationId xmlns:a16="http://schemas.microsoft.com/office/drawing/2014/main" id="{4B45EB45-DE67-463F-B09D-98E591951CEA}"/>
              </a:ext>
            </a:extLst>
          </p:cNvPr>
          <p:cNvSpPr txBox="1">
            <a:spLocks/>
          </p:cNvSpPr>
          <p:nvPr/>
        </p:nvSpPr>
        <p:spPr>
          <a:xfrm>
            <a:off x="681038" y="1825625"/>
            <a:ext cx="8543925" cy="416113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business organizations, the </a:t>
            </a:r>
            <a:r>
              <a:rPr lang="en-US" altLang="ko-KR" sz="1800" dirty="0">
                <a:solidFill>
                  <a:srgbClr val="FF0000"/>
                </a:solidFill>
              </a:rPr>
              <a:t>definition of revenues and expenses</a:t>
            </a:r>
            <a:r>
              <a:rPr lang="en-US" altLang="ko-KR" sz="1800" dirty="0"/>
              <a:t> becomes more important and must conform to </a:t>
            </a:r>
            <a:r>
              <a:rPr lang="en-US" altLang="ko-KR" sz="1800" dirty="0">
                <a:solidFill>
                  <a:srgbClr val="FF0000"/>
                </a:solidFill>
              </a:rPr>
              <a:t>guidelines established by tax law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매출과 비용의 정의 필요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Revenue</a:t>
            </a:r>
            <a:r>
              <a:rPr lang="en-US" altLang="ko-KR" sz="1800" dirty="0"/>
              <a:t> is, in effect, the summation of all amounts due and payable to a company from clients or other financial sources for work performed</a:t>
            </a:r>
            <a:r>
              <a:rPr lang="en-US" altLang="ko-KR" sz="1800" dirty="0">
                <a:solidFill>
                  <a:srgbClr val="FF0000"/>
                </a:solidFill>
              </a:rPr>
              <a:t>, sales and services supplied</a:t>
            </a:r>
            <a:r>
              <a:rPr lang="en-US" altLang="ko-KR" sz="1800" dirty="0"/>
              <a:t>, and other financial transactions.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매출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판매액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기성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Direct expenses</a:t>
            </a:r>
            <a:r>
              <a:rPr lang="en-US" altLang="ko-KR" sz="1800" dirty="0"/>
              <a:t>: These expenses are incurred in operations that lead to the realization of the physical facility being constructed. Typical direct expenses are </a:t>
            </a:r>
            <a:r>
              <a:rPr lang="en-US" altLang="ko-KR" sz="1800" dirty="0">
                <a:solidFill>
                  <a:srgbClr val="FF0000"/>
                </a:solidFill>
              </a:rPr>
              <a:t>job payroll</a:t>
            </a:r>
            <a:r>
              <a:rPr lang="en-US" altLang="ko-KR" sz="1800" dirty="0"/>
              <a:t>, project related </a:t>
            </a:r>
            <a:r>
              <a:rPr lang="en-US" altLang="ko-KR" sz="1800" dirty="0">
                <a:solidFill>
                  <a:srgbClr val="FF0000"/>
                </a:solidFill>
              </a:rPr>
              <a:t>equipment costs</a:t>
            </a:r>
            <a:r>
              <a:rPr lang="en-US" altLang="ko-KR" sz="1800" dirty="0"/>
              <a:t>, the </a:t>
            </a:r>
            <a:r>
              <a:rPr lang="en-US" altLang="ko-KR" sz="1800" dirty="0">
                <a:solidFill>
                  <a:srgbClr val="FF0000"/>
                </a:solidFill>
              </a:rPr>
              <a:t>cost of materials </a:t>
            </a:r>
            <a:r>
              <a:rPr lang="en-US" altLang="ko-KR" sz="1800" dirty="0"/>
              <a:t>used for construction of the project, and </a:t>
            </a:r>
            <a:r>
              <a:rPr lang="en-US" altLang="ko-KR" sz="1800" dirty="0">
                <a:solidFill>
                  <a:srgbClr val="FF0000"/>
                </a:solidFill>
              </a:rPr>
              <a:t>subcontractor payments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직접비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인건비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 err="1">
                <a:solidFill>
                  <a:srgbClr val="0000FF"/>
                </a:solidFill>
              </a:rPr>
              <a:t>장비비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 err="1">
                <a:solidFill>
                  <a:srgbClr val="0000FF"/>
                </a:solidFill>
              </a:rPr>
              <a:t>자재비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하도급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Indirect expenses</a:t>
            </a:r>
            <a:r>
              <a:rPr lang="en-US" altLang="ko-KR" sz="1800" dirty="0"/>
              <a:t>: This term relates to costs incurred for the management support of the job site and for home office general and administrative costs (e.g., </a:t>
            </a:r>
            <a:r>
              <a:rPr lang="en-US" altLang="ko-KR" sz="1800" dirty="0">
                <a:solidFill>
                  <a:srgbClr val="FF0000"/>
                </a:solidFill>
              </a:rPr>
              <a:t>senior management and staff salaries</a:t>
            </a:r>
            <a:r>
              <a:rPr lang="en-US" altLang="ko-KR" sz="1800" dirty="0"/>
              <a:t>, </a:t>
            </a:r>
            <a:r>
              <a:rPr lang="en-US" altLang="ko-KR" sz="1800" dirty="0">
                <a:solidFill>
                  <a:srgbClr val="FF0000"/>
                </a:solidFill>
              </a:rPr>
              <a:t>office equipment costs </a:t>
            </a:r>
            <a:r>
              <a:rPr lang="en-US" altLang="ko-KR" sz="1800" dirty="0"/>
              <a:t>such as computer and copying charges, and costs related to the </a:t>
            </a:r>
            <a:r>
              <a:rPr lang="en-US" altLang="ko-KR" sz="1800" dirty="0">
                <a:solidFill>
                  <a:srgbClr val="FF0000"/>
                </a:solidFill>
              </a:rPr>
              <a:t>ownership or rental of office space</a:t>
            </a:r>
            <a:r>
              <a:rPr lang="en-US" altLang="ko-KR" sz="1800" dirty="0"/>
              <a:t>). These types of indirect expenses are often referred to as “</a:t>
            </a:r>
            <a:r>
              <a:rPr lang="en-US" altLang="ko-KR" sz="1800" dirty="0">
                <a:solidFill>
                  <a:srgbClr val="FF0000"/>
                </a:solidFill>
              </a:rPr>
              <a:t>overhead</a:t>
            </a:r>
            <a:r>
              <a:rPr lang="en-US" altLang="ko-KR" sz="1800" dirty="0"/>
              <a:t>” or “</a:t>
            </a:r>
            <a:r>
              <a:rPr lang="en-US" altLang="ko-KR" sz="1800" dirty="0">
                <a:solidFill>
                  <a:srgbClr val="FF0000"/>
                </a:solidFill>
              </a:rPr>
              <a:t>overhead expenses</a:t>
            </a:r>
            <a:r>
              <a:rPr lang="en-US" altLang="ko-KR" sz="1800" dirty="0"/>
              <a:t>.” </a:t>
            </a:r>
            <a:r>
              <a:rPr lang="ko-KR" altLang="en-US" sz="1400" dirty="0">
                <a:solidFill>
                  <a:srgbClr val="0000FF"/>
                </a:solidFill>
              </a:rPr>
              <a:t>간접비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본사 임직원 인건비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사무실 운영비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사무실 임대료 등 경비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819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6.6 Taxation of Businesses (2/2)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8</a:t>
            </a:fld>
            <a:endParaRPr lang="ko-KR" altLang="en-US" dirty="0"/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35CEEF85-0980-40FA-B222-4660B7DA58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750" y="1190164"/>
            <a:ext cx="3832500" cy="5074105"/>
          </a:xfr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22C15F9F-66D8-4695-AE79-3F04152FAE1C}"/>
              </a:ext>
            </a:extLst>
          </p:cNvPr>
          <p:cNvSpPr/>
          <p:nvPr/>
        </p:nvSpPr>
        <p:spPr>
          <a:xfrm>
            <a:off x="1543348" y="6308207"/>
            <a:ext cx="6819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6.2 Income Statement for Fudd Construction Co., 3rd </a:t>
            </a:r>
            <a:r>
              <a:rPr lang="en-US" altLang="ko-KR" dirty="0" err="1"/>
              <a:t>Qtr</a:t>
            </a:r>
            <a:r>
              <a:rPr lang="en-US" altLang="ko-KR" dirty="0"/>
              <a:t>, 2XXX</a:t>
            </a:r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3036750" y="1411834"/>
            <a:ext cx="3832500" cy="190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3036750" y="1617562"/>
            <a:ext cx="3832500" cy="190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3036750" y="2515727"/>
            <a:ext cx="3832500" cy="190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3036750" y="5471068"/>
            <a:ext cx="3832500" cy="190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036750" y="5661263"/>
            <a:ext cx="3832500" cy="190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036750" y="5851458"/>
            <a:ext cx="3832500" cy="190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3036750" y="6041653"/>
            <a:ext cx="3832500" cy="1901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6058506" y="3235831"/>
            <a:ext cx="134524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완전</a:t>
            </a:r>
            <a:r>
              <a:rPr lang="en-US" altLang="ko-KR" sz="1000" b="1" dirty="0">
                <a:solidFill>
                  <a:srgbClr val="0000FF"/>
                </a:solidFill>
              </a:rPr>
              <a:t>(</a:t>
            </a:r>
            <a:r>
              <a:rPr lang="ko-KR" altLang="en-US" sz="1000" b="1" dirty="0">
                <a:solidFill>
                  <a:srgbClr val="0000FF"/>
                </a:solidFill>
              </a:rPr>
              <a:t>전액</a:t>
            </a:r>
            <a:r>
              <a:rPr lang="en-US" altLang="ko-KR" sz="1000" b="1" dirty="0">
                <a:solidFill>
                  <a:srgbClr val="0000FF"/>
                </a:solidFill>
              </a:rPr>
              <a:t>)</a:t>
            </a:r>
            <a:r>
              <a:rPr lang="ko-KR" altLang="en-US" sz="1000" b="1" dirty="0">
                <a:solidFill>
                  <a:srgbClr val="0000FF"/>
                </a:solidFill>
              </a:rPr>
              <a:t> 공제 불가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058506" y="5076940"/>
            <a:ext cx="6976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b="1" dirty="0">
                <a:solidFill>
                  <a:srgbClr val="0000FF"/>
                </a:solidFill>
              </a:rPr>
              <a:t>감가상각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595603" y="1379892"/>
            <a:ext cx="4411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1000" b="1">
                <a:solidFill>
                  <a:srgbClr val="0000FF"/>
                </a:solidFill>
              </a:rPr>
              <a:t>매출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467363" y="1577478"/>
            <a:ext cx="5693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1000" b="1">
                <a:solidFill>
                  <a:srgbClr val="0000FF"/>
                </a:solidFill>
              </a:rPr>
              <a:t>직접비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595603" y="2487713"/>
            <a:ext cx="4411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1000" b="1">
                <a:solidFill>
                  <a:srgbClr val="0000FF"/>
                </a:solidFill>
              </a:rPr>
              <a:t>이익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595603" y="5443055"/>
            <a:ext cx="4411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1000" b="1">
                <a:solidFill>
                  <a:srgbClr val="0000FF"/>
                </a:solidFill>
              </a:rPr>
              <a:t>경비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339122" y="5639276"/>
            <a:ext cx="69762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1000" b="1">
                <a:solidFill>
                  <a:srgbClr val="0000FF"/>
                </a:solidFill>
              </a:rPr>
              <a:t>세전이익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595603" y="5835192"/>
            <a:ext cx="4411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ko-KR" altLang="en-US" sz="1000" b="1">
                <a:solidFill>
                  <a:srgbClr val="0000FF"/>
                </a:solidFill>
              </a:rPr>
              <a:t>세금</a:t>
            </a:r>
            <a:endParaRPr lang="ko-KR" altLang="en-US" sz="1000" b="1" dirty="0">
              <a:solidFill>
                <a:srgbClr val="0000FF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002491" y="6025387"/>
            <a:ext cx="103425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1000" b="1" dirty="0">
                <a:solidFill>
                  <a:srgbClr val="0000FF"/>
                </a:solidFill>
              </a:rPr>
              <a:t>(</a:t>
            </a:r>
            <a:r>
              <a:rPr lang="ko-KR" altLang="en-US" sz="1000" b="1" dirty="0" err="1">
                <a:solidFill>
                  <a:srgbClr val="0000FF"/>
                </a:solidFill>
              </a:rPr>
              <a:t>세후이익</a:t>
            </a:r>
            <a:r>
              <a:rPr lang="en-US" altLang="ko-KR" sz="1000" b="1" dirty="0">
                <a:solidFill>
                  <a:srgbClr val="0000FF"/>
                </a:solidFill>
              </a:rPr>
              <a:t>)</a:t>
            </a:r>
            <a:r>
              <a:rPr lang="ko-KR" altLang="en-US" sz="1000" b="1" dirty="0">
                <a:solidFill>
                  <a:srgbClr val="0000FF"/>
                </a:solidFill>
              </a:rPr>
              <a:t>순익</a:t>
            </a:r>
          </a:p>
        </p:txBody>
      </p:sp>
      <p:cxnSp>
        <p:nvCxnSpPr>
          <p:cNvPr id="23" name="직선 연결선 22"/>
          <p:cNvCxnSpPr>
            <a:stCxn id="17" idx="2"/>
          </p:cNvCxnSpPr>
          <p:nvPr/>
        </p:nvCxnSpPr>
        <p:spPr>
          <a:xfrm>
            <a:off x="2752057" y="1823699"/>
            <a:ext cx="0" cy="594505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2752056" y="2418204"/>
            <a:ext cx="284694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2752057" y="2733934"/>
            <a:ext cx="0" cy="2709121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2752056" y="2745488"/>
            <a:ext cx="284694" cy="0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116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816</TotalTime>
  <Words>1835</Words>
  <Application>Microsoft Office PowerPoint</Application>
  <PresentationFormat>A4 용지(210x297mm)</PresentationFormat>
  <Paragraphs>127</Paragraphs>
  <Slides>22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맑은 고딕</vt:lpstr>
      <vt:lpstr>Arial</vt:lpstr>
      <vt:lpstr>Calibri</vt:lpstr>
      <vt:lpstr>Calibri Light</vt:lpstr>
      <vt:lpstr>Wingdings</vt:lpstr>
      <vt:lpstr>Office 테마</vt:lpstr>
      <vt:lpstr>CHAPTER 6</vt:lpstr>
      <vt:lpstr>PowerPoint 프레젠테이션</vt:lpstr>
      <vt:lpstr>6.1 Society and Taxation</vt:lpstr>
      <vt:lpstr>6.2 Business Impact of Taxation</vt:lpstr>
      <vt:lpstr>6.3 Why Taxes?</vt:lpstr>
      <vt:lpstr>6.4 Types of Taxes</vt:lpstr>
      <vt:lpstr>6.5 Income Tax Systems</vt:lpstr>
      <vt:lpstr>6.6 Taxation of Businesses (1/2)</vt:lpstr>
      <vt:lpstr>6.6 Taxation of Businesses (2/2)</vt:lpstr>
      <vt:lpstr>6.7 Business Deductions in General</vt:lpstr>
      <vt:lpstr>6.8 Taxable Income: Individuals</vt:lpstr>
      <vt:lpstr>6.9 Itemized Deductions, Standard Deductions, and Personal Exemptions (1/2)</vt:lpstr>
      <vt:lpstr>6.9 Itemized Deductions, Standard Deductions, and Personal Exemptions (2/2)</vt:lpstr>
      <vt:lpstr>6.10 The Tax Significance of Depreciation 감가상각의 중요성</vt:lpstr>
      <vt:lpstr>6.11 Marginal Tax Rates (1/3)</vt:lpstr>
      <vt:lpstr>6.11 Marginal Tax Rates (2/3)</vt:lpstr>
      <vt:lpstr>6.11 Marginal Tax Rates (3/3)</vt:lpstr>
      <vt:lpstr>6.12 Tax Credits</vt:lpstr>
      <vt:lpstr>6.13 Tax Payroll Withholding 임금 소득자 원천징수</vt:lpstr>
      <vt:lpstr>6.14 Tax Payment Schedules</vt:lpstr>
      <vt:lpstr>6.15 Marginal, Average, and Effective Tax Rates</vt:lpstr>
      <vt:lpstr>6.16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정근채</dc:creator>
  <cp:lastModifiedBy>정근채</cp:lastModifiedBy>
  <cp:revision>63</cp:revision>
  <dcterms:created xsi:type="dcterms:W3CDTF">2018-12-10T05:23:33Z</dcterms:created>
  <dcterms:modified xsi:type="dcterms:W3CDTF">2020-12-31T06:53:20Z</dcterms:modified>
</cp:coreProperties>
</file>