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6"/>
  </p:notesMasterIdLst>
  <p:sldIdLst>
    <p:sldId id="256" r:id="rId2"/>
    <p:sldId id="276" r:id="rId3"/>
    <p:sldId id="257" r:id="rId4"/>
    <p:sldId id="258" r:id="rId5"/>
    <p:sldId id="301" r:id="rId6"/>
    <p:sldId id="298" r:id="rId7"/>
    <p:sldId id="297" r:id="rId8"/>
    <p:sldId id="302" r:id="rId9"/>
    <p:sldId id="259" r:id="rId10"/>
    <p:sldId id="293" r:id="rId11"/>
    <p:sldId id="260" r:id="rId12"/>
    <p:sldId id="299" r:id="rId13"/>
    <p:sldId id="296" r:id="rId14"/>
    <p:sldId id="300" r:id="rId1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FD3B7E-84EC-43DB-8A2D-0E6F89960077}" v="210" dt="2020-12-22T08:16:33.053"/>
    <p1510:client id="{C0306152-4FFC-430A-9BDA-7AD734345608}" v="3" dt="2020-12-22T09:12:49.0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0" autoAdjust="0"/>
    <p:restoredTop sz="94660"/>
  </p:normalViewPr>
  <p:slideViewPr>
    <p:cSldViewPr snapToGrid="0">
      <p:cViewPr varScale="1">
        <p:scale>
          <a:sx n="141" d="100"/>
          <a:sy n="141" d="100"/>
        </p:scale>
        <p:origin x="12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정근채" userId="bf3f9740-ba12-4a95-bdcd-7a89d0b0b3a3" providerId="ADAL" clId="{47FD3B7E-84EC-43DB-8A2D-0E6F89960077}"/>
    <pc:docChg chg="undo redo custSel modSld">
      <pc:chgData name="정근채" userId="bf3f9740-ba12-4a95-bdcd-7a89d0b0b3a3" providerId="ADAL" clId="{47FD3B7E-84EC-43DB-8A2D-0E6F89960077}" dt="2020-12-22T08:16:44.438" v="1112" actId="20577"/>
      <pc:docMkLst>
        <pc:docMk/>
      </pc:docMkLst>
      <pc:sldChg chg="modSp mod">
        <pc:chgData name="정근채" userId="bf3f9740-ba12-4a95-bdcd-7a89d0b0b3a3" providerId="ADAL" clId="{47FD3B7E-84EC-43DB-8A2D-0E6F89960077}" dt="2020-12-22T07:35:34.515" v="118"/>
        <pc:sldMkLst>
          <pc:docMk/>
          <pc:sldMk cId="703231732" sldId="258"/>
        </pc:sldMkLst>
        <pc:spChg chg="mod">
          <ac:chgData name="정근채" userId="bf3f9740-ba12-4a95-bdcd-7a89d0b0b3a3" providerId="ADAL" clId="{47FD3B7E-84EC-43DB-8A2D-0E6F89960077}" dt="2020-12-22T07:31:50.448" v="6" actId="20577"/>
          <ac:spMkLst>
            <pc:docMk/>
            <pc:sldMk cId="703231732" sldId="258"/>
            <ac:spMk id="2" creationId="{00000000-0000-0000-0000-000000000000}"/>
          </ac:spMkLst>
        </pc:spChg>
        <pc:spChg chg="mod">
          <ac:chgData name="정근채" userId="bf3f9740-ba12-4a95-bdcd-7a89d0b0b3a3" providerId="ADAL" clId="{47FD3B7E-84EC-43DB-8A2D-0E6F89960077}" dt="2020-12-22T07:35:34.515" v="118"/>
          <ac:spMkLst>
            <pc:docMk/>
            <pc:sldMk cId="703231732" sldId="258"/>
            <ac:spMk id="5" creationId="{00000000-0000-0000-0000-000000000000}"/>
          </ac:spMkLst>
        </pc:spChg>
      </pc:sldChg>
      <pc:sldChg chg="modSp mod">
        <pc:chgData name="정근채" userId="bf3f9740-ba12-4a95-bdcd-7a89d0b0b3a3" providerId="ADAL" clId="{47FD3B7E-84EC-43DB-8A2D-0E6F89960077}" dt="2020-12-22T07:32:27.473" v="40" actId="20577"/>
        <pc:sldMkLst>
          <pc:docMk/>
          <pc:sldMk cId="2534574594" sldId="260"/>
        </pc:sldMkLst>
        <pc:spChg chg="mod">
          <ac:chgData name="정근채" userId="bf3f9740-ba12-4a95-bdcd-7a89d0b0b3a3" providerId="ADAL" clId="{47FD3B7E-84EC-43DB-8A2D-0E6F89960077}" dt="2020-12-22T07:32:27.473" v="40" actId="20577"/>
          <ac:spMkLst>
            <pc:docMk/>
            <pc:sldMk cId="2534574594" sldId="260"/>
            <ac:spMk id="2" creationId="{00000000-0000-0000-0000-000000000000}"/>
          </ac:spMkLst>
        </pc:spChg>
      </pc:sldChg>
      <pc:sldChg chg="modSp mod">
        <pc:chgData name="정근채" userId="bf3f9740-ba12-4a95-bdcd-7a89d0b0b3a3" providerId="ADAL" clId="{47FD3B7E-84EC-43DB-8A2D-0E6F89960077}" dt="2020-12-22T07:30:39.254" v="0" actId="207"/>
        <pc:sldMkLst>
          <pc:docMk/>
          <pc:sldMk cId="2400768863" sldId="276"/>
        </pc:sldMkLst>
        <pc:spChg chg="mod">
          <ac:chgData name="정근채" userId="bf3f9740-ba12-4a95-bdcd-7a89d0b0b3a3" providerId="ADAL" clId="{47FD3B7E-84EC-43DB-8A2D-0E6F89960077}" dt="2020-12-22T07:30:39.254" v="0" actId="207"/>
          <ac:spMkLst>
            <pc:docMk/>
            <pc:sldMk cId="2400768863" sldId="276"/>
            <ac:spMk id="11" creationId="{B9E13935-ABD8-401F-91D9-8C9C0BFE57AA}"/>
          </ac:spMkLst>
        </pc:spChg>
      </pc:sldChg>
      <pc:sldChg chg="addSp modSp mod">
        <pc:chgData name="정근채" userId="bf3f9740-ba12-4a95-bdcd-7a89d0b0b3a3" providerId="ADAL" clId="{47FD3B7E-84EC-43DB-8A2D-0E6F89960077}" dt="2020-12-22T08:05:48.559" v="759" actId="1076"/>
        <pc:sldMkLst>
          <pc:docMk/>
          <pc:sldMk cId="2111535866" sldId="293"/>
        </pc:sldMkLst>
        <pc:spChg chg="mod">
          <ac:chgData name="정근채" userId="bf3f9740-ba12-4a95-bdcd-7a89d0b0b3a3" providerId="ADAL" clId="{47FD3B7E-84EC-43DB-8A2D-0E6F89960077}" dt="2020-12-22T07:59:47.898" v="676" actId="255"/>
          <ac:spMkLst>
            <pc:docMk/>
            <pc:sldMk cId="2111535866" sldId="293"/>
            <ac:spMk id="27" creationId="{00000000-0000-0000-0000-000000000000}"/>
          </ac:spMkLst>
        </pc:spChg>
        <pc:spChg chg="mod">
          <ac:chgData name="정근채" userId="bf3f9740-ba12-4a95-bdcd-7a89d0b0b3a3" providerId="ADAL" clId="{47FD3B7E-84EC-43DB-8A2D-0E6F89960077}" dt="2020-12-22T08:05:48.559" v="759" actId="1076"/>
          <ac:spMkLst>
            <pc:docMk/>
            <pc:sldMk cId="2111535866" sldId="293"/>
            <ac:spMk id="28" creationId="{00000000-0000-0000-0000-000000000000}"/>
          </ac:spMkLst>
        </pc:spChg>
        <pc:spChg chg="add mod">
          <ac:chgData name="정근채" userId="bf3f9740-ba12-4a95-bdcd-7a89d0b0b3a3" providerId="ADAL" clId="{47FD3B7E-84EC-43DB-8A2D-0E6F89960077}" dt="2020-12-22T08:02:52.813" v="694" actId="1076"/>
          <ac:spMkLst>
            <pc:docMk/>
            <pc:sldMk cId="2111535866" sldId="293"/>
            <ac:spMk id="32" creationId="{73D45D88-337D-42A6-A7C7-92C3EDFBADCF}"/>
          </ac:spMkLst>
        </pc:spChg>
        <pc:spChg chg="add mod">
          <ac:chgData name="정근채" userId="bf3f9740-ba12-4a95-bdcd-7a89d0b0b3a3" providerId="ADAL" clId="{47FD3B7E-84EC-43DB-8A2D-0E6F89960077}" dt="2020-12-22T08:04:51.461" v="747" actId="20577"/>
          <ac:spMkLst>
            <pc:docMk/>
            <pc:sldMk cId="2111535866" sldId="293"/>
            <ac:spMk id="33" creationId="{EFC15636-A7EA-4FFD-8EAB-4D8553C8995A}"/>
          </ac:spMkLst>
        </pc:spChg>
        <pc:picChg chg="mod">
          <ac:chgData name="정근채" userId="bf3f9740-ba12-4a95-bdcd-7a89d0b0b3a3" providerId="ADAL" clId="{47FD3B7E-84EC-43DB-8A2D-0E6F89960077}" dt="2020-12-22T08:02:37.357" v="691" actId="1076"/>
          <ac:picMkLst>
            <pc:docMk/>
            <pc:sldMk cId="2111535866" sldId="293"/>
            <ac:picMk id="10" creationId="{00000000-0000-0000-0000-000000000000}"/>
          </ac:picMkLst>
        </pc:picChg>
      </pc:sldChg>
      <pc:sldChg chg="addSp modSp mod">
        <pc:chgData name="정근채" userId="bf3f9740-ba12-4a95-bdcd-7a89d0b0b3a3" providerId="ADAL" clId="{47FD3B7E-84EC-43DB-8A2D-0E6F89960077}" dt="2020-12-22T08:15:36.461" v="1092"/>
        <pc:sldMkLst>
          <pc:docMk/>
          <pc:sldMk cId="516427581" sldId="296"/>
        </pc:sldMkLst>
        <pc:spChg chg="mod">
          <ac:chgData name="정근채" userId="bf3f9740-ba12-4a95-bdcd-7a89d0b0b3a3" providerId="ADAL" clId="{47FD3B7E-84EC-43DB-8A2D-0E6F89960077}" dt="2020-12-22T07:34:16.114" v="54"/>
          <ac:spMkLst>
            <pc:docMk/>
            <pc:sldMk cId="516427581" sldId="296"/>
            <ac:spMk id="2" creationId="{00000000-0000-0000-0000-000000000000}"/>
          </ac:spMkLst>
        </pc:spChg>
        <pc:spChg chg="add mod">
          <ac:chgData name="정근채" userId="bf3f9740-ba12-4a95-bdcd-7a89d0b0b3a3" providerId="ADAL" clId="{47FD3B7E-84EC-43DB-8A2D-0E6F89960077}" dt="2020-12-22T08:13:05.586" v="968" actId="1076"/>
          <ac:spMkLst>
            <pc:docMk/>
            <pc:sldMk cId="516427581" sldId="296"/>
            <ac:spMk id="15" creationId="{E8E0594D-8832-42AB-8189-2EC7D49A2E6A}"/>
          </ac:spMkLst>
        </pc:spChg>
        <pc:spChg chg="add mod">
          <ac:chgData name="정근채" userId="bf3f9740-ba12-4a95-bdcd-7a89d0b0b3a3" providerId="ADAL" clId="{47FD3B7E-84EC-43DB-8A2D-0E6F89960077}" dt="2020-12-22T08:13:14.811" v="976"/>
          <ac:spMkLst>
            <pc:docMk/>
            <pc:sldMk cId="516427581" sldId="296"/>
            <ac:spMk id="16" creationId="{A01E1FF6-048A-486B-9C96-05F14255A923}"/>
          </ac:spMkLst>
        </pc:spChg>
        <pc:spChg chg="add mod">
          <ac:chgData name="정근채" userId="bf3f9740-ba12-4a95-bdcd-7a89d0b0b3a3" providerId="ADAL" clId="{47FD3B7E-84EC-43DB-8A2D-0E6F89960077}" dt="2020-12-22T08:13:26.476" v="984"/>
          <ac:spMkLst>
            <pc:docMk/>
            <pc:sldMk cId="516427581" sldId="296"/>
            <ac:spMk id="18" creationId="{0853F8FC-A5BE-4ACC-8243-8B7CEF0E58E3}"/>
          </ac:spMkLst>
        </pc:spChg>
        <pc:spChg chg="add mod">
          <ac:chgData name="정근채" userId="bf3f9740-ba12-4a95-bdcd-7a89d0b0b3a3" providerId="ADAL" clId="{47FD3B7E-84EC-43DB-8A2D-0E6F89960077}" dt="2020-12-22T08:13:48.054" v="994"/>
          <ac:spMkLst>
            <pc:docMk/>
            <pc:sldMk cId="516427581" sldId="296"/>
            <ac:spMk id="20" creationId="{C522B8A5-C0C3-40B5-A210-7C7514E08726}"/>
          </ac:spMkLst>
        </pc:spChg>
        <pc:spChg chg="add mod">
          <ac:chgData name="정근채" userId="bf3f9740-ba12-4a95-bdcd-7a89d0b0b3a3" providerId="ADAL" clId="{47FD3B7E-84EC-43DB-8A2D-0E6F89960077}" dt="2020-12-22T08:14:22.679" v="1007"/>
          <ac:spMkLst>
            <pc:docMk/>
            <pc:sldMk cId="516427581" sldId="296"/>
            <ac:spMk id="21" creationId="{B6AF57DD-FB78-4EE2-AF07-943C0CAC1121}"/>
          </ac:spMkLst>
        </pc:spChg>
        <pc:spChg chg="add mod">
          <ac:chgData name="정근채" userId="bf3f9740-ba12-4a95-bdcd-7a89d0b0b3a3" providerId="ADAL" clId="{47FD3B7E-84EC-43DB-8A2D-0E6F89960077}" dt="2020-12-22T08:14:40.663" v="1020"/>
          <ac:spMkLst>
            <pc:docMk/>
            <pc:sldMk cId="516427581" sldId="296"/>
            <ac:spMk id="22" creationId="{4A1AD0C7-B2AE-49F9-8CA7-91EB1020FF9E}"/>
          </ac:spMkLst>
        </pc:spChg>
        <pc:spChg chg="add mod">
          <ac:chgData name="정근채" userId="bf3f9740-ba12-4a95-bdcd-7a89d0b0b3a3" providerId="ADAL" clId="{47FD3B7E-84EC-43DB-8A2D-0E6F89960077}" dt="2020-12-22T08:15:09.085" v="1053"/>
          <ac:spMkLst>
            <pc:docMk/>
            <pc:sldMk cId="516427581" sldId="296"/>
            <ac:spMk id="23" creationId="{D791D3BC-6EBC-468D-8B2E-A29F3B20E878}"/>
          </ac:spMkLst>
        </pc:spChg>
        <pc:spChg chg="add mod">
          <ac:chgData name="정근채" userId="bf3f9740-ba12-4a95-bdcd-7a89d0b0b3a3" providerId="ADAL" clId="{47FD3B7E-84EC-43DB-8A2D-0E6F89960077}" dt="2020-12-22T08:15:26.835" v="1073"/>
          <ac:spMkLst>
            <pc:docMk/>
            <pc:sldMk cId="516427581" sldId="296"/>
            <ac:spMk id="24" creationId="{AE1E8489-889F-46DF-ADB4-470985F5FB08}"/>
          </ac:spMkLst>
        </pc:spChg>
        <pc:spChg chg="add mod">
          <ac:chgData name="정근채" userId="bf3f9740-ba12-4a95-bdcd-7a89d0b0b3a3" providerId="ADAL" clId="{47FD3B7E-84EC-43DB-8A2D-0E6F89960077}" dt="2020-12-22T08:15:36.461" v="1092"/>
          <ac:spMkLst>
            <pc:docMk/>
            <pc:sldMk cId="516427581" sldId="296"/>
            <ac:spMk id="25" creationId="{6B9403BC-1C3F-42AB-B402-307C9317C368}"/>
          </ac:spMkLst>
        </pc:spChg>
      </pc:sldChg>
      <pc:sldChg chg="addSp delSp modSp mod">
        <pc:chgData name="정근채" userId="bf3f9740-ba12-4a95-bdcd-7a89d0b0b3a3" providerId="ADAL" clId="{47FD3B7E-84EC-43DB-8A2D-0E6F89960077}" dt="2020-12-22T07:53:26.961" v="514"/>
        <pc:sldMkLst>
          <pc:docMk/>
          <pc:sldMk cId="1361730682" sldId="297"/>
        </pc:sldMkLst>
        <pc:spChg chg="mod">
          <ac:chgData name="정근채" userId="bf3f9740-ba12-4a95-bdcd-7a89d0b0b3a3" providerId="ADAL" clId="{47FD3B7E-84EC-43DB-8A2D-0E6F89960077}" dt="2020-12-22T07:32:09.992" v="26" actId="20577"/>
          <ac:spMkLst>
            <pc:docMk/>
            <pc:sldMk cId="1361730682" sldId="297"/>
            <ac:spMk id="2" creationId="{00000000-0000-0000-0000-000000000000}"/>
          </ac:spMkLst>
        </pc:spChg>
        <pc:spChg chg="mod">
          <ac:chgData name="정근채" userId="bf3f9740-ba12-4a95-bdcd-7a89d0b0b3a3" providerId="ADAL" clId="{47FD3B7E-84EC-43DB-8A2D-0E6F89960077}" dt="2020-12-22T07:49:54.476" v="438"/>
          <ac:spMkLst>
            <pc:docMk/>
            <pc:sldMk cId="1361730682" sldId="297"/>
            <ac:spMk id="8" creationId="{00000000-0000-0000-0000-000000000000}"/>
          </ac:spMkLst>
        </pc:spChg>
        <pc:spChg chg="add del">
          <ac:chgData name="정근채" userId="bf3f9740-ba12-4a95-bdcd-7a89d0b0b3a3" providerId="ADAL" clId="{47FD3B7E-84EC-43DB-8A2D-0E6F89960077}" dt="2020-12-22T07:51:59.098" v="442" actId="22"/>
          <ac:spMkLst>
            <pc:docMk/>
            <pc:sldMk cId="1361730682" sldId="297"/>
            <ac:spMk id="9" creationId="{BB6303CF-CBF2-4CA5-B7E0-1CA9738A1D39}"/>
          </ac:spMkLst>
        </pc:spChg>
        <pc:spChg chg="add mod">
          <ac:chgData name="정근채" userId="bf3f9740-ba12-4a95-bdcd-7a89d0b0b3a3" providerId="ADAL" clId="{47FD3B7E-84EC-43DB-8A2D-0E6F89960077}" dt="2020-12-22T07:53:26.961" v="514"/>
          <ac:spMkLst>
            <pc:docMk/>
            <pc:sldMk cId="1361730682" sldId="297"/>
            <ac:spMk id="11" creationId="{F44C8B6A-9CF0-4C7E-BC15-1914436E4DBA}"/>
          </ac:spMkLst>
        </pc:spChg>
      </pc:sldChg>
      <pc:sldChg chg="addSp modSp mod">
        <pc:chgData name="정근채" userId="bf3f9740-ba12-4a95-bdcd-7a89d0b0b3a3" providerId="ADAL" clId="{47FD3B7E-84EC-43DB-8A2D-0E6F89960077}" dt="2020-12-22T07:46:22.351" v="276"/>
        <pc:sldMkLst>
          <pc:docMk/>
          <pc:sldMk cId="972593963" sldId="298"/>
        </pc:sldMkLst>
        <pc:spChg chg="mod">
          <ac:chgData name="정근채" userId="bf3f9740-ba12-4a95-bdcd-7a89d0b0b3a3" providerId="ADAL" clId="{47FD3B7E-84EC-43DB-8A2D-0E6F89960077}" dt="2020-12-22T07:32:06.321" v="20" actId="20577"/>
          <ac:spMkLst>
            <pc:docMk/>
            <pc:sldMk cId="972593963" sldId="298"/>
            <ac:spMk id="2" creationId="{00000000-0000-0000-0000-000000000000}"/>
          </ac:spMkLst>
        </pc:spChg>
        <pc:spChg chg="mod">
          <ac:chgData name="정근채" userId="bf3f9740-ba12-4a95-bdcd-7a89d0b0b3a3" providerId="ADAL" clId="{47FD3B7E-84EC-43DB-8A2D-0E6F89960077}" dt="2020-12-22T07:45:03.754" v="265" actId="20577"/>
          <ac:spMkLst>
            <pc:docMk/>
            <pc:sldMk cId="972593963" sldId="298"/>
            <ac:spMk id="29" creationId="{00000000-0000-0000-0000-000000000000}"/>
          </ac:spMkLst>
        </pc:spChg>
        <pc:spChg chg="add mod">
          <ac:chgData name="정근채" userId="bf3f9740-ba12-4a95-bdcd-7a89d0b0b3a3" providerId="ADAL" clId="{47FD3B7E-84EC-43DB-8A2D-0E6F89960077}" dt="2020-12-22T07:46:22.351" v="276"/>
          <ac:spMkLst>
            <pc:docMk/>
            <pc:sldMk cId="972593963" sldId="298"/>
            <ac:spMk id="32" creationId="{78C9B5B9-F912-4BDE-A463-C64727759756}"/>
          </ac:spMkLst>
        </pc:spChg>
      </pc:sldChg>
      <pc:sldChg chg="addSp modSp mod">
        <pc:chgData name="정근채" userId="bf3f9740-ba12-4a95-bdcd-7a89d0b0b3a3" providerId="ADAL" clId="{47FD3B7E-84EC-43DB-8A2D-0E6F89960077}" dt="2020-12-22T08:10:50.352" v="958"/>
        <pc:sldMkLst>
          <pc:docMk/>
          <pc:sldMk cId="1537540454" sldId="299"/>
        </pc:sldMkLst>
        <pc:spChg chg="mod">
          <ac:chgData name="정근채" userId="bf3f9740-ba12-4a95-bdcd-7a89d0b0b3a3" providerId="ADAL" clId="{47FD3B7E-84EC-43DB-8A2D-0E6F89960077}" dt="2020-12-22T07:32:32.097" v="46" actId="20577"/>
          <ac:spMkLst>
            <pc:docMk/>
            <pc:sldMk cId="1537540454" sldId="299"/>
            <ac:spMk id="2" creationId="{00000000-0000-0000-0000-000000000000}"/>
          </ac:spMkLst>
        </pc:spChg>
        <pc:spChg chg="add mod">
          <ac:chgData name="정근채" userId="bf3f9740-ba12-4a95-bdcd-7a89d0b0b3a3" providerId="ADAL" clId="{47FD3B7E-84EC-43DB-8A2D-0E6F89960077}" dt="2020-12-22T08:10:50.352" v="958"/>
          <ac:spMkLst>
            <pc:docMk/>
            <pc:sldMk cId="1537540454" sldId="299"/>
            <ac:spMk id="14" creationId="{FE7EC5F3-C8C7-4F30-B5CB-CE74CC390CD2}"/>
          </ac:spMkLst>
        </pc:spChg>
      </pc:sldChg>
      <pc:sldChg chg="modSp mod">
        <pc:chgData name="정근채" userId="bf3f9740-ba12-4a95-bdcd-7a89d0b0b3a3" providerId="ADAL" clId="{47FD3B7E-84EC-43DB-8A2D-0E6F89960077}" dt="2020-12-22T08:16:44.438" v="1112" actId="20577"/>
        <pc:sldMkLst>
          <pc:docMk/>
          <pc:sldMk cId="4120938819" sldId="300"/>
        </pc:sldMkLst>
        <pc:spChg chg="mod">
          <ac:chgData name="정근채" userId="bf3f9740-ba12-4a95-bdcd-7a89d0b0b3a3" providerId="ADAL" clId="{47FD3B7E-84EC-43DB-8A2D-0E6F89960077}" dt="2020-12-22T07:34:19.667" v="60" actId="20577"/>
          <ac:spMkLst>
            <pc:docMk/>
            <pc:sldMk cId="4120938819" sldId="300"/>
            <ac:spMk id="2" creationId="{00000000-0000-0000-0000-000000000000}"/>
          </ac:spMkLst>
        </pc:spChg>
        <pc:spChg chg="mod">
          <ac:chgData name="정근채" userId="bf3f9740-ba12-4a95-bdcd-7a89d0b0b3a3" providerId="ADAL" clId="{47FD3B7E-84EC-43DB-8A2D-0E6F89960077}" dt="2020-12-22T08:16:44.438" v="1112" actId="20577"/>
          <ac:spMkLst>
            <pc:docMk/>
            <pc:sldMk cId="4120938819" sldId="300"/>
            <ac:spMk id="6" creationId="{00000000-0000-0000-0000-000000000000}"/>
          </ac:spMkLst>
        </pc:spChg>
      </pc:sldChg>
      <pc:sldChg chg="modSp mod">
        <pc:chgData name="정근채" userId="bf3f9740-ba12-4a95-bdcd-7a89d0b0b3a3" providerId="ADAL" clId="{47FD3B7E-84EC-43DB-8A2D-0E6F89960077}" dt="2020-12-22T07:39:38.001" v="256" actId="20577"/>
        <pc:sldMkLst>
          <pc:docMk/>
          <pc:sldMk cId="2861446306" sldId="301"/>
        </pc:sldMkLst>
        <pc:spChg chg="mod">
          <ac:chgData name="정근채" userId="bf3f9740-ba12-4a95-bdcd-7a89d0b0b3a3" providerId="ADAL" clId="{47FD3B7E-84EC-43DB-8A2D-0E6F89960077}" dt="2020-12-22T07:31:56.088" v="14"/>
          <ac:spMkLst>
            <pc:docMk/>
            <pc:sldMk cId="2861446306" sldId="301"/>
            <ac:spMk id="2" creationId="{00000000-0000-0000-0000-000000000000}"/>
          </ac:spMkLst>
        </pc:spChg>
        <pc:spChg chg="mod">
          <ac:chgData name="정근채" userId="bf3f9740-ba12-4a95-bdcd-7a89d0b0b3a3" providerId="ADAL" clId="{47FD3B7E-84EC-43DB-8A2D-0E6F89960077}" dt="2020-12-22T07:39:38.001" v="256" actId="20577"/>
          <ac:spMkLst>
            <pc:docMk/>
            <pc:sldMk cId="2861446306" sldId="301"/>
            <ac:spMk id="5" creationId="{00000000-0000-0000-0000-000000000000}"/>
          </ac:spMkLst>
        </pc:spChg>
      </pc:sldChg>
      <pc:sldChg chg="modSp mod">
        <pc:chgData name="정근채" userId="bf3f9740-ba12-4a95-bdcd-7a89d0b0b3a3" providerId="ADAL" clId="{47FD3B7E-84EC-43DB-8A2D-0E6F89960077}" dt="2020-12-22T07:56:36.626" v="624" actId="404"/>
        <pc:sldMkLst>
          <pc:docMk/>
          <pc:sldMk cId="3223463188" sldId="302"/>
        </pc:sldMkLst>
        <pc:spChg chg="mod">
          <ac:chgData name="정근채" userId="bf3f9740-ba12-4a95-bdcd-7a89d0b0b3a3" providerId="ADAL" clId="{47FD3B7E-84EC-43DB-8A2D-0E6F89960077}" dt="2020-12-22T07:32:13.710" v="32" actId="20577"/>
          <ac:spMkLst>
            <pc:docMk/>
            <pc:sldMk cId="3223463188" sldId="302"/>
            <ac:spMk id="2" creationId="{00000000-0000-0000-0000-000000000000}"/>
          </ac:spMkLst>
        </pc:spChg>
        <pc:spChg chg="mod">
          <ac:chgData name="정근채" userId="bf3f9740-ba12-4a95-bdcd-7a89d0b0b3a3" providerId="ADAL" clId="{47FD3B7E-84EC-43DB-8A2D-0E6F89960077}" dt="2020-12-22T07:56:36.626" v="624" actId="404"/>
          <ac:spMkLst>
            <pc:docMk/>
            <pc:sldMk cId="3223463188" sldId="302"/>
            <ac:spMk id="9" creationId="{00000000-0000-0000-0000-000000000000}"/>
          </ac:spMkLst>
        </pc:spChg>
      </pc:sldChg>
    </pc:docChg>
  </pc:docChgLst>
  <pc:docChgLst>
    <pc:chgData name="정근채" userId="bf3f9740-ba12-4a95-bdcd-7a89d0b0b3a3" providerId="ADAL" clId="{C0306152-4FFC-430A-9BDA-7AD734345608}"/>
    <pc:docChg chg="modSld">
      <pc:chgData name="정근채" userId="bf3f9740-ba12-4a95-bdcd-7a89d0b0b3a3" providerId="ADAL" clId="{C0306152-4FFC-430A-9BDA-7AD734345608}" dt="2020-12-22T09:12:49.088" v="1"/>
      <pc:docMkLst>
        <pc:docMk/>
      </pc:docMkLst>
      <pc:sldChg chg="addSp modSp">
        <pc:chgData name="정근채" userId="bf3f9740-ba12-4a95-bdcd-7a89d0b0b3a3" providerId="ADAL" clId="{C0306152-4FFC-430A-9BDA-7AD734345608}" dt="2020-12-22T08:23:52.090" v="0"/>
        <pc:sldMkLst>
          <pc:docMk/>
          <pc:sldMk cId="1210531712" sldId="256"/>
        </pc:sldMkLst>
        <pc:picChg chg="add mod">
          <ac:chgData name="정근채" userId="bf3f9740-ba12-4a95-bdcd-7a89d0b0b3a3" providerId="ADAL" clId="{C0306152-4FFC-430A-9BDA-7AD734345608}" dt="2020-12-22T08:23:52.090" v="0"/>
          <ac:picMkLst>
            <pc:docMk/>
            <pc:sldMk cId="1210531712" sldId="256"/>
            <ac:picMk id="4" creationId="{A7BDBC4B-3E68-4738-BE5E-4880BF1AB335}"/>
          </ac:picMkLst>
        </pc:picChg>
      </pc:sldChg>
      <pc:sldChg chg="addSp modSp">
        <pc:chgData name="정근채" userId="bf3f9740-ba12-4a95-bdcd-7a89d0b0b3a3" providerId="ADAL" clId="{C0306152-4FFC-430A-9BDA-7AD734345608}" dt="2020-12-22T08:23:52.090" v="0"/>
        <pc:sldMkLst>
          <pc:docMk/>
          <pc:sldMk cId="2622151317" sldId="257"/>
        </pc:sldMkLst>
        <pc:picChg chg="add mod">
          <ac:chgData name="정근채" userId="bf3f9740-ba12-4a95-bdcd-7a89d0b0b3a3" providerId="ADAL" clId="{C0306152-4FFC-430A-9BDA-7AD734345608}" dt="2020-12-22T08:23:52.090" v="0"/>
          <ac:picMkLst>
            <pc:docMk/>
            <pc:sldMk cId="2622151317" sldId="257"/>
            <ac:picMk id="7" creationId="{7004D9EB-6868-4C4F-90C6-79CC542110AD}"/>
          </ac:picMkLst>
        </pc:picChg>
        <pc:inkChg chg="add">
          <ac:chgData name="정근채" userId="bf3f9740-ba12-4a95-bdcd-7a89d0b0b3a3" providerId="ADAL" clId="{C0306152-4FFC-430A-9BDA-7AD734345608}" dt="2020-12-22T08:23:52.090" v="0"/>
          <ac:inkMkLst>
            <pc:docMk/>
            <pc:sldMk cId="2622151317" sldId="257"/>
            <ac:inkMk id="5" creationId="{2827D5CA-3BC4-453E-B4B7-010B88DBA00B}"/>
          </ac:inkMkLst>
        </pc:inkChg>
      </pc:sldChg>
      <pc:sldChg chg="addSp modSp">
        <pc:chgData name="정근채" userId="bf3f9740-ba12-4a95-bdcd-7a89d0b0b3a3" providerId="ADAL" clId="{C0306152-4FFC-430A-9BDA-7AD734345608}" dt="2020-12-22T09:12:49.088" v="1"/>
        <pc:sldMkLst>
          <pc:docMk/>
          <pc:sldMk cId="703231732" sldId="258"/>
        </pc:sldMkLst>
        <pc:picChg chg="add mod">
          <ac:chgData name="정근채" userId="bf3f9740-ba12-4a95-bdcd-7a89d0b0b3a3" providerId="ADAL" clId="{C0306152-4FFC-430A-9BDA-7AD734345608}" dt="2020-12-22T09:12:49.088" v="1"/>
          <ac:picMkLst>
            <pc:docMk/>
            <pc:sldMk cId="703231732" sldId="258"/>
            <ac:picMk id="6" creationId="{0F914E1D-BD4B-4294-A0B6-6BF4B1D4C183}"/>
          </ac:picMkLst>
        </pc:picChg>
        <pc:inkChg chg="add">
          <ac:chgData name="정근채" userId="bf3f9740-ba12-4a95-bdcd-7a89d0b0b3a3" providerId="ADAL" clId="{C0306152-4FFC-430A-9BDA-7AD734345608}" dt="2020-12-22T09:12:49.088" v="1"/>
          <ac:inkMkLst>
            <pc:docMk/>
            <pc:sldMk cId="703231732" sldId="258"/>
            <ac:inkMk id="3" creationId="{8CBA5C4D-A9EC-4840-86C3-8B300D548635}"/>
          </ac:inkMkLst>
        </pc:inkChg>
      </pc:sldChg>
      <pc:sldChg chg="addSp modSp">
        <pc:chgData name="정근채" userId="bf3f9740-ba12-4a95-bdcd-7a89d0b0b3a3" providerId="ADAL" clId="{C0306152-4FFC-430A-9BDA-7AD734345608}" dt="2020-12-22T09:12:49.088" v="1"/>
        <pc:sldMkLst>
          <pc:docMk/>
          <pc:sldMk cId="3803076469" sldId="259"/>
        </pc:sldMkLst>
        <pc:picChg chg="add mod">
          <ac:chgData name="정근채" userId="bf3f9740-ba12-4a95-bdcd-7a89d0b0b3a3" providerId="ADAL" clId="{C0306152-4FFC-430A-9BDA-7AD734345608}" dt="2020-12-22T09:12:49.088" v="1"/>
          <ac:picMkLst>
            <pc:docMk/>
            <pc:sldMk cId="3803076469" sldId="259"/>
            <ac:picMk id="6" creationId="{2687D8F2-AD91-418B-A9BA-3A46A1AD8323}"/>
          </ac:picMkLst>
        </pc:picChg>
        <pc:inkChg chg="add">
          <ac:chgData name="정근채" userId="bf3f9740-ba12-4a95-bdcd-7a89d0b0b3a3" providerId="ADAL" clId="{C0306152-4FFC-430A-9BDA-7AD734345608}" dt="2020-12-22T09:12:49.088" v="1"/>
          <ac:inkMkLst>
            <pc:docMk/>
            <pc:sldMk cId="3803076469" sldId="259"/>
            <ac:inkMk id="3" creationId="{2A8E37BA-DE16-49FF-ADC0-B391246DFB8B}"/>
          </ac:inkMkLst>
        </pc:inkChg>
      </pc:sldChg>
      <pc:sldChg chg="addSp modSp">
        <pc:chgData name="정근채" userId="bf3f9740-ba12-4a95-bdcd-7a89d0b0b3a3" providerId="ADAL" clId="{C0306152-4FFC-430A-9BDA-7AD734345608}" dt="2020-12-22T09:12:49.088" v="1"/>
        <pc:sldMkLst>
          <pc:docMk/>
          <pc:sldMk cId="2534574594" sldId="260"/>
        </pc:sldMkLst>
        <pc:picChg chg="add mod">
          <ac:chgData name="정근채" userId="bf3f9740-ba12-4a95-bdcd-7a89d0b0b3a3" providerId="ADAL" clId="{C0306152-4FFC-430A-9BDA-7AD734345608}" dt="2020-12-22T09:12:49.088" v="1"/>
          <ac:picMkLst>
            <pc:docMk/>
            <pc:sldMk cId="2534574594" sldId="260"/>
            <ac:picMk id="5" creationId="{672252F3-E001-4B6F-96A7-A4D0BE74E263}"/>
          </ac:picMkLst>
        </pc:picChg>
        <pc:inkChg chg="add">
          <ac:chgData name="정근채" userId="bf3f9740-ba12-4a95-bdcd-7a89d0b0b3a3" providerId="ADAL" clId="{C0306152-4FFC-430A-9BDA-7AD734345608}" dt="2020-12-22T09:12:49.088" v="1"/>
          <ac:inkMkLst>
            <pc:docMk/>
            <pc:sldMk cId="2534574594" sldId="260"/>
            <ac:inkMk id="3" creationId="{74593CCC-D005-49C5-8919-6808FE769A20}"/>
          </ac:inkMkLst>
        </pc:inkChg>
      </pc:sldChg>
      <pc:sldChg chg="addSp modSp">
        <pc:chgData name="정근채" userId="bf3f9740-ba12-4a95-bdcd-7a89d0b0b3a3" providerId="ADAL" clId="{C0306152-4FFC-430A-9BDA-7AD734345608}" dt="2020-12-22T08:23:52.090" v="0"/>
        <pc:sldMkLst>
          <pc:docMk/>
          <pc:sldMk cId="2400768863" sldId="276"/>
        </pc:sldMkLst>
        <pc:picChg chg="add mod">
          <ac:chgData name="정근채" userId="bf3f9740-ba12-4a95-bdcd-7a89d0b0b3a3" providerId="ADAL" clId="{C0306152-4FFC-430A-9BDA-7AD734345608}" dt="2020-12-22T08:23:52.090" v="0"/>
          <ac:picMkLst>
            <pc:docMk/>
            <pc:sldMk cId="2400768863" sldId="276"/>
            <ac:picMk id="3" creationId="{B508A83E-F2A9-4F3F-ABE5-545B971A8DAB}"/>
          </ac:picMkLst>
        </pc:picChg>
        <pc:inkChg chg="add">
          <ac:chgData name="정근채" userId="bf3f9740-ba12-4a95-bdcd-7a89d0b0b3a3" providerId="ADAL" clId="{C0306152-4FFC-430A-9BDA-7AD734345608}" dt="2020-12-22T08:23:52.090" v="0"/>
          <ac:inkMkLst>
            <pc:docMk/>
            <pc:sldMk cId="2400768863" sldId="276"/>
            <ac:inkMk id="2" creationId="{096CE1E8-E627-4F12-8045-76117C58EAA9}"/>
          </ac:inkMkLst>
        </pc:inkChg>
      </pc:sldChg>
      <pc:sldChg chg="addSp modSp">
        <pc:chgData name="정근채" userId="bf3f9740-ba12-4a95-bdcd-7a89d0b0b3a3" providerId="ADAL" clId="{C0306152-4FFC-430A-9BDA-7AD734345608}" dt="2020-12-22T09:12:49.088" v="1"/>
        <pc:sldMkLst>
          <pc:docMk/>
          <pc:sldMk cId="2111535866" sldId="293"/>
        </pc:sldMkLst>
        <pc:picChg chg="add mod">
          <ac:chgData name="정근채" userId="bf3f9740-ba12-4a95-bdcd-7a89d0b0b3a3" providerId="ADAL" clId="{C0306152-4FFC-430A-9BDA-7AD734345608}" dt="2020-12-22T09:12:49.088" v="1"/>
          <ac:picMkLst>
            <pc:docMk/>
            <pc:sldMk cId="2111535866" sldId="293"/>
            <ac:picMk id="17" creationId="{974E3DC6-0CAD-44F7-A16E-9B08477B1FFE}"/>
          </ac:picMkLst>
        </pc:picChg>
        <pc:inkChg chg="add">
          <ac:chgData name="정근채" userId="bf3f9740-ba12-4a95-bdcd-7a89d0b0b3a3" providerId="ADAL" clId="{C0306152-4FFC-430A-9BDA-7AD734345608}" dt="2020-12-22T09:12:49.088" v="1"/>
          <ac:inkMkLst>
            <pc:docMk/>
            <pc:sldMk cId="2111535866" sldId="293"/>
            <ac:inkMk id="8" creationId="{4D7291E8-9CA6-4F92-B8FA-8B7F1BDABC32}"/>
          </ac:inkMkLst>
        </pc:inkChg>
      </pc:sldChg>
      <pc:sldChg chg="addSp modSp">
        <pc:chgData name="정근채" userId="bf3f9740-ba12-4a95-bdcd-7a89d0b0b3a3" providerId="ADAL" clId="{C0306152-4FFC-430A-9BDA-7AD734345608}" dt="2020-12-22T09:12:49.088" v="1"/>
        <pc:sldMkLst>
          <pc:docMk/>
          <pc:sldMk cId="516427581" sldId="296"/>
        </pc:sldMkLst>
        <pc:picChg chg="add mod">
          <ac:chgData name="정근채" userId="bf3f9740-ba12-4a95-bdcd-7a89d0b0b3a3" providerId="ADAL" clId="{C0306152-4FFC-430A-9BDA-7AD734345608}" dt="2020-12-22T09:12:49.088" v="1"/>
          <ac:picMkLst>
            <pc:docMk/>
            <pc:sldMk cId="516427581" sldId="296"/>
            <ac:picMk id="12" creationId="{CF759F8D-6A69-4133-8C3F-E502E16DE1B9}"/>
          </ac:picMkLst>
        </pc:picChg>
        <pc:inkChg chg="add">
          <ac:chgData name="정근채" userId="bf3f9740-ba12-4a95-bdcd-7a89d0b0b3a3" providerId="ADAL" clId="{C0306152-4FFC-430A-9BDA-7AD734345608}" dt="2020-12-22T09:12:49.088" v="1"/>
          <ac:inkMkLst>
            <pc:docMk/>
            <pc:sldMk cId="516427581" sldId="296"/>
            <ac:inkMk id="5" creationId="{01C6771A-216B-4646-B87D-60085430FA7F}"/>
          </ac:inkMkLst>
        </pc:inkChg>
      </pc:sldChg>
      <pc:sldChg chg="addSp modSp">
        <pc:chgData name="정근채" userId="bf3f9740-ba12-4a95-bdcd-7a89d0b0b3a3" providerId="ADAL" clId="{C0306152-4FFC-430A-9BDA-7AD734345608}" dt="2020-12-22T09:12:49.088" v="1"/>
        <pc:sldMkLst>
          <pc:docMk/>
          <pc:sldMk cId="1361730682" sldId="297"/>
        </pc:sldMkLst>
        <pc:picChg chg="add mod">
          <ac:chgData name="정근채" userId="bf3f9740-ba12-4a95-bdcd-7a89d0b0b3a3" providerId="ADAL" clId="{C0306152-4FFC-430A-9BDA-7AD734345608}" dt="2020-12-22T09:12:49.088" v="1"/>
          <ac:picMkLst>
            <pc:docMk/>
            <pc:sldMk cId="1361730682" sldId="297"/>
            <ac:picMk id="9" creationId="{96323096-86CD-4E1C-A602-DAED8118E082}"/>
          </ac:picMkLst>
        </pc:picChg>
        <pc:inkChg chg="add">
          <ac:chgData name="정근채" userId="bf3f9740-ba12-4a95-bdcd-7a89d0b0b3a3" providerId="ADAL" clId="{C0306152-4FFC-430A-9BDA-7AD734345608}" dt="2020-12-22T09:12:49.088" v="1"/>
          <ac:inkMkLst>
            <pc:docMk/>
            <pc:sldMk cId="1361730682" sldId="297"/>
            <ac:inkMk id="3" creationId="{2F021DD7-C848-4567-AFEB-07D275E1606C}"/>
          </ac:inkMkLst>
        </pc:inkChg>
      </pc:sldChg>
      <pc:sldChg chg="addSp modSp">
        <pc:chgData name="정근채" userId="bf3f9740-ba12-4a95-bdcd-7a89d0b0b3a3" providerId="ADAL" clId="{C0306152-4FFC-430A-9BDA-7AD734345608}" dt="2020-12-22T09:12:49.088" v="1"/>
        <pc:sldMkLst>
          <pc:docMk/>
          <pc:sldMk cId="972593963" sldId="298"/>
        </pc:sldMkLst>
        <pc:picChg chg="add mod">
          <ac:chgData name="정근채" userId="bf3f9740-ba12-4a95-bdcd-7a89d0b0b3a3" providerId="ADAL" clId="{C0306152-4FFC-430A-9BDA-7AD734345608}" dt="2020-12-22T09:12:49.088" v="1"/>
          <ac:picMkLst>
            <pc:docMk/>
            <pc:sldMk cId="972593963" sldId="298"/>
            <ac:picMk id="34" creationId="{4471CDB4-F517-490A-A02F-76FB65620612}"/>
          </ac:picMkLst>
        </pc:picChg>
        <pc:inkChg chg="add">
          <ac:chgData name="정근채" userId="bf3f9740-ba12-4a95-bdcd-7a89d0b0b3a3" providerId="ADAL" clId="{C0306152-4FFC-430A-9BDA-7AD734345608}" dt="2020-12-22T09:12:49.088" v="1"/>
          <ac:inkMkLst>
            <pc:docMk/>
            <pc:sldMk cId="972593963" sldId="298"/>
            <ac:inkMk id="33" creationId="{EDD3EBBD-1DEE-41D3-8A86-C252A8FBCD82}"/>
          </ac:inkMkLst>
        </pc:inkChg>
      </pc:sldChg>
      <pc:sldChg chg="addSp modSp">
        <pc:chgData name="정근채" userId="bf3f9740-ba12-4a95-bdcd-7a89d0b0b3a3" providerId="ADAL" clId="{C0306152-4FFC-430A-9BDA-7AD734345608}" dt="2020-12-22T09:12:49.088" v="1"/>
        <pc:sldMkLst>
          <pc:docMk/>
          <pc:sldMk cId="1537540454" sldId="299"/>
        </pc:sldMkLst>
        <pc:picChg chg="add mod">
          <ac:chgData name="정근채" userId="bf3f9740-ba12-4a95-bdcd-7a89d0b0b3a3" providerId="ADAL" clId="{C0306152-4FFC-430A-9BDA-7AD734345608}" dt="2020-12-22T09:12:49.088" v="1"/>
          <ac:picMkLst>
            <pc:docMk/>
            <pc:sldMk cId="1537540454" sldId="299"/>
            <ac:picMk id="16" creationId="{B0470263-29D4-4474-A313-B061F36EA48C}"/>
          </ac:picMkLst>
        </pc:picChg>
        <pc:inkChg chg="add">
          <ac:chgData name="정근채" userId="bf3f9740-ba12-4a95-bdcd-7a89d0b0b3a3" providerId="ADAL" clId="{C0306152-4FFC-430A-9BDA-7AD734345608}" dt="2020-12-22T09:12:49.088" v="1"/>
          <ac:inkMkLst>
            <pc:docMk/>
            <pc:sldMk cId="1537540454" sldId="299"/>
            <ac:inkMk id="15" creationId="{44B05E17-37E3-4027-842B-8642CEB12669}"/>
          </ac:inkMkLst>
        </pc:inkChg>
      </pc:sldChg>
      <pc:sldChg chg="addSp modSp">
        <pc:chgData name="정근채" userId="bf3f9740-ba12-4a95-bdcd-7a89d0b0b3a3" providerId="ADAL" clId="{C0306152-4FFC-430A-9BDA-7AD734345608}" dt="2020-12-22T09:12:49.088" v="1"/>
        <pc:sldMkLst>
          <pc:docMk/>
          <pc:sldMk cId="4120938819" sldId="300"/>
        </pc:sldMkLst>
        <pc:picChg chg="add mod">
          <ac:chgData name="정근채" userId="bf3f9740-ba12-4a95-bdcd-7a89d0b0b3a3" providerId="ADAL" clId="{C0306152-4FFC-430A-9BDA-7AD734345608}" dt="2020-12-22T09:12:49.088" v="1"/>
          <ac:picMkLst>
            <pc:docMk/>
            <pc:sldMk cId="4120938819" sldId="300"/>
            <ac:picMk id="7" creationId="{EBEFFA41-7F69-4F71-9D62-169AF10749AC}"/>
          </ac:picMkLst>
        </pc:picChg>
        <pc:inkChg chg="add">
          <ac:chgData name="정근채" userId="bf3f9740-ba12-4a95-bdcd-7a89d0b0b3a3" providerId="ADAL" clId="{C0306152-4FFC-430A-9BDA-7AD734345608}" dt="2020-12-22T09:12:49.088" v="1"/>
          <ac:inkMkLst>
            <pc:docMk/>
            <pc:sldMk cId="4120938819" sldId="300"/>
            <ac:inkMk id="3" creationId="{85438DDD-5B87-48D3-8A2E-E2A99110BF12}"/>
          </ac:inkMkLst>
        </pc:inkChg>
      </pc:sldChg>
      <pc:sldChg chg="addSp modSp">
        <pc:chgData name="정근채" userId="bf3f9740-ba12-4a95-bdcd-7a89d0b0b3a3" providerId="ADAL" clId="{C0306152-4FFC-430A-9BDA-7AD734345608}" dt="2020-12-22T09:12:49.088" v="1"/>
        <pc:sldMkLst>
          <pc:docMk/>
          <pc:sldMk cId="2861446306" sldId="301"/>
        </pc:sldMkLst>
        <pc:picChg chg="add mod">
          <ac:chgData name="정근채" userId="bf3f9740-ba12-4a95-bdcd-7a89d0b0b3a3" providerId="ADAL" clId="{C0306152-4FFC-430A-9BDA-7AD734345608}" dt="2020-12-22T09:12:49.088" v="1"/>
          <ac:picMkLst>
            <pc:docMk/>
            <pc:sldMk cId="2861446306" sldId="301"/>
            <ac:picMk id="6" creationId="{3D90F775-307E-4DA3-AB5E-02638079BF8A}"/>
          </ac:picMkLst>
        </pc:picChg>
        <pc:inkChg chg="add">
          <ac:chgData name="정근채" userId="bf3f9740-ba12-4a95-bdcd-7a89d0b0b3a3" providerId="ADAL" clId="{C0306152-4FFC-430A-9BDA-7AD734345608}" dt="2020-12-22T09:12:49.088" v="1"/>
          <ac:inkMkLst>
            <pc:docMk/>
            <pc:sldMk cId="2861446306" sldId="301"/>
            <ac:inkMk id="3" creationId="{33FED325-420A-46AD-8A7E-D43BA1AC5F7B}"/>
          </ac:inkMkLst>
        </pc:inkChg>
      </pc:sldChg>
      <pc:sldChg chg="addSp modSp">
        <pc:chgData name="정근채" userId="bf3f9740-ba12-4a95-bdcd-7a89d0b0b3a3" providerId="ADAL" clId="{C0306152-4FFC-430A-9BDA-7AD734345608}" dt="2020-12-22T09:12:49.088" v="1"/>
        <pc:sldMkLst>
          <pc:docMk/>
          <pc:sldMk cId="3223463188" sldId="302"/>
        </pc:sldMkLst>
        <pc:picChg chg="add mod">
          <ac:chgData name="정근채" userId="bf3f9740-ba12-4a95-bdcd-7a89d0b0b3a3" providerId="ADAL" clId="{C0306152-4FFC-430A-9BDA-7AD734345608}" dt="2020-12-22T09:12:49.088" v="1"/>
          <ac:picMkLst>
            <pc:docMk/>
            <pc:sldMk cId="3223463188" sldId="302"/>
            <ac:picMk id="5" creationId="{AC0EF556-4BFC-4EC4-9CD0-5115020B655E}"/>
          </ac:picMkLst>
        </pc:picChg>
        <pc:inkChg chg="add">
          <ac:chgData name="정근채" userId="bf3f9740-ba12-4a95-bdcd-7a89d0b0b3a3" providerId="ADAL" clId="{C0306152-4FFC-430A-9BDA-7AD734345608}" dt="2020-12-22T09:12:49.088" v="1"/>
          <ac:inkMkLst>
            <pc:docMk/>
            <pc:sldMk cId="3223463188" sldId="302"/>
            <ac:inkMk id="3" creationId="{9F9FC53E-6830-4F42-A9D6-E4F9208D96BF}"/>
          </ac:inkMkLst>
        </pc:inkChg>
      </pc:sldChg>
    </pc:docChg>
  </pc:docChgLst>
  <pc:docChgLst>
    <pc:chgData name="kcjeong@cbnu.ac.kr" userId="bf3f9740-ba12-4a95-bdcd-7a89d0b0b3a3" providerId="ADAL" clId="{47FD3B7E-84EC-43DB-8A2D-0E6F89960077}"/>
    <pc:docChg chg="addSld modSld">
      <pc:chgData name="kcjeong@cbnu.ac.kr" userId="bf3f9740-ba12-4a95-bdcd-7a89d0b0b3a3" providerId="ADAL" clId="{47FD3B7E-84EC-43DB-8A2D-0E6F89960077}" dt="2020-11-30T08:18:44.371" v="0"/>
      <pc:docMkLst>
        <pc:docMk/>
      </pc:docMkLst>
      <pc:sldChg chg="add">
        <pc:chgData name="kcjeong@cbnu.ac.kr" userId="bf3f9740-ba12-4a95-bdcd-7a89d0b0b3a3" providerId="ADAL" clId="{47FD3B7E-84EC-43DB-8A2D-0E6F89960077}" dt="2020-11-30T08:18:44.371" v="0"/>
        <pc:sldMkLst>
          <pc:docMk/>
          <pc:sldMk cId="2400768863"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F50E4-2343-4A2D-AF2B-227F75F1D402}" type="datetimeFigureOut">
              <a:rPr lang="ko-KR" altLang="en-US" smtClean="0"/>
              <a:t>2020-12-31</a:t>
            </a:fld>
            <a:endParaRPr lang="ko-KR" altLang="en-US"/>
          </a:p>
        </p:txBody>
      </p:sp>
      <p:sp>
        <p:nvSpPr>
          <p:cNvPr id="4" name="슬라이드 이미지 개체 틀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4B833-9DA6-4C1E-A58C-58E468149F22}" type="slidenum">
              <a:rPr lang="ko-KR" altLang="en-US" smtClean="0"/>
              <a:t>‹#›</a:t>
            </a:fld>
            <a:endParaRPr lang="ko-KR" altLang="en-US"/>
          </a:p>
        </p:txBody>
      </p:sp>
    </p:spTree>
    <p:extLst>
      <p:ext uri="{BB962C8B-B14F-4D97-AF65-F5344CB8AC3E}">
        <p14:creationId xmlns:p14="http://schemas.microsoft.com/office/powerpoint/2010/main" val="248929055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E810C635-F260-4FB4-B6E1-8800D1C98BCB}"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1648235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3A70009-7104-4E0F-9A76-8DA5E1A4E907}"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79150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27EB1DC-6F2C-4318-8FD5-894A46247ACB}"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071438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A67BF1A7-AC67-4510-8A1B-77B38964C245}"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C904586-15B9-4D10-A05E-625E033CD532}" type="slidenum">
              <a:rPr lang="ko-KR" altLang="en-US" smtClean="0"/>
              <a:pPr/>
              <a:t>‹#›</a:t>
            </a:fld>
            <a:endParaRPr lang="ko-KR" altLang="en-US" dirty="0"/>
          </a:p>
        </p:txBody>
      </p:sp>
    </p:spTree>
    <p:extLst>
      <p:ext uri="{BB962C8B-B14F-4D97-AF65-F5344CB8AC3E}">
        <p14:creationId xmlns:p14="http://schemas.microsoft.com/office/powerpoint/2010/main" val="260223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9846A978-EA9D-4635-9AF4-4BB416FDA33C}"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87393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94DBC97-B34E-404E-AFE8-882E13E7D5B1}"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90301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82329" y="2505075"/>
            <a:ext cx="4190702"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5014913" y="2505075"/>
            <a:ext cx="4211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F90EE1DF-BD58-4CC3-B635-884198F6E94F}" type="datetime1">
              <a:rPr lang="ko-KR" altLang="en-US" smtClean="0"/>
              <a:t>2020-12-31</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47515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C961544F-4253-4F9C-BB86-7AFF7714AA73}" type="datetime1">
              <a:rPr lang="ko-KR" altLang="en-US" smtClean="0"/>
              <a:t>2020-12-31</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5991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5CFBA-BE98-4FC7-A956-B249959A84E1}" type="datetime1">
              <a:rPr lang="ko-KR" altLang="en-US" smtClean="0"/>
              <a:t>2020-12-31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00036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0357E7A2-B079-4CFA-96C7-96A00ED9EF3C}"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88194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2DBCE8FA-B6AB-42BB-B11A-2B91711039F8}"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46852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B2A10-673B-4A5F-8F41-6EE669B9C82F}" type="datetime1">
              <a:rPr lang="ko-KR" altLang="en-US" smtClean="0"/>
              <a:t>2020-12-31</a:t>
            </a:fld>
            <a:endParaRPr lang="ko-KR"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4113570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a:bodyPr>
          <a:lstStyle/>
          <a:p>
            <a:r>
              <a:rPr lang="en-US" altLang="ko-KR" dirty="0"/>
              <a:t>CHAPTER 13</a:t>
            </a:r>
            <a:endParaRPr lang="ko-KR" altLang="en-US" dirty="0"/>
          </a:p>
        </p:txBody>
      </p:sp>
      <p:sp>
        <p:nvSpPr>
          <p:cNvPr id="3" name="부제목 2"/>
          <p:cNvSpPr>
            <a:spLocks noGrp="1"/>
          </p:cNvSpPr>
          <p:nvPr>
            <p:ph type="subTitle" idx="1"/>
          </p:nvPr>
        </p:nvSpPr>
        <p:spPr/>
        <p:txBody>
          <a:bodyPr/>
          <a:lstStyle/>
          <a:p>
            <a:r>
              <a:rPr lang="en-US" altLang="ko-KR" dirty="0"/>
              <a:t>PROJECT FUNDING</a:t>
            </a:r>
            <a:endParaRPr lang="ko-KR" altLang="en-US" dirty="0"/>
          </a:p>
        </p:txBody>
      </p:sp>
    </p:spTree>
    <p:extLst>
      <p:ext uri="{BB962C8B-B14F-4D97-AF65-F5344CB8AC3E}">
        <p14:creationId xmlns:p14="http://schemas.microsoft.com/office/powerpoint/2010/main" val="1210531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13.5 Construction Loan</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9</a:t>
            </a:fld>
            <a:endParaRPr lang="ko-KR" altLang="en-US" dirty="0"/>
          </a:p>
        </p:txBody>
      </p:sp>
      <p:sp>
        <p:nvSpPr>
          <p:cNvPr id="6" name="직사각형 5"/>
          <p:cNvSpPr/>
          <p:nvPr/>
        </p:nvSpPr>
        <p:spPr>
          <a:xfrm>
            <a:off x="999350" y="6060228"/>
            <a:ext cx="7907294" cy="369332"/>
          </a:xfrm>
          <a:prstGeom prst="rect">
            <a:avLst/>
          </a:prstGeom>
        </p:spPr>
        <p:txBody>
          <a:bodyPr wrap="none">
            <a:spAutoFit/>
          </a:bodyPr>
          <a:lstStyle/>
          <a:p>
            <a:pPr algn="ctr"/>
            <a:r>
              <a:rPr lang="en-US" altLang="ko-KR" dirty="0"/>
              <a:t>FIGURE 13.3 (a) Profile of project financing by entrepreneur and (b) draw schedule</a:t>
            </a:r>
            <a:endParaRPr lang="ko-KR" altLang="en-US" dirty="0"/>
          </a:p>
        </p:txBody>
      </p:sp>
      <p:pic>
        <p:nvPicPr>
          <p:cNvPr id="10" name="내용 개체 틀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04076" y="1466335"/>
            <a:ext cx="3897842" cy="4539487"/>
          </a:xfrm>
        </p:spPr>
      </p:pic>
      <p:sp>
        <p:nvSpPr>
          <p:cNvPr id="3" name="직사각형 2"/>
          <p:cNvSpPr/>
          <p:nvPr/>
        </p:nvSpPr>
        <p:spPr>
          <a:xfrm>
            <a:off x="3907526" y="2124194"/>
            <a:ext cx="449162" cy="246221"/>
          </a:xfrm>
          <a:prstGeom prst="rect">
            <a:avLst/>
          </a:prstGeom>
        </p:spPr>
        <p:txBody>
          <a:bodyPr wrap="none">
            <a:spAutoFit/>
          </a:bodyPr>
          <a:lstStyle/>
          <a:p>
            <a:r>
              <a:rPr lang="en-US" altLang="ko-KR" sz="1000" b="1" dirty="0">
                <a:solidFill>
                  <a:srgbClr val="FF0000"/>
                </a:solidFill>
              </a:rPr>
              <a:t>Bank</a:t>
            </a:r>
            <a:endParaRPr lang="ko-KR" altLang="en-US" sz="1000" b="1" dirty="0"/>
          </a:p>
        </p:txBody>
      </p:sp>
      <p:sp>
        <p:nvSpPr>
          <p:cNvPr id="7" name="직사각형 6"/>
          <p:cNvSpPr/>
          <p:nvPr/>
        </p:nvSpPr>
        <p:spPr>
          <a:xfrm>
            <a:off x="4547606" y="1404309"/>
            <a:ext cx="1560042" cy="246221"/>
          </a:xfrm>
          <a:prstGeom prst="rect">
            <a:avLst/>
          </a:prstGeom>
        </p:spPr>
        <p:txBody>
          <a:bodyPr wrap="none">
            <a:spAutoFit/>
          </a:bodyPr>
          <a:lstStyle/>
          <a:p>
            <a:r>
              <a:rPr lang="en-US" altLang="ko-KR" sz="1000" b="1" dirty="0">
                <a:solidFill>
                  <a:srgbClr val="FF0000"/>
                </a:solidFill>
              </a:rPr>
              <a:t>Developer</a:t>
            </a:r>
            <a:r>
              <a:rPr lang="ko-KR" altLang="en-US" sz="1000" b="1" dirty="0">
                <a:solidFill>
                  <a:srgbClr val="FF0000"/>
                </a:solidFill>
              </a:rPr>
              <a:t>가 별도로</a:t>
            </a:r>
            <a:r>
              <a:rPr lang="en-US" altLang="ko-KR" sz="1000" b="1" dirty="0">
                <a:solidFill>
                  <a:srgbClr val="FF0000"/>
                </a:solidFill>
              </a:rPr>
              <a:t> </a:t>
            </a:r>
            <a:r>
              <a:rPr lang="ko-KR" altLang="en-US" sz="1000" b="1" dirty="0">
                <a:solidFill>
                  <a:srgbClr val="FF0000"/>
                </a:solidFill>
              </a:rPr>
              <a:t>조달</a:t>
            </a:r>
            <a:endParaRPr lang="ko-KR" altLang="en-US" sz="1000" b="1" dirty="0"/>
          </a:p>
        </p:txBody>
      </p:sp>
      <p:sp>
        <p:nvSpPr>
          <p:cNvPr id="5" name="모서리가 둥근 직사각형 4"/>
          <p:cNvSpPr/>
          <p:nvPr/>
        </p:nvSpPr>
        <p:spPr>
          <a:xfrm>
            <a:off x="4137660" y="1427168"/>
            <a:ext cx="472440" cy="23860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직사각형 8"/>
          <p:cNvSpPr/>
          <p:nvPr/>
        </p:nvSpPr>
        <p:spPr>
          <a:xfrm>
            <a:off x="6597525" y="1885593"/>
            <a:ext cx="1140056" cy="246221"/>
          </a:xfrm>
          <a:prstGeom prst="rect">
            <a:avLst/>
          </a:prstGeom>
        </p:spPr>
        <p:txBody>
          <a:bodyPr wrap="none">
            <a:spAutoFit/>
          </a:bodyPr>
          <a:lstStyle/>
          <a:p>
            <a:r>
              <a:rPr lang="ko-KR" altLang="en-US" sz="1000" b="1" dirty="0">
                <a:solidFill>
                  <a:srgbClr val="FF0000"/>
                </a:solidFill>
              </a:rPr>
              <a:t>담보 대출금 하한</a:t>
            </a:r>
            <a:endParaRPr lang="ko-KR" altLang="en-US" dirty="0"/>
          </a:p>
        </p:txBody>
      </p:sp>
      <p:sp>
        <p:nvSpPr>
          <p:cNvPr id="11" name="직사각형 10"/>
          <p:cNvSpPr/>
          <p:nvPr/>
        </p:nvSpPr>
        <p:spPr>
          <a:xfrm>
            <a:off x="6125085" y="1677596"/>
            <a:ext cx="1140056" cy="246221"/>
          </a:xfrm>
          <a:prstGeom prst="rect">
            <a:avLst/>
          </a:prstGeom>
        </p:spPr>
        <p:txBody>
          <a:bodyPr wrap="none">
            <a:spAutoFit/>
          </a:bodyPr>
          <a:lstStyle/>
          <a:p>
            <a:r>
              <a:rPr lang="ko-KR" altLang="en-US" sz="1000" b="1" dirty="0">
                <a:solidFill>
                  <a:srgbClr val="FF0000"/>
                </a:solidFill>
              </a:rPr>
              <a:t>담보 대출금 상한</a:t>
            </a:r>
            <a:endParaRPr lang="ko-KR" altLang="en-US" dirty="0"/>
          </a:p>
        </p:txBody>
      </p:sp>
      <p:sp>
        <p:nvSpPr>
          <p:cNvPr id="12" name="직사각형 11"/>
          <p:cNvSpPr/>
          <p:nvPr/>
        </p:nvSpPr>
        <p:spPr>
          <a:xfrm>
            <a:off x="3727709" y="2766205"/>
            <a:ext cx="1151277" cy="553998"/>
          </a:xfrm>
          <a:prstGeom prst="rect">
            <a:avLst/>
          </a:prstGeom>
        </p:spPr>
        <p:txBody>
          <a:bodyPr wrap="none">
            <a:spAutoFit/>
          </a:bodyPr>
          <a:lstStyle/>
          <a:p>
            <a:pPr algn="ctr"/>
            <a:r>
              <a:rPr lang="ko-KR" altLang="en-US" sz="1000" b="1" dirty="0">
                <a:solidFill>
                  <a:srgbClr val="FF0000"/>
                </a:solidFill>
              </a:rPr>
              <a:t>공사 중</a:t>
            </a:r>
            <a:endParaRPr lang="en-US" altLang="ko-KR" sz="1000" b="1" dirty="0">
              <a:solidFill>
                <a:srgbClr val="FF0000"/>
              </a:solidFill>
            </a:endParaRPr>
          </a:p>
          <a:p>
            <a:pPr algn="ctr"/>
            <a:r>
              <a:rPr lang="ko-KR" altLang="en-US" sz="1000" b="1" dirty="0">
                <a:solidFill>
                  <a:srgbClr val="FF0000"/>
                </a:solidFill>
              </a:rPr>
              <a:t>단기자금</a:t>
            </a:r>
            <a:endParaRPr lang="en-US" altLang="ko-KR" sz="1000" b="1" dirty="0">
              <a:solidFill>
                <a:srgbClr val="FF0000"/>
              </a:solidFill>
            </a:endParaRPr>
          </a:p>
          <a:p>
            <a:pPr algn="ctr"/>
            <a:r>
              <a:rPr lang="en-US" altLang="ko-KR" sz="1000" b="1" dirty="0">
                <a:solidFill>
                  <a:srgbClr val="FF0000"/>
                </a:solidFill>
              </a:rPr>
              <a:t>Construction Loan</a:t>
            </a:r>
            <a:endParaRPr lang="ko-KR" altLang="en-US" sz="1000" b="1" dirty="0">
              <a:solidFill>
                <a:srgbClr val="FF0000"/>
              </a:solidFill>
            </a:endParaRPr>
          </a:p>
        </p:txBody>
      </p:sp>
      <p:sp>
        <p:nvSpPr>
          <p:cNvPr id="13" name="직사각형 12"/>
          <p:cNvSpPr/>
          <p:nvPr/>
        </p:nvSpPr>
        <p:spPr>
          <a:xfrm>
            <a:off x="5182554" y="2551683"/>
            <a:ext cx="987771" cy="553998"/>
          </a:xfrm>
          <a:prstGeom prst="rect">
            <a:avLst/>
          </a:prstGeom>
        </p:spPr>
        <p:txBody>
          <a:bodyPr wrap="none">
            <a:spAutoFit/>
          </a:bodyPr>
          <a:lstStyle/>
          <a:p>
            <a:pPr algn="ctr"/>
            <a:r>
              <a:rPr lang="ko-KR" altLang="en-US" sz="1000" b="1" dirty="0">
                <a:solidFill>
                  <a:srgbClr val="FF0000"/>
                </a:solidFill>
              </a:rPr>
              <a:t>준공 후</a:t>
            </a:r>
            <a:endParaRPr lang="en-US" altLang="ko-KR" sz="1000" b="1" dirty="0">
              <a:solidFill>
                <a:srgbClr val="FF0000"/>
              </a:solidFill>
            </a:endParaRPr>
          </a:p>
          <a:p>
            <a:pPr algn="ctr"/>
            <a:r>
              <a:rPr lang="ko-KR" altLang="en-US" sz="1000" b="1" dirty="0">
                <a:solidFill>
                  <a:srgbClr val="FF0000"/>
                </a:solidFill>
              </a:rPr>
              <a:t>장기자금</a:t>
            </a:r>
            <a:endParaRPr lang="en-US" altLang="ko-KR" sz="1000" b="1" dirty="0">
              <a:solidFill>
                <a:srgbClr val="FF0000"/>
              </a:solidFill>
            </a:endParaRPr>
          </a:p>
          <a:p>
            <a:pPr lvl="0" algn="ctr"/>
            <a:r>
              <a:rPr lang="en-US" altLang="ko-KR" sz="1000" b="1" dirty="0">
                <a:solidFill>
                  <a:srgbClr val="FF0000"/>
                </a:solidFill>
              </a:rPr>
              <a:t>Mortgage Loan</a:t>
            </a:r>
            <a:endParaRPr lang="ko-KR" altLang="en-US" sz="1000" b="1" dirty="0">
              <a:solidFill>
                <a:srgbClr val="FF0000"/>
              </a:solidFill>
            </a:endParaRPr>
          </a:p>
        </p:txBody>
      </p:sp>
      <p:sp>
        <p:nvSpPr>
          <p:cNvPr id="14" name="직사각형 13"/>
          <p:cNvSpPr/>
          <p:nvPr/>
        </p:nvSpPr>
        <p:spPr>
          <a:xfrm>
            <a:off x="392555" y="3972911"/>
            <a:ext cx="840295" cy="246221"/>
          </a:xfrm>
          <a:prstGeom prst="rect">
            <a:avLst/>
          </a:prstGeom>
        </p:spPr>
        <p:txBody>
          <a:bodyPr wrap="none">
            <a:spAutoFit/>
          </a:bodyPr>
          <a:lstStyle/>
          <a:p>
            <a:r>
              <a:rPr lang="en-US" altLang="ko-KR" sz="1000" b="1" dirty="0">
                <a:solidFill>
                  <a:srgbClr val="FF0000"/>
                </a:solidFill>
              </a:rPr>
              <a:t>Constructor</a:t>
            </a:r>
            <a:endParaRPr lang="ko-KR" altLang="en-US" sz="1000" b="1" dirty="0"/>
          </a:p>
        </p:txBody>
      </p:sp>
      <p:sp>
        <p:nvSpPr>
          <p:cNvPr id="15" name="직사각형 14"/>
          <p:cNvSpPr/>
          <p:nvPr/>
        </p:nvSpPr>
        <p:spPr>
          <a:xfrm>
            <a:off x="1769893" y="3972911"/>
            <a:ext cx="732893" cy="246221"/>
          </a:xfrm>
          <a:prstGeom prst="rect">
            <a:avLst/>
          </a:prstGeom>
        </p:spPr>
        <p:txBody>
          <a:bodyPr wrap="none">
            <a:spAutoFit/>
          </a:bodyPr>
          <a:lstStyle/>
          <a:p>
            <a:r>
              <a:rPr lang="en-US" altLang="ko-KR" sz="1000" b="1" dirty="0">
                <a:solidFill>
                  <a:srgbClr val="FF0000"/>
                </a:solidFill>
              </a:rPr>
              <a:t>Developer</a:t>
            </a:r>
            <a:endParaRPr lang="ko-KR" altLang="en-US" sz="1000" b="1" dirty="0"/>
          </a:p>
        </p:txBody>
      </p:sp>
      <p:sp>
        <p:nvSpPr>
          <p:cNvPr id="16" name="직사각형 15"/>
          <p:cNvSpPr/>
          <p:nvPr/>
        </p:nvSpPr>
        <p:spPr>
          <a:xfrm>
            <a:off x="1911759" y="4704431"/>
            <a:ext cx="449162" cy="246221"/>
          </a:xfrm>
          <a:prstGeom prst="rect">
            <a:avLst/>
          </a:prstGeom>
        </p:spPr>
        <p:txBody>
          <a:bodyPr wrap="none">
            <a:spAutoFit/>
          </a:bodyPr>
          <a:lstStyle/>
          <a:p>
            <a:pPr algn="ctr"/>
            <a:r>
              <a:rPr lang="en-US" altLang="ko-KR" sz="1000" b="1" dirty="0">
                <a:solidFill>
                  <a:srgbClr val="FF0000"/>
                </a:solidFill>
              </a:rPr>
              <a:t>Bank</a:t>
            </a:r>
            <a:endParaRPr lang="ko-KR" altLang="en-US" sz="1000" b="1" dirty="0"/>
          </a:p>
        </p:txBody>
      </p:sp>
      <p:cxnSp>
        <p:nvCxnSpPr>
          <p:cNvPr id="18" name="직선 화살표 연결선 17"/>
          <p:cNvCxnSpPr>
            <a:stCxn id="14" idx="3"/>
            <a:endCxn id="15" idx="1"/>
          </p:cNvCxnSpPr>
          <p:nvPr/>
        </p:nvCxnSpPr>
        <p:spPr>
          <a:xfrm>
            <a:off x="1232850" y="4096022"/>
            <a:ext cx="537043" cy="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20" name="직선 화살표 연결선 19"/>
          <p:cNvCxnSpPr>
            <a:stCxn id="15" idx="2"/>
            <a:endCxn id="16" idx="0"/>
          </p:cNvCxnSpPr>
          <p:nvPr/>
        </p:nvCxnSpPr>
        <p:spPr>
          <a:xfrm>
            <a:off x="2136340" y="4219132"/>
            <a:ext cx="0" cy="485299"/>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a:stCxn id="16" idx="1"/>
            <a:endCxn id="14" idx="2"/>
          </p:cNvCxnSpPr>
          <p:nvPr/>
        </p:nvCxnSpPr>
        <p:spPr>
          <a:xfrm flipH="1" flipV="1">
            <a:off x="812703" y="4219132"/>
            <a:ext cx="1099056" cy="608410"/>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27" name="직사각형 26"/>
          <p:cNvSpPr/>
          <p:nvPr/>
        </p:nvSpPr>
        <p:spPr>
          <a:xfrm>
            <a:off x="1155893" y="3741851"/>
            <a:ext cx="659155" cy="369332"/>
          </a:xfrm>
          <a:prstGeom prst="rect">
            <a:avLst/>
          </a:prstGeom>
        </p:spPr>
        <p:txBody>
          <a:bodyPr wrap="none">
            <a:spAutoFit/>
          </a:bodyPr>
          <a:lstStyle/>
          <a:p>
            <a:pPr algn="ctr"/>
            <a:r>
              <a:rPr lang="ko-KR" altLang="en-US" sz="1000" b="1" dirty="0">
                <a:solidFill>
                  <a:srgbClr val="0000FF"/>
                </a:solidFill>
              </a:rPr>
              <a:t>기성</a:t>
            </a:r>
            <a:endParaRPr lang="en-US" altLang="ko-KR" sz="1000" b="1" dirty="0">
              <a:solidFill>
                <a:srgbClr val="0000FF"/>
              </a:solidFill>
            </a:endParaRPr>
          </a:p>
          <a:p>
            <a:pPr algn="ctr"/>
            <a:r>
              <a:rPr lang="en-US" altLang="ko-KR" sz="800" b="1" dirty="0">
                <a:solidFill>
                  <a:srgbClr val="0000FF"/>
                </a:solidFill>
              </a:rPr>
              <a:t>(</a:t>
            </a:r>
            <a:r>
              <a:rPr lang="ko-KR" altLang="en-US" sz="800" b="1" dirty="0">
                <a:solidFill>
                  <a:srgbClr val="0000FF"/>
                </a:solidFill>
              </a:rPr>
              <a:t>공사실적</a:t>
            </a:r>
            <a:r>
              <a:rPr lang="en-US" altLang="ko-KR" sz="800" b="1" dirty="0">
                <a:solidFill>
                  <a:srgbClr val="0000FF"/>
                </a:solidFill>
              </a:rPr>
              <a:t>)</a:t>
            </a:r>
            <a:endParaRPr lang="ko-KR" altLang="en-US" sz="800" b="1" dirty="0">
              <a:solidFill>
                <a:srgbClr val="0000FF"/>
              </a:solidFill>
            </a:endParaRPr>
          </a:p>
        </p:txBody>
      </p:sp>
      <p:sp>
        <p:nvSpPr>
          <p:cNvPr id="28" name="직사각형 27"/>
          <p:cNvSpPr/>
          <p:nvPr/>
        </p:nvSpPr>
        <p:spPr>
          <a:xfrm>
            <a:off x="2091692" y="4256233"/>
            <a:ext cx="441146" cy="400110"/>
          </a:xfrm>
          <a:prstGeom prst="rect">
            <a:avLst/>
          </a:prstGeom>
        </p:spPr>
        <p:txBody>
          <a:bodyPr wrap="none">
            <a:spAutoFit/>
          </a:bodyPr>
          <a:lstStyle/>
          <a:p>
            <a:r>
              <a:rPr lang="ko-KR" altLang="en-US" sz="1000" b="1" dirty="0">
                <a:solidFill>
                  <a:srgbClr val="0000FF"/>
                </a:solidFill>
              </a:rPr>
              <a:t>실적</a:t>
            </a:r>
            <a:endParaRPr lang="en-US" altLang="ko-KR" sz="1000" b="1" dirty="0">
              <a:solidFill>
                <a:srgbClr val="0000FF"/>
              </a:solidFill>
            </a:endParaRPr>
          </a:p>
          <a:p>
            <a:r>
              <a:rPr lang="ko-KR" altLang="en-US" sz="1000" b="1" dirty="0">
                <a:solidFill>
                  <a:srgbClr val="0000FF"/>
                </a:solidFill>
              </a:rPr>
              <a:t>검증</a:t>
            </a:r>
          </a:p>
        </p:txBody>
      </p:sp>
      <p:sp>
        <p:nvSpPr>
          <p:cNvPr id="29" name="직사각형 28"/>
          <p:cNvSpPr/>
          <p:nvPr/>
        </p:nvSpPr>
        <p:spPr>
          <a:xfrm>
            <a:off x="543978" y="4427431"/>
            <a:ext cx="1082348" cy="400110"/>
          </a:xfrm>
          <a:prstGeom prst="rect">
            <a:avLst/>
          </a:prstGeom>
        </p:spPr>
        <p:txBody>
          <a:bodyPr wrap="none">
            <a:spAutoFit/>
          </a:bodyPr>
          <a:lstStyle/>
          <a:p>
            <a:pPr algn="ctr"/>
            <a:r>
              <a:rPr lang="ko-KR" altLang="en-US" sz="1000" b="1" dirty="0">
                <a:solidFill>
                  <a:srgbClr val="0000FF"/>
                </a:solidFill>
              </a:rPr>
              <a:t>지불</a:t>
            </a:r>
            <a:endParaRPr lang="en-US" altLang="ko-KR" sz="1000" b="1" dirty="0">
              <a:solidFill>
                <a:srgbClr val="0000FF"/>
              </a:solidFill>
            </a:endParaRPr>
          </a:p>
          <a:p>
            <a:pPr algn="ctr"/>
            <a:r>
              <a:rPr lang="en-US" altLang="ko-KR" sz="1000" b="1" dirty="0">
                <a:solidFill>
                  <a:srgbClr val="0000FF"/>
                </a:solidFill>
              </a:rPr>
              <a:t>(Retainage</a:t>
            </a:r>
            <a:r>
              <a:rPr lang="ko-KR" altLang="en-US" sz="1000" b="1" dirty="0">
                <a:solidFill>
                  <a:srgbClr val="0000FF"/>
                </a:solidFill>
              </a:rPr>
              <a:t> 제외</a:t>
            </a:r>
            <a:r>
              <a:rPr lang="en-US" altLang="ko-KR" sz="1000" b="1" dirty="0">
                <a:solidFill>
                  <a:srgbClr val="0000FF"/>
                </a:solidFill>
              </a:rPr>
              <a:t>)</a:t>
            </a:r>
            <a:endParaRPr lang="ko-KR" altLang="en-US" sz="1000" b="1" dirty="0">
              <a:solidFill>
                <a:srgbClr val="0000FF"/>
              </a:solidFill>
            </a:endParaRPr>
          </a:p>
        </p:txBody>
      </p:sp>
      <p:sp>
        <p:nvSpPr>
          <p:cNvPr id="31" name="직사각형 30"/>
          <p:cNvSpPr/>
          <p:nvPr/>
        </p:nvSpPr>
        <p:spPr>
          <a:xfrm>
            <a:off x="175260" y="3610723"/>
            <a:ext cx="2506980" cy="1502297"/>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 name="직사각형 29"/>
          <p:cNvSpPr/>
          <p:nvPr/>
        </p:nvSpPr>
        <p:spPr>
          <a:xfrm>
            <a:off x="715688" y="3449215"/>
            <a:ext cx="1535613" cy="307777"/>
          </a:xfrm>
          <a:prstGeom prst="rect">
            <a:avLst/>
          </a:prstGeom>
          <a:solidFill>
            <a:schemeClr val="bg1"/>
          </a:solidFill>
        </p:spPr>
        <p:txBody>
          <a:bodyPr wrap="none">
            <a:spAutoFit/>
          </a:bodyPr>
          <a:lstStyle/>
          <a:p>
            <a:r>
              <a:rPr lang="en-US" altLang="ko-KR" sz="1400" b="1" u="sng" dirty="0">
                <a:solidFill>
                  <a:srgbClr val="0000FF"/>
                </a:solidFill>
              </a:rPr>
              <a:t>Construction</a:t>
            </a:r>
            <a:r>
              <a:rPr lang="ko-KR" altLang="en-US" sz="1400" b="1" u="sng" dirty="0">
                <a:solidFill>
                  <a:srgbClr val="0000FF"/>
                </a:solidFill>
              </a:rPr>
              <a:t> </a:t>
            </a:r>
            <a:r>
              <a:rPr lang="en-US" altLang="ko-KR" sz="1400" b="1" u="sng" dirty="0">
                <a:solidFill>
                  <a:srgbClr val="0000FF"/>
                </a:solidFill>
              </a:rPr>
              <a:t>Loan</a:t>
            </a:r>
            <a:endParaRPr lang="ko-KR" altLang="en-US" sz="1400" b="1" u="sng" dirty="0">
              <a:solidFill>
                <a:srgbClr val="0000FF"/>
              </a:solidFill>
            </a:endParaRPr>
          </a:p>
        </p:txBody>
      </p:sp>
      <p:sp>
        <p:nvSpPr>
          <p:cNvPr id="24" name="직사각형 23"/>
          <p:cNvSpPr/>
          <p:nvPr/>
        </p:nvSpPr>
        <p:spPr>
          <a:xfrm>
            <a:off x="532195" y="3858668"/>
            <a:ext cx="569387" cy="246221"/>
          </a:xfrm>
          <a:prstGeom prst="rect">
            <a:avLst/>
          </a:prstGeom>
        </p:spPr>
        <p:txBody>
          <a:bodyPr wrap="none">
            <a:spAutoFit/>
          </a:bodyPr>
          <a:lstStyle/>
          <a:p>
            <a:r>
              <a:rPr lang="ko-KR" altLang="en-US" sz="1000" b="1">
                <a:solidFill>
                  <a:srgbClr val="0000FF"/>
                </a:solidFill>
              </a:rPr>
              <a:t>시공사</a:t>
            </a:r>
            <a:endParaRPr lang="ko-KR" altLang="en-US" sz="1000" b="1" dirty="0">
              <a:solidFill>
                <a:srgbClr val="0000FF"/>
              </a:solidFill>
            </a:endParaRPr>
          </a:p>
        </p:txBody>
      </p:sp>
      <p:sp>
        <p:nvSpPr>
          <p:cNvPr id="25" name="직사각형 24"/>
          <p:cNvSpPr/>
          <p:nvPr/>
        </p:nvSpPr>
        <p:spPr>
          <a:xfrm>
            <a:off x="1830317" y="3858668"/>
            <a:ext cx="569387" cy="246221"/>
          </a:xfrm>
          <a:prstGeom prst="rect">
            <a:avLst/>
          </a:prstGeom>
        </p:spPr>
        <p:txBody>
          <a:bodyPr wrap="none">
            <a:spAutoFit/>
          </a:bodyPr>
          <a:lstStyle/>
          <a:p>
            <a:r>
              <a:rPr lang="ko-KR" altLang="en-US" sz="1000" b="1" dirty="0">
                <a:solidFill>
                  <a:srgbClr val="0000FF"/>
                </a:solidFill>
              </a:rPr>
              <a:t>시행사</a:t>
            </a:r>
          </a:p>
        </p:txBody>
      </p:sp>
      <p:sp>
        <p:nvSpPr>
          <p:cNvPr id="26" name="직사각형 25"/>
          <p:cNvSpPr/>
          <p:nvPr/>
        </p:nvSpPr>
        <p:spPr>
          <a:xfrm>
            <a:off x="1914537" y="4868486"/>
            <a:ext cx="441146" cy="246221"/>
          </a:xfrm>
          <a:prstGeom prst="rect">
            <a:avLst/>
          </a:prstGeom>
        </p:spPr>
        <p:txBody>
          <a:bodyPr wrap="none">
            <a:spAutoFit/>
          </a:bodyPr>
          <a:lstStyle/>
          <a:p>
            <a:r>
              <a:rPr lang="ko-KR" altLang="en-US" sz="1000" b="1">
                <a:solidFill>
                  <a:srgbClr val="0000FF"/>
                </a:solidFill>
              </a:rPr>
              <a:t>은행</a:t>
            </a:r>
            <a:endParaRPr lang="ko-KR" altLang="en-US" sz="1000" b="1" dirty="0">
              <a:solidFill>
                <a:srgbClr val="0000FF"/>
              </a:solidFill>
            </a:endParaRPr>
          </a:p>
        </p:txBody>
      </p:sp>
      <p:sp>
        <p:nvSpPr>
          <p:cNvPr id="32" name="직사각형 31">
            <a:extLst>
              <a:ext uri="{FF2B5EF4-FFF2-40B4-BE49-F238E27FC236}">
                <a16:creationId xmlns:a16="http://schemas.microsoft.com/office/drawing/2014/main" id="{73D45D88-337D-42A6-A7C7-92C3EDFBADCF}"/>
              </a:ext>
            </a:extLst>
          </p:cNvPr>
          <p:cNvSpPr/>
          <p:nvPr/>
        </p:nvSpPr>
        <p:spPr>
          <a:xfrm>
            <a:off x="3288549" y="4258154"/>
            <a:ext cx="389850" cy="338554"/>
          </a:xfrm>
          <a:prstGeom prst="rect">
            <a:avLst/>
          </a:prstGeom>
        </p:spPr>
        <p:txBody>
          <a:bodyPr wrap="none">
            <a:spAutoFit/>
          </a:bodyPr>
          <a:lstStyle/>
          <a:p>
            <a:r>
              <a:rPr lang="ko-KR" altLang="en-US" sz="800" b="1" dirty="0">
                <a:solidFill>
                  <a:srgbClr val="FF0000"/>
                </a:solidFill>
              </a:rPr>
              <a:t>대출</a:t>
            </a:r>
            <a:endParaRPr lang="en-US" altLang="ko-KR" sz="800" b="1" dirty="0">
              <a:solidFill>
                <a:srgbClr val="FF0000"/>
              </a:solidFill>
            </a:endParaRPr>
          </a:p>
          <a:p>
            <a:r>
              <a:rPr lang="ko-KR" altLang="en-US" sz="800" b="1" dirty="0">
                <a:solidFill>
                  <a:srgbClr val="FF0000"/>
                </a:solidFill>
              </a:rPr>
              <a:t>차수</a:t>
            </a:r>
            <a:endParaRPr lang="ko-KR" altLang="en-US" sz="800" dirty="0"/>
          </a:p>
        </p:txBody>
      </p:sp>
      <p:sp>
        <p:nvSpPr>
          <p:cNvPr id="33" name="직사각형 32">
            <a:extLst>
              <a:ext uri="{FF2B5EF4-FFF2-40B4-BE49-F238E27FC236}">
                <a16:creationId xmlns:a16="http://schemas.microsoft.com/office/drawing/2014/main" id="{EFC15636-A7EA-4FFD-8EAB-4D8553C8995A}"/>
              </a:ext>
            </a:extLst>
          </p:cNvPr>
          <p:cNvSpPr/>
          <p:nvPr/>
        </p:nvSpPr>
        <p:spPr>
          <a:xfrm>
            <a:off x="2185380" y="2047338"/>
            <a:ext cx="825867" cy="400110"/>
          </a:xfrm>
          <a:prstGeom prst="rect">
            <a:avLst/>
          </a:prstGeom>
        </p:spPr>
        <p:txBody>
          <a:bodyPr wrap="none">
            <a:spAutoFit/>
          </a:bodyPr>
          <a:lstStyle/>
          <a:p>
            <a:pPr algn="ctr"/>
            <a:r>
              <a:rPr lang="ko-KR" altLang="en-US" sz="1000" b="1" dirty="0">
                <a:solidFill>
                  <a:srgbClr val="FF0000"/>
                </a:solidFill>
              </a:rPr>
              <a:t>장기자금의</a:t>
            </a:r>
            <a:endParaRPr lang="en-US" altLang="ko-KR" sz="1000" b="1" dirty="0">
              <a:solidFill>
                <a:srgbClr val="FF0000"/>
              </a:solidFill>
            </a:endParaRPr>
          </a:p>
          <a:p>
            <a:pPr algn="ctr"/>
            <a:r>
              <a:rPr lang="en-US" altLang="ko-KR" sz="1000" b="1" dirty="0">
                <a:solidFill>
                  <a:srgbClr val="FF0000"/>
                </a:solidFill>
              </a:rPr>
              <a:t>75% ~ 80%</a:t>
            </a:r>
            <a:endParaRPr lang="ko-KR" altLang="en-US" dirty="0"/>
          </a:p>
        </p:txBody>
      </p:sp>
    </p:spTree>
    <p:extLst>
      <p:ext uri="{BB962C8B-B14F-4D97-AF65-F5344CB8AC3E}">
        <p14:creationId xmlns:p14="http://schemas.microsoft.com/office/powerpoint/2010/main" val="2111535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13.6 Owner Financing Using Bonds (1/2)</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10</a:t>
            </a:fld>
            <a:endParaRPr lang="ko-KR" altLang="en-US" dirty="0"/>
          </a:p>
        </p:txBody>
      </p:sp>
      <p:sp>
        <p:nvSpPr>
          <p:cNvPr id="8" name="직사각형 7"/>
          <p:cNvSpPr/>
          <p:nvPr/>
        </p:nvSpPr>
        <p:spPr>
          <a:xfrm>
            <a:off x="2678209" y="5529820"/>
            <a:ext cx="4549580" cy="369332"/>
          </a:xfrm>
          <a:prstGeom prst="rect">
            <a:avLst/>
          </a:prstGeom>
        </p:spPr>
        <p:txBody>
          <a:bodyPr wrap="none">
            <a:spAutoFit/>
          </a:bodyPr>
          <a:lstStyle/>
          <a:p>
            <a:pPr algn="ctr"/>
            <a:r>
              <a:rPr lang="en-US" altLang="ko-KR" dirty="0"/>
              <a:t>FIGURE 13.4 Sequence of payments for a bond</a:t>
            </a:r>
            <a:endParaRPr lang="ko-KR" altLang="en-US" dirty="0"/>
          </a:p>
        </p:txBody>
      </p:sp>
      <p:pic>
        <p:nvPicPr>
          <p:cNvPr id="10" name="내용 개체 틀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9243" y="3539759"/>
            <a:ext cx="7435677" cy="1891636"/>
          </a:xfrm>
        </p:spPr>
      </p:pic>
      <p:sp>
        <p:nvSpPr>
          <p:cNvPr id="6" name="내용 개체 틀 2"/>
          <p:cNvSpPr txBox="1">
            <a:spLocks/>
          </p:cNvSpPr>
          <p:nvPr/>
        </p:nvSpPr>
        <p:spPr>
          <a:xfrm>
            <a:off x="681038" y="1808163"/>
            <a:ext cx="8543925" cy="4351338"/>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solidFill>
                  <a:srgbClr val="FF0000"/>
                </a:solidFill>
              </a:rPr>
              <a:t>Large corporations and public institutions</a:t>
            </a:r>
            <a:r>
              <a:rPr lang="en-US" altLang="ko-KR" sz="1800" dirty="0"/>
              <a:t> commonly use the procedure of </a:t>
            </a:r>
            <a:r>
              <a:rPr lang="en-US" altLang="ko-KR" sz="1800" dirty="0">
                <a:solidFill>
                  <a:srgbClr val="FF0000"/>
                </a:solidFill>
              </a:rPr>
              <a:t>issuing bonds</a:t>
            </a:r>
            <a:r>
              <a:rPr lang="en-US" altLang="ko-KR" sz="1800" dirty="0"/>
              <a:t> </a:t>
            </a:r>
            <a:r>
              <a:rPr lang="en-US" altLang="ko-KR" sz="1400" dirty="0">
                <a:solidFill>
                  <a:srgbClr val="0000FF"/>
                </a:solidFill>
              </a:rPr>
              <a:t>(</a:t>
            </a:r>
            <a:r>
              <a:rPr lang="ko-KR" altLang="en-US" sz="1400" dirty="0">
                <a:solidFill>
                  <a:srgbClr val="0000FF"/>
                </a:solidFill>
              </a:rPr>
              <a:t>채권</a:t>
            </a:r>
            <a:r>
              <a:rPr lang="en-US" altLang="ko-KR" sz="1400" dirty="0">
                <a:solidFill>
                  <a:srgbClr val="0000FF"/>
                </a:solidFill>
              </a:rPr>
              <a:t>)</a:t>
            </a:r>
            <a:r>
              <a:rPr lang="en-US" altLang="ko-KR" sz="1800" dirty="0"/>
              <a:t> to raise money for construction projects. </a:t>
            </a:r>
            <a:r>
              <a:rPr lang="ko-KR" altLang="en-US" sz="1400" dirty="0">
                <a:solidFill>
                  <a:srgbClr val="0000FF"/>
                </a:solidFill>
              </a:rPr>
              <a:t>대기업들은 건설 자금 마련을 위해 채권 발행</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A bond is promising to </a:t>
            </a:r>
            <a:r>
              <a:rPr lang="en-US" altLang="ko-KR" sz="1800" dirty="0">
                <a:solidFill>
                  <a:srgbClr val="FF0000"/>
                </a:solidFill>
              </a:rPr>
              <a:t>pay back</a:t>
            </a:r>
            <a:r>
              <a:rPr lang="en-US" altLang="ko-KR" sz="1800" dirty="0"/>
              <a:t> a sum of money at a future point in time. </a:t>
            </a:r>
            <a:r>
              <a:rPr lang="ko-KR" altLang="en-US" sz="1400" dirty="0">
                <a:solidFill>
                  <a:srgbClr val="0000FF"/>
                </a:solidFill>
              </a:rPr>
              <a:t>채권</a:t>
            </a:r>
            <a:r>
              <a:rPr lang="en-US" altLang="ko-KR" sz="1400" dirty="0">
                <a:solidFill>
                  <a:srgbClr val="0000FF"/>
                </a:solidFill>
              </a:rPr>
              <a:t>: </a:t>
            </a:r>
            <a:r>
              <a:rPr lang="ko-KR" altLang="en-US" sz="1400" dirty="0">
                <a:solidFill>
                  <a:srgbClr val="0000FF"/>
                </a:solidFill>
              </a:rPr>
              <a:t>일정 기간 후 원금과 이자를 돌려준다는 증권</a:t>
            </a:r>
            <a:endParaRPr lang="en-US" altLang="ko-KR" sz="1800" dirty="0">
              <a:solidFill>
                <a:srgbClr val="0000FF"/>
              </a:solidFill>
            </a:endParaRPr>
          </a:p>
        </p:txBody>
      </p:sp>
      <p:sp>
        <p:nvSpPr>
          <p:cNvPr id="7" name="직사각형 6"/>
          <p:cNvSpPr/>
          <p:nvPr/>
        </p:nvSpPr>
        <p:spPr>
          <a:xfrm>
            <a:off x="4600946" y="3508329"/>
            <a:ext cx="986167" cy="307777"/>
          </a:xfrm>
          <a:prstGeom prst="rect">
            <a:avLst/>
          </a:prstGeom>
        </p:spPr>
        <p:txBody>
          <a:bodyPr wrap="none">
            <a:spAutoFit/>
          </a:bodyPr>
          <a:lstStyle/>
          <a:p>
            <a:r>
              <a:rPr lang="ko-KR" altLang="en-US" sz="1400" b="1" dirty="0">
                <a:solidFill>
                  <a:srgbClr val="FF0000"/>
                </a:solidFill>
              </a:rPr>
              <a:t>이자율 </a:t>
            </a:r>
            <a:r>
              <a:rPr lang="en-US" altLang="ko-KR" sz="1400" b="1" dirty="0">
                <a:solidFill>
                  <a:srgbClr val="FF0000"/>
                </a:solidFill>
              </a:rPr>
              <a:t>8%</a:t>
            </a:r>
            <a:endParaRPr lang="ko-KR" altLang="en-US" sz="1400" b="1" dirty="0"/>
          </a:p>
        </p:txBody>
      </p:sp>
      <p:sp>
        <p:nvSpPr>
          <p:cNvPr id="9" name="직사각형 8"/>
          <p:cNvSpPr/>
          <p:nvPr/>
        </p:nvSpPr>
        <p:spPr>
          <a:xfrm>
            <a:off x="2558786" y="4409377"/>
            <a:ext cx="543739" cy="307777"/>
          </a:xfrm>
          <a:prstGeom prst="rect">
            <a:avLst/>
          </a:prstGeom>
        </p:spPr>
        <p:txBody>
          <a:bodyPr wrap="none">
            <a:spAutoFit/>
          </a:bodyPr>
          <a:lstStyle/>
          <a:p>
            <a:r>
              <a:rPr lang="ko-KR" altLang="en-US" sz="1400" b="1" dirty="0">
                <a:solidFill>
                  <a:srgbClr val="FF0000"/>
                </a:solidFill>
              </a:rPr>
              <a:t>이자</a:t>
            </a:r>
            <a:endParaRPr lang="ko-KR" altLang="en-US" sz="1400" b="1" dirty="0"/>
          </a:p>
        </p:txBody>
      </p:sp>
      <p:sp>
        <p:nvSpPr>
          <p:cNvPr id="11" name="직사각형 10"/>
          <p:cNvSpPr/>
          <p:nvPr/>
        </p:nvSpPr>
        <p:spPr>
          <a:xfrm>
            <a:off x="8403326" y="4630357"/>
            <a:ext cx="543739" cy="307777"/>
          </a:xfrm>
          <a:prstGeom prst="rect">
            <a:avLst/>
          </a:prstGeom>
        </p:spPr>
        <p:txBody>
          <a:bodyPr wrap="none">
            <a:spAutoFit/>
          </a:bodyPr>
          <a:lstStyle/>
          <a:p>
            <a:r>
              <a:rPr lang="ko-KR" altLang="en-US" sz="1400" b="1" dirty="0">
                <a:solidFill>
                  <a:srgbClr val="FF0000"/>
                </a:solidFill>
              </a:rPr>
              <a:t>원금</a:t>
            </a:r>
            <a:endParaRPr lang="ko-KR" altLang="en-US" sz="1400" b="1" dirty="0"/>
          </a:p>
        </p:txBody>
      </p:sp>
    </p:spTree>
    <p:extLst>
      <p:ext uri="{BB962C8B-B14F-4D97-AF65-F5344CB8AC3E}">
        <p14:creationId xmlns:p14="http://schemas.microsoft.com/office/powerpoint/2010/main" val="253457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13.6 Owner Financing Using Bonds (2/2)</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11</a:t>
            </a:fld>
            <a:endParaRPr lang="ko-KR" altLang="en-US" dirty="0"/>
          </a:p>
        </p:txBody>
      </p:sp>
      <p:sp>
        <p:nvSpPr>
          <p:cNvPr id="8" name="직사각형 7"/>
          <p:cNvSpPr/>
          <p:nvPr/>
        </p:nvSpPr>
        <p:spPr>
          <a:xfrm>
            <a:off x="1938007" y="3945681"/>
            <a:ext cx="6029985" cy="369332"/>
          </a:xfrm>
          <a:prstGeom prst="rect">
            <a:avLst/>
          </a:prstGeom>
        </p:spPr>
        <p:txBody>
          <a:bodyPr wrap="none">
            <a:spAutoFit/>
          </a:bodyPr>
          <a:lstStyle/>
          <a:p>
            <a:pPr algn="ctr"/>
            <a:r>
              <a:rPr lang="en-US" altLang="ko-KR" dirty="0"/>
              <a:t>FIGURE 13.5 Profile of revenues and expenses for a bond issue</a:t>
            </a:r>
            <a:endParaRPr lang="ko-KR" altLang="en-US" dirty="0"/>
          </a:p>
        </p:txBody>
      </p:sp>
      <p:pic>
        <p:nvPicPr>
          <p:cNvPr id="5" name="내용 개체 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3012" y="2023416"/>
            <a:ext cx="6124980" cy="1922265"/>
          </a:xfrm>
        </p:spPr>
      </p:pic>
      <p:sp>
        <p:nvSpPr>
          <p:cNvPr id="6" name="직사각형 5"/>
          <p:cNvSpPr/>
          <p:nvPr/>
        </p:nvSpPr>
        <p:spPr>
          <a:xfrm>
            <a:off x="3518906" y="1842354"/>
            <a:ext cx="5674951" cy="523220"/>
          </a:xfrm>
          <a:prstGeom prst="rect">
            <a:avLst/>
          </a:prstGeom>
        </p:spPr>
        <p:txBody>
          <a:bodyPr wrap="none">
            <a:spAutoFit/>
          </a:bodyPr>
          <a:lstStyle/>
          <a:p>
            <a:r>
              <a:rPr lang="en-US" altLang="ko-KR" sz="1400" b="1" dirty="0">
                <a:solidFill>
                  <a:srgbClr val="FF0000"/>
                </a:solidFill>
                <a:sym typeface="Wingdings" panose="05000000000000000000" pitchFamily="2" charset="2"/>
              </a:rPr>
              <a:t> </a:t>
            </a:r>
            <a:r>
              <a:rPr lang="ko-KR" altLang="en-US" sz="1400" b="1" dirty="0">
                <a:solidFill>
                  <a:srgbClr val="FF0000"/>
                </a:solidFill>
              </a:rPr>
              <a:t>채권 입찰을 통해 최고액을 제시한 투자자가 </a:t>
            </a:r>
            <a:r>
              <a:rPr lang="en-US" altLang="ko-KR" sz="1400" b="1" dirty="0">
                <a:solidFill>
                  <a:srgbClr val="FF0000"/>
                </a:solidFill>
              </a:rPr>
              <a:t>$41</a:t>
            </a:r>
            <a:r>
              <a:rPr lang="en-US" altLang="ko-KR" sz="1400" b="1" dirty="0">
                <a:solidFill>
                  <a:srgbClr val="FF0000"/>
                </a:solidFill>
                <a:sym typeface="Symbol" panose="05050102010706020507" pitchFamily="18" charset="2"/>
              </a:rPr>
              <a:t>10</a:t>
            </a:r>
            <a:r>
              <a:rPr lang="en-US" altLang="ko-KR" sz="1400" b="1" baseline="30000" dirty="0">
                <a:solidFill>
                  <a:srgbClr val="FF0000"/>
                </a:solidFill>
                <a:sym typeface="Symbol" panose="05050102010706020507" pitchFamily="18" charset="2"/>
              </a:rPr>
              <a:t>6</a:t>
            </a:r>
            <a:r>
              <a:rPr lang="ko-KR" altLang="en-US" sz="1400" b="1" dirty="0">
                <a:solidFill>
                  <a:srgbClr val="FF0000"/>
                </a:solidFill>
                <a:sym typeface="Symbol" panose="05050102010706020507" pitchFamily="18" charset="2"/>
              </a:rPr>
              <a:t>을 제시</a:t>
            </a:r>
            <a:endParaRPr lang="en-US" altLang="ko-KR" sz="1400" b="1" dirty="0">
              <a:solidFill>
                <a:srgbClr val="FF0000"/>
              </a:solidFill>
            </a:endParaRPr>
          </a:p>
          <a:p>
            <a:r>
              <a:rPr lang="en-US" altLang="ko-KR" sz="1400" b="1" dirty="0">
                <a:solidFill>
                  <a:srgbClr val="FF0000"/>
                </a:solidFill>
                <a:sym typeface="Wingdings" panose="05000000000000000000" pitchFamily="2" charset="2"/>
              </a:rPr>
              <a:t> </a:t>
            </a:r>
            <a:r>
              <a:rPr lang="ko-KR" altLang="en-US" sz="1400" b="1" dirty="0">
                <a:solidFill>
                  <a:srgbClr val="FF0000"/>
                </a:solidFill>
              </a:rPr>
              <a:t>채권 발행액</a:t>
            </a:r>
            <a:r>
              <a:rPr lang="en-US" altLang="ko-KR" sz="1400" b="1" dirty="0">
                <a:solidFill>
                  <a:srgbClr val="FF0000"/>
                </a:solidFill>
              </a:rPr>
              <a:t>  $42</a:t>
            </a:r>
            <a:r>
              <a:rPr lang="en-US" altLang="ko-KR" sz="1400" b="1" dirty="0">
                <a:solidFill>
                  <a:srgbClr val="FF0000"/>
                </a:solidFill>
                <a:sym typeface="Symbol" panose="05050102010706020507" pitchFamily="18" charset="2"/>
              </a:rPr>
              <a:t>10</a:t>
            </a:r>
            <a:r>
              <a:rPr lang="en-US" altLang="ko-KR" sz="1400" b="1" baseline="30000" dirty="0">
                <a:solidFill>
                  <a:srgbClr val="FF0000"/>
                </a:solidFill>
                <a:sym typeface="Symbol" panose="05050102010706020507" pitchFamily="18" charset="2"/>
              </a:rPr>
              <a:t>6</a:t>
            </a:r>
            <a:r>
              <a:rPr lang="ko-KR" altLang="en-US" sz="1400" b="1" dirty="0">
                <a:solidFill>
                  <a:srgbClr val="FF0000"/>
                </a:solidFill>
                <a:sym typeface="Symbol" panose="05050102010706020507" pitchFamily="18" charset="2"/>
              </a:rPr>
              <a:t>에서</a:t>
            </a:r>
            <a:r>
              <a:rPr lang="en-US" altLang="ko-KR" sz="1400" b="1" dirty="0">
                <a:solidFill>
                  <a:srgbClr val="FF0000"/>
                </a:solidFill>
                <a:sym typeface="Symbol" panose="05050102010706020507" pitchFamily="18" charset="2"/>
              </a:rPr>
              <a:t> </a:t>
            </a:r>
            <a:r>
              <a:rPr lang="ko-KR" altLang="en-US" sz="1400" b="1" dirty="0">
                <a:solidFill>
                  <a:srgbClr val="FF0000"/>
                </a:solidFill>
                <a:sym typeface="Symbol" panose="05050102010706020507" pitchFamily="18" charset="2"/>
              </a:rPr>
              <a:t>선이자</a:t>
            </a:r>
            <a:r>
              <a:rPr lang="en-US" altLang="ko-KR" sz="1400" b="1" dirty="0">
                <a:solidFill>
                  <a:srgbClr val="FF0000"/>
                </a:solidFill>
                <a:sym typeface="Symbol" panose="05050102010706020507" pitchFamily="18" charset="2"/>
              </a:rPr>
              <a:t> </a:t>
            </a:r>
            <a:r>
              <a:rPr lang="en-US" altLang="ko-KR" sz="1400" b="1" dirty="0">
                <a:solidFill>
                  <a:srgbClr val="FF0000"/>
                </a:solidFill>
              </a:rPr>
              <a:t>$1</a:t>
            </a:r>
            <a:r>
              <a:rPr lang="en-US" altLang="ko-KR" sz="1400" b="1" dirty="0">
                <a:solidFill>
                  <a:srgbClr val="FF0000"/>
                </a:solidFill>
                <a:sym typeface="Symbol" panose="05050102010706020507" pitchFamily="18" charset="2"/>
              </a:rPr>
              <a:t>10</a:t>
            </a:r>
            <a:r>
              <a:rPr lang="en-US" altLang="ko-KR" sz="1400" b="1" baseline="30000" dirty="0">
                <a:solidFill>
                  <a:srgbClr val="FF0000"/>
                </a:solidFill>
                <a:sym typeface="Symbol" panose="05050102010706020507" pitchFamily="18" charset="2"/>
              </a:rPr>
              <a:t>6</a:t>
            </a:r>
            <a:r>
              <a:rPr lang="ko-KR" altLang="en-US" sz="1400" b="1" dirty="0">
                <a:solidFill>
                  <a:srgbClr val="FF0000"/>
                </a:solidFill>
                <a:sym typeface="Symbol" panose="05050102010706020507" pitchFamily="18" charset="2"/>
              </a:rPr>
              <a:t>를 차감한 것과 동일한 효과</a:t>
            </a:r>
            <a:endParaRPr lang="ko-KR" altLang="en-US" sz="1400" b="1" dirty="0"/>
          </a:p>
        </p:txBody>
      </p:sp>
      <p:sp>
        <p:nvSpPr>
          <p:cNvPr id="7" name="직사각형 6"/>
          <p:cNvSpPr/>
          <p:nvPr/>
        </p:nvSpPr>
        <p:spPr>
          <a:xfrm>
            <a:off x="3001984" y="5341122"/>
            <a:ext cx="3776996" cy="369332"/>
          </a:xfrm>
          <a:prstGeom prst="rect">
            <a:avLst/>
          </a:prstGeom>
        </p:spPr>
        <p:txBody>
          <a:bodyPr wrap="none">
            <a:spAutoFit/>
          </a:bodyPr>
          <a:lstStyle/>
          <a:p>
            <a:r>
              <a:rPr lang="ko-KR" altLang="en-US" sz="1400" b="1" dirty="0">
                <a:solidFill>
                  <a:srgbClr val="FF0000"/>
                </a:solidFill>
              </a:rPr>
              <a:t>명목 조달 금리 </a:t>
            </a:r>
            <a:r>
              <a:rPr lang="en-US" altLang="ko-KR" b="1" dirty="0">
                <a:solidFill>
                  <a:srgbClr val="FF0000"/>
                </a:solidFill>
              </a:rPr>
              <a:t>5% </a:t>
            </a:r>
            <a:r>
              <a:rPr lang="en-US" altLang="ko-KR" b="1" dirty="0">
                <a:solidFill>
                  <a:srgbClr val="FF0000"/>
                </a:solidFill>
                <a:sym typeface="Wingdings" panose="05000000000000000000" pitchFamily="2" charset="2"/>
              </a:rPr>
              <a:t> </a:t>
            </a:r>
            <a:r>
              <a:rPr lang="ko-KR" altLang="en-US" sz="1400" b="1" dirty="0">
                <a:solidFill>
                  <a:srgbClr val="FF0000"/>
                </a:solidFill>
                <a:sym typeface="Wingdings" panose="05000000000000000000" pitchFamily="2" charset="2"/>
              </a:rPr>
              <a:t>실질 조달 금리 </a:t>
            </a:r>
            <a:r>
              <a:rPr lang="en-US" altLang="ko-KR" b="1" dirty="0">
                <a:solidFill>
                  <a:srgbClr val="FF0000"/>
                </a:solidFill>
                <a:sym typeface="Wingdings" panose="05000000000000000000" pitchFamily="2" charset="2"/>
              </a:rPr>
              <a:t>5.15%</a:t>
            </a:r>
            <a:endParaRPr lang="ko-KR" altLang="en-US" b="1" dirty="0"/>
          </a:p>
        </p:txBody>
      </p:sp>
      <p:pic>
        <p:nvPicPr>
          <p:cNvPr id="3" name="그림 2"/>
          <p:cNvPicPr>
            <a:picLocks noChangeAspect="1"/>
          </p:cNvPicPr>
          <p:nvPr/>
        </p:nvPicPr>
        <p:blipFill>
          <a:blip r:embed="rId3"/>
          <a:stretch>
            <a:fillRect/>
          </a:stretch>
        </p:blipFill>
        <p:spPr>
          <a:xfrm>
            <a:off x="1554480" y="4637826"/>
            <a:ext cx="6797040" cy="328524"/>
          </a:xfrm>
          <a:prstGeom prst="rect">
            <a:avLst/>
          </a:prstGeom>
        </p:spPr>
      </p:pic>
      <p:sp>
        <p:nvSpPr>
          <p:cNvPr id="9" name="직사각형 8"/>
          <p:cNvSpPr/>
          <p:nvPr/>
        </p:nvSpPr>
        <p:spPr>
          <a:xfrm>
            <a:off x="2932166" y="3532190"/>
            <a:ext cx="986167" cy="307777"/>
          </a:xfrm>
          <a:prstGeom prst="rect">
            <a:avLst/>
          </a:prstGeom>
        </p:spPr>
        <p:txBody>
          <a:bodyPr wrap="none">
            <a:spAutoFit/>
          </a:bodyPr>
          <a:lstStyle/>
          <a:p>
            <a:r>
              <a:rPr lang="ko-KR" altLang="en-US" sz="1400" b="1" dirty="0">
                <a:solidFill>
                  <a:srgbClr val="FF0000"/>
                </a:solidFill>
              </a:rPr>
              <a:t>이자율 </a:t>
            </a:r>
            <a:r>
              <a:rPr lang="en-US" altLang="ko-KR" sz="1400" b="1" dirty="0">
                <a:solidFill>
                  <a:srgbClr val="FF0000"/>
                </a:solidFill>
              </a:rPr>
              <a:t>5%</a:t>
            </a:r>
            <a:endParaRPr lang="ko-KR" altLang="en-US" sz="1400" b="1" dirty="0"/>
          </a:p>
        </p:txBody>
      </p:sp>
      <p:sp>
        <p:nvSpPr>
          <p:cNvPr id="10" name="직사각형 9"/>
          <p:cNvSpPr/>
          <p:nvPr/>
        </p:nvSpPr>
        <p:spPr>
          <a:xfrm>
            <a:off x="8185519" y="4637926"/>
            <a:ext cx="1321196" cy="369332"/>
          </a:xfrm>
          <a:prstGeom prst="rect">
            <a:avLst/>
          </a:prstGeom>
        </p:spPr>
        <p:txBody>
          <a:bodyPr wrap="none">
            <a:spAutoFit/>
          </a:bodyPr>
          <a:lstStyle/>
          <a:p>
            <a:r>
              <a:rPr lang="en-US" altLang="ko-KR" b="1" dirty="0">
                <a:solidFill>
                  <a:srgbClr val="FF0000"/>
                </a:solidFill>
                <a:sym typeface="Wingdings" panose="05000000000000000000" pitchFamily="2" charset="2"/>
              </a:rPr>
              <a:t> </a:t>
            </a:r>
            <a:r>
              <a:rPr lang="en-US" altLang="ko-KR" b="1" i="1" dirty="0" err="1">
                <a:solidFill>
                  <a:srgbClr val="FF0000"/>
                </a:solidFill>
                <a:sym typeface="Wingdings" panose="05000000000000000000" pitchFamily="2" charset="2"/>
              </a:rPr>
              <a:t>i</a:t>
            </a:r>
            <a:r>
              <a:rPr lang="en-US" altLang="ko-KR" b="1" dirty="0">
                <a:solidFill>
                  <a:srgbClr val="FF0000"/>
                </a:solidFill>
                <a:sym typeface="Wingdings" panose="05000000000000000000" pitchFamily="2" charset="2"/>
              </a:rPr>
              <a:t> =</a:t>
            </a:r>
            <a:r>
              <a:rPr lang="ko-KR" altLang="en-US" b="1" dirty="0">
                <a:solidFill>
                  <a:srgbClr val="FF0000"/>
                </a:solidFill>
                <a:sym typeface="Wingdings" panose="05000000000000000000" pitchFamily="2" charset="2"/>
              </a:rPr>
              <a:t> </a:t>
            </a:r>
            <a:r>
              <a:rPr lang="en-US" altLang="ko-KR" b="1" dirty="0">
                <a:solidFill>
                  <a:srgbClr val="FF0000"/>
                </a:solidFill>
                <a:sym typeface="Wingdings" panose="05000000000000000000" pitchFamily="2" charset="2"/>
              </a:rPr>
              <a:t>5.15%</a:t>
            </a:r>
            <a:endParaRPr lang="ko-KR" altLang="en-US" b="1" dirty="0"/>
          </a:p>
        </p:txBody>
      </p:sp>
      <p:sp>
        <p:nvSpPr>
          <p:cNvPr id="11" name="직사각형 10"/>
          <p:cNvSpPr/>
          <p:nvPr/>
        </p:nvSpPr>
        <p:spPr>
          <a:xfrm>
            <a:off x="7844405" y="3032696"/>
            <a:ext cx="543739" cy="307777"/>
          </a:xfrm>
          <a:prstGeom prst="rect">
            <a:avLst/>
          </a:prstGeom>
        </p:spPr>
        <p:txBody>
          <a:bodyPr wrap="none">
            <a:spAutoFit/>
          </a:bodyPr>
          <a:lstStyle/>
          <a:p>
            <a:r>
              <a:rPr lang="ko-KR" altLang="en-US" sz="1400" b="1" dirty="0">
                <a:solidFill>
                  <a:srgbClr val="FF0000"/>
                </a:solidFill>
              </a:rPr>
              <a:t>원금</a:t>
            </a:r>
            <a:endParaRPr lang="ko-KR" altLang="en-US" sz="1400" b="1" dirty="0"/>
          </a:p>
        </p:txBody>
      </p:sp>
      <p:sp>
        <p:nvSpPr>
          <p:cNvPr id="12" name="직사각형 11"/>
          <p:cNvSpPr/>
          <p:nvPr/>
        </p:nvSpPr>
        <p:spPr>
          <a:xfrm>
            <a:off x="7925464" y="3605867"/>
            <a:ext cx="543739" cy="307777"/>
          </a:xfrm>
          <a:prstGeom prst="rect">
            <a:avLst/>
          </a:prstGeom>
        </p:spPr>
        <p:txBody>
          <a:bodyPr wrap="none">
            <a:spAutoFit/>
          </a:bodyPr>
          <a:lstStyle/>
          <a:p>
            <a:r>
              <a:rPr lang="ko-KR" altLang="en-US" sz="1400" b="1" dirty="0">
                <a:solidFill>
                  <a:srgbClr val="FF0000"/>
                </a:solidFill>
              </a:rPr>
              <a:t>이자</a:t>
            </a:r>
            <a:endParaRPr lang="ko-KR" altLang="en-US" sz="1400" b="1" dirty="0"/>
          </a:p>
        </p:txBody>
      </p:sp>
      <p:sp>
        <p:nvSpPr>
          <p:cNvPr id="13" name="모서리가 둥근 직사각형 12"/>
          <p:cNvSpPr/>
          <p:nvPr/>
        </p:nvSpPr>
        <p:spPr>
          <a:xfrm>
            <a:off x="2665228" y="1970567"/>
            <a:ext cx="893135" cy="27644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a:extLst>
              <a:ext uri="{FF2B5EF4-FFF2-40B4-BE49-F238E27FC236}">
                <a16:creationId xmlns:a16="http://schemas.microsoft.com/office/drawing/2014/main" id="{FE7EC5F3-C8C7-4F30-B5CB-CE74CC390CD2}"/>
              </a:ext>
            </a:extLst>
          </p:cNvPr>
          <p:cNvSpPr/>
          <p:nvPr/>
        </p:nvSpPr>
        <p:spPr>
          <a:xfrm>
            <a:off x="669614" y="1382913"/>
            <a:ext cx="8840882" cy="307777"/>
          </a:xfrm>
          <a:prstGeom prst="rect">
            <a:avLst/>
          </a:prstGeom>
        </p:spPr>
        <p:txBody>
          <a:bodyPr wrap="none">
            <a:spAutoFit/>
          </a:bodyPr>
          <a:lstStyle/>
          <a:p>
            <a:r>
              <a:rPr lang="ko-KR" altLang="en-US" sz="1400" b="1" dirty="0">
                <a:solidFill>
                  <a:srgbClr val="0000FF"/>
                </a:solidFill>
              </a:rPr>
              <a:t>채권을 발행하여 </a:t>
            </a:r>
            <a:r>
              <a:rPr lang="en-US" altLang="ko-KR" sz="1400" b="1" dirty="0">
                <a:solidFill>
                  <a:srgbClr val="0000FF"/>
                </a:solidFill>
              </a:rPr>
              <a:t>$42</a:t>
            </a:r>
            <a:r>
              <a:rPr lang="en-US" altLang="ko-KR" sz="1400" b="1" dirty="0">
                <a:solidFill>
                  <a:srgbClr val="0000FF"/>
                </a:solidFill>
                <a:sym typeface="Symbol" panose="05050102010706020507" pitchFamily="18" charset="2"/>
              </a:rPr>
              <a:t> 10</a:t>
            </a:r>
            <a:r>
              <a:rPr lang="en-US" altLang="ko-KR" sz="1400" b="1" baseline="30000" dirty="0">
                <a:solidFill>
                  <a:srgbClr val="0000FF"/>
                </a:solidFill>
                <a:sym typeface="Symbol" panose="05050102010706020507" pitchFamily="18" charset="2"/>
              </a:rPr>
              <a:t>6</a:t>
            </a:r>
            <a:r>
              <a:rPr lang="ko-KR" altLang="en-US" sz="1400" b="1" dirty="0">
                <a:solidFill>
                  <a:srgbClr val="0000FF"/>
                </a:solidFill>
                <a:sym typeface="Symbol" panose="05050102010706020507" pitchFamily="18" charset="2"/>
              </a:rPr>
              <a:t>을 조달 </a:t>
            </a:r>
            <a:r>
              <a:rPr lang="en-US" altLang="ko-KR" sz="1400" b="1" dirty="0">
                <a:solidFill>
                  <a:srgbClr val="0000FF"/>
                </a:solidFill>
                <a:sym typeface="Symbol" panose="05050102010706020507" pitchFamily="18" charset="2"/>
              </a:rPr>
              <a:t>: </a:t>
            </a:r>
            <a:r>
              <a:rPr lang="ko-KR" altLang="en-US" sz="1400" b="1" dirty="0">
                <a:solidFill>
                  <a:srgbClr val="0000FF"/>
                </a:solidFill>
                <a:sym typeface="Symbol" panose="05050102010706020507" pitchFamily="18" charset="2"/>
              </a:rPr>
              <a:t>이자율 </a:t>
            </a:r>
            <a:r>
              <a:rPr lang="en-US" altLang="ko-KR" sz="1400" b="1" dirty="0">
                <a:solidFill>
                  <a:srgbClr val="0000FF"/>
                </a:solidFill>
                <a:sym typeface="Symbol" panose="05050102010706020507" pitchFamily="18" charset="2"/>
              </a:rPr>
              <a:t>5% </a:t>
            </a:r>
            <a:r>
              <a:rPr lang="ko-KR" altLang="en-US" sz="1400" b="1" dirty="0">
                <a:solidFill>
                  <a:srgbClr val="0000FF"/>
                </a:solidFill>
                <a:sym typeface="Symbol" panose="05050102010706020507" pitchFamily="18" charset="2"/>
              </a:rPr>
              <a:t>불변</a:t>
            </a:r>
            <a:r>
              <a:rPr lang="en-US" altLang="ko-KR" sz="1400" b="1" dirty="0">
                <a:solidFill>
                  <a:srgbClr val="0000FF"/>
                </a:solidFill>
                <a:sym typeface="Symbol" panose="05050102010706020507" pitchFamily="18" charset="2"/>
              </a:rPr>
              <a:t>, </a:t>
            </a:r>
            <a:r>
              <a:rPr lang="ko-KR" altLang="en-US" sz="1400" b="1" dirty="0">
                <a:solidFill>
                  <a:srgbClr val="0000FF"/>
                </a:solidFill>
                <a:sym typeface="Symbol" panose="05050102010706020507" pitchFamily="18" charset="2"/>
              </a:rPr>
              <a:t>응찰자는 채권 구입 가격을 제시 </a:t>
            </a:r>
            <a:r>
              <a:rPr lang="en-US" altLang="ko-KR" sz="1400" b="1" dirty="0">
                <a:solidFill>
                  <a:srgbClr val="0000FF"/>
                </a:solidFill>
                <a:sym typeface="Wingdings" panose="05000000000000000000" pitchFamily="2" charset="2"/>
              </a:rPr>
              <a:t></a:t>
            </a:r>
            <a:r>
              <a:rPr lang="en-US" altLang="ko-KR" sz="1400" b="1" dirty="0">
                <a:solidFill>
                  <a:srgbClr val="0000FF"/>
                </a:solidFill>
                <a:sym typeface="Symbol" panose="05050102010706020507" pitchFamily="18" charset="2"/>
              </a:rPr>
              <a:t> </a:t>
            </a:r>
            <a:r>
              <a:rPr lang="ko-KR" altLang="en-US" sz="1400" b="1" dirty="0">
                <a:solidFill>
                  <a:srgbClr val="0000FF"/>
                </a:solidFill>
                <a:sym typeface="Symbol" panose="05050102010706020507" pitchFamily="18" charset="2"/>
              </a:rPr>
              <a:t>최고액 제시 투자자 낙찰</a:t>
            </a:r>
            <a:endParaRPr lang="ko-KR" altLang="en-US" sz="1400" b="1" dirty="0">
              <a:solidFill>
                <a:srgbClr val="0000FF"/>
              </a:solidFill>
            </a:endParaRPr>
          </a:p>
        </p:txBody>
      </p:sp>
    </p:spTree>
    <p:extLst>
      <p:ext uri="{BB962C8B-B14F-4D97-AF65-F5344CB8AC3E}">
        <p14:creationId xmlns:p14="http://schemas.microsoft.com/office/powerpoint/2010/main" val="1537540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13.7 Build, Operate, and Transfer (BOT) (1/2)</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12</a:t>
            </a:fld>
            <a:endParaRPr lang="ko-KR" altLang="en-US" dirty="0"/>
          </a:p>
        </p:txBody>
      </p:sp>
      <p:pic>
        <p:nvPicPr>
          <p:cNvPr id="6" name="내용 개체 틀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53000" y="1887025"/>
            <a:ext cx="3680460" cy="4262486"/>
          </a:xfrm>
        </p:spPr>
      </p:pic>
      <p:sp>
        <p:nvSpPr>
          <p:cNvPr id="9" name="직사각형 8"/>
          <p:cNvSpPr/>
          <p:nvPr/>
        </p:nvSpPr>
        <p:spPr>
          <a:xfrm>
            <a:off x="4666609" y="6160017"/>
            <a:ext cx="4032259" cy="369332"/>
          </a:xfrm>
          <a:prstGeom prst="rect">
            <a:avLst/>
          </a:prstGeom>
        </p:spPr>
        <p:txBody>
          <a:bodyPr wrap="none">
            <a:spAutoFit/>
          </a:bodyPr>
          <a:lstStyle/>
          <a:p>
            <a:pPr algn="ctr"/>
            <a:r>
              <a:rPr lang="en-US" altLang="ko-KR" dirty="0"/>
              <a:t>FIGURE 13.6 Stakeholders in BOT funding</a:t>
            </a:r>
            <a:endParaRPr lang="ko-KR" altLang="en-US" dirty="0"/>
          </a:p>
        </p:txBody>
      </p:sp>
      <p:sp>
        <p:nvSpPr>
          <p:cNvPr id="3" name="직사각형 2"/>
          <p:cNvSpPr/>
          <p:nvPr/>
        </p:nvSpPr>
        <p:spPr>
          <a:xfrm>
            <a:off x="1039532" y="2058240"/>
            <a:ext cx="3555012" cy="3908220"/>
          </a:xfrm>
          <a:prstGeom prst="rect">
            <a:avLst/>
          </a:prstGeom>
        </p:spPr>
        <p:txBody>
          <a:bodyPr vert="horz" lIns="91440" tIns="45720" rIns="91440" bIns="45720" rtlCol="0">
            <a:normAutofit/>
          </a:bodyPr>
          <a:lstStyle/>
          <a:p>
            <a:pPr marL="285750" indent="-285750">
              <a:lnSpc>
                <a:spcPct val="90000"/>
              </a:lnSpc>
              <a:spcBef>
                <a:spcPts val="1000"/>
              </a:spcBef>
              <a:buFont typeface="Wingdings" panose="05000000000000000000" pitchFamily="2" charset="2"/>
              <a:buChar char="q"/>
            </a:pPr>
            <a:r>
              <a:rPr lang="en-US" altLang="ko-KR" dirty="0">
                <a:solidFill>
                  <a:srgbClr val="FF0000"/>
                </a:solidFill>
              </a:rPr>
              <a:t>Public Private Partnership</a:t>
            </a:r>
            <a:r>
              <a:rPr lang="en-US" altLang="ko-KR" dirty="0"/>
              <a:t> (PPP)</a:t>
            </a:r>
          </a:p>
          <a:p>
            <a:pPr marL="285750" indent="-285750">
              <a:lnSpc>
                <a:spcPct val="90000"/>
              </a:lnSpc>
              <a:spcBef>
                <a:spcPts val="1000"/>
              </a:spcBef>
              <a:buFont typeface="Wingdings" panose="05000000000000000000" pitchFamily="2" charset="2"/>
              <a:buChar char="q"/>
            </a:pPr>
            <a:r>
              <a:rPr lang="en-US" altLang="ko-KR" dirty="0"/>
              <a:t>BOT was initiated in </a:t>
            </a:r>
            <a:r>
              <a:rPr lang="en-US" altLang="ko-KR" dirty="0">
                <a:solidFill>
                  <a:srgbClr val="FF0000"/>
                </a:solidFill>
              </a:rPr>
              <a:t>Turkey </a:t>
            </a:r>
            <a:r>
              <a:rPr lang="en-US" altLang="ko-KR" dirty="0"/>
              <a:t>starting in 1984.</a:t>
            </a:r>
          </a:p>
          <a:p>
            <a:pPr marL="285750" indent="-285750">
              <a:lnSpc>
                <a:spcPct val="90000"/>
              </a:lnSpc>
              <a:spcBef>
                <a:spcPts val="1000"/>
              </a:spcBef>
              <a:buFont typeface="Wingdings" panose="05000000000000000000" pitchFamily="2" charset="2"/>
              <a:buChar char="q"/>
            </a:pPr>
            <a:r>
              <a:rPr lang="en-US" altLang="ko-KR" dirty="0">
                <a:solidFill>
                  <a:srgbClr val="FF0000"/>
                </a:solidFill>
              </a:rPr>
              <a:t>Suez Canal </a:t>
            </a:r>
            <a:r>
              <a:rPr lang="en-US" altLang="ko-KR" dirty="0"/>
              <a:t>by the French in the 19</a:t>
            </a:r>
            <a:r>
              <a:rPr lang="en-US" altLang="ko-KR" baseline="30000" dirty="0"/>
              <a:t>th</a:t>
            </a:r>
            <a:r>
              <a:rPr lang="en-US" altLang="ko-KR" dirty="0"/>
              <a:t> century.</a:t>
            </a:r>
          </a:p>
          <a:p>
            <a:pPr marL="285750" indent="-285750">
              <a:lnSpc>
                <a:spcPct val="90000"/>
              </a:lnSpc>
              <a:spcBef>
                <a:spcPts val="1000"/>
              </a:spcBef>
              <a:buFont typeface="Wingdings" panose="05000000000000000000" pitchFamily="2" charset="2"/>
              <a:buChar char="q"/>
            </a:pPr>
            <a:endParaRPr lang="en-US" altLang="ko-KR" dirty="0"/>
          </a:p>
          <a:p>
            <a:pPr marL="285750" indent="-285750">
              <a:lnSpc>
                <a:spcPct val="90000"/>
              </a:lnSpc>
              <a:spcBef>
                <a:spcPts val="1000"/>
              </a:spcBef>
              <a:buFont typeface="Wingdings" panose="05000000000000000000" pitchFamily="2" charset="2"/>
              <a:buChar char="q"/>
            </a:pPr>
            <a:endParaRPr lang="ko-KR" altLang="en-US" dirty="0"/>
          </a:p>
        </p:txBody>
      </p:sp>
      <p:sp>
        <p:nvSpPr>
          <p:cNvPr id="7" name="직사각형 6"/>
          <p:cNvSpPr/>
          <p:nvPr/>
        </p:nvSpPr>
        <p:spPr>
          <a:xfrm>
            <a:off x="4908465" y="2754347"/>
            <a:ext cx="723275" cy="307777"/>
          </a:xfrm>
          <a:prstGeom prst="rect">
            <a:avLst/>
          </a:prstGeom>
        </p:spPr>
        <p:txBody>
          <a:bodyPr wrap="none">
            <a:spAutoFit/>
          </a:bodyPr>
          <a:lstStyle/>
          <a:p>
            <a:r>
              <a:rPr lang="ko-KR" altLang="en-US" sz="1400" b="1" dirty="0">
                <a:solidFill>
                  <a:srgbClr val="FF0000"/>
                </a:solidFill>
              </a:rPr>
              <a:t>투자자</a:t>
            </a:r>
            <a:endParaRPr lang="ko-KR" altLang="en-US" sz="1400" b="1" dirty="0"/>
          </a:p>
        </p:txBody>
      </p:sp>
      <p:sp>
        <p:nvSpPr>
          <p:cNvPr id="8" name="직사각형 7"/>
          <p:cNvSpPr/>
          <p:nvPr/>
        </p:nvSpPr>
        <p:spPr>
          <a:xfrm>
            <a:off x="4950062" y="4649934"/>
            <a:ext cx="543739" cy="307777"/>
          </a:xfrm>
          <a:prstGeom prst="rect">
            <a:avLst/>
          </a:prstGeom>
        </p:spPr>
        <p:txBody>
          <a:bodyPr wrap="none">
            <a:spAutoFit/>
          </a:bodyPr>
          <a:lstStyle/>
          <a:p>
            <a:r>
              <a:rPr lang="ko-KR" altLang="en-US" sz="1400" b="1" dirty="0">
                <a:solidFill>
                  <a:srgbClr val="FF0000"/>
                </a:solidFill>
              </a:rPr>
              <a:t>은행</a:t>
            </a:r>
            <a:endParaRPr lang="ko-KR" altLang="en-US" sz="1400" b="1" dirty="0"/>
          </a:p>
        </p:txBody>
      </p:sp>
      <p:sp>
        <p:nvSpPr>
          <p:cNvPr id="10" name="직사각형 9"/>
          <p:cNvSpPr/>
          <p:nvPr/>
        </p:nvSpPr>
        <p:spPr>
          <a:xfrm>
            <a:off x="6155426" y="1632866"/>
            <a:ext cx="902811" cy="307777"/>
          </a:xfrm>
          <a:prstGeom prst="rect">
            <a:avLst/>
          </a:prstGeom>
        </p:spPr>
        <p:txBody>
          <a:bodyPr wrap="none">
            <a:spAutoFit/>
          </a:bodyPr>
          <a:lstStyle/>
          <a:p>
            <a:r>
              <a:rPr lang="ko-KR" altLang="en-US" sz="1400" b="1" dirty="0">
                <a:solidFill>
                  <a:srgbClr val="FF0000"/>
                </a:solidFill>
              </a:rPr>
              <a:t>발주기관</a:t>
            </a:r>
            <a:endParaRPr lang="ko-KR" altLang="en-US" sz="1400" b="1" dirty="0"/>
          </a:p>
        </p:txBody>
      </p:sp>
      <p:sp>
        <p:nvSpPr>
          <p:cNvPr id="11" name="직사각형 10"/>
          <p:cNvSpPr/>
          <p:nvPr/>
        </p:nvSpPr>
        <p:spPr>
          <a:xfrm>
            <a:off x="7595606" y="2746727"/>
            <a:ext cx="723275" cy="307777"/>
          </a:xfrm>
          <a:prstGeom prst="rect">
            <a:avLst/>
          </a:prstGeom>
        </p:spPr>
        <p:txBody>
          <a:bodyPr wrap="none">
            <a:spAutoFit/>
          </a:bodyPr>
          <a:lstStyle/>
          <a:p>
            <a:r>
              <a:rPr lang="ko-KR" altLang="en-US" sz="1400" b="1" dirty="0">
                <a:solidFill>
                  <a:srgbClr val="FF0000"/>
                </a:solidFill>
              </a:rPr>
              <a:t>건설사</a:t>
            </a:r>
            <a:endParaRPr lang="ko-KR" altLang="en-US" sz="1400" b="1" dirty="0"/>
          </a:p>
        </p:txBody>
      </p:sp>
      <p:sp>
        <p:nvSpPr>
          <p:cNvPr id="14" name="직사각형 13"/>
          <p:cNvSpPr/>
          <p:nvPr/>
        </p:nvSpPr>
        <p:spPr>
          <a:xfrm>
            <a:off x="7527026" y="4649933"/>
            <a:ext cx="723275" cy="307777"/>
          </a:xfrm>
          <a:prstGeom prst="rect">
            <a:avLst/>
          </a:prstGeom>
        </p:spPr>
        <p:txBody>
          <a:bodyPr wrap="none">
            <a:spAutoFit/>
          </a:bodyPr>
          <a:lstStyle/>
          <a:p>
            <a:r>
              <a:rPr lang="ko-KR" altLang="en-US" sz="1400" b="1" dirty="0" err="1">
                <a:solidFill>
                  <a:srgbClr val="FF0000"/>
                </a:solidFill>
              </a:rPr>
              <a:t>운영사</a:t>
            </a:r>
            <a:endParaRPr lang="ko-KR" altLang="en-US" sz="1400" b="1" dirty="0"/>
          </a:p>
        </p:txBody>
      </p:sp>
      <p:sp>
        <p:nvSpPr>
          <p:cNvPr id="17" name="직사각형 16"/>
          <p:cNvSpPr/>
          <p:nvPr/>
        </p:nvSpPr>
        <p:spPr>
          <a:xfrm>
            <a:off x="7527026" y="5814000"/>
            <a:ext cx="723275" cy="307777"/>
          </a:xfrm>
          <a:prstGeom prst="rect">
            <a:avLst/>
          </a:prstGeom>
        </p:spPr>
        <p:txBody>
          <a:bodyPr wrap="none">
            <a:spAutoFit/>
          </a:bodyPr>
          <a:lstStyle/>
          <a:p>
            <a:r>
              <a:rPr lang="ko-KR" altLang="en-US" sz="1400" b="1" dirty="0">
                <a:solidFill>
                  <a:srgbClr val="FF0000"/>
                </a:solidFill>
              </a:rPr>
              <a:t>사용자</a:t>
            </a:r>
            <a:endParaRPr lang="ko-KR" altLang="en-US" sz="1400" b="1" dirty="0"/>
          </a:p>
        </p:txBody>
      </p:sp>
      <p:sp>
        <p:nvSpPr>
          <p:cNvPr id="19" name="직사각형 18"/>
          <p:cNvSpPr/>
          <p:nvPr/>
        </p:nvSpPr>
        <p:spPr>
          <a:xfrm>
            <a:off x="6431592" y="4140359"/>
            <a:ext cx="723275" cy="307777"/>
          </a:xfrm>
          <a:prstGeom prst="rect">
            <a:avLst/>
          </a:prstGeom>
        </p:spPr>
        <p:txBody>
          <a:bodyPr wrap="none">
            <a:spAutoFit/>
          </a:bodyPr>
          <a:lstStyle/>
          <a:p>
            <a:r>
              <a:rPr lang="ko-KR" altLang="en-US" sz="1400" b="1">
                <a:solidFill>
                  <a:srgbClr val="FF0000"/>
                </a:solidFill>
              </a:rPr>
              <a:t>합작사</a:t>
            </a:r>
            <a:endParaRPr lang="ko-KR" altLang="en-US" sz="1400" b="1" dirty="0"/>
          </a:p>
        </p:txBody>
      </p:sp>
      <p:sp>
        <p:nvSpPr>
          <p:cNvPr id="15" name="직사각형 14">
            <a:extLst>
              <a:ext uri="{FF2B5EF4-FFF2-40B4-BE49-F238E27FC236}">
                <a16:creationId xmlns:a16="http://schemas.microsoft.com/office/drawing/2014/main" id="{E8E0594D-8832-42AB-8189-2EC7D49A2E6A}"/>
              </a:ext>
            </a:extLst>
          </p:cNvPr>
          <p:cNvSpPr/>
          <p:nvPr/>
        </p:nvSpPr>
        <p:spPr>
          <a:xfrm>
            <a:off x="5375396" y="3705932"/>
            <a:ext cx="441146" cy="246221"/>
          </a:xfrm>
          <a:prstGeom prst="rect">
            <a:avLst/>
          </a:prstGeom>
        </p:spPr>
        <p:txBody>
          <a:bodyPr wrap="none">
            <a:spAutoFit/>
          </a:bodyPr>
          <a:lstStyle/>
          <a:p>
            <a:r>
              <a:rPr lang="ko-KR" altLang="en-US" sz="1000" b="1" dirty="0">
                <a:solidFill>
                  <a:srgbClr val="FF0000"/>
                </a:solidFill>
              </a:rPr>
              <a:t>자본</a:t>
            </a:r>
            <a:endParaRPr lang="ko-KR" altLang="en-US" sz="1000" b="1" dirty="0"/>
          </a:p>
        </p:txBody>
      </p:sp>
      <p:sp>
        <p:nvSpPr>
          <p:cNvPr id="16" name="직사각형 15">
            <a:extLst>
              <a:ext uri="{FF2B5EF4-FFF2-40B4-BE49-F238E27FC236}">
                <a16:creationId xmlns:a16="http://schemas.microsoft.com/office/drawing/2014/main" id="{A01E1FF6-048A-486B-9C96-05F14255A923}"/>
              </a:ext>
            </a:extLst>
          </p:cNvPr>
          <p:cNvSpPr/>
          <p:nvPr/>
        </p:nvSpPr>
        <p:spPr>
          <a:xfrm>
            <a:off x="5995653" y="2861871"/>
            <a:ext cx="441146" cy="246221"/>
          </a:xfrm>
          <a:prstGeom prst="rect">
            <a:avLst/>
          </a:prstGeom>
        </p:spPr>
        <p:txBody>
          <a:bodyPr wrap="none">
            <a:spAutoFit/>
          </a:bodyPr>
          <a:lstStyle/>
          <a:p>
            <a:r>
              <a:rPr lang="ko-KR" altLang="en-US" sz="1000" b="1" dirty="0">
                <a:solidFill>
                  <a:srgbClr val="FF0000"/>
                </a:solidFill>
              </a:rPr>
              <a:t>배당</a:t>
            </a:r>
            <a:endParaRPr lang="ko-KR" altLang="en-US" sz="1000" b="1" dirty="0"/>
          </a:p>
        </p:txBody>
      </p:sp>
      <p:sp>
        <p:nvSpPr>
          <p:cNvPr id="18" name="직사각형 17">
            <a:extLst>
              <a:ext uri="{FF2B5EF4-FFF2-40B4-BE49-F238E27FC236}">
                <a16:creationId xmlns:a16="http://schemas.microsoft.com/office/drawing/2014/main" id="{0853F8FC-A5BE-4ACC-8243-8B7CEF0E58E3}"/>
              </a:ext>
            </a:extLst>
          </p:cNvPr>
          <p:cNvSpPr/>
          <p:nvPr/>
        </p:nvSpPr>
        <p:spPr>
          <a:xfrm>
            <a:off x="5453703" y="4125781"/>
            <a:ext cx="441146" cy="246221"/>
          </a:xfrm>
          <a:prstGeom prst="rect">
            <a:avLst/>
          </a:prstGeom>
        </p:spPr>
        <p:txBody>
          <a:bodyPr wrap="none">
            <a:spAutoFit/>
          </a:bodyPr>
          <a:lstStyle/>
          <a:p>
            <a:r>
              <a:rPr lang="ko-KR" altLang="en-US" sz="1000" b="1">
                <a:solidFill>
                  <a:srgbClr val="FF0000"/>
                </a:solidFill>
              </a:rPr>
              <a:t>대출</a:t>
            </a:r>
            <a:endParaRPr lang="ko-KR" altLang="en-US" sz="1000" b="1" dirty="0"/>
          </a:p>
        </p:txBody>
      </p:sp>
      <p:sp>
        <p:nvSpPr>
          <p:cNvPr id="20" name="직사각형 19">
            <a:extLst>
              <a:ext uri="{FF2B5EF4-FFF2-40B4-BE49-F238E27FC236}">
                <a16:creationId xmlns:a16="http://schemas.microsoft.com/office/drawing/2014/main" id="{C522B8A5-C0C3-40B5-A210-7C7514E08726}"/>
              </a:ext>
            </a:extLst>
          </p:cNvPr>
          <p:cNvSpPr/>
          <p:nvPr/>
        </p:nvSpPr>
        <p:spPr>
          <a:xfrm>
            <a:off x="6352083" y="4665472"/>
            <a:ext cx="697627" cy="246221"/>
          </a:xfrm>
          <a:prstGeom prst="rect">
            <a:avLst/>
          </a:prstGeom>
        </p:spPr>
        <p:txBody>
          <a:bodyPr wrap="none">
            <a:spAutoFit/>
          </a:bodyPr>
          <a:lstStyle/>
          <a:p>
            <a:r>
              <a:rPr lang="ko-KR" altLang="en-US" sz="1000" b="1" dirty="0">
                <a:solidFill>
                  <a:srgbClr val="FF0000"/>
                </a:solidFill>
              </a:rPr>
              <a:t>대출상환</a:t>
            </a:r>
            <a:endParaRPr lang="ko-KR" altLang="en-US" sz="1000" b="1" dirty="0"/>
          </a:p>
        </p:txBody>
      </p:sp>
      <p:sp>
        <p:nvSpPr>
          <p:cNvPr id="21" name="직사각형 20">
            <a:extLst>
              <a:ext uri="{FF2B5EF4-FFF2-40B4-BE49-F238E27FC236}">
                <a16:creationId xmlns:a16="http://schemas.microsoft.com/office/drawing/2014/main" id="{B6AF57DD-FB78-4EE2-AF07-943C0CAC1121}"/>
              </a:ext>
            </a:extLst>
          </p:cNvPr>
          <p:cNvSpPr/>
          <p:nvPr/>
        </p:nvSpPr>
        <p:spPr>
          <a:xfrm>
            <a:off x="7669331" y="3766129"/>
            <a:ext cx="697627" cy="246221"/>
          </a:xfrm>
          <a:prstGeom prst="rect">
            <a:avLst/>
          </a:prstGeom>
        </p:spPr>
        <p:txBody>
          <a:bodyPr wrap="none">
            <a:spAutoFit/>
          </a:bodyPr>
          <a:lstStyle/>
          <a:p>
            <a:r>
              <a:rPr lang="ko-KR" altLang="en-US" sz="1000" b="1" dirty="0">
                <a:solidFill>
                  <a:srgbClr val="FF0000"/>
                </a:solidFill>
              </a:rPr>
              <a:t>공사제공</a:t>
            </a:r>
            <a:endParaRPr lang="ko-KR" altLang="en-US" sz="1000" b="1" dirty="0"/>
          </a:p>
        </p:txBody>
      </p:sp>
      <p:sp>
        <p:nvSpPr>
          <p:cNvPr id="22" name="직사각형 21">
            <a:extLst>
              <a:ext uri="{FF2B5EF4-FFF2-40B4-BE49-F238E27FC236}">
                <a16:creationId xmlns:a16="http://schemas.microsoft.com/office/drawing/2014/main" id="{4A1AD0C7-B2AE-49F9-8CA7-91EB1020FF9E}"/>
              </a:ext>
            </a:extLst>
          </p:cNvPr>
          <p:cNvSpPr/>
          <p:nvPr/>
        </p:nvSpPr>
        <p:spPr>
          <a:xfrm>
            <a:off x="6925074" y="2818961"/>
            <a:ext cx="697627" cy="246221"/>
          </a:xfrm>
          <a:prstGeom prst="rect">
            <a:avLst/>
          </a:prstGeom>
        </p:spPr>
        <p:txBody>
          <a:bodyPr wrap="none">
            <a:spAutoFit/>
          </a:bodyPr>
          <a:lstStyle/>
          <a:p>
            <a:r>
              <a:rPr lang="ko-KR" altLang="en-US" sz="1000" b="1" dirty="0">
                <a:solidFill>
                  <a:srgbClr val="FF0000"/>
                </a:solidFill>
              </a:rPr>
              <a:t>공사대금</a:t>
            </a:r>
            <a:endParaRPr lang="ko-KR" altLang="en-US" sz="1000" b="1" dirty="0"/>
          </a:p>
        </p:txBody>
      </p:sp>
      <p:sp>
        <p:nvSpPr>
          <p:cNvPr id="23" name="직사각형 22">
            <a:extLst>
              <a:ext uri="{FF2B5EF4-FFF2-40B4-BE49-F238E27FC236}">
                <a16:creationId xmlns:a16="http://schemas.microsoft.com/office/drawing/2014/main" id="{D791D3BC-6EBC-468D-8B2E-A29F3B20E878}"/>
              </a:ext>
            </a:extLst>
          </p:cNvPr>
          <p:cNvSpPr/>
          <p:nvPr/>
        </p:nvSpPr>
        <p:spPr>
          <a:xfrm>
            <a:off x="6808747" y="5016523"/>
            <a:ext cx="825867" cy="246221"/>
          </a:xfrm>
          <a:prstGeom prst="rect">
            <a:avLst/>
          </a:prstGeom>
        </p:spPr>
        <p:txBody>
          <a:bodyPr wrap="none">
            <a:spAutoFit/>
          </a:bodyPr>
          <a:lstStyle/>
          <a:p>
            <a:r>
              <a:rPr lang="ko-KR" altLang="en-US" sz="1000" b="1">
                <a:solidFill>
                  <a:srgbClr val="FF0000"/>
                </a:solidFill>
              </a:rPr>
              <a:t>시설운영권</a:t>
            </a:r>
            <a:endParaRPr lang="ko-KR" altLang="en-US" sz="1000" b="1" dirty="0"/>
          </a:p>
        </p:txBody>
      </p:sp>
      <p:sp>
        <p:nvSpPr>
          <p:cNvPr id="24" name="직사각형 23">
            <a:extLst>
              <a:ext uri="{FF2B5EF4-FFF2-40B4-BE49-F238E27FC236}">
                <a16:creationId xmlns:a16="http://schemas.microsoft.com/office/drawing/2014/main" id="{AE1E8489-889F-46DF-ADB4-470985F5FB08}"/>
              </a:ext>
            </a:extLst>
          </p:cNvPr>
          <p:cNvSpPr/>
          <p:nvPr/>
        </p:nvSpPr>
        <p:spPr>
          <a:xfrm>
            <a:off x="7691610" y="4071163"/>
            <a:ext cx="697627" cy="246221"/>
          </a:xfrm>
          <a:prstGeom prst="rect">
            <a:avLst/>
          </a:prstGeom>
        </p:spPr>
        <p:txBody>
          <a:bodyPr wrap="none">
            <a:spAutoFit/>
          </a:bodyPr>
          <a:lstStyle/>
          <a:p>
            <a:r>
              <a:rPr lang="ko-KR" altLang="en-US" sz="1000" b="1">
                <a:solidFill>
                  <a:srgbClr val="FF0000"/>
                </a:solidFill>
              </a:rPr>
              <a:t>운영수입</a:t>
            </a:r>
            <a:endParaRPr lang="ko-KR" altLang="en-US" sz="1000" b="1" dirty="0"/>
          </a:p>
        </p:txBody>
      </p:sp>
      <p:sp>
        <p:nvSpPr>
          <p:cNvPr id="25" name="직사각형 24">
            <a:extLst>
              <a:ext uri="{FF2B5EF4-FFF2-40B4-BE49-F238E27FC236}">
                <a16:creationId xmlns:a16="http://schemas.microsoft.com/office/drawing/2014/main" id="{6B9403BC-1C3F-42AB-B402-307C9317C368}"/>
              </a:ext>
            </a:extLst>
          </p:cNvPr>
          <p:cNvSpPr/>
          <p:nvPr/>
        </p:nvSpPr>
        <p:spPr>
          <a:xfrm>
            <a:off x="8283018" y="5311833"/>
            <a:ext cx="697627" cy="246221"/>
          </a:xfrm>
          <a:prstGeom prst="rect">
            <a:avLst/>
          </a:prstGeom>
        </p:spPr>
        <p:txBody>
          <a:bodyPr wrap="none">
            <a:spAutoFit/>
          </a:bodyPr>
          <a:lstStyle/>
          <a:p>
            <a:r>
              <a:rPr lang="ko-KR" altLang="en-US" sz="1000" b="1" dirty="0">
                <a:solidFill>
                  <a:srgbClr val="FF0000"/>
                </a:solidFill>
              </a:rPr>
              <a:t>사용요금</a:t>
            </a:r>
            <a:endParaRPr lang="ko-KR" altLang="en-US" sz="1000" b="1" dirty="0"/>
          </a:p>
        </p:txBody>
      </p:sp>
    </p:spTree>
    <p:extLst>
      <p:ext uri="{BB962C8B-B14F-4D97-AF65-F5344CB8AC3E}">
        <p14:creationId xmlns:p14="http://schemas.microsoft.com/office/powerpoint/2010/main" val="516427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13.7 Build, Operate, and Transfer (2/2)</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13</a:t>
            </a:fld>
            <a:endParaRPr lang="ko-KR" altLang="en-US" dirty="0"/>
          </a:p>
        </p:txBody>
      </p:sp>
      <p:sp>
        <p:nvSpPr>
          <p:cNvPr id="9" name="직사각형 8"/>
          <p:cNvSpPr/>
          <p:nvPr/>
        </p:nvSpPr>
        <p:spPr>
          <a:xfrm>
            <a:off x="1358362" y="5598230"/>
            <a:ext cx="7189276" cy="369332"/>
          </a:xfrm>
          <a:prstGeom prst="rect">
            <a:avLst/>
          </a:prstGeom>
        </p:spPr>
        <p:txBody>
          <a:bodyPr wrap="none">
            <a:spAutoFit/>
          </a:bodyPr>
          <a:lstStyle/>
          <a:p>
            <a:pPr algn="ctr"/>
            <a:r>
              <a:rPr lang="en-US" altLang="ko-KR" dirty="0"/>
              <a:t>FIGURE 13.7 Confederation Bridge Crossing, Prince Edwards Island, Canada</a:t>
            </a:r>
            <a:endParaRPr lang="ko-KR" altLang="en-US" dirty="0"/>
          </a:p>
        </p:txBody>
      </p:sp>
      <p:pic>
        <p:nvPicPr>
          <p:cNvPr id="5" name="내용 개체 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5131" y="3181494"/>
            <a:ext cx="8495737" cy="2358000"/>
          </a:xfrm>
        </p:spPr>
      </p:pic>
      <p:sp>
        <p:nvSpPr>
          <p:cNvPr id="6" name="내용 개체 틀 2"/>
          <p:cNvSpPr txBox="1">
            <a:spLocks/>
          </p:cNvSpPr>
          <p:nvPr/>
        </p:nvSpPr>
        <p:spPr>
          <a:xfrm>
            <a:off x="681038" y="1808163"/>
            <a:ext cx="8543925" cy="4351338"/>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The </a:t>
            </a:r>
            <a:r>
              <a:rPr lang="en-US" altLang="ko-KR" sz="1800" dirty="0">
                <a:solidFill>
                  <a:srgbClr val="FF0000"/>
                </a:solidFill>
              </a:rPr>
              <a:t>Confederation Bridge</a:t>
            </a:r>
            <a:r>
              <a:rPr lang="en-US" altLang="ko-KR" sz="1800" dirty="0"/>
              <a:t> linking </a:t>
            </a:r>
            <a:r>
              <a:rPr lang="en-US" altLang="ko-KR" sz="1800" dirty="0">
                <a:solidFill>
                  <a:srgbClr val="FF0000"/>
                </a:solidFill>
              </a:rPr>
              <a:t>New Brunswick</a:t>
            </a:r>
            <a:r>
              <a:rPr lang="en-US" altLang="ko-KR" sz="1800" dirty="0"/>
              <a:t> with</a:t>
            </a:r>
            <a:r>
              <a:rPr lang="en-US" altLang="ko-KR" sz="1800" dirty="0">
                <a:solidFill>
                  <a:srgbClr val="FF0000"/>
                </a:solidFill>
              </a:rPr>
              <a:t> Prince Edwards Island</a:t>
            </a:r>
            <a:r>
              <a:rPr lang="en-US" altLang="ko-KR" sz="1800" dirty="0"/>
              <a:t> in Canada is an example of a BOT infrastructure project. </a:t>
            </a:r>
          </a:p>
          <a:p>
            <a:pPr marL="285750" indent="-285750" defTabSz="457200" latinLnBrk="0">
              <a:buFont typeface="Wingdings" panose="05000000000000000000" pitchFamily="2" charset="2"/>
              <a:buChar char="q"/>
            </a:pPr>
            <a:r>
              <a:rPr lang="ko-KR" altLang="en-US" sz="1400" dirty="0">
                <a:solidFill>
                  <a:srgbClr val="0000FF"/>
                </a:solidFill>
              </a:rPr>
              <a:t>캐나다 동부의 </a:t>
            </a:r>
            <a:r>
              <a:rPr lang="en-US" altLang="ko-KR" sz="1800" dirty="0">
                <a:solidFill>
                  <a:srgbClr val="0000FF"/>
                </a:solidFill>
              </a:rPr>
              <a:t>15km </a:t>
            </a:r>
            <a:r>
              <a:rPr lang="ko-KR" altLang="en-US" sz="1400" dirty="0">
                <a:solidFill>
                  <a:srgbClr val="0000FF"/>
                </a:solidFill>
              </a:rPr>
              <a:t>해상 교량 </a:t>
            </a:r>
            <a:r>
              <a:rPr lang="en-US" altLang="ko-KR" sz="1800" dirty="0">
                <a:solidFill>
                  <a:srgbClr val="0000FF"/>
                </a:solidFill>
              </a:rPr>
              <a:t>(</a:t>
            </a:r>
            <a:r>
              <a:rPr lang="ko-KR" altLang="en-US" sz="1400" dirty="0">
                <a:solidFill>
                  <a:srgbClr val="0000FF"/>
                </a:solidFill>
              </a:rPr>
              <a:t>통행료</a:t>
            </a:r>
            <a:r>
              <a:rPr lang="ko-KR" altLang="en-US" sz="1800" dirty="0">
                <a:solidFill>
                  <a:srgbClr val="0000FF"/>
                </a:solidFill>
              </a:rPr>
              <a:t> </a:t>
            </a:r>
            <a:r>
              <a:rPr lang="en-US" altLang="ko-KR" sz="1800" dirty="0">
                <a:solidFill>
                  <a:srgbClr val="0000FF"/>
                </a:solidFill>
              </a:rPr>
              <a:t>: C$47.75)</a:t>
            </a:r>
          </a:p>
        </p:txBody>
      </p:sp>
    </p:spTree>
    <p:extLst>
      <p:ext uri="{BB962C8B-B14F-4D97-AF65-F5344CB8AC3E}">
        <p14:creationId xmlns:p14="http://schemas.microsoft.com/office/powerpoint/2010/main" val="412093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9E13935-ABD8-401F-91D9-8C9C0BFE57AA}"/>
              </a:ext>
            </a:extLst>
          </p:cNvPr>
          <p:cNvSpPr txBox="1"/>
          <p:nvPr/>
        </p:nvSpPr>
        <p:spPr>
          <a:xfrm>
            <a:off x="337278" y="718096"/>
            <a:ext cx="9248932" cy="5632311"/>
          </a:xfrm>
          <a:prstGeom prst="rect">
            <a:avLst/>
          </a:prstGeom>
          <a:noFill/>
        </p:spPr>
        <p:txBody>
          <a:bodyPr wrap="square">
            <a:spAutoFit/>
          </a:bodyPr>
          <a:lstStyle/>
          <a:p>
            <a:r>
              <a:rPr lang="ko-KR" altLang="en-US" dirty="0"/>
              <a:t>제</a:t>
            </a:r>
            <a:r>
              <a:rPr lang="en-US" altLang="ko-KR" dirty="0"/>
              <a:t>1</a:t>
            </a:r>
            <a:r>
              <a:rPr lang="ko-KR" altLang="en-US" dirty="0"/>
              <a:t>장 </a:t>
            </a:r>
            <a:r>
              <a:rPr lang="en-US" altLang="ko-KR" dirty="0"/>
              <a:t>	History and Basic Concepts</a:t>
            </a:r>
          </a:p>
          <a:p>
            <a:r>
              <a:rPr lang="ko-KR" altLang="en-US" dirty="0"/>
              <a:t>제</a:t>
            </a:r>
            <a:r>
              <a:rPr lang="en-US" altLang="ko-KR" dirty="0"/>
              <a:t>2</a:t>
            </a:r>
            <a:r>
              <a:rPr lang="ko-KR" altLang="en-US" dirty="0"/>
              <a:t>장 </a:t>
            </a:r>
            <a:r>
              <a:rPr lang="en-US" altLang="ko-KR" dirty="0"/>
              <a:t>	Preparing the Bid Package</a:t>
            </a:r>
          </a:p>
          <a:p>
            <a:r>
              <a:rPr lang="ko-KR" altLang="en-US" dirty="0"/>
              <a:t>제</a:t>
            </a:r>
            <a:r>
              <a:rPr lang="en-US" altLang="ko-KR" dirty="0"/>
              <a:t>3</a:t>
            </a:r>
            <a:r>
              <a:rPr lang="ko-KR" altLang="en-US" dirty="0"/>
              <a:t>장 </a:t>
            </a:r>
            <a:r>
              <a:rPr lang="en-US" altLang="ko-KR" dirty="0"/>
              <a:t>	Issues During Construction</a:t>
            </a:r>
          </a:p>
          <a:p>
            <a:r>
              <a:rPr lang="ko-KR" altLang="en-US" dirty="0"/>
              <a:t>제</a:t>
            </a:r>
            <a:r>
              <a:rPr lang="en-US" altLang="ko-KR" dirty="0"/>
              <a:t>4</a:t>
            </a:r>
            <a:r>
              <a:rPr lang="ko-KR" altLang="en-US" dirty="0"/>
              <a:t>장 </a:t>
            </a:r>
            <a:r>
              <a:rPr lang="en-US" altLang="ko-KR" dirty="0"/>
              <a:t>	Contracts</a:t>
            </a:r>
          </a:p>
          <a:p>
            <a:r>
              <a:rPr lang="ko-KR" altLang="en-US" dirty="0"/>
              <a:t>제</a:t>
            </a:r>
            <a:r>
              <a:rPr lang="en-US" altLang="ko-KR" dirty="0"/>
              <a:t>5</a:t>
            </a:r>
            <a:r>
              <a:rPr lang="ko-KR" altLang="en-US" dirty="0"/>
              <a:t>장 </a:t>
            </a:r>
            <a:r>
              <a:rPr lang="en-US" altLang="ko-KR" dirty="0"/>
              <a:t>	Legal Structure</a:t>
            </a:r>
          </a:p>
          <a:p>
            <a:r>
              <a:rPr lang="ko-KR" altLang="en-US" dirty="0"/>
              <a:t>제</a:t>
            </a:r>
            <a:r>
              <a:rPr lang="en-US" altLang="ko-KR" dirty="0"/>
              <a:t>6</a:t>
            </a:r>
            <a:r>
              <a:rPr lang="ko-KR" altLang="en-US" dirty="0"/>
              <a:t>장 </a:t>
            </a:r>
            <a:r>
              <a:rPr lang="en-US" altLang="ko-KR" dirty="0"/>
              <a:t>	Impact of Taxes</a:t>
            </a:r>
          </a:p>
          <a:p>
            <a:r>
              <a:rPr lang="ko-KR" altLang="en-US" dirty="0"/>
              <a:t>제</a:t>
            </a:r>
            <a:r>
              <a:rPr lang="en-US" altLang="ko-KR" dirty="0"/>
              <a:t>7</a:t>
            </a:r>
            <a:r>
              <a:rPr lang="ko-KR" altLang="en-US" dirty="0"/>
              <a:t>장 </a:t>
            </a:r>
            <a:r>
              <a:rPr lang="en-US" altLang="ko-KR" dirty="0"/>
              <a:t>	Project Planning</a:t>
            </a:r>
          </a:p>
          <a:p>
            <a:r>
              <a:rPr lang="ko-KR" altLang="en-US" dirty="0"/>
              <a:t>제</a:t>
            </a:r>
            <a:r>
              <a:rPr lang="en-US" altLang="ko-KR" dirty="0"/>
              <a:t>8</a:t>
            </a:r>
            <a:r>
              <a:rPr lang="ko-KR" altLang="en-US" dirty="0"/>
              <a:t>장 </a:t>
            </a:r>
            <a:r>
              <a:rPr lang="en-US" altLang="ko-KR" dirty="0"/>
              <a:t>	Project Scheduling</a:t>
            </a:r>
          </a:p>
          <a:p>
            <a:r>
              <a:rPr lang="ko-KR" altLang="en-US" dirty="0"/>
              <a:t>제</a:t>
            </a:r>
            <a:r>
              <a:rPr lang="en-US" altLang="ko-KR" dirty="0"/>
              <a:t>9</a:t>
            </a:r>
            <a:r>
              <a:rPr lang="ko-KR" altLang="en-US" dirty="0"/>
              <a:t>장 </a:t>
            </a:r>
            <a:r>
              <a:rPr lang="en-US" altLang="ko-KR" dirty="0"/>
              <a:t>	Scheduling: Program Evaluation and Review Technique Networks and Linear Operations</a:t>
            </a:r>
          </a:p>
          <a:p>
            <a:r>
              <a:rPr lang="ko-KR" altLang="en-US" dirty="0"/>
              <a:t>제</a:t>
            </a:r>
            <a:r>
              <a:rPr lang="en-US" altLang="ko-KR" dirty="0"/>
              <a:t>10</a:t>
            </a:r>
            <a:r>
              <a:rPr lang="ko-KR" altLang="en-US" dirty="0"/>
              <a:t>장 </a:t>
            </a:r>
            <a:r>
              <a:rPr lang="en-US" altLang="ko-KR" dirty="0"/>
              <a:t>	Resource-Related and Advanced Linear Scheduling Techniques</a:t>
            </a:r>
          </a:p>
          <a:p>
            <a:r>
              <a:rPr lang="ko-KR" altLang="en-US" dirty="0"/>
              <a:t>제</a:t>
            </a:r>
            <a:r>
              <a:rPr lang="en-US" altLang="ko-KR" dirty="0"/>
              <a:t>11</a:t>
            </a:r>
            <a:r>
              <a:rPr lang="ko-KR" altLang="en-US" dirty="0"/>
              <a:t>장 </a:t>
            </a:r>
            <a:r>
              <a:rPr lang="en-US" altLang="ko-KR" dirty="0"/>
              <a:t>	The Mathematics of Money</a:t>
            </a:r>
          </a:p>
          <a:p>
            <a:r>
              <a:rPr lang="ko-KR" altLang="en-US" dirty="0"/>
              <a:t>제</a:t>
            </a:r>
            <a:r>
              <a:rPr lang="en-US" altLang="ko-KR" dirty="0"/>
              <a:t>12</a:t>
            </a:r>
            <a:r>
              <a:rPr lang="ko-KR" altLang="en-US" dirty="0"/>
              <a:t>장 </a:t>
            </a:r>
            <a:r>
              <a:rPr lang="en-US" altLang="ko-KR" dirty="0"/>
              <a:t>	Project Cash Flow</a:t>
            </a:r>
          </a:p>
          <a:p>
            <a:r>
              <a:rPr lang="ko-KR" altLang="en-US" dirty="0">
                <a:solidFill>
                  <a:srgbClr val="FF0000"/>
                </a:solidFill>
              </a:rPr>
              <a:t>제</a:t>
            </a:r>
            <a:r>
              <a:rPr lang="en-US" altLang="ko-KR" dirty="0">
                <a:solidFill>
                  <a:srgbClr val="FF0000"/>
                </a:solidFill>
              </a:rPr>
              <a:t>13</a:t>
            </a:r>
            <a:r>
              <a:rPr lang="ko-KR" altLang="en-US" dirty="0">
                <a:solidFill>
                  <a:srgbClr val="FF0000"/>
                </a:solidFill>
              </a:rPr>
              <a:t>장 </a:t>
            </a:r>
            <a:r>
              <a:rPr lang="en-US" altLang="ko-KR" dirty="0">
                <a:solidFill>
                  <a:srgbClr val="FF0000"/>
                </a:solidFill>
              </a:rPr>
              <a:t>	Project Funding</a:t>
            </a:r>
          </a:p>
          <a:p>
            <a:r>
              <a:rPr lang="ko-KR" altLang="en-US" dirty="0"/>
              <a:t>제</a:t>
            </a:r>
            <a:r>
              <a:rPr lang="en-US" altLang="ko-KR" dirty="0"/>
              <a:t>14</a:t>
            </a:r>
            <a:r>
              <a:rPr lang="ko-KR" altLang="en-US" dirty="0"/>
              <a:t>장 </a:t>
            </a:r>
            <a:r>
              <a:rPr lang="en-US" altLang="ko-KR" dirty="0"/>
              <a:t>	Equipment Ownership</a:t>
            </a:r>
          </a:p>
          <a:p>
            <a:r>
              <a:rPr lang="ko-KR" altLang="en-US" dirty="0"/>
              <a:t>제</a:t>
            </a:r>
            <a:r>
              <a:rPr lang="en-US" altLang="ko-KR" dirty="0"/>
              <a:t>15</a:t>
            </a:r>
            <a:r>
              <a:rPr lang="ko-KR" altLang="en-US" dirty="0"/>
              <a:t>장 </a:t>
            </a:r>
            <a:r>
              <a:rPr lang="en-US" altLang="ko-KR" dirty="0"/>
              <a:t>	Equipment Productivity</a:t>
            </a:r>
          </a:p>
          <a:p>
            <a:r>
              <a:rPr lang="ko-KR" altLang="en-US" dirty="0"/>
              <a:t>제</a:t>
            </a:r>
            <a:r>
              <a:rPr lang="en-US" altLang="ko-KR" dirty="0"/>
              <a:t>16</a:t>
            </a:r>
            <a:r>
              <a:rPr lang="ko-KR" altLang="en-US" dirty="0"/>
              <a:t>장 </a:t>
            </a:r>
            <a:r>
              <a:rPr lang="en-US" altLang="ko-KR" dirty="0"/>
              <a:t>	Construction Labor</a:t>
            </a:r>
          </a:p>
          <a:p>
            <a:r>
              <a:rPr lang="ko-KR" altLang="en-US" dirty="0"/>
              <a:t>제</a:t>
            </a:r>
            <a:r>
              <a:rPr lang="en-US" altLang="ko-KR" dirty="0"/>
              <a:t>17</a:t>
            </a:r>
            <a:r>
              <a:rPr lang="ko-KR" altLang="en-US" dirty="0"/>
              <a:t>장 </a:t>
            </a:r>
            <a:r>
              <a:rPr lang="en-US" altLang="ko-KR" dirty="0"/>
              <a:t>	Estimating Process</a:t>
            </a:r>
          </a:p>
          <a:p>
            <a:r>
              <a:rPr lang="ko-KR" altLang="en-US" dirty="0"/>
              <a:t>제</a:t>
            </a:r>
            <a:r>
              <a:rPr lang="en-US" altLang="ko-KR" dirty="0"/>
              <a:t>18</a:t>
            </a:r>
            <a:r>
              <a:rPr lang="ko-KR" altLang="en-US" dirty="0"/>
              <a:t>장 </a:t>
            </a:r>
            <a:r>
              <a:rPr lang="en-US" altLang="ko-KR" dirty="0"/>
              <a:t>	Cost Control</a:t>
            </a:r>
          </a:p>
          <a:p>
            <a:r>
              <a:rPr lang="ko-KR" altLang="en-US" dirty="0"/>
              <a:t>제</a:t>
            </a:r>
            <a:r>
              <a:rPr lang="en-US" altLang="ko-KR" dirty="0"/>
              <a:t>19</a:t>
            </a:r>
            <a:r>
              <a:rPr lang="ko-KR" altLang="en-US" dirty="0"/>
              <a:t>장 </a:t>
            </a:r>
            <a:r>
              <a:rPr lang="en-US" altLang="ko-KR" dirty="0"/>
              <a:t>	Materials Management</a:t>
            </a:r>
          </a:p>
          <a:p>
            <a:r>
              <a:rPr lang="ko-KR" altLang="en-US" dirty="0"/>
              <a:t>제</a:t>
            </a:r>
            <a:r>
              <a:rPr lang="en-US" altLang="ko-KR" dirty="0"/>
              <a:t>20</a:t>
            </a:r>
            <a:r>
              <a:rPr lang="ko-KR" altLang="en-US" dirty="0"/>
              <a:t>장 </a:t>
            </a:r>
            <a:r>
              <a:rPr lang="en-US" altLang="ko-KR" dirty="0"/>
              <a:t>	Safety</a:t>
            </a:r>
          </a:p>
        </p:txBody>
      </p:sp>
    </p:spTree>
    <p:extLst>
      <p:ext uri="{BB962C8B-B14F-4D97-AF65-F5344CB8AC3E}">
        <p14:creationId xmlns:p14="http://schemas.microsoft.com/office/powerpoint/2010/main" val="2400768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13.1 Money: A Basic Resource</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a:t>
            </a:fld>
            <a:endParaRPr lang="ko-KR" altLang="en-US" dirty="0"/>
          </a:p>
        </p:txBody>
      </p:sp>
      <p:sp>
        <p:nvSpPr>
          <p:cNvPr id="8" name="직사각형 7"/>
          <p:cNvSpPr/>
          <p:nvPr/>
        </p:nvSpPr>
        <p:spPr>
          <a:xfrm>
            <a:off x="3344867" y="5370344"/>
            <a:ext cx="3216266" cy="369332"/>
          </a:xfrm>
          <a:prstGeom prst="rect">
            <a:avLst/>
          </a:prstGeom>
        </p:spPr>
        <p:txBody>
          <a:bodyPr wrap="none">
            <a:spAutoFit/>
          </a:bodyPr>
          <a:lstStyle/>
          <a:p>
            <a:pPr algn="ctr"/>
            <a:r>
              <a:rPr lang="en-US" altLang="ko-KR" dirty="0"/>
              <a:t>FIGURE 13.1 Project money flow</a:t>
            </a:r>
            <a:endParaRPr lang="ko-KR" altLang="en-US" dirty="0"/>
          </a:p>
        </p:txBody>
      </p:sp>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554" y="4381101"/>
            <a:ext cx="6276003" cy="890818"/>
          </a:xfrm>
          <a:prstGeom prst="rect">
            <a:avLst/>
          </a:prstGeom>
        </p:spPr>
      </p:pic>
      <p:sp>
        <p:nvSpPr>
          <p:cNvPr id="6"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The </a:t>
            </a:r>
            <a:r>
              <a:rPr lang="en-US" altLang="ko-KR" sz="1800" dirty="0">
                <a:solidFill>
                  <a:srgbClr val="FF0000"/>
                </a:solidFill>
              </a:rPr>
              <a:t>essential resource</a:t>
            </a:r>
            <a:r>
              <a:rPr lang="en-US" altLang="ko-KR" sz="1800" dirty="0"/>
              <a:t> ingredients that must be considered in the construction of a project are usually referred to as the </a:t>
            </a:r>
            <a:r>
              <a:rPr lang="en-US" altLang="ko-KR" sz="1800" dirty="0">
                <a:solidFill>
                  <a:srgbClr val="FF0000"/>
                </a:solidFill>
              </a:rPr>
              <a:t>four Ms</a:t>
            </a:r>
            <a:r>
              <a:rPr lang="en-US" altLang="ko-KR" sz="1800" dirty="0"/>
              <a:t>. </a:t>
            </a:r>
            <a:r>
              <a:rPr lang="ko-KR" altLang="en-US" sz="1400" dirty="0">
                <a:solidFill>
                  <a:srgbClr val="0000FF"/>
                </a:solidFill>
              </a:rPr>
              <a:t>건설을 위한 기본적인 자원</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These basic construction resources are (a) </a:t>
            </a:r>
            <a:r>
              <a:rPr lang="en-US" altLang="ko-KR" sz="1800" dirty="0">
                <a:solidFill>
                  <a:srgbClr val="FF0000"/>
                </a:solidFill>
              </a:rPr>
              <a:t>money</a:t>
            </a:r>
            <a:r>
              <a:rPr lang="en-US" altLang="ko-KR" sz="1800" dirty="0"/>
              <a:t>, (b)</a:t>
            </a:r>
            <a:r>
              <a:rPr lang="en-US" altLang="ko-KR" sz="1800" dirty="0">
                <a:solidFill>
                  <a:srgbClr val="FF0000"/>
                </a:solidFill>
              </a:rPr>
              <a:t>machines</a:t>
            </a:r>
            <a:r>
              <a:rPr lang="en-US" altLang="ko-KR" sz="1800" dirty="0"/>
              <a:t>, (c) </a:t>
            </a:r>
            <a:r>
              <a:rPr lang="en-US" altLang="ko-KR" sz="1800" dirty="0">
                <a:solidFill>
                  <a:srgbClr val="FF0000"/>
                </a:solidFill>
              </a:rPr>
              <a:t>manpower</a:t>
            </a:r>
            <a:r>
              <a:rPr lang="en-US" altLang="ko-KR" sz="1800" dirty="0"/>
              <a:t>, and (d) </a:t>
            </a:r>
            <a:r>
              <a:rPr lang="en-US" altLang="ko-KR" sz="1800" dirty="0">
                <a:solidFill>
                  <a:srgbClr val="FF0000"/>
                </a:solidFill>
              </a:rPr>
              <a:t>materials</a:t>
            </a:r>
            <a:r>
              <a:rPr lang="en-US" altLang="ko-KR" sz="1800" dirty="0"/>
              <a:t>.</a:t>
            </a:r>
            <a:r>
              <a:rPr lang="ko-KR" altLang="en-US" sz="1400" dirty="0">
                <a:solidFill>
                  <a:srgbClr val="0000FF"/>
                </a:solidFill>
              </a:rPr>
              <a:t> 자금</a:t>
            </a:r>
            <a:r>
              <a:rPr lang="en-US" altLang="ko-KR" sz="1400" dirty="0">
                <a:solidFill>
                  <a:srgbClr val="0000FF"/>
                </a:solidFill>
              </a:rPr>
              <a:t>, </a:t>
            </a:r>
            <a:r>
              <a:rPr lang="ko-KR" altLang="en-US" sz="1400" dirty="0">
                <a:solidFill>
                  <a:srgbClr val="0000FF"/>
                </a:solidFill>
              </a:rPr>
              <a:t>장비</a:t>
            </a:r>
            <a:r>
              <a:rPr lang="en-US" altLang="ko-KR" sz="1400" dirty="0">
                <a:solidFill>
                  <a:srgbClr val="0000FF"/>
                </a:solidFill>
              </a:rPr>
              <a:t>, </a:t>
            </a:r>
            <a:r>
              <a:rPr lang="ko-KR" altLang="en-US" sz="1400" dirty="0">
                <a:solidFill>
                  <a:srgbClr val="0000FF"/>
                </a:solidFill>
              </a:rPr>
              <a:t>인력</a:t>
            </a:r>
            <a:r>
              <a:rPr lang="en-US" altLang="ko-KR" sz="1400" dirty="0">
                <a:solidFill>
                  <a:srgbClr val="0000FF"/>
                </a:solidFill>
              </a:rPr>
              <a:t>, </a:t>
            </a:r>
            <a:r>
              <a:rPr lang="ko-KR" altLang="en-US" sz="1400" dirty="0">
                <a:solidFill>
                  <a:srgbClr val="0000FF"/>
                </a:solidFill>
              </a:rPr>
              <a:t>자재</a:t>
            </a:r>
            <a:endParaRPr lang="en-US" altLang="ko-KR" sz="1800" dirty="0"/>
          </a:p>
          <a:p>
            <a:pPr marL="285750" indent="-285750" defTabSz="457200" latinLnBrk="0">
              <a:buFont typeface="Wingdings" panose="05000000000000000000" pitchFamily="2" charset="2"/>
              <a:buChar char="q"/>
            </a:pPr>
            <a:r>
              <a:rPr lang="en-US" altLang="ko-KR" sz="1800" dirty="0"/>
              <a:t>In this chapter, the methods by which the owner/entrepreneur acquires project funding will be considered. </a:t>
            </a:r>
            <a:r>
              <a:rPr lang="ko-KR" altLang="en-US" sz="1400" dirty="0">
                <a:solidFill>
                  <a:srgbClr val="0000FF"/>
                </a:solidFill>
              </a:rPr>
              <a:t>자금 조달에 대해 논의</a:t>
            </a:r>
            <a:endParaRPr lang="en-US" altLang="ko-KR" sz="1800" dirty="0"/>
          </a:p>
        </p:txBody>
      </p:sp>
      <p:sp>
        <p:nvSpPr>
          <p:cNvPr id="3" name="직사각형 2"/>
          <p:cNvSpPr/>
          <p:nvPr/>
        </p:nvSpPr>
        <p:spPr>
          <a:xfrm>
            <a:off x="3221884" y="4068275"/>
            <a:ext cx="748923" cy="430887"/>
          </a:xfrm>
          <a:prstGeom prst="rect">
            <a:avLst/>
          </a:prstGeom>
        </p:spPr>
        <p:txBody>
          <a:bodyPr wrap="none">
            <a:spAutoFit/>
          </a:bodyPr>
          <a:lstStyle/>
          <a:p>
            <a:pPr algn="ctr"/>
            <a:r>
              <a:rPr lang="ko-KR" altLang="en-US" sz="1100" b="1" dirty="0">
                <a:solidFill>
                  <a:srgbClr val="FF0000"/>
                </a:solidFill>
              </a:rPr>
              <a:t>대출기관</a:t>
            </a:r>
            <a:endParaRPr lang="en-US" altLang="ko-KR" sz="1100" b="1" dirty="0">
              <a:solidFill>
                <a:srgbClr val="FF0000"/>
              </a:solidFill>
            </a:endParaRPr>
          </a:p>
          <a:p>
            <a:pPr algn="ctr"/>
            <a:r>
              <a:rPr lang="en-US" altLang="ko-KR" sz="1100" b="1" dirty="0">
                <a:solidFill>
                  <a:srgbClr val="FF0000"/>
                </a:solidFill>
              </a:rPr>
              <a:t>(</a:t>
            </a:r>
            <a:r>
              <a:rPr lang="ko-KR" altLang="en-US" sz="1100" b="1" dirty="0" err="1">
                <a:solidFill>
                  <a:srgbClr val="FF0000"/>
                </a:solidFill>
              </a:rPr>
              <a:t>자금원</a:t>
            </a:r>
            <a:r>
              <a:rPr lang="en-US" altLang="ko-KR" sz="1100" b="1" dirty="0">
                <a:solidFill>
                  <a:srgbClr val="FF0000"/>
                </a:solidFill>
              </a:rPr>
              <a:t>)</a:t>
            </a:r>
            <a:endParaRPr lang="ko-KR" altLang="en-US" sz="1100" b="1" dirty="0"/>
          </a:p>
        </p:txBody>
      </p:sp>
      <p:sp>
        <p:nvSpPr>
          <p:cNvPr id="9" name="직사각형 8"/>
          <p:cNvSpPr/>
          <p:nvPr/>
        </p:nvSpPr>
        <p:spPr>
          <a:xfrm>
            <a:off x="4694095" y="4218021"/>
            <a:ext cx="607860" cy="261610"/>
          </a:xfrm>
          <a:prstGeom prst="rect">
            <a:avLst/>
          </a:prstGeom>
        </p:spPr>
        <p:txBody>
          <a:bodyPr wrap="none">
            <a:spAutoFit/>
          </a:bodyPr>
          <a:lstStyle/>
          <a:p>
            <a:pPr algn="ctr"/>
            <a:r>
              <a:rPr lang="ko-KR" altLang="en-US" sz="1100" b="1">
                <a:solidFill>
                  <a:srgbClr val="FF0000"/>
                </a:solidFill>
              </a:rPr>
              <a:t>발주자</a:t>
            </a:r>
            <a:endParaRPr lang="ko-KR" altLang="en-US" sz="1100" b="1" dirty="0"/>
          </a:p>
        </p:txBody>
      </p:sp>
      <p:sp>
        <p:nvSpPr>
          <p:cNvPr id="11" name="직사각형 10"/>
          <p:cNvSpPr/>
          <p:nvPr/>
        </p:nvSpPr>
        <p:spPr>
          <a:xfrm>
            <a:off x="5988287" y="4218021"/>
            <a:ext cx="748923" cy="261610"/>
          </a:xfrm>
          <a:prstGeom prst="rect">
            <a:avLst/>
          </a:prstGeom>
        </p:spPr>
        <p:txBody>
          <a:bodyPr wrap="none">
            <a:spAutoFit/>
          </a:bodyPr>
          <a:lstStyle/>
          <a:p>
            <a:pPr algn="ctr"/>
            <a:r>
              <a:rPr lang="ko-KR" altLang="en-US" sz="1100" b="1" dirty="0" err="1">
                <a:solidFill>
                  <a:srgbClr val="FF0000"/>
                </a:solidFill>
              </a:rPr>
              <a:t>주계약자</a:t>
            </a:r>
            <a:endParaRPr lang="ko-KR" altLang="en-US" sz="1100" b="1" dirty="0"/>
          </a:p>
        </p:txBody>
      </p:sp>
      <p:sp>
        <p:nvSpPr>
          <p:cNvPr id="14" name="직사각형 13"/>
          <p:cNvSpPr/>
          <p:nvPr/>
        </p:nvSpPr>
        <p:spPr>
          <a:xfrm>
            <a:off x="7386797" y="4218021"/>
            <a:ext cx="748923" cy="261610"/>
          </a:xfrm>
          <a:prstGeom prst="rect">
            <a:avLst/>
          </a:prstGeom>
        </p:spPr>
        <p:txBody>
          <a:bodyPr wrap="none">
            <a:spAutoFit/>
          </a:bodyPr>
          <a:lstStyle/>
          <a:p>
            <a:pPr algn="ctr"/>
            <a:r>
              <a:rPr lang="ko-KR" altLang="en-US" sz="1100" b="1" dirty="0" err="1">
                <a:solidFill>
                  <a:srgbClr val="FF0000"/>
                </a:solidFill>
              </a:rPr>
              <a:t>하도급자</a:t>
            </a:r>
            <a:endParaRPr lang="ko-KR" altLang="en-US" sz="1100" b="1" dirty="0"/>
          </a:p>
        </p:txBody>
      </p:sp>
    </p:spTree>
    <p:extLst>
      <p:ext uri="{BB962C8B-B14F-4D97-AF65-F5344CB8AC3E}">
        <p14:creationId xmlns:p14="http://schemas.microsoft.com/office/powerpoint/2010/main" val="262215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13.2 Construction Financing Process (1/2)</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The owner’s financing of any significant undertaking typically requires two types of funding: </a:t>
            </a:r>
            <a:r>
              <a:rPr lang="en-US" altLang="ko-KR" sz="1800" dirty="0">
                <a:solidFill>
                  <a:srgbClr val="FF0000"/>
                </a:solidFill>
              </a:rPr>
              <a:t>short-term</a:t>
            </a:r>
            <a:r>
              <a:rPr lang="en-US" altLang="ko-KR" sz="1800" dirty="0"/>
              <a:t> (construction) funding and </a:t>
            </a:r>
            <a:r>
              <a:rPr lang="en-US" altLang="ko-KR" sz="1800" dirty="0">
                <a:solidFill>
                  <a:srgbClr val="FF0000"/>
                </a:solidFill>
              </a:rPr>
              <a:t>long-term</a:t>
            </a:r>
            <a:r>
              <a:rPr lang="en-US" altLang="ko-KR" sz="1800" dirty="0"/>
              <a:t> (mortgage) funding. </a:t>
            </a:r>
            <a:r>
              <a:rPr lang="ko-KR" altLang="en-US" sz="1400" dirty="0">
                <a:solidFill>
                  <a:srgbClr val="0000FF"/>
                </a:solidFill>
              </a:rPr>
              <a:t>단기 자금</a:t>
            </a:r>
            <a:r>
              <a:rPr lang="en-US" altLang="ko-KR" sz="1400" dirty="0">
                <a:solidFill>
                  <a:srgbClr val="0000FF"/>
                </a:solidFill>
              </a:rPr>
              <a:t>(</a:t>
            </a:r>
            <a:r>
              <a:rPr lang="ko-KR" altLang="en-US" sz="1400" dirty="0">
                <a:solidFill>
                  <a:srgbClr val="0000FF"/>
                </a:solidFill>
              </a:rPr>
              <a:t>건설 공사 시 대출 자금</a:t>
            </a:r>
            <a:r>
              <a:rPr lang="en-US" altLang="ko-KR" sz="1400" dirty="0">
                <a:solidFill>
                  <a:srgbClr val="0000FF"/>
                </a:solidFill>
              </a:rPr>
              <a:t>, </a:t>
            </a:r>
            <a:r>
              <a:rPr lang="ko-KR" altLang="en-US" sz="1400" dirty="0">
                <a:solidFill>
                  <a:srgbClr val="0000FF"/>
                </a:solidFill>
              </a:rPr>
              <a:t>예</a:t>
            </a:r>
            <a:r>
              <a:rPr lang="en-US" altLang="ko-KR" sz="1400" dirty="0">
                <a:solidFill>
                  <a:srgbClr val="0000FF"/>
                </a:solidFill>
              </a:rPr>
              <a:t>: </a:t>
            </a:r>
            <a:r>
              <a:rPr lang="ko-KR" altLang="en-US" sz="1400" dirty="0">
                <a:solidFill>
                  <a:srgbClr val="0000FF"/>
                </a:solidFill>
              </a:rPr>
              <a:t>분양사업</a:t>
            </a:r>
            <a:r>
              <a:rPr lang="en-US" altLang="ko-KR" sz="1400" dirty="0">
                <a:solidFill>
                  <a:srgbClr val="0000FF"/>
                </a:solidFill>
              </a:rPr>
              <a:t>), </a:t>
            </a:r>
            <a:r>
              <a:rPr lang="ko-KR" altLang="en-US" sz="1400" dirty="0">
                <a:solidFill>
                  <a:srgbClr val="0000FF"/>
                </a:solidFill>
              </a:rPr>
              <a:t>장기 자금</a:t>
            </a:r>
            <a:r>
              <a:rPr lang="en-US" altLang="ko-KR" sz="1400" dirty="0">
                <a:solidFill>
                  <a:srgbClr val="0000FF"/>
                </a:solidFill>
              </a:rPr>
              <a:t>(</a:t>
            </a:r>
            <a:r>
              <a:rPr lang="ko-KR" altLang="en-US" sz="1400" dirty="0">
                <a:solidFill>
                  <a:srgbClr val="0000FF"/>
                </a:solidFill>
              </a:rPr>
              <a:t>준공 후 부동산 담보 대출</a:t>
            </a:r>
            <a:r>
              <a:rPr lang="en-US" altLang="ko-KR" sz="1400" dirty="0">
                <a:solidFill>
                  <a:srgbClr val="0000FF"/>
                </a:solidFill>
              </a:rPr>
              <a:t>, </a:t>
            </a:r>
            <a:r>
              <a:rPr lang="ko-KR" altLang="en-US" sz="1400" dirty="0">
                <a:solidFill>
                  <a:srgbClr val="0000FF"/>
                </a:solidFill>
              </a:rPr>
              <a:t>예</a:t>
            </a:r>
            <a:r>
              <a:rPr lang="en-US" altLang="ko-KR" sz="1400" dirty="0">
                <a:solidFill>
                  <a:srgbClr val="0000FF"/>
                </a:solidFill>
              </a:rPr>
              <a:t>: </a:t>
            </a:r>
            <a:r>
              <a:rPr lang="ko-KR" altLang="en-US" sz="1400" dirty="0">
                <a:solidFill>
                  <a:srgbClr val="0000FF"/>
                </a:solidFill>
              </a:rPr>
              <a:t>임대사업</a:t>
            </a:r>
            <a:r>
              <a:rPr lang="en-US" altLang="ko-KR" sz="1400" dirty="0">
                <a:solidFill>
                  <a:srgbClr val="0000FF"/>
                </a:solidFill>
              </a:rPr>
              <a:t>)</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 short-term funding is usually in the form of a </a:t>
            </a:r>
            <a:r>
              <a:rPr lang="en-US" altLang="ko-KR" sz="1800" dirty="0">
                <a:solidFill>
                  <a:srgbClr val="FF0000"/>
                </a:solidFill>
              </a:rPr>
              <a:t>construction loan</a:t>
            </a:r>
            <a:r>
              <a:rPr lang="en-US" altLang="ko-KR" sz="1800" dirty="0"/>
              <a:t>, whereas the long-term financing involves a </a:t>
            </a:r>
            <a:r>
              <a:rPr lang="en-US" altLang="ko-KR" sz="1800" dirty="0">
                <a:solidFill>
                  <a:srgbClr val="FF0000"/>
                </a:solidFill>
              </a:rPr>
              <a:t>mortgage loan</a:t>
            </a:r>
            <a:r>
              <a:rPr lang="en-US" altLang="ko-KR" sz="1800" dirty="0"/>
              <a:t> over a term ranging from 10 to 30 years. </a:t>
            </a:r>
            <a:r>
              <a:rPr lang="ko-KR" altLang="en-US" sz="1400" dirty="0">
                <a:solidFill>
                  <a:srgbClr val="0000FF"/>
                </a:solidFill>
              </a:rPr>
              <a:t>단기 건설 자금 대출 </a:t>
            </a:r>
            <a:r>
              <a:rPr lang="en-US" altLang="ko-KR" sz="1400" dirty="0">
                <a:solidFill>
                  <a:srgbClr val="0000FF"/>
                </a:solidFill>
              </a:rPr>
              <a:t>vs </a:t>
            </a:r>
            <a:r>
              <a:rPr lang="ko-KR" altLang="en-US" sz="1400" dirty="0">
                <a:solidFill>
                  <a:srgbClr val="0000FF"/>
                </a:solidFill>
              </a:rPr>
              <a:t>장기 부동산 담보</a:t>
            </a:r>
            <a:r>
              <a:rPr lang="en-US" altLang="ko-KR" sz="1400" dirty="0">
                <a:solidFill>
                  <a:srgbClr val="0000FF"/>
                </a:solidFill>
              </a:rPr>
              <a:t> </a:t>
            </a:r>
            <a:r>
              <a:rPr lang="ko-KR" altLang="en-US" sz="1400" dirty="0">
                <a:solidFill>
                  <a:srgbClr val="0000FF"/>
                </a:solidFill>
              </a:rPr>
              <a:t>대출</a:t>
            </a:r>
            <a:endParaRPr lang="en-US" altLang="ko-KR" sz="1400" dirty="0">
              <a:solidFill>
                <a:srgbClr val="0000FF"/>
              </a:solidFill>
            </a:endParaRPr>
          </a:p>
          <a:p>
            <a:pPr marL="285750" indent="-285750" defTabSz="457200" latinLnBrk="0">
              <a:buFont typeface="Wingdings" panose="05000000000000000000" pitchFamily="2" charset="2"/>
              <a:buChar char="q"/>
            </a:pPr>
            <a:r>
              <a:rPr lang="ko-KR" altLang="en-US" sz="1400" dirty="0" err="1">
                <a:solidFill>
                  <a:srgbClr val="0000FF"/>
                </a:solidFill>
              </a:rPr>
              <a:t>자금원</a:t>
            </a:r>
            <a:r>
              <a:rPr lang="en-US" altLang="ko-KR" sz="1800" dirty="0"/>
              <a:t>: real estate investment trusts (REITs), investment or merchant banks, commercial banks, savings and loan associations, insurance companies, governmental agencies (e.g., Veterans Administration, Federal Housing Administration), or, in special cases, from one of the international development banks. </a:t>
            </a:r>
            <a:r>
              <a:rPr lang="ko-KR" altLang="en-US" sz="1400" dirty="0">
                <a:solidFill>
                  <a:srgbClr val="0000FF"/>
                </a:solidFill>
              </a:rPr>
              <a:t>다양한 </a:t>
            </a:r>
            <a:r>
              <a:rPr lang="ko-KR" altLang="en-US" sz="1400" dirty="0" err="1">
                <a:solidFill>
                  <a:srgbClr val="0000FF"/>
                </a:solidFill>
              </a:rPr>
              <a:t>자금원</a:t>
            </a:r>
            <a:r>
              <a:rPr lang="en-US" altLang="ko-KR" sz="1400" dirty="0">
                <a:solidFill>
                  <a:srgbClr val="0000FF"/>
                </a:solidFill>
              </a:rPr>
              <a:t>: </a:t>
            </a:r>
            <a:r>
              <a:rPr lang="en-US" altLang="ko-KR" sz="1800" dirty="0">
                <a:solidFill>
                  <a:srgbClr val="0000FF"/>
                </a:solidFill>
              </a:rPr>
              <a:t>REITs, </a:t>
            </a:r>
            <a:r>
              <a:rPr lang="ko-KR" altLang="en-US" sz="1400" dirty="0">
                <a:solidFill>
                  <a:srgbClr val="0000FF"/>
                </a:solidFill>
              </a:rPr>
              <a:t>투자은행</a:t>
            </a:r>
            <a:r>
              <a:rPr lang="en-US" altLang="ko-KR" sz="1400" dirty="0">
                <a:solidFill>
                  <a:srgbClr val="0000FF"/>
                </a:solidFill>
              </a:rPr>
              <a:t>, </a:t>
            </a:r>
            <a:r>
              <a:rPr lang="ko-KR" altLang="en-US" sz="1400" dirty="0">
                <a:solidFill>
                  <a:srgbClr val="0000FF"/>
                </a:solidFill>
              </a:rPr>
              <a:t>상업은행</a:t>
            </a:r>
            <a:r>
              <a:rPr lang="en-US" altLang="ko-KR" sz="1400" dirty="0">
                <a:solidFill>
                  <a:srgbClr val="0000FF"/>
                </a:solidFill>
              </a:rPr>
              <a:t>, </a:t>
            </a:r>
            <a:r>
              <a:rPr lang="ko-KR" altLang="en-US" sz="1400" dirty="0">
                <a:solidFill>
                  <a:srgbClr val="0000FF"/>
                </a:solidFill>
              </a:rPr>
              <a:t>보험사</a:t>
            </a:r>
            <a:r>
              <a:rPr lang="en-US" altLang="ko-KR" sz="1400" dirty="0">
                <a:solidFill>
                  <a:srgbClr val="0000FF"/>
                </a:solidFill>
              </a:rPr>
              <a:t>, </a:t>
            </a:r>
            <a:r>
              <a:rPr lang="ko-KR" altLang="en-US" sz="1400" dirty="0">
                <a:solidFill>
                  <a:srgbClr val="0000FF"/>
                </a:solidFill>
              </a:rPr>
              <a:t>정부기관</a:t>
            </a:r>
            <a:r>
              <a:rPr lang="en-US" altLang="ko-KR" sz="1400" dirty="0">
                <a:solidFill>
                  <a:srgbClr val="0000FF"/>
                </a:solidFill>
              </a:rPr>
              <a:t>, </a:t>
            </a:r>
            <a:r>
              <a:rPr lang="ko-KR" altLang="en-US" sz="1400" dirty="0">
                <a:solidFill>
                  <a:srgbClr val="0000FF"/>
                </a:solidFill>
              </a:rPr>
              <a:t>세계개발은행 등</a:t>
            </a:r>
            <a:endParaRPr lang="en-US" altLang="ko-KR" sz="1800" dirty="0">
              <a:solidFill>
                <a:srgbClr val="0000FF"/>
              </a:solidFill>
            </a:endParaRPr>
          </a:p>
        </p:txBody>
      </p:sp>
    </p:spTree>
    <p:extLst>
      <p:ext uri="{BB962C8B-B14F-4D97-AF65-F5344CB8AC3E}">
        <p14:creationId xmlns:p14="http://schemas.microsoft.com/office/powerpoint/2010/main" val="70323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13.2 Construction Financing Process (2/2)</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4</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solidFill>
                  <a:srgbClr val="FF0000"/>
                </a:solidFill>
              </a:rPr>
              <a:t>Loan application</a:t>
            </a:r>
            <a:r>
              <a:rPr lang="en-US" altLang="ko-KR" sz="1800" dirty="0"/>
              <a:t> </a:t>
            </a:r>
            <a:r>
              <a:rPr lang="en-US" altLang="ko-KR" sz="1400" dirty="0">
                <a:solidFill>
                  <a:srgbClr val="0000FF"/>
                </a:solidFill>
              </a:rPr>
              <a:t>(</a:t>
            </a:r>
            <a:r>
              <a:rPr lang="ko-KR" altLang="en-US" sz="1400" dirty="0" err="1">
                <a:solidFill>
                  <a:srgbClr val="0000FF"/>
                </a:solidFill>
              </a:rPr>
              <a:t>대출신청서</a:t>
            </a:r>
            <a:r>
              <a:rPr lang="en-US" altLang="ko-KR" sz="1400" dirty="0">
                <a:solidFill>
                  <a:srgbClr val="0000FF"/>
                </a:solidFill>
              </a:rPr>
              <a:t>) </a:t>
            </a:r>
            <a:r>
              <a:rPr lang="en-US" altLang="ko-KR" sz="1800" dirty="0"/>
              <a:t>includes:</a:t>
            </a:r>
          </a:p>
          <a:p>
            <a:pPr marL="612775" indent="-342900" defTabSz="457200" latinLnBrk="0">
              <a:buFont typeface="+mj-lt"/>
              <a:buAutoNum type="arabicPeriod"/>
            </a:pPr>
            <a:r>
              <a:rPr lang="en-US" altLang="ko-KR" sz="1800" dirty="0"/>
              <a:t>A set of </a:t>
            </a:r>
            <a:r>
              <a:rPr lang="en-US" altLang="ko-KR" sz="1800" dirty="0">
                <a:solidFill>
                  <a:srgbClr val="FF0000"/>
                </a:solidFill>
              </a:rPr>
              <a:t>financial statements for the firm</a:t>
            </a:r>
            <a:r>
              <a:rPr lang="en-US" altLang="ko-KR" sz="1800" dirty="0"/>
              <a:t>. </a:t>
            </a:r>
            <a:r>
              <a:rPr lang="ko-KR" altLang="en-US" sz="1400" dirty="0">
                <a:solidFill>
                  <a:srgbClr val="0000FF"/>
                </a:solidFill>
              </a:rPr>
              <a:t>기업의 재무제표</a:t>
            </a:r>
            <a:endParaRPr lang="en-US" altLang="ko-KR" sz="1800" dirty="0">
              <a:solidFill>
                <a:srgbClr val="0000FF"/>
              </a:solidFill>
            </a:endParaRPr>
          </a:p>
          <a:p>
            <a:pPr marL="612775" indent="-342900" defTabSz="457200" latinLnBrk="0">
              <a:buFont typeface="+mj-lt"/>
              <a:buAutoNum type="arabicPeriod"/>
            </a:pPr>
            <a:r>
              <a:rPr lang="en-US" altLang="ko-KR" sz="1800" dirty="0">
                <a:solidFill>
                  <a:srgbClr val="FF0000"/>
                </a:solidFill>
              </a:rPr>
              <a:t>Personal financial statements</a:t>
            </a:r>
            <a:r>
              <a:rPr lang="en-US" altLang="ko-KR" sz="1800" dirty="0"/>
              <a:t> from the principals of the firm. </a:t>
            </a:r>
            <a:r>
              <a:rPr lang="ko-KR" altLang="en-US" sz="1400" dirty="0">
                <a:solidFill>
                  <a:srgbClr val="0000FF"/>
                </a:solidFill>
              </a:rPr>
              <a:t>기업 대표의 재무제표</a:t>
            </a:r>
            <a:endParaRPr lang="en-US" altLang="ko-KR" sz="1800" dirty="0"/>
          </a:p>
          <a:p>
            <a:pPr marL="612775" indent="-342900" defTabSz="457200" latinLnBrk="0">
              <a:buFont typeface="+mj-lt"/>
              <a:buAutoNum type="arabicPeriod"/>
            </a:pPr>
            <a:r>
              <a:rPr lang="en-US" altLang="ko-KR" sz="1800" dirty="0"/>
              <a:t>Proof of clear </a:t>
            </a:r>
            <a:r>
              <a:rPr lang="en-US" altLang="ko-KR" sz="1800" dirty="0">
                <a:solidFill>
                  <a:srgbClr val="FF0000"/>
                </a:solidFill>
              </a:rPr>
              <a:t>title to the land</a:t>
            </a:r>
            <a:r>
              <a:rPr lang="en-US" altLang="ko-KR" sz="1800" dirty="0"/>
              <a:t> </a:t>
            </a:r>
            <a:r>
              <a:rPr lang="en-US" altLang="ko-KR" sz="1400" dirty="0">
                <a:solidFill>
                  <a:srgbClr val="0000FF"/>
                </a:solidFill>
              </a:rPr>
              <a:t>(</a:t>
            </a:r>
            <a:r>
              <a:rPr lang="ko-KR" altLang="en-US" sz="1400" dirty="0">
                <a:solidFill>
                  <a:srgbClr val="0000FF"/>
                </a:solidFill>
              </a:rPr>
              <a:t>부동산 </a:t>
            </a:r>
            <a:r>
              <a:rPr lang="ko-KR" altLang="en-US" sz="1400" dirty="0" err="1">
                <a:solidFill>
                  <a:srgbClr val="0000FF"/>
                </a:solidFill>
              </a:rPr>
              <a:t>등기권리증</a:t>
            </a:r>
            <a:r>
              <a:rPr lang="en-US" altLang="ko-KR" sz="1400" dirty="0">
                <a:solidFill>
                  <a:srgbClr val="0000FF"/>
                </a:solidFill>
              </a:rPr>
              <a:t>) </a:t>
            </a:r>
            <a:r>
              <a:rPr lang="en-US" altLang="ko-KR" sz="1800" dirty="0"/>
              <a:t>for the project and documentation that it has an appropriate zoning. </a:t>
            </a:r>
          </a:p>
          <a:p>
            <a:pPr marL="612775" indent="-342900" defTabSz="457200" latinLnBrk="0">
              <a:buFont typeface="+mj-lt"/>
              <a:buAutoNum type="arabicPeriod"/>
            </a:pPr>
            <a:r>
              <a:rPr lang="en-US" altLang="ko-KR" sz="1800" dirty="0"/>
              <a:t>Preliminary </a:t>
            </a:r>
            <a:r>
              <a:rPr lang="en-US" altLang="ko-KR" sz="1800" dirty="0">
                <a:solidFill>
                  <a:srgbClr val="FF0000"/>
                </a:solidFill>
              </a:rPr>
              <a:t>floor plans</a:t>
            </a:r>
            <a:r>
              <a:rPr lang="en-US" altLang="ko-KR" sz="1800" dirty="0"/>
              <a:t> and elevations </a:t>
            </a:r>
            <a:r>
              <a:rPr lang="en-US" altLang="ko-KR" sz="1400" dirty="0">
                <a:solidFill>
                  <a:prstClr val="black"/>
                </a:solidFill>
              </a:rPr>
              <a:t> </a:t>
            </a:r>
            <a:r>
              <a:rPr lang="en-US" altLang="ko-KR" sz="1400" dirty="0">
                <a:solidFill>
                  <a:srgbClr val="0000FF"/>
                </a:solidFill>
              </a:rPr>
              <a:t>(</a:t>
            </a:r>
            <a:r>
              <a:rPr lang="ko-KR" altLang="en-US" sz="1400" dirty="0">
                <a:solidFill>
                  <a:srgbClr val="0000FF"/>
                </a:solidFill>
              </a:rPr>
              <a:t>입면도</a:t>
            </a:r>
            <a:r>
              <a:rPr lang="en-US" altLang="ko-KR" sz="1400" dirty="0">
                <a:solidFill>
                  <a:srgbClr val="0000FF"/>
                </a:solidFill>
              </a:rPr>
              <a:t>, </a:t>
            </a:r>
            <a:r>
              <a:rPr lang="ko-KR" altLang="en-US" sz="1400" dirty="0">
                <a:solidFill>
                  <a:srgbClr val="0000FF"/>
                </a:solidFill>
              </a:rPr>
              <a:t>정면도</a:t>
            </a:r>
            <a:r>
              <a:rPr lang="en-US" altLang="ko-KR" sz="1400" dirty="0">
                <a:solidFill>
                  <a:srgbClr val="0000FF"/>
                </a:solidFill>
              </a:rPr>
              <a:t>)</a:t>
            </a:r>
            <a:r>
              <a:rPr lang="en-US" altLang="ko-KR" sz="1400" dirty="0">
                <a:solidFill>
                  <a:prstClr val="black"/>
                </a:solidFill>
              </a:rPr>
              <a:t> </a:t>
            </a:r>
            <a:r>
              <a:rPr lang="en-US" altLang="ko-KR" sz="1800" dirty="0"/>
              <a:t>for the project.</a:t>
            </a:r>
          </a:p>
          <a:p>
            <a:pPr marL="612775" indent="-342900" defTabSz="457200" latinLnBrk="0">
              <a:buFont typeface="+mj-lt"/>
              <a:buAutoNum type="arabicPeriod"/>
            </a:pPr>
            <a:r>
              <a:rPr lang="en-US" altLang="ko-KR" sz="1800" dirty="0"/>
              <a:t>Preliminary </a:t>
            </a:r>
            <a:r>
              <a:rPr lang="en-US" altLang="ko-KR" sz="1800" dirty="0">
                <a:solidFill>
                  <a:srgbClr val="FF0000"/>
                </a:solidFill>
              </a:rPr>
              <a:t>cost estimates</a:t>
            </a:r>
            <a:r>
              <a:rPr lang="en-US" altLang="ko-KR" sz="1800" dirty="0"/>
              <a:t>.</a:t>
            </a:r>
            <a:r>
              <a:rPr lang="en-US" altLang="ko-KR" sz="1400" dirty="0">
                <a:solidFill>
                  <a:srgbClr val="0000FF"/>
                </a:solidFill>
              </a:rPr>
              <a:t> </a:t>
            </a:r>
            <a:r>
              <a:rPr lang="ko-KR" altLang="en-US" sz="1400" dirty="0">
                <a:solidFill>
                  <a:srgbClr val="0000FF"/>
                </a:solidFill>
              </a:rPr>
              <a:t>프로젝트 소요 비용 추정치</a:t>
            </a:r>
            <a:endParaRPr lang="en-US" altLang="ko-KR" sz="1800" dirty="0">
              <a:solidFill>
                <a:srgbClr val="0000FF"/>
              </a:solidFill>
            </a:endParaRPr>
          </a:p>
          <a:p>
            <a:pPr marL="612775" indent="-342900" defTabSz="457200" latinLnBrk="0">
              <a:buFont typeface="+mj-lt"/>
              <a:buAutoNum type="arabicPeriod"/>
            </a:pPr>
            <a:r>
              <a:rPr lang="en-US" altLang="ko-KR" sz="1800" dirty="0"/>
              <a:t>A </a:t>
            </a:r>
            <a:r>
              <a:rPr lang="en-US" altLang="ko-KR" sz="1800" dirty="0">
                <a:solidFill>
                  <a:srgbClr val="FF0000"/>
                </a:solidFill>
              </a:rPr>
              <a:t>market research</a:t>
            </a:r>
            <a:r>
              <a:rPr lang="en-US" altLang="ko-KR" sz="1800" dirty="0"/>
              <a:t> study to verify expected income.</a:t>
            </a:r>
            <a:r>
              <a:rPr lang="ko-KR" altLang="en-US" sz="1400" dirty="0">
                <a:solidFill>
                  <a:srgbClr val="0000FF"/>
                </a:solidFill>
              </a:rPr>
              <a:t> 프로젝트 예상 수입 검증을 위한 시장조사 결과</a:t>
            </a:r>
            <a:endParaRPr lang="en-US" altLang="ko-KR" sz="1800" dirty="0"/>
          </a:p>
          <a:p>
            <a:pPr marL="612775" indent="-342900" defTabSz="457200" latinLnBrk="0">
              <a:buFont typeface="+mj-lt"/>
              <a:buAutoNum type="arabicPeriod"/>
            </a:pPr>
            <a:r>
              <a:rPr lang="en-US" altLang="ko-KR" sz="1800" dirty="0"/>
              <a:t>A detailed pro forma</a:t>
            </a:r>
            <a:r>
              <a:rPr lang="en-US" altLang="ko-KR" sz="1400" dirty="0"/>
              <a:t> </a:t>
            </a:r>
            <a:r>
              <a:rPr lang="en-US" altLang="ko-KR" sz="1400" dirty="0">
                <a:solidFill>
                  <a:srgbClr val="0000FF"/>
                </a:solidFill>
              </a:rPr>
              <a:t>(</a:t>
            </a:r>
            <a:r>
              <a:rPr lang="ko-KR" altLang="en-US" sz="1400" dirty="0">
                <a:solidFill>
                  <a:srgbClr val="0000FF"/>
                </a:solidFill>
              </a:rPr>
              <a:t>견적</a:t>
            </a:r>
            <a:r>
              <a:rPr lang="en-US" altLang="ko-KR" sz="1400" dirty="0">
                <a:solidFill>
                  <a:srgbClr val="0000FF"/>
                </a:solidFill>
              </a:rPr>
              <a:t>)</a:t>
            </a:r>
            <a:r>
              <a:rPr lang="en-US" altLang="ko-KR" sz="1400" dirty="0"/>
              <a:t> </a:t>
            </a:r>
            <a:r>
              <a:rPr lang="en-US" altLang="ko-KR" sz="1800" dirty="0"/>
              <a:t>indicating projected </a:t>
            </a:r>
            <a:r>
              <a:rPr lang="en-US" altLang="ko-KR" sz="1800" dirty="0">
                <a:solidFill>
                  <a:srgbClr val="FF0000"/>
                </a:solidFill>
              </a:rPr>
              <a:t>income and expense</a:t>
            </a:r>
            <a:r>
              <a:rPr lang="en-US" altLang="ko-KR" sz="1800" dirty="0"/>
              <a:t> throughout the life of the mortgage loan. </a:t>
            </a:r>
            <a:r>
              <a:rPr lang="ko-KR" altLang="en-US" sz="1400" dirty="0">
                <a:solidFill>
                  <a:srgbClr val="0000FF"/>
                </a:solidFill>
              </a:rPr>
              <a:t>비용과 지출로 구성된 프로젝트의 현금 흐름</a:t>
            </a:r>
            <a:endParaRPr lang="en-US" altLang="ko-KR" sz="1800" dirty="0">
              <a:solidFill>
                <a:srgbClr val="0000FF"/>
              </a:solidFill>
            </a:endParaRPr>
          </a:p>
        </p:txBody>
      </p:sp>
    </p:spTree>
    <p:extLst>
      <p:ext uri="{BB962C8B-B14F-4D97-AF65-F5344CB8AC3E}">
        <p14:creationId xmlns:p14="http://schemas.microsoft.com/office/powerpoint/2010/main" val="2861446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13.3 Long-Term Pro Forma Example (1/3)</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5</a:t>
            </a:fld>
            <a:endParaRPr lang="ko-KR" altLang="en-US" dirty="0"/>
          </a:p>
        </p:txBody>
      </p:sp>
      <p:sp>
        <p:nvSpPr>
          <p:cNvPr id="6" name="직사각형 5"/>
          <p:cNvSpPr/>
          <p:nvPr/>
        </p:nvSpPr>
        <p:spPr>
          <a:xfrm>
            <a:off x="2577762" y="6218237"/>
            <a:ext cx="4750468" cy="369332"/>
          </a:xfrm>
          <a:prstGeom prst="rect">
            <a:avLst/>
          </a:prstGeom>
        </p:spPr>
        <p:txBody>
          <a:bodyPr wrap="none">
            <a:spAutoFit/>
          </a:bodyPr>
          <a:lstStyle/>
          <a:p>
            <a:pPr algn="ctr"/>
            <a:r>
              <a:rPr lang="en-US" altLang="ko-KR" dirty="0"/>
              <a:t>FIGURE 13.2(a) Pro forma for 75 apartment units</a:t>
            </a:r>
            <a:endParaRPr lang="ko-KR" altLang="en-US" dirty="0"/>
          </a:p>
        </p:txBody>
      </p:sp>
      <p:pic>
        <p:nvPicPr>
          <p:cNvPr id="9" name="내용 개체 틀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1788" y="2361473"/>
            <a:ext cx="5462415" cy="3798028"/>
          </a:xfrm>
        </p:spPr>
      </p:pic>
      <p:sp>
        <p:nvSpPr>
          <p:cNvPr id="7" name="내용 개체 틀 2"/>
          <p:cNvSpPr txBox="1">
            <a:spLocks/>
          </p:cNvSpPr>
          <p:nvPr/>
        </p:nvSpPr>
        <p:spPr>
          <a:xfrm>
            <a:off x="681038" y="1808163"/>
            <a:ext cx="8543925" cy="4351338"/>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Example: </a:t>
            </a:r>
            <a:r>
              <a:rPr lang="en-US" altLang="ko-KR" sz="1800" dirty="0">
                <a:solidFill>
                  <a:srgbClr val="FF0000"/>
                </a:solidFill>
              </a:rPr>
              <a:t>75-unit apartment complex</a:t>
            </a:r>
            <a:r>
              <a:rPr lang="en-US" altLang="ko-KR" sz="1800" dirty="0"/>
              <a:t>. </a:t>
            </a:r>
            <a:r>
              <a:rPr lang="ko-KR" altLang="en-US" sz="1400" dirty="0">
                <a:solidFill>
                  <a:srgbClr val="0000FF"/>
                </a:solidFill>
              </a:rPr>
              <a:t>필요한 대출금은</a:t>
            </a:r>
            <a:r>
              <a:rPr lang="ko-KR" altLang="en-US" sz="1800" dirty="0">
                <a:solidFill>
                  <a:srgbClr val="0000FF"/>
                </a:solidFill>
              </a:rPr>
              <a:t> </a:t>
            </a:r>
            <a:r>
              <a:rPr lang="en-US" altLang="ko-KR" sz="1800" dirty="0">
                <a:solidFill>
                  <a:srgbClr val="0000FF"/>
                </a:solidFill>
              </a:rPr>
              <a:t>$2,422,000</a:t>
            </a:r>
          </a:p>
        </p:txBody>
      </p:sp>
      <p:sp>
        <p:nvSpPr>
          <p:cNvPr id="3" name="모서리가 둥근 직사각형 2"/>
          <p:cNvSpPr/>
          <p:nvPr/>
        </p:nvSpPr>
        <p:spPr>
          <a:xfrm>
            <a:off x="5157214" y="2472538"/>
            <a:ext cx="1038759" cy="18287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0</a:t>
            </a:r>
            <a:endParaRPr lang="ko-KR" altLang="en-US" dirty="0"/>
          </a:p>
        </p:txBody>
      </p:sp>
      <p:sp>
        <p:nvSpPr>
          <p:cNvPr id="8" name="모서리가 둥근 직사각형 7"/>
          <p:cNvSpPr/>
          <p:nvPr/>
        </p:nvSpPr>
        <p:spPr>
          <a:xfrm>
            <a:off x="2275025" y="2801722"/>
            <a:ext cx="1148489" cy="18287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0</a:t>
            </a:r>
            <a:endParaRPr lang="ko-KR" altLang="en-US" dirty="0"/>
          </a:p>
        </p:txBody>
      </p:sp>
      <p:sp>
        <p:nvSpPr>
          <p:cNvPr id="5" name="직사각형 4"/>
          <p:cNvSpPr/>
          <p:nvPr/>
        </p:nvSpPr>
        <p:spPr>
          <a:xfrm>
            <a:off x="4613566" y="4245857"/>
            <a:ext cx="1972015" cy="246221"/>
          </a:xfrm>
          <a:prstGeom prst="rect">
            <a:avLst/>
          </a:prstGeom>
        </p:spPr>
        <p:txBody>
          <a:bodyPr wrap="none">
            <a:spAutoFit/>
          </a:bodyPr>
          <a:lstStyle/>
          <a:p>
            <a:r>
              <a:rPr lang="ko-KR" altLang="en-US" sz="1000" b="1" dirty="0">
                <a:solidFill>
                  <a:srgbClr val="0000FF"/>
                </a:solidFill>
              </a:rPr>
              <a:t>운영 비용은</a:t>
            </a:r>
            <a:r>
              <a:rPr lang="en-US" altLang="ko-KR" sz="1000" b="1" dirty="0">
                <a:solidFill>
                  <a:srgbClr val="0000FF"/>
                </a:solidFill>
              </a:rPr>
              <a:t> </a:t>
            </a:r>
            <a:r>
              <a:rPr lang="ko-KR" altLang="en-US" sz="1000" b="1" dirty="0">
                <a:solidFill>
                  <a:srgbClr val="0000FF"/>
                </a:solidFill>
              </a:rPr>
              <a:t>임대 수입의 </a:t>
            </a:r>
            <a:r>
              <a:rPr lang="en-US" altLang="ko-KR" sz="1000" b="1" dirty="0">
                <a:solidFill>
                  <a:srgbClr val="0000FF"/>
                </a:solidFill>
              </a:rPr>
              <a:t>29.45%</a:t>
            </a:r>
            <a:endParaRPr lang="ko-KR" altLang="en-US" sz="1000" b="1" dirty="0"/>
          </a:p>
        </p:txBody>
      </p:sp>
      <p:sp>
        <p:nvSpPr>
          <p:cNvPr id="10" name="직사각형 9"/>
          <p:cNvSpPr/>
          <p:nvPr/>
        </p:nvSpPr>
        <p:spPr>
          <a:xfrm>
            <a:off x="7188517" y="5233409"/>
            <a:ext cx="1444626" cy="246221"/>
          </a:xfrm>
          <a:prstGeom prst="rect">
            <a:avLst/>
          </a:prstGeom>
        </p:spPr>
        <p:txBody>
          <a:bodyPr wrap="none">
            <a:spAutoFit/>
          </a:bodyPr>
          <a:lstStyle/>
          <a:p>
            <a:r>
              <a:rPr lang="en-US" altLang="ko-KR" sz="1000" b="1" dirty="0">
                <a:solidFill>
                  <a:srgbClr val="0000FF"/>
                </a:solidFill>
              </a:rPr>
              <a:t>= 2,422,000 / 3,229,789</a:t>
            </a:r>
            <a:endParaRPr lang="ko-KR" altLang="en-US" sz="1000" b="1" dirty="0"/>
          </a:p>
        </p:txBody>
      </p:sp>
      <p:sp>
        <p:nvSpPr>
          <p:cNvPr id="11" name="직사각형 10"/>
          <p:cNvSpPr/>
          <p:nvPr/>
        </p:nvSpPr>
        <p:spPr>
          <a:xfrm>
            <a:off x="6135128" y="5371524"/>
            <a:ext cx="1295547" cy="246221"/>
          </a:xfrm>
          <a:prstGeom prst="rect">
            <a:avLst/>
          </a:prstGeom>
        </p:spPr>
        <p:txBody>
          <a:bodyPr wrap="none">
            <a:spAutoFit/>
          </a:bodyPr>
          <a:lstStyle/>
          <a:p>
            <a:r>
              <a:rPr lang="en-US" altLang="ko-KR" sz="1000" b="1" dirty="0">
                <a:solidFill>
                  <a:srgbClr val="0000FF"/>
                </a:solidFill>
              </a:rPr>
              <a:t>= 2,422,000 </a:t>
            </a:r>
            <a:r>
              <a:rPr lang="en-US" altLang="ko-KR" sz="1000" b="1" dirty="0">
                <a:solidFill>
                  <a:srgbClr val="0000FF"/>
                </a:solidFill>
                <a:sym typeface="Symbol" panose="05050102010706020507" pitchFamily="18" charset="2"/>
              </a:rPr>
              <a:t> 0.0975</a:t>
            </a:r>
            <a:endParaRPr lang="ko-KR" altLang="en-US" sz="1000" b="1" dirty="0"/>
          </a:p>
        </p:txBody>
      </p:sp>
      <p:sp>
        <p:nvSpPr>
          <p:cNvPr id="12" name="직사각형 11"/>
          <p:cNvSpPr/>
          <p:nvPr/>
        </p:nvSpPr>
        <p:spPr>
          <a:xfrm>
            <a:off x="5592258" y="5549672"/>
            <a:ext cx="1245854" cy="246221"/>
          </a:xfrm>
          <a:prstGeom prst="rect">
            <a:avLst/>
          </a:prstGeom>
        </p:spPr>
        <p:txBody>
          <a:bodyPr wrap="none">
            <a:spAutoFit/>
          </a:bodyPr>
          <a:lstStyle/>
          <a:p>
            <a:r>
              <a:rPr lang="en-US" altLang="ko-KR" sz="1000" b="1" dirty="0">
                <a:solidFill>
                  <a:srgbClr val="0000FF"/>
                </a:solidFill>
              </a:rPr>
              <a:t>= 306,830 / 236,145</a:t>
            </a:r>
            <a:endParaRPr lang="ko-KR" altLang="en-US" sz="1000" b="1" dirty="0"/>
          </a:p>
        </p:txBody>
      </p:sp>
      <p:sp>
        <p:nvSpPr>
          <p:cNvPr id="13" name="직사각형 12"/>
          <p:cNvSpPr/>
          <p:nvPr/>
        </p:nvSpPr>
        <p:spPr>
          <a:xfrm>
            <a:off x="6015304" y="5727820"/>
            <a:ext cx="1106393" cy="246221"/>
          </a:xfrm>
          <a:prstGeom prst="rect">
            <a:avLst/>
          </a:prstGeom>
        </p:spPr>
        <p:txBody>
          <a:bodyPr wrap="none">
            <a:spAutoFit/>
          </a:bodyPr>
          <a:lstStyle/>
          <a:p>
            <a:r>
              <a:rPr lang="en-US" altLang="ko-KR" sz="1000" b="1" dirty="0">
                <a:solidFill>
                  <a:srgbClr val="0000FF"/>
                </a:solidFill>
              </a:rPr>
              <a:t>= 2,422,000  / 75</a:t>
            </a:r>
            <a:endParaRPr lang="ko-KR" altLang="en-US" sz="1000" b="1" dirty="0"/>
          </a:p>
        </p:txBody>
      </p:sp>
      <p:sp>
        <p:nvSpPr>
          <p:cNvPr id="14" name="직사각형 13"/>
          <p:cNvSpPr/>
          <p:nvPr/>
        </p:nvSpPr>
        <p:spPr>
          <a:xfrm>
            <a:off x="5827848" y="5887721"/>
            <a:ext cx="2106667" cy="246221"/>
          </a:xfrm>
          <a:prstGeom prst="rect">
            <a:avLst/>
          </a:prstGeom>
        </p:spPr>
        <p:txBody>
          <a:bodyPr wrap="none">
            <a:spAutoFit/>
          </a:bodyPr>
          <a:lstStyle/>
          <a:p>
            <a:r>
              <a:rPr lang="en-US" altLang="ko-KR" sz="1000" b="1" dirty="0">
                <a:solidFill>
                  <a:srgbClr val="0000FF"/>
                </a:solidFill>
              </a:rPr>
              <a:t>= 2,422,000 / (1167</a:t>
            </a:r>
            <a:r>
              <a:rPr lang="en-US" altLang="ko-KR" sz="1000" b="1" dirty="0">
                <a:solidFill>
                  <a:srgbClr val="0000FF"/>
                </a:solidFill>
                <a:sym typeface="Symbol" panose="05050102010706020507" pitchFamily="18" charset="2"/>
              </a:rPr>
              <a:t></a:t>
            </a:r>
            <a:r>
              <a:rPr lang="en-US" altLang="ko-KR" sz="1000" b="1" dirty="0">
                <a:solidFill>
                  <a:srgbClr val="0000FF"/>
                </a:solidFill>
              </a:rPr>
              <a:t>75 + 1555</a:t>
            </a:r>
            <a:r>
              <a:rPr lang="en-US" altLang="ko-KR" sz="1000" b="1" dirty="0">
                <a:solidFill>
                  <a:srgbClr val="0000FF"/>
                </a:solidFill>
                <a:sym typeface="Symbol" panose="05050102010706020507" pitchFamily="18" charset="2"/>
              </a:rPr>
              <a:t>20)</a:t>
            </a:r>
            <a:endParaRPr lang="ko-KR" altLang="en-US" sz="1000" b="1" dirty="0"/>
          </a:p>
        </p:txBody>
      </p:sp>
      <p:sp>
        <p:nvSpPr>
          <p:cNvPr id="15" name="직사각형 14"/>
          <p:cNvSpPr/>
          <p:nvPr/>
        </p:nvSpPr>
        <p:spPr>
          <a:xfrm>
            <a:off x="7684203" y="2612105"/>
            <a:ext cx="1786066" cy="246221"/>
          </a:xfrm>
          <a:prstGeom prst="rect">
            <a:avLst/>
          </a:prstGeom>
        </p:spPr>
        <p:txBody>
          <a:bodyPr wrap="none">
            <a:spAutoFit/>
          </a:bodyPr>
          <a:lstStyle/>
          <a:p>
            <a:r>
              <a:rPr lang="en-US" altLang="ko-KR" sz="1000" b="1" dirty="0">
                <a:solidFill>
                  <a:srgbClr val="FF0000"/>
                </a:solidFill>
              </a:rPr>
              <a:t>2 Bed </a:t>
            </a:r>
            <a:r>
              <a:rPr lang="ko-KR" altLang="en-US" sz="1000" b="1" dirty="0">
                <a:solidFill>
                  <a:srgbClr val="FF0000"/>
                </a:solidFill>
              </a:rPr>
              <a:t>타입 </a:t>
            </a:r>
            <a:r>
              <a:rPr lang="en-US" altLang="ko-KR" sz="1000" b="1" dirty="0">
                <a:solidFill>
                  <a:srgbClr val="FF0000"/>
                </a:solidFill>
              </a:rPr>
              <a:t>55</a:t>
            </a:r>
            <a:r>
              <a:rPr lang="ko-KR" altLang="en-US" sz="1000" b="1" dirty="0">
                <a:solidFill>
                  <a:srgbClr val="FF0000"/>
                </a:solidFill>
              </a:rPr>
              <a:t>채 월 임대 수입</a:t>
            </a:r>
          </a:p>
        </p:txBody>
      </p:sp>
      <p:sp>
        <p:nvSpPr>
          <p:cNvPr id="16" name="직사각형 15"/>
          <p:cNvSpPr/>
          <p:nvPr/>
        </p:nvSpPr>
        <p:spPr>
          <a:xfrm>
            <a:off x="7684203" y="2952040"/>
            <a:ext cx="1786066" cy="246221"/>
          </a:xfrm>
          <a:prstGeom prst="rect">
            <a:avLst/>
          </a:prstGeom>
        </p:spPr>
        <p:txBody>
          <a:bodyPr wrap="none">
            <a:spAutoFit/>
          </a:bodyPr>
          <a:lstStyle/>
          <a:p>
            <a:r>
              <a:rPr lang="en-US" altLang="ko-KR" sz="1000" b="1" dirty="0">
                <a:solidFill>
                  <a:srgbClr val="FF0000"/>
                </a:solidFill>
              </a:rPr>
              <a:t>3 Bed </a:t>
            </a:r>
            <a:r>
              <a:rPr lang="ko-KR" altLang="en-US" sz="1000" b="1" dirty="0">
                <a:solidFill>
                  <a:srgbClr val="FF0000"/>
                </a:solidFill>
              </a:rPr>
              <a:t>타입 </a:t>
            </a:r>
            <a:r>
              <a:rPr lang="en-US" altLang="ko-KR" sz="1000" b="1" dirty="0">
                <a:solidFill>
                  <a:srgbClr val="FF0000"/>
                </a:solidFill>
              </a:rPr>
              <a:t>20</a:t>
            </a:r>
            <a:r>
              <a:rPr lang="ko-KR" altLang="en-US" sz="1000" b="1" dirty="0">
                <a:solidFill>
                  <a:srgbClr val="FF0000"/>
                </a:solidFill>
              </a:rPr>
              <a:t>채</a:t>
            </a:r>
            <a:r>
              <a:rPr lang="en-US" altLang="ko-KR" sz="1000" b="1" dirty="0">
                <a:solidFill>
                  <a:srgbClr val="FF0000"/>
                </a:solidFill>
              </a:rPr>
              <a:t> </a:t>
            </a:r>
            <a:r>
              <a:rPr lang="ko-KR" altLang="en-US" sz="1000" b="1" dirty="0">
                <a:solidFill>
                  <a:srgbClr val="FF0000"/>
                </a:solidFill>
              </a:rPr>
              <a:t>월 임대 수입</a:t>
            </a:r>
          </a:p>
        </p:txBody>
      </p:sp>
      <p:sp>
        <p:nvSpPr>
          <p:cNvPr id="17" name="직사각형 16"/>
          <p:cNvSpPr/>
          <p:nvPr/>
        </p:nvSpPr>
        <p:spPr>
          <a:xfrm>
            <a:off x="7684203" y="3156085"/>
            <a:ext cx="1040670" cy="246221"/>
          </a:xfrm>
          <a:prstGeom prst="rect">
            <a:avLst/>
          </a:prstGeom>
        </p:spPr>
        <p:txBody>
          <a:bodyPr wrap="none">
            <a:spAutoFit/>
          </a:bodyPr>
          <a:lstStyle/>
          <a:p>
            <a:r>
              <a:rPr lang="ko-KR" altLang="en-US" sz="1000" b="1" dirty="0">
                <a:solidFill>
                  <a:srgbClr val="FF0000"/>
                </a:solidFill>
              </a:rPr>
              <a:t>총 월 임대 수입</a:t>
            </a:r>
          </a:p>
        </p:txBody>
      </p:sp>
      <p:sp>
        <p:nvSpPr>
          <p:cNvPr id="18" name="직사각형 17"/>
          <p:cNvSpPr/>
          <p:nvPr/>
        </p:nvSpPr>
        <p:spPr>
          <a:xfrm>
            <a:off x="7684203" y="3336376"/>
            <a:ext cx="883575" cy="246221"/>
          </a:xfrm>
          <a:prstGeom prst="rect">
            <a:avLst/>
          </a:prstGeom>
        </p:spPr>
        <p:txBody>
          <a:bodyPr wrap="none">
            <a:spAutoFit/>
          </a:bodyPr>
          <a:lstStyle/>
          <a:p>
            <a:r>
              <a:rPr lang="ko-KR" altLang="en-US" sz="1000" b="1" dirty="0">
                <a:solidFill>
                  <a:srgbClr val="FF0000"/>
                </a:solidFill>
              </a:rPr>
              <a:t>월 기타 수입</a:t>
            </a:r>
          </a:p>
        </p:txBody>
      </p:sp>
      <p:sp>
        <p:nvSpPr>
          <p:cNvPr id="19" name="직사각형 18"/>
          <p:cNvSpPr/>
          <p:nvPr/>
        </p:nvSpPr>
        <p:spPr>
          <a:xfrm>
            <a:off x="7684203" y="3540421"/>
            <a:ext cx="755335" cy="246221"/>
          </a:xfrm>
          <a:prstGeom prst="rect">
            <a:avLst/>
          </a:prstGeom>
        </p:spPr>
        <p:txBody>
          <a:bodyPr wrap="none">
            <a:spAutoFit/>
          </a:bodyPr>
          <a:lstStyle/>
          <a:p>
            <a:r>
              <a:rPr lang="ko-KR" altLang="en-US" sz="1000" b="1" dirty="0">
                <a:solidFill>
                  <a:srgbClr val="FF0000"/>
                </a:solidFill>
              </a:rPr>
              <a:t>총 월 수입</a:t>
            </a:r>
          </a:p>
        </p:txBody>
      </p:sp>
      <p:sp>
        <p:nvSpPr>
          <p:cNvPr id="20" name="직사각형 19"/>
          <p:cNvSpPr/>
          <p:nvPr/>
        </p:nvSpPr>
        <p:spPr>
          <a:xfrm>
            <a:off x="7684203" y="3709395"/>
            <a:ext cx="755335" cy="246221"/>
          </a:xfrm>
          <a:prstGeom prst="rect">
            <a:avLst/>
          </a:prstGeom>
        </p:spPr>
        <p:txBody>
          <a:bodyPr wrap="none">
            <a:spAutoFit/>
          </a:bodyPr>
          <a:lstStyle/>
          <a:p>
            <a:r>
              <a:rPr lang="ko-KR" altLang="en-US" sz="1000" b="1" dirty="0">
                <a:solidFill>
                  <a:srgbClr val="FF0000"/>
                </a:solidFill>
              </a:rPr>
              <a:t>총 연 수입</a:t>
            </a:r>
          </a:p>
        </p:txBody>
      </p:sp>
      <p:sp>
        <p:nvSpPr>
          <p:cNvPr id="21" name="직사각형 20"/>
          <p:cNvSpPr/>
          <p:nvPr/>
        </p:nvSpPr>
        <p:spPr>
          <a:xfrm>
            <a:off x="7684203" y="3881712"/>
            <a:ext cx="1425390" cy="246221"/>
          </a:xfrm>
          <a:prstGeom prst="rect">
            <a:avLst/>
          </a:prstGeom>
        </p:spPr>
        <p:txBody>
          <a:bodyPr wrap="none">
            <a:spAutoFit/>
          </a:bodyPr>
          <a:lstStyle/>
          <a:p>
            <a:r>
              <a:rPr lang="ko-KR" altLang="en-US" sz="1000" b="1" dirty="0" err="1">
                <a:solidFill>
                  <a:srgbClr val="FF0000"/>
                </a:solidFill>
              </a:rPr>
              <a:t>공실로</a:t>
            </a:r>
            <a:r>
              <a:rPr lang="ko-KR" altLang="en-US" sz="1000" b="1" dirty="0">
                <a:solidFill>
                  <a:srgbClr val="FF0000"/>
                </a:solidFill>
              </a:rPr>
              <a:t> 인한 수입 감소</a:t>
            </a:r>
          </a:p>
        </p:txBody>
      </p:sp>
      <p:sp>
        <p:nvSpPr>
          <p:cNvPr id="22" name="직사각형 21"/>
          <p:cNvSpPr/>
          <p:nvPr/>
        </p:nvSpPr>
        <p:spPr>
          <a:xfrm>
            <a:off x="7684203" y="4099892"/>
            <a:ext cx="1168910" cy="246221"/>
          </a:xfrm>
          <a:prstGeom prst="rect">
            <a:avLst/>
          </a:prstGeom>
        </p:spPr>
        <p:txBody>
          <a:bodyPr wrap="none">
            <a:spAutoFit/>
          </a:bodyPr>
          <a:lstStyle/>
          <a:p>
            <a:r>
              <a:rPr lang="ko-KR" altLang="en-US" sz="1000" b="1" dirty="0">
                <a:solidFill>
                  <a:srgbClr val="FF0000"/>
                </a:solidFill>
              </a:rPr>
              <a:t>조정된 총 연 수입</a:t>
            </a:r>
          </a:p>
        </p:txBody>
      </p:sp>
      <p:sp>
        <p:nvSpPr>
          <p:cNvPr id="23" name="직사각형 22"/>
          <p:cNvSpPr/>
          <p:nvPr/>
        </p:nvSpPr>
        <p:spPr>
          <a:xfrm>
            <a:off x="7684203" y="4262745"/>
            <a:ext cx="569387" cy="246221"/>
          </a:xfrm>
          <a:prstGeom prst="rect">
            <a:avLst/>
          </a:prstGeom>
        </p:spPr>
        <p:txBody>
          <a:bodyPr wrap="none">
            <a:spAutoFit/>
          </a:bodyPr>
          <a:lstStyle/>
          <a:p>
            <a:r>
              <a:rPr lang="ko-KR" altLang="en-US" sz="1000" b="1" dirty="0">
                <a:solidFill>
                  <a:srgbClr val="FF0000"/>
                </a:solidFill>
              </a:rPr>
              <a:t>운영비</a:t>
            </a:r>
          </a:p>
        </p:txBody>
      </p:sp>
      <p:sp>
        <p:nvSpPr>
          <p:cNvPr id="24" name="직사각형 23"/>
          <p:cNvSpPr/>
          <p:nvPr/>
        </p:nvSpPr>
        <p:spPr>
          <a:xfrm>
            <a:off x="7684203" y="4479570"/>
            <a:ext cx="569387" cy="246221"/>
          </a:xfrm>
          <a:prstGeom prst="rect">
            <a:avLst/>
          </a:prstGeom>
        </p:spPr>
        <p:txBody>
          <a:bodyPr wrap="none">
            <a:spAutoFit/>
          </a:bodyPr>
          <a:lstStyle/>
          <a:p>
            <a:r>
              <a:rPr lang="ko-KR" altLang="en-US" sz="1000" b="1" dirty="0" err="1">
                <a:solidFill>
                  <a:srgbClr val="FF0000"/>
                </a:solidFill>
              </a:rPr>
              <a:t>순수입</a:t>
            </a:r>
            <a:endParaRPr lang="ko-KR" altLang="en-US" sz="1000" b="1" dirty="0">
              <a:solidFill>
                <a:srgbClr val="FF0000"/>
              </a:solidFill>
            </a:endParaRPr>
          </a:p>
        </p:txBody>
      </p:sp>
      <p:sp>
        <p:nvSpPr>
          <p:cNvPr id="25" name="직사각형 24"/>
          <p:cNvSpPr/>
          <p:nvPr/>
        </p:nvSpPr>
        <p:spPr>
          <a:xfrm>
            <a:off x="7684203" y="4726810"/>
            <a:ext cx="854721" cy="246221"/>
          </a:xfrm>
          <a:prstGeom prst="rect">
            <a:avLst/>
          </a:prstGeom>
        </p:spPr>
        <p:txBody>
          <a:bodyPr wrap="none">
            <a:spAutoFit/>
          </a:bodyPr>
          <a:lstStyle/>
          <a:p>
            <a:r>
              <a:rPr lang="ko-KR" altLang="en-US" sz="1000" b="1" dirty="0">
                <a:solidFill>
                  <a:srgbClr val="FF0000"/>
                </a:solidFill>
              </a:rPr>
              <a:t>자본화 가치</a:t>
            </a:r>
          </a:p>
        </p:txBody>
      </p:sp>
      <p:sp>
        <p:nvSpPr>
          <p:cNvPr id="26" name="직사각형 25"/>
          <p:cNvSpPr/>
          <p:nvPr/>
        </p:nvSpPr>
        <p:spPr>
          <a:xfrm>
            <a:off x="1371379" y="5051663"/>
            <a:ext cx="854722" cy="246221"/>
          </a:xfrm>
          <a:prstGeom prst="rect">
            <a:avLst/>
          </a:prstGeom>
        </p:spPr>
        <p:txBody>
          <a:bodyPr wrap="none">
            <a:spAutoFit/>
          </a:bodyPr>
          <a:lstStyle/>
          <a:p>
            <a:pPr algn="r"/>
            <a:r>
              <a:rPr lang="ko-KR" altLang="en-US" sz="1000" b="1" dirty="0">
                <a:solidFill>
                  <a:srgbClr val="FF0000"/>
                </a:solidFill>
              </a:rPr>
              <a:t>요청 대출금</a:t>
            </a:r>
          </a:p>
        </p:txBody>
      </p:sp>
      <p:sp>
        <p:nvSpPr>
          <p:cNvPr id="27" name="직사각형 26"/>
          <p:cNvSpPr/>
          <p:nvPr/>
        </p:nvSpPr>
        <p:spPr>
          <a:xfrm>
            <a:off x="589113" y="5233409"/>
            <a:ext cx="1636988" cy="246221"/>
          </a:xfrm>
          <a:prstGeom prst="rect">
            <a:avLst/>
          </a:prstGeom>
        </p:spPr>
        <p:txBody>
          <a:bodyPr wrap="none">
            <a:spAutoFit/>
          </a:bodyPr>
          <a:lstStyle/>
          <a:p>
            <a:pPr algn="r"/>
            <a:r>
              <a:rPr lang="ko-KR" altLang="en-US" sz="1000" b="1" dirty="0">
                <a:solidFill>
                  <a:srgbClr val="FF0000"/>
                </a:solidFill>
              </a:rPr>
              <a:t>요청 대출금 </a:t>
            </a:r>
            <a:r>
              <a:rPr lang="en-US" altLang="ko-KR" sz="1000" b="1" dirty="0">
                <a:solidFill>
                  <a:srgbClr val="FF0000"/>
                </a:solidFill>
              </a:rPr>
              <a:t>/ </a:t>
            </a:r>
            <a:r>
              <a:rPr lang="ko-KR" altLang="en-US" sz="1000" b="1" dirty="0">
                <a:solidFill>
                  <a:srgbClr val="FF0000"/>
                </a:solidFill>
              </a:rPr>
              <a:t>자본화 가치</a:t>
            </a:r>
          </a:p>
        </p:txBody>
      </p:sp>
      <p:sp>
        <p:nvSpPr>
          <p:cNvPr id="28" name="직사각형 27"/>
          <p:cNvSpPr/>
          <p:nvPr/>
        </p:nvSpPr>
        <p:spPr>
          <a:xfrm>
            <a:off x="1371380" y="5415155"/>
            <a:ext cx="854721" cy="246221"/>
          </a:xfrm>
          <a:prstGeom prst="rect">
            <a:avLst/>
          </a:prstGeom>
        </p:spPr>
        <p:txBody>
          <a:bodyPr wrap="none">
            <a:spAutoFit/>
          </a:bodyPr>
          <a:lstStyle/>
          <a:p>
            <a:pPr algn="r"/>
            <a:r>
              <a:rPr lang="ko-KR" altLang="en-US" sz="1000" b="1">
                <a:solidFill>
                  <a:srgbClr val="FF0000"/>
                </a:solidFill>
              </a:rPr>
              <a:t>연이자 비용</a:t>
            </a:r>
            <a:endParaRPr lang="ko-KR" altLang="en-US" sz="1000" b="1" dirty="0">
              <a:solidFill>
                <a:srgbClr val="FF0000"/>
              </a:solidFill>
            </a:endParaRPr>
          </a:p>
        </p:txBody>
      </p:sp>
      <p:sp>
        <p:nvSpPr>
          <p:cNvPr id="29" name="직사각형 28"/>
          <p:cNvSpPr/>
          <p:nvPr/>
        </p:nvSpPr>
        <p:spPr>
          <a:xfrm>
            <a:off x="845595" y="5572733"/>
            <a:ext cx="1380506" cy="246221"/>
          </a:xfrm>
          <a:prstGeom prst="rect">
            <a:avLst/>
          </a:prstGeom>
        </p:spPr>
        <p:txBody>
          <a:bodyPr wrap="none">
            <a:spAutoFit/>
          </a:bodyPr>
          <a:lstStyle/>
          <a:p>
            <a:pPr algn="r"/>
            <a:r>
              <a:rPr lang="ko-KR" altLang="en-US" sz="1000" b="1" dirty="0" err="1">
                <a:solidFill>
                  <a:srgbClr val="FF0000"/>
                </a:solidFill>
              </a:rPr>
              <a:t>순수입</a:t>
            </a:r>
            <a:r>
              <a:rPr lang="ko-KR" altLang="en-US" sz="1000" b="1" dirty="0">
                <a:solidFill>
                  <a:srgbClr val="FF0000"/>
                </a:solidFill>
              </a:rPr>
              <a:t> </a:t>
            </a:r>
            <a:r>
              <a:rPr lang="en-US" altLang="ko-KR" sz="1000" b="1" dirty="0">
                <a:solidFill>
                  <a:srgbClr val="FF0000"/>
                </a:solidFill>
              </a:rPr>
              <a:t>/ </a:t>
            </a:r>
            <a:r>
              <a:rPr lang="ko-KR" altLang="en-US" sz="1000" b="1" dirty="0">
                <a:solidFill>
                  <a:srgbClr val="FF0000"/>
                </a:solidFill>
              </a:rPr>
              <a:t>연이자 비용 </a:t>
            </a:r>
          </a:p>
        </p:txBody>
      </p:sp>
      <p:sp>
        <p:nvSpPr>
          <p:cNvPr id="30" name="직사각형 29"/>
          <p:cNvSpPr/>
          <p:nvPr/>
        </p:nvSpPr>
        <p:spPr>
          <a:xfrm>
            <a:off x="874448" y="5743260"/>
            <a:ext cx="1351653" cy="246221"/>
          </a:xfrm>
          <a:prstGeom prst="rect">
            <a:avLst/>
          </a:prstGeom>
        </p:spPr>
        <p:txBody>
          <a:bodyPr wrap="none">
            <a:spAutoFit/>
          </a:bodyPr>
          <a:lstStyle/>
          <a:p>
            <a:pPr algn="r"/>
            <a:r>
              <a:rPr lang="ko-KR" altLang="en-US" sz="1000" b="1" dirty="0">
                <a:solidFill>
                  <a:srgbClr val="FF0000"/>
                </a:solidFill>
              </a:rPr>
              <a:t>요청 대출금 </a:t>
            </a:r>
            <a:r>
              <a:rPr lang="en-US" altLang="ko-KR" sz="1000" b="1" dirty="0">
                <a:solidFill>
                  <a:srgbClr val="FF0000"/>
                </a:solidFill>
              </a:rPr>
              <a:t>/ </a:t>
            </a:r>
            <a:r>
              <a:rPr lang="ko-KR" altLang="en-US" sz="1000" b="1" dirty="0">
                <a:solidFill>
                  <a:srgbClr val="FF0000"/>
                </a:solidFill>
              </a:rPr>
              <a:t>주택수</a:t>
            </a:r>
          </a:p>
        </p:txBody>
      </p:sp>
      <p:sp>
        <p:nvSpPr>
          <p:cNvPr id="31" name="직사각형 30"/>
          <p:cNvSpPr/>
          <p:nvPr/>
        </p:nvSpPr>
        <p:spPr>
          <a:xfrm>
            <a:off x="1108486" y="5892872"/>
            <a:ext cx="1117615" cy="246221"/>
          </a:xfrm>
          <a:prstGeom prst="rect">
            <a:avLst/>
          </a:prstGeom>
        </p:spPr>
        <p:txBody>
          <a:bodyPr wrap="none">
            <a:spAutoFit/>
          </a:bodyPr>
          <a:lstStyle/>
          <a:p>
            <a:pPr algn="r"/>
            <a:r>
              <a:rPr lang="ko-KR" altLang="en-US" sz="1000" b="1" dirty="0">
                <a:solidFill>
                  <a:srgbClr val="FF0000"/>
                </a:solidFill>
              </a:rPr>
              <a:t>요청 대출금 </a:t>
            </a:r>
            <a:r>
              <a:rPr lang="en-US" altLang="ko-KR" sz="1000" b="1" dirty="0">
                <a:solidFill>
                  <a:srgbClr val="FF0000"/>
                </a:solidFill>
              </a:rPr>
              <a:t>/ ft</a:t>
            </a:r>
            <a:r>
              <a:rPr lang="en-US" altLang="ko-KR" sz="1000" b="1" baseline="30000" dirty="0">
                <a:solidFill>
                  <a:srgbClr val="FF0000"/>
                </a:solidFill>
              </a:rPr>
              <a:t>2</a:t>
            </a:r>
            <a:endParaRPr lang="ko-KR" altLang="en-US" sz="1000" b="1" baseline="30000" dirty="0">
              <a:solidFill>
                <a:srgbClr val="FF0000"/>
              </a:solidFill>
            </a:endParaRPr>
          </a:p>
        </p:txBody>
      </p:sp>
      <p:sp>
        <p:nvSpPr>
          <p:cNvPr id="32" name="직사각형 31">
            <a:extLst>
              <a:ext uri="{FF2B5EF4-FFF2-40B4-BE49-F238E27FC236}">
                <a16:creationId xmlns:a16="http://schemas.microsoft.com/office/drawing/2014/main" id="{78C9B5B9-F912-4BDE-A463-C64727759756}"/>
              </a:ext>
            </a:extLst>
          </p:cNvPr>
          <p:cNvSpPr/>
          <p:nvPr/>
        </p:nvSpPr>
        <p:spPr>
          <a:xfrm>
            <a:off x="4328872" y="6492873"/>
            <a:ext cx="569387" cy="246221"/>
          </a:xfrm>
          <a:prstGeom prst="rect">
            <a:avLst/>
          </a:prstGeom>
        </p:spPr>
        <p:txBody>
          <a:bodyPr wrap="none">
            <a:spAutoFit/>
          </a:bodyPr>
          <a:lstStyle/>
          <a:p>
            <a:r>
              <a:rPr lang="ko-KR" altLang="en-US" sz="1000" b="1" dirty="0">
                <a:solidFill>
                  <a:srgbClr val="FF0000"/>
                </a:solidFill>
              </a:rPr>
              <a:t>견적서</a:t>
            </a:r>
          </a:p>
        </p:txBody>
      </p:sp>
    </p:spTree>
    <p:extLst>
      <p:ext uri="{BB962C8B-B14F-4D97-AF65-F5344CB8AC3E}">
        <p14:creationId xmlns:p14="http://schemas.microsoft.com/office/powerpoint/2010/main" val="97259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13.3 Long-Term Pro Forma Example (2/3)</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6</a:t>
            </a:fld>
            <a:endParaRPr lang="ko-KR" altLang="en-US" dirty="0"/>
          </a:p>
        </p:txBody>
      </p:sp>
      <p:sp>
        <p:nvSpPr>
          <p:cNvPr id="6" name="직사각형 5"/>
          <p:cNvSpPr/>
          <p:nvPr/>
        </p:nvSpPr>
        <p:spPr>
          <a:xfrm>
            <a:off x="2061791" y="6380484"/>
            <a:ext cx="6574044" cy="369332"/>
          </a:xfrm>
          <a:prstGeom prst="rect">
            <a:avLst/>
          </a:prstGeom>
        </p:spPr>
        <p:txBody>
          <a:bodyPr wrap="none">
            <a:spAutoFit/>
          </a:bodyPr>
          <a:lstStyle/>
          <a:p>
            <a:pPr algn="ctr"/>
            <a:r>
              <a:rPr lang="en-US" altLang="ko-KR" dirty="0"/>
              <a:t>FIGURE 13.2(b) Construction cost breakdown for 75 apartment units</a:t>
            </a:r>
            <a:endParaRPr lang="ko-KR" altLang="en-US" dirty="0"/>
          </a:p>
        </p:txBody>
      </p:sp>
      <p:pic>
        <p:nvPicPr>
          <p:cNvPr id="5" name="내용 개체 틀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61102" y="1482811"/>
            <a:ext cx="3294601" cy="4873541"/>
          </a:xfrm>
        </p:spPr>
      </p:pic>
      <p:sp>
        <p:nvSpPr>
          <p:cNvPr id="7" name="모서리가 둥근 직사각형 6"/>
          <p:cNvSpPr/>
          <p:nvPr/>
        </p:nvSpPr>
        <p:spPr>
          <a:xfrm>
            <a:off x="6910676" y="6208013"/>
            <a:ext cx="771237" cy="11976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8" name="내용 개체 틀 2"/>
          <p:cNvSpPr txBox="1">
            <a:spLocks/>
          </p:cNvSpPr>
          <p:nvPr/>
        </p:nvSpPr>
        <p:spPr>
          <a:xfrm>
            <a:off x="681038" y="1808163"/>
            <a:ext cx="3982401" cy="4351338"/>
          </a:xfrm>
          <a:prstGeom prst="rect">
            <a:avLst/>
          </a:prstGeom>
        </p:spPr>
        <p:txBody>
          <a:bodyPr vert="horz" lIns="91440" tIns="45720" rIns="91440" bIns="45720" rtlCol="0">
            <a:norm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solidFill>
                  <a:srgbClr val="0000FF"/>
                </a:solidFill>
              </a:rPr>
              <a:t>Developer</a:t>
            </a:r>
            <a:r>
              <a:rPr lang="ko-KR" altLang="en-US" sz="1400" dirty="0">
                <a:solidFill>
                  <a:srgbClr val="0000FF"/>
                </a:solidFill>
              </a:rPr>
              <a:t>들은 재무적 투자자를 모집하여 초기투자비를 충당</a:t>
            </a:r>
            <a:r>
              <a:rPr lang="en-US" altLang="ko-KR" sz="1400" dirty="0">
                <a:solidFill>
                  <a:srgbClr val="0000FF"/>
                </a:solidFill>
              </a:rPr>
              <a:t>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자기자본 또는</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대출 최소화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자신의 </a:t>
            </a:r>
            <a:r>
              <a:rPr lang="ko-KR" altLang="en-US" sz="1400" dirty="0">
                <a:solidFill>
                  <a:srgbClr val="0000FF"/>
                </a:solidFill>
              </a:rPr>
              <a:t>위험을 최소화하기 위한 목적</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 developer tries to expand a </a:t>
            </a:r>
            <a:r>
              <a:rPr lang="en-US" altLang="ko-KR" sz="1800" dirty="0">
                <a:solidFill>
                  <a:srgbClr val="FF0000"/>
                </a:solidFill>
              </a:rPr>
              <a:t>small initial asset </a:t>
            </a:r>
            <a:r>
              <a:rPr lang="en-US" altLang="ko-KR" sz="1800" dirty="0"/>
              <a:t>input into a </a:t>
            </a:r>
            <a:r>
              <a:rPr lang="en-US" altLang="ko-KR" sz="1800" dirty="0">
                <a:solidFill>
                  <a:srgbClr val="FF0000"/>
                </a:solidFill>
              </a:rPr>
              <a:t>large amount of usable money</a:t>
            </a:r>
            <a:r>
              <a:rPr lang="en-US" altLang="ko-KR" sz="1800" dirty="0"/>
              <a:t>. </a:t>
            </a:r>
            <a:r>
              <a:rPr lang="ko-KR" altLang="en-US" sz="1400" dirty="0">
                <a:solidFill>
                  <a:srgbClr val="0000FF"/>
                </a:solidFill>
              </a:rPr>
              <a:t>시행사들은 최소한의 자기 부담으로 최대의 사업 자금을 마련하려고 함</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This is called </a:t>
            </a:r>
            <a:r>
              <a:rPr lang="en-US" altLang="ko-KR" sz="1800" dirty="0">
                <a:solidFill>
                  <a:srgbClr val="FF0000"/>
                </a:solidFill>
              </a:rPr>
              <a:t>leverage</a:t>
            </a:r>
            <a:r>
              <a:rPr lang="en-US" altLang="ko-KR" sz="1800" dirty="0"/>
              <a:t>. </a:t>
            </a:r>
            <a:r>
              <a:rPr lang="ko-KR" altLang="en-US" sz="1400" dirty="0">
                <a:solidFill>
                  <a:srgbClr val="0000FF"/>
                </a:solidFill>
              </a:rPr>
              <a:t>차입자본활용</a:t>
            </a:r>
            <a:r>
              <a:rPr lang="en-US" altLang="ko-KR" sz="1400" dirty="0">
                <a:solidFill>
                  <a:srgbClr val="0000FF"/>
                </a:solidFill>
              </a:rPr>
              <a:t>(</a:t>
            </a:r>
            <a:r>
              <a:rPr lang="ko-KR" altLang="en-US" sz="1400" dirty="0">
                <a:solidFill>
                  <a:srgbClr val="0000FF"/>
                </a:solidFill>
              </a:rPr>
              <a:t>소액 착수금 투자로 고수익을 노리는 것</a:t>
            </a:r>
            <a:r>
              <a:rPr lang="en-US" altLang="ko-KR" sz="1400" dirty="0">
                <a:solidFill>
                  <a:srgbClr val="0000FF"/>
                </a:solidFill>
              </a:rPr>
              <a:t>)</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Small amount</a:t>
            </a:r>
            <a:r>
              <a:rPr lang="en-US" altLang="ko-KR" sz="1800" dirty="0"/>
              <a:t> </a:t>
            </a:r>
            <a:r>
              <a:rPr lang="en-US" altLang="ko-KR" sz="1800" dirty="0">
                <a:sym typeface="Wingdings" panose="05000000000000000000" pitchFamily="2" charset="2"/>
              </a:rPr>
              <a:t></a:t>
            </a:r>
            <a:r>
              <a:rPr lang="en-US" altLang="ko-KR" sz="1800" dirty="0">
                <a:solidFill>
                  <a:srgbClr val="0000FF"/>
                </a:solidFill>
                <a:sym typeface="Wingdings" panose="05000000000000000000" pitchFamily="2" charset="2"/>
              </a:rPr>
              <a:t> </a:t>
            </a:r>
            <a:r>
              <a:rPr lang="en-US" altLang="ko-KR" sz="1800" dirty="0">
                <a:solidFill>
                  <a:srgbClr val="0000FF"/>
                </a:solidFill>
              </a:rPr>
              <a:t>lever or amplify</a:t>
            </a:r>
            <a:r>
              <a:rPr lang="en-US" altLang="ko-KR" sz="1800" dirty="0"/>
              <a:t> </a:t>
            </a:r>
            <a:r>
              <a:rPr lang="en-US" altLang="ko-KR" sz="1800" dirty="0">
                <a:sym typeface="Wingdings" panose="05000000000000000000" pitchFamily="2" charset="2"/>
              </a:rPr>
              <a:t> </a:t>
            </a:r>
            <a:r>
              <a:rPr lang="en-US" altLang="ko-KR" sz="1800" dirty="0">
                <a:solidFill>
                  <a:srgbClr val="FF0000"/>
                </a:solidFill>
              </a:rPr>
              <a:t>Large amount</a:t>
            </a:r>
          </a:p>
          <a:p>
            <a:pPr marL="285750" indent="-285750" defTabSz="457200" latinLnBrk="0">
              <a:buFont typeface="Wingdings" panose="05000000000000000000" pitchFamily="2" charset="2"/>
              <a:buChar char="q"/>
            </a:pPr>
            <a:endParaRPr lang="en-US" altLang="ko-KR" sz="1800" dirty="0">
              <a:solidFill>
                <a:srgbClr val="0000FF"/>
              </a:solidFill>
            </a:endParaRPr>
          </a:p>
        </p:txBody>
      </p:sp>
      <p:sp>
        <p:nvSpPr>
          <p:cNvPr id="11" name="TextBox 10">
            <a:extLst>
              <a:ext uri="{FF2B5EF4-FFF2-40B4-BE49-F238E27FC236}">
                <a16:creationId xmlns:a16="http://schemas.microsoft.com/office/drawing/2014/main" id="{F44C8B6A-9CF0-4C7E-BC15-1914436E4DBA}"/>
              </a:ext>
            </a:extLst>
          </p:cNvPr>
          <p:cNvSpPr txBox="1"/>
          <p:nvPr/>
        </p:nvSpPr>
        <p:spPr>
          <a:xfrm>
            <a:off x="7644655" y="6131493"/>
            <a:ext cx="2172445" cy="276999"/>
          </a:xfrm>
          <a:prstGeom prst="rect">
            <a:avLst/>
          </a:prstGeom>
          <a:noFill/>
        </p:spPr>
        <p:txBody>
          <a:bodyPr wrap="square">
            <a:spAutoFit/>
          </a:bodyPr>
          <a:lstStyle/>
          <a:p>
            <a:r>
              <a:rPr kumimoji="0" lang="en-US" altLang="ko-KR" sz="1200" b="0" i="0" u="none" strike="noStrike" kern="1200" cap="none" spc="0" normalizeH="0" baseline="0" noProof="0" dirty="0">
                <a:ln>
                  <a:noFill/>
                </a:ln>
                <a:solidFill>
                  <a:srgbClr val="FF0000"/>
                </a:solidFill>
                <a:effectLst/>
                <a:uLnTx/>
                <a:uFillTx/>
                <a:latin typeface="Calibri" panose="020F0502020204030204"/>
                <a:ea typeface="맑은 고딕" panose="020B0503020000020004" pitchFamily="50" charset="-127"/>
                <a:cs typeface="+mn-cs"/>
              </a:rPr>
              <a:t>= </a:t>
            </a:r>
            <a:r>
              <a:rPr kumimoji="0" lang="ko-KR" altLang="en-US" sz="1000" b="1" i="0" u="none" strike="noStrike" kern="1200" cap="none" spc="0" normalizeH="0" baseline="0" noProof="0" dirty="0">
                <a:ln>
                  <a:noFill/>
                </a:ln>
                <a:solidFill>
                  <a:srgbClr val="FF0000"/>
                </a:solidFill>
                <a:effectLst/>
                <a:uLnTx/>
                <a:uFillTx/>
                <a:latin typeface="Calibri" panose="020F0502020204030204"/>
                <a:ea typeface="맑은 고딕" panose="020B0503020000020004" pitchFamily="50" charset="-127"/>
                <a:cs typeface="+mn-cs"/>
              </a:rPr>
              <a:t>요청대출금 </a:t>
            </a:r>
            <a:r>
              <a:rPr kumimoji="0" lang="en-US" altLang="ko-KR" sz="1000" b="1" i="0" u="none" strike="noStrike" kern="1200" cap="none" spc="0" normalizeH="0" baseline="0" noProof="0" dirty="0">
                <a:ln>
                  <a:noFill/>
                </a:ln>
                <a:solidFill>
                  <a:srgbClr val="FF0000"/>
                </a:solidFill>
                <a:effectLst/>
                <a:uLnTx/>
                <a:uFillTx/>
                <a:latin typeface="Calibri" panose="020F0502020204030204"/>
                <a:ea typeface="맑은 고딕" panose="020B0503020000020004" pitchFamily="50" charset="-127"/>
                <a:cs typeface="+mn-cs"/>
                <a:sym typeface="Wingdings" panose="05000000000000000000" pitchFamily="2" charset="2"/>
              </a:rPr>
              <a:t></a:t>
            </a:r>
            <a:r>
              <a:rPr lang="en-US" altLang="ko-KR" sz="1000" b="1" dirty="0">
                <a:solidFill>
                  <a:srgbClr val="FF0000"/>
                </a:solidFill>
                <a:latin typeface="Calibri" panose="020F0502020204030204"/>
                <a:ea typeface="맑은 고딕" panose="020B0503020000020004" pitchFamily="50" charset="-127"/>
                <a:sym typeface="Wingdings" panose="05000000000000000000" pitchFamily="2" charset="2"/>
              </a:rPr>
              <a:t> </a:t>
            </a:r>
            <a:r>
              <a:rPr lang="ko-KR" altLang="en-US" sz="1000" b="1" dirty="0">
                <a:solidFill>
                  <a:srgbClr val="FF0000"/>
                </a:solidFill>
                <a:latin typeface="Calibri" panose="020F0502020204030204"/>
                <a:ea typeface="맑은 고딕" panose="020B0503020000020004" pitchFamily="50" charset="-127"/>
                <a:sym typeface="Wingdings" panose="05000000000000000000" pitchFamily="2" charset="2"/>
              </a:rPr>
              <a:t>자기자본 </a:t>
            </a:r>
            <a:r>
              <a:rPr lang="en-US" altLang="ko-KR" sz="1000" b="1" dirty="0">
                <a:solidFill>
                  <a:srgbClr val="FF0000"/>
                </a:solidFill>
                <a:latin typeface="Calibri" panose="020F0502020204030204"/>
                <a:ea typeface="맑은 고딕" panose="020B0503020000020004" pitchFamily="50" charset="-127"/>
                <a:sym typeface="Wingdings" panose="05000000000000000000" pitchFamily="2" charset="2"/>
              </a:rPr>
              <a:t>= 0</a:t>
            </a:r>
            <a:endParaRPr lang="ko-KR" altLang="en-US" sz="1000" b="1" dirty="0">
              <a:solidFill>
                <a:srgbClr val="FF0000"/>
              </a:solidFill>
            </a:endParaRPr>
          </a:p>
        </p:txBody>
      </p:sp>
    </p:spTree>
    <p:extLst>
      <p:ext uri="{BB962C8B-B14F-4D97-AF65-F5344CB8AC3E}">
        <p14:creationId xmlns:p14="http://schemas.microsoft.com/office/powerpoint/2010/main" val="1361730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13.3 Long-Term Pro Forma Example (3/3)</a:t>
            </a:r>
            <a:endParaRPr lang="ko-KR" altLang="en-US" sz="32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7</a:t>
            </a:fld>
            <a:endParaRPr lang="ko-KR" altLang="en-US" dirty="0"/>
          </a:p>
        </p:txBody>
      </p:sp>
      <p:sp>
        <p:nvSpPr>
          <p:cNvPr id="9"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The amount the lender is willing to lend as long-term funding is derived from two concepts: </a:t>
            </a:r>
            <a:r>
              <a:rPr lang="en-US" altLang="ko-KR" sz="1800" dirty="0">
                <a:solidFill>
                  <a:srgbClr val="FF0000"/>
                </a:solidFill>
              </a:rPr>
              <a:t>the economic value of the project</a:t>
            </a:r>
            <a:r>
              <a:rPr lang="en-US" altLang="ko-KR" sz="1800" dirty="0"/>
              <a:t> and </a:t>
            </a:r>
            <a:r>
              <a:rPr lang="en-US" altLang="ko-KR" sz="1800" dirty="0">
                <a:solidFill>
                  <a:srgbClr val="FF0000"/>
                </a:solidFill>
              </a:rPr>
              <a:t>the capitalization rate </a:t>
            </a:r>
            <a:r>
              <a:rPr lang="en-US" altLang="ko-KR" sz="1400" dirty="0">
                <a:solidFill>
                  <a:srgbClr val="0000FF"/>
                </a:solidFill>
              </a:rPr>
              <a:t>(</a:t>
            </a:r>
            <a:r>
              <a:rPr lang="ko-KR" altLang="en-US" sz="1400" dirty="0">
                <a:solidFill>
                  <a:srgbClr val="0000FF"/>
                </a:solidFill>
              </a:rPr>
              <a:t>일종의</a:t>
            </a:r>
            <a:r>
              <a:rPr lang="en-US" altLang="ko-KR" sz="1400" dirty="0">
                <a:solidFill>
                  <a:srgbClr val="0000FF"/>
                </a:solidFill>
              </a:rPr>
              <a:t> </a:t>
            </a:r>
            <a:r>
              <a:rPr lang="ko-KR" altLang="en-US" sz="1400" dirty="0">
                <a:solidFill>
                  <a:srgbClr val="0000FF"/>
                </a:solidFill>
              </a:rPr>
              <a:t>자본 수익률</a:t>
            </a:r>
            <a:r>
              <a:rPr lang="en-US" altLang="ko-KR" sz="1400" dirty="0">
                <a:solidFill>
                  <a:srgbClr val="0000FF"/>
                </a:solidFill>
              </a:rPr>
              <a:t>)</a:t>
            </a:r>
            <a:r>
              <a:rPr lang="en-US" altLang="ko-KR" sz="1800" dirty="0"/>
              <a:t>. </a:t>
            </a:r>
            <a:r>
              <a:rPr lang="ko-KR" altLang="en-US" sz="1400" dirty="0">
                <a:solidFill>
                  <a:srgbClr val="0000FF"/>
                </a:solidFill>
              </a:rPr>
              <a:t>대출금은 프로젝트의 경제적 가치</a:t>
            </a:r>
            <a:r>
              <a:rPr lang="en-US" altLang="ko-KR" sz="1400" dirty="0">
                <a:solidFill>
                  <a:srgbClr val="0000FF"/>
                </a:solidFill>
              </a:rPr>
              <a:t>(</a:t>
            </a:r>
            <a:r>
              <a:rPr lang="ko-KR" altLang="en-US" sz="1400" dirty="0">
                <a:solidFill>
                  <a:srgbClr val="0000FF"/>
                </a:solidFill>
              </a:rPr>
              <a:t>예</a:t>
            </a:r>
            <a:r>
              <a:rPr lang="en-US" altLang="ko-KR" sz="1400" dirty="0">
                <a:solidFill>
                  <a:srgbClr val="0000FF"/>
                </a:solidFill>
              </a:rPr>
              <a:t>: </a:t>
            </a:r>
            <a:r>
              <a:rPr lang="ko-KR" altLang="en-US" sz="1400" dirty="0">
                <a:solidFill>
                  <a:srgbClr val="0000FF"/>
                </a:solidFill>
              </a:rPr>
              <a:t>연간임대수입</a:t>
            </a:r>
            <a:r>
              <a:rPr lang="en-US" altLang="ko-KR" sz="1400" dirty="0">
                <a:solidFill>
                  <a:srgbClr val="0000FF"/>
                </a:solidFill>
              </a:rPr>
              <a:t>)</a:t>
            </a:r>
            <a:r>
              <a:rPr lang="ko-KR" altLang="en-US" sz="1400" dirty="0">
                <a:solidFill>
                  <a:srgbClr val="0000FF"/>
                </a:solidFill>
              </a:rPr>
              <a:t>와 자본 수익률</a:t>
            </a:r>
            <a:r>
              <a:rPr lang="en-US" altLang="ko-KR" sz="1400" dirty="0">
                <a:solidFill>
                  <a:srgbClr val="0000FF"/>
                </a:solidFill>
              </a:rPr>
              <a:t>(</a:t>
            </a:r>
            <a:r>
              <a:rPr lang="ko-KR" altLang="en-US" sz="1400" dirty="0">
                <a:solidFill>
                  <a:srgbClr val="0000FF"/>
                </a:solidFill>
              </a:rPr>
              <a:t>예</a:t>
            </a:r>
            <a:r>
              <a:rPr lang="en-US" altLang="ko-KR" sz="1400" dirty="0">
                <a:solidFill>
                  <a:srgbClr val="0000FF"/>
                </a:solidFill>
              </a:rPr>
              <a:t>: </a:t>
            </a:r>
            <a:r>
              <a:rPr lang="ko-KR" altLang="en-US" sz="1400" dirty="0">
                <a:solidFill>
                  <a:srgbClr val="0000FF"/>
                </a:solidFill>
              </a:rPr>
              <a:t>자본화</a:t>
            </a:r>
            <a:r>
              <a:rPr lang="en-US" altLang="ko-KR" sz="1400" dirty="0">
                <a:solidFill>
                  <a:srgbClr val="0000FF"/>
                </a:solidFill>
              </a:rPr>
              <a:t> </a:t>
            </a:r>
            <a:r>
              <a:rPr lang="ko-KR" altLang="en-US" sz="1400" dirty="0">
                <a:solidFill>
                  <a:srgbClr val="0000FF"/>
                </a:solidFill>
              </a:rPr>
              <a:t>비율</a:t>
            </a:r>
            <a:r>
              <a:rPr lang="en-US" altLang="ko-KR" sz="1400" dirty="0">
                <a:solidFill>
                  <a:srgbClr val="0000FF"/>
                </a:solidFill>
              </a:rPr>
              <a:t>)</a:t>
            </a:r>
            <a:r>
              <a:rPr lang="ko-KR" altLang="en-US" sz="1400" dirty="0">
                <a:solidFill>
                  <a:srgbClr val="0000FF"/>
                </a:solidFill>
              </a:rPr>
              <a:t>에 의해 결정됨</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The economic value of the project = The expected net income / Capitalization rate</a:t>
            </a:r>
          </a:p>
          <a:p>
            <a:pPr marL="285750" indent="-285750" defTabSz="457200" latinLnBrk="0">
              <a:buFont typeface="Wingdings" panose="05000000000000000000" pitchFamily="2" charset="2"/>
              <a:buChar char="q"/>
            </a:pPr>
            <a:r>
              <a:rPr lang="ko-KR" altLang="en-US" sz="1400" dirty="0">
                <a:solidFill>
                  <a:srgbClr val="0000FF"/>
                </a:solidFill>
              </a:rPr>
              <a:t>초기 투자 분담 내역</a:t>
            </a:r>
            <a:r>
              <a:rPr lang="en-US" altLang="ko-KR" sz="1800" dirty="0">
                <a:solidFill>
                  <a:srgbClr val="0000FF"/>
                </a:solidFill>
              </a:rPr>
              <a:t>: Lender</a:t>
            </a:r>
            <a:r>
              <a:rPr lang="en-US" altLang="ko-KR" sz="1400" dirty="0">
                <a:solidFill>
                  <a:srgbClr val="0000FF"/>
                </a:solidFill>
              </a:rPr>
              <a:t>(</a:t>
            </a:r>
            <a:r>
              <a:rPr lang="ko-KR" altLang="en-US" sz="1400" dirty="0">
                <a:solidFill>
                  <a:srgbClr val="0000FF"/>
                </a:solidFill>
              </a:rPr>
              <a:t>타인자본</a:t>
            </a:r>
            <a:r>
              <a:rPr lang="en-US" altLang="ko-KR" sz="1400" dirty="0">
                <a:solidFill>
                  <a:srgbClr val="0000FF"/>
                </a:solidFill>
              </a:rPr>
              <a:t>)</a:t>
            </a:r>
            <a:r>
              <a:rPr lang="en-US" altLang="ko-KR" sz="1800" dirty="0">
                <a:solidFill>
                  <a:srgbClr val="0000FF"/>
                </a:solidFill>
              </a:rPr>
              <a:t> 75% + Developer</a:t>
            </a:r>
            <a:r>
              <a:rPr lang="en-US" altLang="ko-KR" sz="1400" dirty="0">
                <a:solidFill>
                  <a:srgbClr val="0000FF"/>
                </a:solidFill>
              </a:rPr>
              <a:t>(</a:t>
            </a:r>
            <a:r>
              <a:rPr lang="ko-KR" altLang="en-US" sz="1400" dirty="0">
                <a:solidFill>
                  <a:srgbClr val="0000FF"/>
                </a:solidFill>
              </a:rPr>
              <a:t>자기자본</a:t>
            </a:r>
            <a:r>
              <a:rPr lang="en-US" altLang="ko-KR" sz="1400" dirty="0">
                <a:solidFill>
                  <a:srgbClr val="0000FF"/>
                </a:solidFill>
              </a:rPr>
              <a:t>)</a:t>
            </a:r>
            <a:r>
              <a:rPr lang="en-US" altLang="ko-KR" sz="1800" dirty="0">
                <a:solidFill>
                  <a:srgbClr val="0000FF"/>
                </a:solidFill>
              </a:rPr>
              <a:t> 25%</a:t>
            </a:r>
          </a:p>
          <a:p>
            <a:pPr marL="266700" indent="0" defTabSz="457200" latinLnBrk="0">
              <a:buNone/>
            </a:pPr>
            <a:r>
              <a:rPr lang="en-US" altLang="ko-KR" sz="1800" dirty="0">
                <a:solidFill>
                  <a:srgbClr val="0000FF"/>
                </a:solidFill>
              </a:rPr>
              <a:t>Lender</a:t>
            </a:r>
            <a:r>
              <a:rPr lang="en-US" altLang="ko-KR" sz="1400" dirty="0">
                <a:solidFill>
                  <a:srgbClr val="0000FF"/>
                </a:solidFill>
              </a:rPr>
              <a:t> </a:t>
            </a:r>
            <a:r>
              <a:rPr lang="ko-KR" altLang="en-US" sz="1400" dirty="0">
                <a:solidFill>
                  <a:srgbClr val="0000FF"/>
                </a:solidFill>
              </a:rPr>
              <a:t>대출</a:t>
            </a:r>
            <a:r>
              <a:rPr lang="en-US" altLang="ko-KR" sz="1400" dirty="0">
                <a:solidFill>
                  <a:srgbClr val="0000FF"/>
                </a:solidFill>
              </a:rPr>
              <a:t> </a:t>
            </a:r>
            <a:r>
              <a:rPr lang="ko-KR" altLang="en-US" sz="1400" dirty="0">
                <a:solidFill>
                  <a:srgbClr val="0000FF"/>
                </a:solidFill>
              </a:rPr>
              <a:t>이자율 </a:t>
            </a:r>
            <a:r>
              <a:rPr lang="en-US" altLang="ko-KR" sz="1400" dirty="0">
                <a:solidFill>
                  <a:srgbClr val="0000FF"/>
                </a:solidFill>
              </a:rPr>
              <a:t>: </a:t>
            </a:r>
            <a:r>
              <a:rPr lang="en-US" altLang="ko-KR" sz="1800" dirty="0">
                <a:solidFill>
                  <a:srgbClr val="0000FF"/>
                </a:solidFill>
              </a:rPr>
              <a:t>8.5%</a:t>
            </a:r>
            <a:endParaRPr lang="en-US" altLang="ko-KR" sz="1400" dirty="0">
              <a:solidFill>
                <a:srgbClr val="0000FF"/>
              </a:solidFill>
            </a:endParaRPr>
          </a:p>
          <a:p>
            <a:pPr marL="266700" indent="0" defTabSz="457200" latinLnBrk="0">
              <a:buNone/>
            </a:pPr>
            <a:r>
              <a:rPr lang="en-US" altLang="ko-KR" sz="1800" dirty="0">
                <a:solidFill>
                  <a:srgbClr val="0000FF"/>
                </a:solidFill>
              </a:rPr>
              <a:t>Developer MARR </a:t>
            </a:r>
            <a:r>
              <a:rPr lang="en-US" altLang="ko-KR" sz="1400" dirty="0">
                <a:solidFill>
                  <a:srgbClr val="0000FF"/>
                </a:solidFill>
              </a:rPr>
              <a:t>(</a:t>
            </a:r>
            <a:r>
              <a:rPr lang="ko-KR" altLang="en-US" sz="1400" dirty="0">
                <a:solidFill>
                  <a:srgbClr val="0000FF"/>
                </a:solidFill>
              </a:rPr>
              <a:t>자본</a:t>
            </a:r>
            <a:r>
              <a:rPr lang="en-US" altLang="ko-KR" sz="1400" dirty="0">
                <a:solidFill>
                  <a:srgbClr val="0000FF"/>
                </a:solidFill>
              </a:rPr>
              <a:t> </a:t>
            </a:r>
            <a:r>
              <a:rPr lang="ko-KR" altLang="en-US" sz="1400" dirty="0">
                <a:solidFill>
                  <a:srgbClr val="0000FF"/>
                </a:solidFill>
              </a:rPr>
              <a:t>수익률</a:t>
            </a:r>
            <a:r>
              <a:rPr lang="en-US" altLang="ko-KR" sz="1400" dirty="0">
                <a:solidFill>
                  <a:srgbClr val="0000FF"/>
                </a:solidFill>
              </a:rPr>
              <a:t>) </a:t>
            </a:r>
            <a:r>
              <a:rPr lang="en-US" altLang="ko-KR" sz="1800" dirty="0">
                <a:solidFill>
                  <a:srgbClr val="0000FF"/>
                </a:solidFill>
              </a:rPr>
              <a:t>: 12%</a:t>
            </a:r>
          </a:p>
          <a:p>
            <a:pPr marL="552450" indent="-285750" defTabSz="457200" latinLnBrk="0">
              <a:buFont typeface="Wingdings" panose="05000000000000000000" pitchFamily="2" charset="2"/>
              <a:buChar char="à"/>
            </a:pPr>
            <a:r>
              <a:rPr lang="en-US" altLang="ko-KR" sz="1800" dirty="0">
                <a:solidFill>
                  <a:srgbClr val="FF0000"/>
                </a:solidFill>
                <a:sym typeface="Wingdings" panose="05000000000000000000" pitchFamily="2" charset="2"/>
              </a:rPr>
              <a:t>C</a:t>
            </a:r>
            <a:r>
              <a:rPr lang="en-US" altLang="ko-KR" sz="1800" dirty="0">
                <a:solidFill>
                  <a:srgbClr val="FF0000"/>
                </a:solidFill>
              </a:rPr>
              <a:t>apitalization rate = 8.5% </a:t>
            </a:r>
            <a:r>
              <a:rPr lang="en-US" altLang="ko-KR" sz="1800" dirty="0">
                <a:solidFill>
                  <a:srgbClr val="FF0000"/>
                </a:solidFill>
                <a:sym typeface="Symbol" panose="05050102010706020507" pitchFamily="18" charset="2"/>
              </a:rPr>
              <a:t> 75% +12%</a:t>
            </a:r>
            <a:r>
              <a:rPr lang="en-US" altLang="ko-KR" sz="1800" dirty="0">
                <a:solidFill>
                  <a:srgbClr val="FF0000"/>
                </a:solidFill>
              </a:rPr>
              <a:t> </a:t>
            </a:r>
            <a:r>
              <a:rPr lang="en-US" altLang="ko-KR" sz="1800" dirty="0">
                <a:solidFill>
                  <a:srgbClr val="FF0000"/>
                </a:solidFill>
                <a:sym typeface="Symbol" panose="05050102010706020507" pitchFamily="18" charset="2"/>
              </a:rPr>
              <a:t> 25% = 9.375%</a:t>
            </a:r>
          </a:p>
          <a:p>
            <a:pPr marL="285750" lvl="0" indent="-285750" defTabSz="457200" latinLnBrk="0">
              <a:buFont typeface="Wingdings" panose="05000000000000000000" pitchFamily="2" charset="2"/>
              <a:buChar char="q"/>
            </a:pPr>
            <a:r>
              <a:rPr lang="en-US" altLang="ko-KR" sz="1800" dirty="0">
                <a:solidFill>
                  <a:srgbClr val="FF0000"/>
                </a:solidFill>
              </a:rPr>
              <a:t>Lender</a:t>
            </a:r>
            <a:r>
              <a:rPr lang="en-US" altLang="ko-KR" sz="1800" dirty="0">
                <a:solidFill>
                  <a:prstClr val="black"/>
                </a:solidFill>
              </a:rPr>
              <a:t> </a:t>
            </a:r>
            <a:r>
              <a:rPr lang="en-US" altLang="ko-KR" sz="1800" dirty="0">
                <a:solidFill>
                  <a:prstClr val="black"/>
                </a:solidFill>
                <a:sym typeface="Wingdings" panose="05000000000000000000" pitchFamily="2" charset="2"/>
              </a:rPr>
              <a:t> Mortgage Broker (2% agency fee)  </a:t>
            </a:r>
            <a:r>
              <a:rPr lang="en-US" altLang="ko-KR" sz="1800" dirty="0">
                <a:solidFill>
                  <a:srgbClr val="FF0000"/>
                </a:solidFill>
                <a:sym typeface="Wingdings" panose="05000000000000000000" pitchFamily="2" charset="2"/>
              </a:rPr>
              <a:t>Developer</a:t>
            </a:r>
            <a:r>
              <a:rPr lang="en-US" altLang="ko-KR" sz="1800" dirty="0">
                <a:solidFill>
                  <a:prstClr val="black"/>
                </a:solidFill>
              </a:rPr>
              <a:t>. </a:t>
            </a:r>
            <a:r>
              <a:rPr lang="ko-KR" altLang="en-US" sz="1400" dirty="0">
                <a:solidFill>
                  <a:srgbClr val="0000FF"/>
                </a:solidFill>
              </a:rPr>
              <a:t>대출 중계 수수료 발생</a:t>
            </a:r>
            <a:endParaRPr lang="en-US" altLang="ko-KR" sz="1800" dirty="0">
              <a:solidFill>
                <a:srgbClr val="0000FF"/>
              </a:solidFill>
            </a:endParaRPr>
          </a:p>
        </p:txBody>
      </p:sp>
    </p:spTree>
    <p:extLst>
      <p:ext uri="{BB962C8B-B14F-4D97-AF65-F5344CB8AC3E}">
        <p14:creationId xmlns:p14="http://schemas.microsoft.com/office/powerpoint/2010/main" val="3223463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13.4 Mortgage Loan Commitment </a:t>
            </a:r>
            <a:r>
              <a:rPr lang="ko-KR" altLang="en-US" sz="1400" dirty="0">
                <a:solidFill>
                  <a:srgbClr val="0000FF"/>
                </a:solidFill>
              </a:rPr>
              <a:t>담보대출</a:t>
            </a:r>
            <a:endParaRPr lang="ko-KR" altLang="en-US" sz="3200" dirty="0">
              <a:solidFill>
                <a:srgbClr val="0000FF"/>
              </a:solidFill>
            </a:endParaRPr>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8</a:t>
            </a:fld>
            <a:endParaRPr lang="ko-KR" altLang="en-US" dirty="0"/>
          </a:p>
        </p:txBody>
      </p:sp>
      <p:sp>
        <p:nvSpPr>
          <p:cNvPr id="5" name="내용 개체 틀 2"/>
          <p:cNvSpPr>
            <a:spLocks noGrp="1"/>
          </p:cNvSpPr>
          <p:nvPr>
            <p:ph idx="1"/>
          </p:nvPr>
        </p:nvSpPr>
        <p:spPr>
          <a:xfrm>
            <a:off x="681038" y="1808163"/>
            <a:ext cx="8543925" cy="4351338"/>
          </a:xfrm>
        </p:spPr>
        <p:txBody>
          <a:bodyPr vert="horz" lIns="91440" tIns="45720" rIns="91440" bIns="45720" rtlCol="0">
            <a:normAutofit/>
          </a:bodyPr>
          <a:lstStyle/>
          <a:p>
            <a:pPr marL="285750" indent="-285750" defTabSz="457200" latinLnBrk="0">
              <a:buFont typeface="Wingdings" panose="05000000000000000000" pitchFamily="2" charset="2"/>
              <a:buChar char="q"/>
            </a:pPr>
            <a:r>
              <a:rPr lang="en-US" altLang="ko-KR" sz="1800" dirty="0"/>
              <a:t>The agreed-upon amount of funds will be provided at the stated </a:t>
            </a:r>
            <a:r>
              <a:rPr lang="en-US" altLang="ko-KR" sz="1800" dirty="0">
                <a:solidFill>
                  <a:srgbClr val="FF0000"/>
                </a:solidFill>
              </a:rPr>
              <a:t>interest rate</a:t>
            </a:r>
            <a:r>
              <a:rPr lang="en-US" altLang="ko-KR" sz="1800" dirty="0"/>
              <a:t> for the stated </a:t>
            </a:r>
            <a:r>
              <a:rPr lang="en-US" altLang="ko-KR" sz="1800" dirty="0">
                <a:solidFill>
                  <a:srgbClr val="FF0000"/>
                </a:solidFill>
              </a:rPr>
              <a:t>period of time</a:t>
            </a:r>
            <a:r>
              <a:rPr lang="en-US" altLang="ko-KR" sz="1800" dirty="0"/>
              <a:t>. </a:t>
            </a:r>
            <a:r>
              <a:rPr lang="ko-KR" altLang="en-US" sz="1400" dirty="0">
                <a:solidFill>
                  <a:srgbClr val="0000FF"/>
                </a:solidFill>
              </a:rPr>
              <a:t>정해진 기간 동안 정해진 이자율로 대출 제공</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 formal commitment will define the </a:t>
            </a:r>
            <a:r>
              <a:rPr lang="en-US" altLang="ko-KR" sz="1800" dirty="0">
                <a:solidFill>
                  <a:srgbClr val="FF0000"/>
                </a:solidFill>
              </a:rPr>
              <a:t>floor and ceiling amounts of the long-term loan</a:t>
            </a:r>
            <a:r>
              <a:rPr lang="en-US" altLang="ko-KR" sz="1800" dirty="0"/>
              <a:t>. </a:t>
            </a:r>
            <a:r>
              <a:rPr lang="ko-KR" altLang="en-US" sz="1400" dirty="0">
                <a:solidFill>
                  <a:srgbClr val="0000FF"/>
                </a:solidFill>
              </a:rPr>
              <a:t>최종적으로는 장기 대출금의 상한과 하한을 정의</a:t>
            </a:r>
            <a:endParaRPr lang="en-US" altLang="ko-KR" sz="1800" dirty="0">
              <a:solidFill>
                <a:srgbClr val="0000FF"/>
              </a:solidFill>
            </a:endParaRPr>
          </a:p>
          <a:p>
            <a:pPr marL="285750" indent="-285750" defTabSz="457200" latinLnBrk="0">
              <a:buFont typeface="Wingdings" panose="05000000000000000000" pitchFamily="2" charset="2"/>
              <a:buChar char="q"/>
            </a:pPr>
            <a:r>
              <a:rPr lang="ko-KR" altLang="en-US" sz="1400" dirty="0">
                <a:solidFill>
                  <a:srgbClr val="0000FF"/>
                </a:solidFill>
              </a:rPr>
              <a:t>시공 중에는</a:t>
            </a:r>
            <a:r>
              <a:rPr lang="en-US" altLang="ko-KR" sz="1400" dirty="0">
                <a:solidFill>
                  <a:srgbClr val="0000FF"/>
                </a:solidFill>
              </a:rPr>
              <a:t> </a:t>
            </a:r>
            <a:r>
              <a:rPr lang="en-US" altLang="ko-KR" sz="1800" dirty="0">
                <a:solidFill>
                  <a:srgbClr val="FF0000"/>
                </a:solidFill>
              </a:rPr>
              <a:t>Short Term Fund(Construction Loan)</a:t>
            </a:r>
            <a:r>
              <a:rPr lang="ko-KR" altLang="en-US" sz="1400" dirty="0">
                <a:solidFill>
                  <a:srgbClr val="0000FF"/>
                </a:solidFill>
              </a:rPr>
              <a:t>로 충당 </a:t>
            </a:r>
            <a:r>
              <a:rPr lang="en-US" altLang="ko-KR" sz="1800" dirty="0">
                <a:solidFill>
                  <a:srgbClr val="FF0000"/>
                </a:solidFill>
                <a:sym typeface="Wingdings" panose="05000000000000000000" pitchFamily="2" charset="2"/>
              </a:rPr>
              <a:t> </a:t>
            </a:r>
            <a:r>
              <a:rPr lang="ko-KR" altLang="en-US" sz="1400" dirty="0">
                <a:solidFill>
                  <a:srgbClr val="0000FF"/>
                </a:solidFill>
                <a:sym typeface="Wingdings" panose="05000000000000000000" pitchFamily="2" charset="2"/>
              </a:rPr>
              <a:t>완공 후</a:t>
            </a:r>
            <a:r>
              <a:rPr lang="ko-KR" altLang="en-US" sz="1800" dirty="0">
                <a:solidFill>
                  <a:srgbClr val="FF0000"/>
                </a:solidFill>
                <a:sym typeface="Wingdings" panose="05000000000000000000" pitchFamily="2" charset="2"/>
              </a:rPr>
              <a:t> </a:t>
            </a:r>
            <a:r>
              <a:rPr lang="en-US" altLang="ko-KR" sz="1800" dirty="0">
                <a:solidFill>
                  <a:srgbClr val="FF0000"/>
                </a:solidFill>
                <a:sym typeface="Wingdings" panose="05000000000000000000" pitchFamily="2" charset="2"/>
              </a:rPr>
              <a:t>Long Term fund </a:t>
            </a:r>
            <a:r>
              <a:rPr lang="en-US" altLang="ko-KR" sz="1800" dirty="0">
                <a:solidFill>
                  <a:srgbClr val="FF0000"/>
                </a:solidFill>
              </a:rPr>
              <a:t>(Mortgage Loan)</a:t>
            </a:r>
            <a:r>
              <a:rPr lang="ko-KR" altLang="en-US" sz="1400" dirty="0">
                <a:solidFill>
                  <a:srgbClr val="0000FF"/>
                </a:solidFill>
                <a:sym typeface="Wingdings" panose="05000000000000000000" pitchFamily="2" charset="2"/>
              </a:rPr>
              <a:t>로</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전환</a:t>
            </a:r>
          </a:p>
          <a:p>
            <a:pPr marL="285750" indent="-285750" defTabSz="457200" latinLnBrk="0">
              <a:buFont typeface="Wingdings" panose="05000000000000000000" pitchFamily="2" charset="2"/>
              <a:buChar char="q"/>
            </a:pPr>
            <a:r>
              <a:rPr lang="en-US" altLang="ko-KR" sz="1800" dirty="0"/>
              <a:t>As noted previously, the </a:t>
            </a:r>
            <a:r>
              <a:rPr lang="en-US" altLang="ko-KR" sz="1800" dirty="0">
                <a:solidFill>
                  <a:srgbClr val="FF0000"/>
                </a:solidFill>
              </a:rPr>
              <a:t>actual amount of funds</a:t>
            </a:r>
            <a:r>
              <a:rPr lang="en-US" altLang="ko-KR" sz="1800" dirty="0"/>
              <a:t> provided generally is </a:t>
            </a:r>
            <a:r>
              <a:rPr lang="en-US" altLang="ko-KR" sz="1800" dirty="0">
                <a:solidFill>
                  <a:srgbClr val="FF0000"/>
                </a:solidFill>
              </a:rPr>
              <a:t>less than</a:t>
            </a:r>
            <a:r>
              <a:rPr lang="en-US" altLang="ko-KR" sz="1800" dirty="0"/>
              <a:t> the </a:t>
            </a:r>
            <a:r>
              <a:rPr lang="en-US" altLang="ko-KR" sz="1800" dirty="0">
                <a:solidFill>
                  <a:srgbClr val="FF0000"/>
                </a:solidFill>
              </a:rPr>
              <a:t>entire amount needed for the venture</a:t>
            </a:r>
            <a:r>
              <a:rPr lang="en-US" altLang="ko-KR" sz="1800" dirty="0"/>
              <a:t>. This difference, called </a:t>
            </a:r>
            <a:r>
              <a:rPr lang="en-US" altLang="ko-KR" sz="1800" dirty="0">
                <a:solidFill>
                  <a:srgbClr val="FF0000"/>
                </a:solidFill>
              </a:rPr>
              <a:t>owner’s equity</a:t>
            </a:r>
            <a:r>
              <a:rPr lang="en-US" altLang="ko-KR" sz="1800" dirty="0"/>
              <a:t>, must be furnished from the entrepreneur’s own funds or from some other source. </a:t>
            </a:r>
            <a:r>
              <a:rPr lang="ko-KR" altLang="en-US" sz="1400" dirty="0">
                <a:solidFill>
                  <a:srgbClr val="0000FF"/>
                </a:solidFill>
              </a:rPr>
              <a:t>일반적으로 실제 대출금은 필요한 자금보다 작으므로</a:t>
            </a:r>
            <a:r>
              <a:rPr lang="en-US" altLang="ko-KR" sz="1400" dirty="0">
                <a:solidFill>
                  <a:srgbClr val="0000FF"/>
                </a:solidFill>
              </a:rPr>
              <a:t>, </a:t>
            </a:r>
            <a:r>
              <a:rPr lang="ko-KR" altLang="en-US" sz="1400" dirty="0">
                <a:solidFill>
                  <a:srgbClr val="0000FF"/>
                </a:solidFill>
              </a:rPr>
              <a:t>부족분 만큼은 발주자 자체 자금으로 충당해야 함</a:t>
            </a:r>
            <a:r>
              <a:rPr lang="en-US" altLang="ko-KR" sz="1400" dirty="0">
                <a:solidFill>
                  <a:srgbClr val="0000FF"/>
                </a:solidFill>
              </a:rPr>
              <a:t>.</a:t>
            </a:r>
            <a:endParaRPr lang="en-US" altLang="ko-KR" sz="1800" dirty="0"/>
          </a:p>
        </p:txBody>
      </p:sp>
    </p:spTree>
    <p:extLst>
      <p:ext uri="{BB962C8B-B14F-4D97-AF65-F5344CB8AC3E}">
        <p14:creationId xmlns:p14="http://schemas.microsoft.com/office/powerpoint/2010/main" val="3803076469"/>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930</TotalTime>
  <Words>1401</Words>
  <Application>Microsoft Office PowerPoint</Application>
  <PresentationFormat>A4 용지(210x297mm)</PresentationFormat>
  <Paragraphs>177</Paragraphs>
  <Slides>14</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맑은 고딕</vt:lpstr>
      <vt:lpstr>Arial</vt:lpstr>
      <vt:lpstr>Calibri</vt:lpstr>
      <vt:lpstr>Calibri Light</vt:lpstr>
      <vt:lpstr>Wingdings</vt:lpstr>
      <vt:lpstr>Office 테마</vt:lpstr>
      <vt:lpstr>CHAPTER 13</vt:lpstr>
      <vt:lpstr>PowerPoint 프레젠테이션</vt:lpstr>
      <vt:lpstr>13.1 Money: A Basic Resource</vt:lpstr>
      <vt:lpstr>13.2 Construction Financing Process (1/2)</vt:lpstr>
      <vt:lpstr>13.2 Construction Financing Process (2/2)</vt:lpstr>
      <vt:lpstr>13.3 Long-Term Pro Forma Example (1/3)</vt:lpstr>
      <vt:lpstr>13.3 Long-Term Pro Forma Example (2/3)</vt:lpstr>
      <vt:lpstr>13.3 Long-Term Pro Forma Example (3/3)</vt:lpstr>
      <vt:lpstr>13.4 Mortgage Loan Commitment 담보대출</vt:lpstr>
      <vt:lpstr>13.5 Construction Loan</vt:lpstr>
      <vt:lpstr>13.6 Owner Financing Using Bonds (1/2)</vt:lpstr>
      <vt:lpstr>13.6 Owner Financing Using Bonds (2/2)</vt:lpstr>
      <vt:lpstr>13.7 Build, Operate, and Transfer (BOT) (1/2)</vt:lpstr>
      <vt:lpstr>13.7 Build, Operate, and Transfer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정근채</dc:creator>
  <cp:lastModifiedBy>정근채</cp:lastModifiedBy>
  <cp:revision>73</cp:revision>
  <dcterms:created xsi:type="dcterms:W3CDTF">2018-12-10T05:23:33Z</dcterms:created>
  <dcterms:modified xsi:type="dcterms:W3CDTF">2020-12-31T06:55:28Z</dcterms:modified>
</cp:coreProperties>
</file>