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91" r:id="rId2"/>
    <p:sldId id="392" r:id="rId3"/>
    <p:sldId id="393" r:id="rId4"/>
    <p:sldId id="408" r:id="rId5"/>
    <p:sldId id="394" r:id="rId6"/>
    <p:sldId id="409" r:id="rId7"/>
    <p:sldId id="410" r:id="rId8"/>
    <p:sldId id="411" r:id="rId9"/>
    <p:sldId id="395" r:id="rId10"/>
    <p:sldId id="412" r:id="rId11"/>
    <p:sldId id="406" r:id="rId12"/>
    <p:sldId id="407" r:id="rId13"/>
    <p:sldId id="396" r:id="rId14"/>
    <p:sldId id="397" r:id="rId15"/>
    <p:sldId id="398" r:id="rId16"/>
    <p:sldId id="400" r:id="rId17"/>
    <p:sldId id="401" r:id="rId18"/>
    <p:sldId id="402" r:id="rId19"/>
    <p:sldId id="403" r:id="rId20"/>
    <p:sldId id="413" r:id="rId21"/>
    <p:sldId id="414" r:id="rId22"/>
    <p:sldId id="415" r:id="rId23"/>
    <p:sldId id="416" r:id="rId24"/>
    <p:sldId id="417" r:id="rId25"/>
    <p:sldId id="418" r:id="rId26"/>
    <p:sldId id="419" r:id="rId27"/>
  </p:sldIdLst>
  <p:sldSz cx="9144000" cy="6858000" type="screen4x3"/>
  <p:notesSz cx="6797675" cy="9928225"/>
  <p:defaultTextStyle>
    <a:defPPr>
      <a:defRPr lang="en-US"/>
    </a:defPPr>
    <a:lvl1pPr algn="ctr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5pPr>
    <a:lvl6pPr marL="2286000" algn="l" defTabSz="914400" rtl="0" eaLnBrk="1" latinLnBrk="1" hangingPunct="1">
      <a:defRPr kumimoji="1" sz="24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6pPr>
    <a:lvl7pPr marL="2743200" algn="l" defTabSz="914400" rtl="0" eaLnBrk="1" latinLnBrk="1" hangingPunct="1">
      <a:defRPr kumimoji="1" sz="24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7pPr>
    <a:lvl8pPr marL="3200400" algn="l" defTabSz="914400" rtl="0" eaLnBrk="1" latinLnBrk="1" hangingPunct="1">
      <a:defRPr kumimoji="1" sz="24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8pPr>
    <a:lvl9pPr marL="3657600" algn="l" defTabSz="914400" rtl="0" eaLnBrk="1" latinLnBrk="1" hangingPunct="1">
      <a:defRPr kumimoji="1" sz="24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706">
          <p15:clr>
            <a:srgbClr val="A4A3A4"/>
          </p15:clr>
        </p15:guide>
        <p15:guide id="4" pos="1791">
          <p15:clr>
            <a:srgbClr val="A4A3A4"/>
          </p15:clr>
        </p15:guide>
        <p15:guide id="5" pos="96">
          <p15:clr>
            <a:srgbClr val="A4A3A4"/>
          </p15:clr>
        </p15:guide>
        <p15:guide id="6" pos="5647">
          <p15:clr>
            <a:srgbClr val="A4A3A4"/>
          </p15:clr>
        </p15:guide>
        <p15:guide id="7" pos="4422">
          <p15:clr>
            <a:srgbClr val="A4A3A4"/>
          </p15:clr>
        </p15:guide>
        <p15:guide id="8" pos="1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FF0000"/>
    <a:srgbClr val="003399"/>
    <a:srgbClr val="0000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00" autoAdjust="0"/>
    <p:restoredTop sz="94660" autoAdjust="0"/>
  </p:normalViewPr>
  <p:slideViewPr>
    <p:cSldViewPr snapToObjects="1" showGuides="1">
      <p:cViewPr varScale="1">
        <p:scale>
          <a:sx n="94" d="100"/>
          <a:sy n="94" d="100"/>
        </p:scale>
        <p:origin x="90" y="2994"/>
      </p:cViewPr>
      <p:guideLst>
        <p:guide orient="horz" pos="768"/>
        <p:guide orient="horz" pos="3936"/>
        <p:guide orient="horz" pos="1706"/>
        <p:guide pos="1791"/>
        <p:guide pos="96"/>
        <p:guide pos="5647"/>
        <p:guide pos="4422"/>
        <p:guide pos="1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304F7EE-A97A-4722-940D-0C2E14DDBC3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04367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1646528-0388-4419-9978-B5AC284E5F0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63452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fld id="{4D1262CE-1F5A-4B96-B386-3E5BD967BB34}" type="slidenum">
              <a:rPr lang="ko-KR" altLang="en-US" sz="1200" smtClean="0"/>
              <a:pPr eaLnBrk="1" hangingPunct="1"/>
              <a:t>1</a:t>
            </a:fld>
            <a:endParaRPr lang="en-US" altLang="ko-KR" sz="120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충북대학교 토목공학부 토목시스템공학전공 - 시스템공학개론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- </a:t>
            </a:r>
            <a:fld id="{694C5B7E-1EF8-4135-BD3C-AE376003D91C}" type="slidenum">
              <a:rPr lang="ko-KR" altLang="en-US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46774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충북대학교 토목공학부 토목시스템공학전공 - 시스템공학개론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- </a:t>
            </a:r>
            <a:fld id="{9BD5FB02-57AD-40EB-8043-D0B77547AD0E}" type="slidenum">
              <a:rPr lang="ko-KR" altLang="en-US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751632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209800" cy="57912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52400" y="381000"/>
            <a:ext cx="6477000" cy="57912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충북대학교 토목공학부 토목시스템공학전공 - 시스템공학개론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- </a:t>
            </a:r>
            <a:fld id="{09ADB093-846A-41BB-91AC-32717107BB25}" type="slidenum">
              <a:rPr lang="ko-KR" altLang="en-US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733500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6858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152400" y="1219200"/>
            <a:ext cx="8839200" cy="49530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충북대학교 토목공학부 토목시스템공학전공 - 시스템공학개론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- </a:t>
            </a:r>
            <a:fld id="{0C8F37EE-B8D5-48B1-AFC1-4D0529B36160}" type="slidenum">
              <a:rPr lang="ko-KR" altLang="en-US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597618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6858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SmartArt 개체 틀 2"/>
          <p:cNvSpPr>
            <a:spLocks noGrp="1"/>
          </p:cNvSpPr>
          <p:nvPr>
            <p:ph type="dgm" idx="1"/>
          </p:nvPr>
        </p:nvSpPr>
        <p:spPr>
          <a:xfrm>
            <a:off x="152400" y="1219200"/>
            <a:ext cx="8839200" cy="49530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충북대학교 토목공학부 토목시스템공학전공 - 시스템공학개론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- </a:t>
            </a:r>
            <a:fld id="{0794F804-DF0B-47C0-8A94-D144FD7CE50C}" type="slidenum">
              <a:rPr lang="ko-KR" altLang="en-US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565936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6858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152400" y="1219200"/>
            <a:ext cx="434340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34340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충북대학교 토목공학부 토목시스템공학전공 - 시스템공학개론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- </a:t>
            </a:r>
            <a:fld id="{4FD048D4-3DF7-4A9F-B5E2-5CA0FA7D06D1}" type="slidenum">
              <a:rPr lang="ko-KR" altLang="en-US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238124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충북대학교 토목공학부 토목시스템공학전공 - 시스템공학개론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- </a:t>
            </a:r>
            <a:fld id="{1371CEAE-2AC1-4A98-B63E-BB865D81F83E}" type="slidenum">
              <a:rPr lang="ko-KR" altLang="en-US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877660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충북대학교 토목공학부 토목시스템공학전공 - 시스템공학개론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- </a:t>
            </a:r>
            <a:fld id="{82147E4F-729A-4BFC-8A51-C12F0600BEE2}" type="slidenum">
              <a:rPr lang="ko-KR" altLang="en-US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94197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434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3434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충북대학교 토목공학부 토목시스템공학전공 - 시스템공학개론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- </a:t>
            </a:r>
            <a:fld id="{0A3D4E61-1573-4B59-A896-3930F3FCC9EA}" type="slidenum">
              <a:rPr lang="ko-KR" altLang="en-US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09371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충북대학교 토목공학부 토목시스템공학전공 - 시스템공학개론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- </a:t>
            </a:r>
            <a:fld id="{9E8A6D83-EBDD-4CBB-8210-3C8BC0815875}" type="slidenum">
              <a:rPr lang="ko-KR" altLang="en-US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21781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충북대학교 토목공학부 토목시스템공학전공 - 시스템공학개론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- </a:t>
            </a:r>
            <a:fld id="{2B998996-5EAC-46F6-B8C6-BF0CA0D08E65}" type="slidenum">
              <a:rPr lang="ko-KR" altLang="en-US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25155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충북대학교 토목공학부 토목시스템공학전공 - 시스템공학개론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- </a:t>
            </a:r>
            <a:fld id="{2EC2E2CD-1662-436D-B5F4-DBC93DA933C5}" type="slidenum">
              <a:rPr lang="ko-KR" altLang="en-US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60830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충북대학교 토목공학부 토목시스템공학전공 - 시스템공학개론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- </a:t>
            </a:r>
            <a:fld id="{B48A5B62-069B-4FE1-A1D3-7C977A93F024}" type="slidenum">
              <a:rPr lang="ko-KR" altLang="en-US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922119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충북대학교 토목공학부 토목시스템공학전공 - 시스템공학개론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- </a:t>
            </a:r>
            <a:fld id="{C6FE03EE-5FBC-4963-B7E0-800738BA3625}" type="slidenum">
              <a:rPr lang="ko-KR" altLang="en-US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07637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81000"/>
            <a:ext cx="8839200" cy="685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77000"/>
            <a:ext cx="7162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충북대학교 토목공학부 토목시스템공학전공 - 시스템공학개론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4770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- </a:t>
            </a:r>
            <a:fld id="{4D6385B7-6261-4D74-82EA-026FA30BF414}" type="slidenum">
              <a:rPr lang="ko-KR" altLang="en-US"/>
              <a:pPr>
                <a:defRPr/>
              </a:pPr>
              <a:t>‹#›</a:t>
            </a:fld>
            <a:r>
              <a:rPr lang="en-US" altLang="ko-KR"/>
              <a:t> -</a:t>
            </a: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휴먼견출새내기체" pitchFamily="18" charset="-127"/>
          <a:ea typeface="휴먼견출새내기체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휴먼견출새내기체" pitchFamily="18" charset="-127"/>
          <a:ea typeface="휴먼견출새내기체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휴먼견출새내기체" pitchFamily="18" charset="-127"/>
          <a:ea typeface="휴먼견출새내기체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휴먼견출새내기체" pitchFamily="18" charset="-127"/>
          <a:ea typeface="휴먼견출새내기체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휴먼견출새내기체" pitchFamily="18" charset="-127"/>
          <a:ea typeface="휴먼견출새내기체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휴먼견출새내기체" pitchFamily="18" charset="-127"/>
          <a:ea typeface="휴먼견출새내기체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휴먼견출새내기체" pitchFamily="18" charset="-127"/>
          <a:ea typeface="휴먼견출새내기체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휴먼견출새내기체" pitchFamily="18" charset="-127"/>
          <a:ea typeface="휴먼견출새내기체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Wingdings" pitchFamily="2" charset="2"/>
        <a:buChar char="q"/>
        <a:defRPr kumimoji="1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Wingdings" pitchFamily="2" charset="2"/>
        <a:buChar char="ü"/>
        <a:defRPr kumimoji="1">
          <a:solidFill>
            <a:srgbClr val="0000FF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.e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campus.cbnu.ac.kr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바닥글 개체 틀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2051" name="슬라이드 번호 개체 틀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1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 algn="ctr" eaLnBrk="1" hangingPunct="1"/>
            <a:r>
              <a:rPr lang="ko-KR" altLang="en-US" sz="36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종합토목설계</a:t>
            </a:r>
            <a:endParaRPr lang="en-US" altLang="ko-KR" sz="36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ko-KR" sz="2800" b="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eaLnBrk="1" hangingPunct="1"/>
            <a:endParaRPr lang="ko-KR" altLang="en-US" sz="2800" b="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hangingPunct="1"/>
            <a:r>
              <a:rPr lang="ko-KR" altLang="en-US" b="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</a:t>
            </a:r>
            <a:endParaRPr lang="en-US" altLang="ko-KR" b="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hangingPunct="1"/>
            <a:r>
              <a:rPr lang="ko-KR" altLang="en-US" b="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정보기술기반 건설경영연구실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분배 및 전개 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시스템이 이용되는 장소의 수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시스템이 이용되는 장소의 지리적 위치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각 장소에서 사용될 시스템의 수</a:t>
            </a:r>
          </a:p>
          <a:p>
            <a:pPr marL="752475" lvl="1" indent="-295275" algn="l" eaLnBrk="1" hangingPunct="1">
              <a:spcBef>
                <a:spcPct val="20000"/>
              </a:spcBef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▶	어떤 장소에서 시스템을 이용할 것인가에 대한 대답 제공</a:t>
            </a:r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임무수행 시나리오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시스템의 주요임무와 이에 대한 대체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보조임무 수행방식에 대한 서술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운영 프로파일(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Operational Profiles):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임무를 수행하기 위해 시스템이 어떻게 동작해야 하는가에 대한 기술</a:t>
            </a:r>
          </a:p>
          <a:p>
            <a:pPr marL="762000" lvl="1" indent="-314325" algn="l" eaLnBrk="1" hangingPunct="1">
              <a:spcBef>
                <a:spcPct val="20000"/>
              </a:spcBef>
            </a:pPr>
            <a:r>
              <a:rPr lang="ko-KR" altLang="en-US" sz="1600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	운영 프로파일을 통해 시스템이 어떻게 목적을 달성하는가에 대한 대답 제공</a:t>
            </a:r>
          </a:p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성능 계수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성능 계수: 시스템에 대한 기본적인 동작특성 정의</a:t>
            </a:r>
          </a:p>
          <a:p>
            <a:pPr marL="762000" lvl="1" indent="-314325" algn="l" eaLnBrk="1" hangingPunct="1">
              <a:spcBef>
                <a:spcPct val="20000"/>
              </a:spcBef>
            </a:pPr>
            <a:r>
              <a:rPr lang="ko-KR" altLang="en-US" sz="1600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	어떤 성능 계수가 시스템의 임무 수행에 가장 큰 영향을 끼치는가?</a:t>
            </a:r>
          </a:p>
          <a:p>
            <a:pPr marL="762000" lvl="1" indent="-314325" algn="l" eaLnBrk="1" hangingPunct="1">
              <a:spcBef>
                <a:spcPct val="20000"/>
              </a:spcBef>
            </a:pP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	예: 시스템에 대한 정밀도, 속도, 연비, 용량, 수율(단위시간당 생산량), 출력, 크기, 무게, 밀도, 강도 </a:t>
            </a:r>
            <a:r>
              <a:rPr lang="ko-KR" altLang="en-US" sz="1600" kern="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</a:t>
            </a:r>
            <a:endParaRPr lang="en-US" altLang="ko-KR" sz="1600" kern="0" dirty="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요구사항 분석 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(1/3)</a:t>
            </a: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10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66921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이용률 요구사항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시스템 및 시스템 구성요소의 사용 빈도 (시간)</a:t>
            </a:r>
          </a:p>
          <a:p>
            <a:pPr marL="762000" lvl="1" indent="-314325" algn="l" eaLnBrk="1" hangingPunct="1">
              <a:spcBef>
                <a:spcPct val="20000"/>
              </a:spcBef>
            </a:pPr>
            <a:r>
              <a:rPr lang="ko-KR" altLang="en-US" sz="1600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	시스템 및 구성요소가 얼마나 자주 얼마 동안이나 사용되는가?</a:t>
            </a:r>
          </a:p>
          <a:p>
            <a:pPr marL="752475" lvl="1" indent="-295275" algn="l" eaLnBrk="1" hangingPunct="1">
              <a:spcBef>
                <a:spcPct val="20000"/>
              </a:spcBef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▶	예: 일간 동작시간, 월간 가동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스케쥴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(가동-운휴 사이클), 총 용량 대비 실제 사용 비율 (가동률),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설비별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부하 (할당된 일감)</a:t>
            </a:r>
          </a:p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효과성</a:t>
            </a: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요구사항</a:t>
            </a:r>
          </a:p>
          <a:p>
            <a:pPr marL="762000" lvl="1" indent="-314325" algn="l" eaLnBrk="1" hangingPunct="1">
              <a:spcBef>
                <a:spcPct val="20000"/>
              </a:spcBef>
            </a:pPr>
            <a:r>
              <a:rPr lang="ko-KR" altLang="en-US" sz="1600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	시스템이 얼마나 효율적/효과적으로 운영되어야 하는가에 대한 대답 제공 </a:t>
            </a:r>
          </a:p>
          <a:p>
            <a:pPr marL="752475" lvl="1" indent="-295275" algn="l" eaLnBrk="1" hangingPunct="1">
              <a:spcBef>
                <a:spcPct val="20000"/>
              </a:spcBef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▶	예: 가용성, 신뢰성, 고장주기, 수리주기,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고장률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수리율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유지보수 시간, 설비 가동률, 작업인력 숙련도, 비용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효과성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등등</a:t>
            </a:r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생애주기(수명)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시스템이 언제까지 사용될 것인가?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얼마나 많은 시스템들이 어떤 시점 및 장소에서 운영될 것인가?</a:t>
            </a:r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62000" lvl="1" indent="-314325" algn="l" eaLnBrk="1" hangingPunct="1">
              <a:spcBef>
                <a:spcPct val="20000"/>
              </a:spcBef>
            </a:pPr>
            <a:r>
              <a:rPr lang="ko-KR" altLang="en-US" sz="1600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	고객이 얼마나 오랫동안 시스템을 사용할 것인가?</a:t>
            </a:r>
          </a:p>
          <a:p>
            <a:pPr marL="752475" lvl="1" indent="-295275" algn="l" eaLnBrk="1" hangingPunct="1">
              <a:spcBef>
                <a:spcPct val="20000"/>
              </a:spcBef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▶	생각해봅시다: 자동차, 교량, 아파트, 이쑤시개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요구사항 분석 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(2/3)</a:t>
            </a: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11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7363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사용환경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시스템이 사용될 환경에 대한 정의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시스템 운영에 필요한 수송, 보관, 관리에 따른 제약조건 기술</a:t>
            </a:r>
          </a:p>
          <a:p>
            <a:pPr marL="762000" lvl="1" indent="-314325" algn="l" eaLnBrk="1" hangingPunct="1">
              <a:spcBef>
                <a:spcPct val="20000"/>
              </a:spcBef>
            </a:pPr>
            <a:r>
              <a:rPr lang="ko-KR" altLang="en-US" sz="1600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	어떤 환경적 요소가 시스템에 제약조건으로 작용하는가?</a:t>
            </a:r>
          </a:p>
          <a:p>
            <a:pPr marL="752475" lvl="1" indent="-295275" algn="l" eaLnBrk="1" hangingPunct="1">
              <a:spcBef>
                <a:spcPct val="20000"/>
              </a:spcBef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▶	예: 온도,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진동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소음, 습도, 극지/열대, 산악지대/평지, 공중/육상/해상</a:t>
            </a:r>
          </a:p>
          <a:p>
            <a:pPr marL="752475" lvl="1" indent="-295275" algn="l" eaLnBrk="1" hangingPunct="1">
              <a:spcBef>
                <a:spcPct val="20000"/>
              </a:spcBef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▶	생각해봅시다: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무심천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돌다리, 서문대교, 서해대교</a:t>
            </a:r>
          </a:p>
          <a:p>
            <a:pPr marL="0" indent="0" algn="l" eaLnBrk="1" hangingPunct="1">
              <a:spcBef>
                <a:spcPct val="20000"/>
              </a:spcBef>
            </a:pPr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요구사항 분석 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(3/3)</a:t>
            </a: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12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76478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유사사례 조사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13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pic>
        <p:nvPicPr>
          <p:cNvPr id="1028" name="Picture 4" descr="http://m1.daumcdn.net/cfile226/R400x0/125F3F464EAF625C14E35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0"/>
          <a:stretch/>
        </p:blipFill>
        <p:spPr bwMode="auto">
          <a:xfrm>
            <a:off x="323528" y="2092115"/>
            <a:ext cx="4224884" cy="39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f.yesform.com/docimgs/public/1/1/26/255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12" y="2219534"/>
            <a:ext cx="3932639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04800" y="13716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유사사례 분석을 통해 시스템 현황 및 문제점 파악</a:t>
            </a:r>
            <a:endParaRPr lang="en-US" altLang="ko-KR" sz="1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선진사례 분석을 통해 시스템 설계 방향 파악</a:t>
            </a:r>
            <a:endParaRPr lang="ko-KR" altLang="en-US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53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5.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문제점 분석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14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46323" y="1228725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문제점이란</a:t>
            </a: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현재의 시스템에서 요구사항을 충족하지 못하는 부분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현재 시스템의 기능 부족 부분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현재 시스템의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성능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부족 부분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현재 시스템의 </a:t>
            </a:r>
            <a:r>
              <a:rPr lang="ko-KR" altLang="en-US" sz="16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사용성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부족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부분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문제점 </a:t>
            </a: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from</a:t>
            </a: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사례분석</a:t>
            </a: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53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6.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개선방향 수립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15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46323" y="1228725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개선방향이란</a:t>
            </a: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요구사항 충족 아이디어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기능의 향상 아이디어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성능의 향상 아이디어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사용성의 향상 아이디어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개선방향 </a:t>
            </a:r>
            <a:r>
              <a:rPr lang="en-US" altLang="ko-KR" sz="1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from</a:t>
            </a:r>
            <a:r>
              <a:rPr lang="ko-KR" altLang="en-US" sz="1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사례분석</a:t>
            </a:r>
            <a:endParaRPr lang="ko-KR" altLang="en-US" sz="18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53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7.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토목시스템 개념설계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16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46323" y="1228725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개선방향을 구체화한 개략적 개선방안 도출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개선방향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개략적 개선방안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요구사항 충족 개략 방안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기능의 향상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개략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방안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성능의 향상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개략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방안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사용성의 향상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개략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방안</a:t>
            </a: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53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8.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토목시스템 상세설계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17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46323" y="1228725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개략적 개선방안을 구체화한 상세한 개선방안 도출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개략적 개선방안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상세한 개선방안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요구사항 충족 상세 방안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기능의 향상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상세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방안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성능의 향상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상세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방안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사용성의 향상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상세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방안</a:t>
            </a: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53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9.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토목시스템 모형제작 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(Physical or Logical Model)</a:t>
            </a: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18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46323" y="1228725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물리적 모형 제작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Hardware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시스템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미니어처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설계도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조감도 등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논리적 </a:t>
            </a: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모형 제작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Software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시스템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프로그램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관리방법론 등</a:t>
            </a:r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53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10.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비용 및 수익 분석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19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52833"/>
              </p:ext>
            </p:extLst>
          </p:nvPr>
        </p:nvGraphicFramePr>
        <p:xfrm>
          <a:off x="666750" y="1196752"/>
          <a:ext cx="7772400" cy="4667250"/>
        </p:xfrm>
        <a:graphic>
          <a:graphicData uri="http://schemas.openxmlformats.org/drawingml/2006/table">
            <a:tbl>
              <a:tblPr/>
              <a:tblGrid>
                <a:gridCol w="879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4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1428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생애주기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구분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항목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내용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418">
                <a:tc rowSpan="3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준비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현금유출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초기투자비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프로젝트 수행을 위해 요구되는 고정자산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구조물 및 설비 등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을 설계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조달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시공하기 위해 소요되는 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자재비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인건비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장비비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및 기타 경비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4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운전자본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프로젝트 수행을 위해 요구되는 유동자산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보증금 등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의 획득을 위해 소요되는 자금으로 프로젝트가 종료되는 즉시 유동자산의 정리를 통해 회수될 수 있는 비용 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4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현금유입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대출금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초기투자 및 운전자본 조달을 위해 융자받은 자금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418">
                <a:tc rowSpan="4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운영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현금유출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운영 및 유지보수비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프로젝트의 운영을 위해 일상적으로 소요되는 </a:t>
                      </a: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비용과 시간이 경과됨에 따라 저하되는 구조물의 성능을 초기 수준으로 되돌리기 위해 소요되는 비용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4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대출상환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대출금을 상환하기 위해 소요되는 비용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4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세금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프로젝트 운영을 통해 발생한 수익에 대한 세금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4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현금유입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매출액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프로젝트 운영을 통해 발생한 수익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428"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smtClea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폐기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현금유입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잔존가치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구축된 고정자산을 처분하여 발생하는 수익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4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운전자본회수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ctr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획득한 유동자산을 처분하여 발생하는 수익</a:t>
                      </a:r>
                    </a:p>
                  </a:txBody>
                  <a:tcPr marL="85915" marR="85915" marT="42957" marB="42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3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강의소개</a:t>
            </a:r>
          </a:p>
          <a:p>
            <a:pPr marL="0" indent="0" algn="l" eaLnBrk="1" hangingPunct="1">
              <a:spcBef>
                <a:spcPct val="20000"/>
              </a:spcBef>
            </a:pP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주제선정</a:t>
            </a:r>
          </a:p>
          <a:p>
            <a:pPr marL="0" indent="0" algn="l" eaLnBrk="1" hangingPunct="1">
              <a:spcBef>
                <a:spcPct val="20000"/>
              </a:spcBef>
            </a:pP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요구사항 분석 </a:t>
            </a:r>
          </a:p>
          <a:p>
            <a:pPr marL="0" indent="0" algn="l" eaLnBrk="1" hangingPunct="1">
              <a:spcBef>
                <a:spcPct val="20000"/>
              </a:spcBef>
            </a:pP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유사사례 조사</a:t>
            </a:r>
            <a:endParaRPr lang="en-US" altLang="ko-KR" sz="1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algn="l" eaLnBrk="1" hangingPunct="1">
              <a:spcBef>
                <a:spcPct val="20000"/>
              </a:spcBef>
            </a:pP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5. </a:t>
            </a: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문제점 분석</a:t>
            </a:r>
          </a:p>
          <a:p>
            <a:pPr marL="0" indent="0" algn="l" eaLnBrk="1" hangingPunct="1">
              <a:spcBef>
                <a:spcPct val="20000"/>
              </a:spcBef>
            </a:pP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6. </a:t>
            </a: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개선방향 수립</a:t>
            </a:r>
          </a:p>
          <a:p>
            <a:pPr marL="0" indent="0" algn="l" eaLnBrk="1" hangingPunct="1">
              <a:spcBef>
                <a:spcPct val="20000"/>
              </a:spcBef>
            </a:pP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7. </a:t>
            </a: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토목시스템 개념설계 </a:t>
            </a: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개략적 개선방안 수립</a:t>
            </a: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algn="l" eaLnBrk="1" hangingPunct="1">
              <a:spcBef>
                <a:spcPct val="20000"/>
              </a:spcBef>
            </a:pP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8. </a:t>
            </a: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토목시스템 상세설계 </a:t>
            </a: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상세한 개선방안 수립</a:t>
            </a: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0" indent="0" algn="l" eaLnBrk="1" hangingPunct="1">
              <a:spcBef>
                <a:spcPct val="20000"/>
              </a:spcBef>
            </a:pP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9. </a:t>
            </a: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토목시스템 모형제작 </a:t>
            </a: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(Physical or Logical Model)</a:t>
            </a:r>
          </a:p>
          <a:p>
            <a:pPr marL="0" indent="0" algn="l" eaLnBrk="1" hangingPunct="1">
              <a:spcBef>
                <a:spcPct val="20000"/>
              </a:spcBef>
            </a:pP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10. </a:t>
            </a: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비용 및 수익 분석</a:t>
            </a:r>
            <a:endParaRPr lang="en-US" altLang="ko-KR" sz="1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algn="l" eaLnBrk="1" hangingPunct="1">
              <a:spcBef>
                <a:spcPct val="20000"/>
              </a:spcBef>
            </a:pP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11. </a:t>
            </a: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경제성 분석</a:t>
            </a:r>
            <a:endParaRPr lang="en-US" alt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algn="l" eaLnBrk="1" hangingPunct="1">
              <a:spcBef>
                <a:spcPct val="20000"/>
              </a:spcBef>
            </a:pPr>
            <a:r>
              <a:rPr lang="en-US" altLang="ko-KR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12. </a:t>
            </a: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참고자료</a:t>
            </a:r>
            <a:endParaRPr lang="en-US" altLang="ko-KR" sz="1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강의 내용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2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11.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경제성 분석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20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09600" y="1268760"/>
            <a:ext cx="79248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2001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l" eaLnBrk="1" latinLnBrk="0" hangingPunct="1">
              <a:lnSpc>
                <a:spcPct val="90000"/>
              </a:lnSpc>
              <a:buFont typeface="Wingdings" pitchFamily="2" charset="2"/>
              <a:buChar char="l"/>
            </a:pPr>
            <a:r>
              <a:rPr kumimoji="0" lang="ko-KR" altLang="en-US" sz="16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영업활동</a:t>
            </a:r>
            <a:r>
              <a:rPr kumimoji="0" lang="en-US" altLang="ko-KR" sz="1600" b="1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sz="16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기준화폐가치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단위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천원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lvl="2" algn="l" eaLnBrk="1" latinLnBrk="0" hangingPunct="1">
              <a:lnSpc>
                <a:spcPct val="90000"/>
              </a:lnSpc>
              <a:buFontTx/>
              <a:buChar char="–"/>
            </a:pP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연간 매출액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(1~5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년도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 : 100,000</a:t>
            </a:r>
            <a:endParaRPr kumimoji="0" lang="ko-KR" altLang="en-US" sz="16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2" algn="l" eaLnBrk="1" latinLnBrk="0" hangingPunct="1">
              <a:lnSpc>
                <a:spcPct val="90000"/>
              </a:lnSpc>
              <a:buFontTx/>
              <a:buChar char="–"/>
            </a:pP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연간 운영 및 유지보수비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(1~5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년도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 : 40,000</a:t>
            </a:r>
          </a:p>
          <a:p>
            <a:pPr lvl="3" algn="l" eaLnBrk="1" latinLnBrk="0" hangingPunct="1">
              <a:lnSpc>
                <a:spcPct val="90000"/>
              </a:lnSpc>
              <a:buFontTx/>
              <a:buChar char="•"/>
            </a:pP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임금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(1~5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년도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 : 20,000</a:t>
            </a:r>
            <a:endParaRPr kumimoji="0" lang="ko-KR" altLang="en-US" sz="16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3" algn="l" eaLnBrk="1" latinLnBrk="0" hangingPunct="1">
              <a:lnSpc>
                <a:spcPct val="90000"/>
              </a:lnSpc>
              <a:buFontTx/>
              <a:buChar char="•"/>
            </a:pP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원자재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(1~5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년도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 : 12,000</a:t>
            </a:r>
            <a:endParaRPr kumimoji="0" lang="ko-KR" altLang="en-US" sz="16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3" algn="l" eaLnBrk="1" latinLnBrk="0" hangingPunct="1">
              <a:lnSpc>
                <a:spcPct val="90000"/>
              </a:lnSpc>
              <a:buFontTx/>
              <a:buChar char="•"/>
            </a:pP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간접비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(1~5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년도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 : 8,000</a:t>
            </a:r>
            <a:endParaRPr kumimoji="0" lang="ko-KR" altLang="en-US" sz="16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1" algn="l" eaLnBrk="1" latinLnBrk="0" hangingPunct="1">
              <a:lnSpc>
                <a:spcPct val="90000"/>
              </a:lnSpc>
              <a:buFont typeface="Wingdings" pitchFamily="2" charset="2"/>
              <a:buChar char="l"/>
            </a:pP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투자활동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(</a:t>
            </a:r>
            <a:r>
              <a:rPr kumimoji="0" lang="ko-KR" altLang="en-US" sz="16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명목화폐가치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단위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천원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lvl="2" algn="l" eaLnBrk="1" latinLnBrk="0" hangingPunct="1">
              <a:lnSpc>
                <a:spcPct val="90000"/>
              </a:lnSpc>
              <a:buFontTx/>
              <a:buChar char="–"/>
            </a:pP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초기투자비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(0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년도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 : 1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5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0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00</a:t>
            </a:r>
            <a:endParaRPr kumimoji="0" lang="en-US" altLang="ko-KR" sz="16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2" algn="l" eaLnBrk="1" latinLnBrk="0" hangingPunct="1">
              <a:lnSpc>
                <a:spcPct val="90000"/>
              </a:lnSpc>
              <a:buFontTx/>
              <a:buChar char="–"/>
            </a:pP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운전자본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(0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년도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 : 23,000</a:t>
            </a:r>
            <a:endParaRPr kumimoji="0" lang="ko-KR" altLang="en-US" sz="16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2" algn="l" eaLnBrk="1" latinLnBrk="0" hangingPunct="1">
              <a:lnSpc>
                <a:spcPct val="90000"/>
              </a:lnSpc>
              <a:buFontTx/>
              <a:buChar char="–"/>
            </a:pP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잔존가치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(5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년도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 : 50,000</a:t>
            </a:r>
          </a:p>
          <a:p>
            <a:pPr lvl="2" algn="l" eaLnBrk="1" latinLnBrk="0" hangingPunct="1">
              <a:lnSpc>
                <a:spcPct val="90000"/>
              </a:lnSpc>
              <a:buFontTx/>
              <a:buChar char="–"/>
            </a:pP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운전자본회수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(5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년도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 : 23,000</a:t>
            </a:r>
            <a:endParaRPr kumimoji="0" lang="ko-KR" altLang="en-US" sz="16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1" algn="l" eaLnBrk="1" latinLnBrk="0" hangingPunct="1">
              <a:lnSpc>
                <a:spcPct val="90000"/>
              </a:lnSpc>
              <a:buFont typeface="Wingdings" pitchFamily="2" charset="2"/>
              <a:buChar char="l"/>
            </a:pP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재무활동</a:t>
            </a:r>
            <a:endParaRPr kumimoji="0" lang="en-US" altLang="ko-KR" sz="16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2" algn="l" eaLnBrk="1" latinLnBrk="0" hangingPunct="1">
              <a:lnSpc>
                <a:spcPct val="90000"/>
              </a:lnSpc>
              <a:buFontTx/>
              <a:buChar char="–"/>
            </a:pPr>
            <a:r>
              <a:rPr kumimoji="0" lang="ko-KR" altLang="en-US" sz="1600" dirty="0" err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대출액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(0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년도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 : </a:t>
            </a:r>
            <a:r>
              <a:rPr kumimoji="0" lang="en-US" altLang="ko-KR" sz="16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62,500</a:t>
            </a:r>
          </a:p>
          <a:p>
            <a:pPr lvl="2" algn="l" eaLnBrk="1" latinLnBrk="0" hangingPunct="1">
              <a:lnSpc>
                <a:spcPct val="90000"/>
              </a:lnSpc>
              <a:buFontTx/>
              <a:buChar char="–"/>
            </a:pPr>
            <a:r>
              <a:rPr kumimoji="0" lang="ko-KR" altLang="en-US" sz="16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대출상환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(1~5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년도 균등상환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lvl="1" algn="l" eaLnBrk="1" latinLnBrk="0" hangingPunct="1">
              <a:lnSpc>
                <a:spcPct val="90000"/>
              </a:lnSpc>
              <a:buFont typeface="Wingdings" pitchFamily="2" charset="2"/>
              <a:buChar char="l"/>
            </a:pP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일반사항</a:t>
            </a:r>
            <a:endParaRPr kumimoji="0" lang="en-US" altLang="ko-KR" sz="16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2" algn="l" eaLnBrk="1" latinLnBrk="0" hangingPunct="1">
              <a:lnSpc>
                <a:spcPct val="90000"/>
              </a:lnSpc>
              <a:buFontTx/>
              <a:buChar char="–"/>
            </a:pP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프로젝트 기간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5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</a:t>
            </a:r>
            <a:endParaRPr kumimoji="0" lang="en-US" altLang="ko-KR" sz="16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2" algn="l" eaLnBrk="1" latinLnBrk="0" hangingPunct="1">
              <a:lnSpc>
                <a:spcPct val="90000"/>
              </a:lnSpc>
              <a:buFontTx/>
              <a:buChar char="–"/>
            </a:pP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감가상각 방법 :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내용연수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5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 정액법</a:t>
            </a:r>
            <a:endParaRPr kumimoji="0" lang="en-US" altLang="ko-KR" sz="16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2" algn="l" eaLnBrk="1" latinLnBrk="0" hangingPunct="1">
              <a:lnSpc>
                <a:spcPct val="90000"/>
              </a:lnSpc>
              <a:buFontTx/>
              <a:buChar char="–"/>
            </a:pP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대출이율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10%/</a:t>
            </a:r>
            <a:r>
              <a:rPr kumimoji="0" lang="ko-KR" altLang="en-US" sz="16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</a:t>
            </a:r>
            <a:r>
              <a:rPr kumimoji="0" lang="en-US" altLang="ko-KR" sz="16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16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인플레이션율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5%/</a:t>
            </a:r>
            <a:r>
              <a:rPr kumimoji="0" lang="ko-KR" altLang="en-US" sz="16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</a:t>
            </a:r>
            <a:r>
              <a:rPr kumimoji="0" lang="en-US" altLang="ko-KR" sz="16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16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법인세율 </a:t>
            </a:r>
            <a:r>
              <a:rPr kumimoji="0"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25%/</a:t>
            </a:r>
            <a:r>
              <a:rPr kumimoji="0"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</a:t>
            </a:r>
            <a:endParaRPr kumimoji="0" lang="en-US" altLang="ko-KR" sz="16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434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11.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경제성 분석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21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62000" y="1220154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endParaRPr kumimoji="0" lang="ko-KR" altLang="en-US" sz="4400">
              <a:solidFill>
                <a:srgbClr val="3333CC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62000" y="1196752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endParaRPr kumimoji="0" lang="ko-KR" altLang="en-US" sz="4400">
              <a:solidFill>
                <a:srgbClr val="3333CC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779506"/>
              </p:ext>
            </p:extLst>
          </p:nvPr>
        </p:nvGraphicFramePr>
        <p:xfrm>
          <a:off x="790575" y="3254152"/>
          <a:ext cx="7396162" cy="1814514"/>
        </p:xfrm>
        <a:graphic>
          <a:graphicData uri="http://schemas.openxmlformats.org/drawingml/2006/table">
            <a:tbl>
              <a:tblPr/>
              <a:tblGrid>
                <a:gridCol w="2518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5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55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4838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명목화폐가치 변환</a:t>
                      </a:r>
                      <a:endParaRPr lang="en-US" altLang="ko-KR" sz="1200" b="0" i="0" u="none" strike="noStrike" dirty="0" smtClean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fontAlgn="b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단위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: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천원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</a:p>
                  </a:txBody>
                  <a:tcPr marL="9524" marR="952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4" marR="952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4" marR="952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4" marR="952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4" marR="952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4" marR="952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b="0" dirty="0" smtClean="0">
                          <a:latin typeface="HY헤드라인M" pitchFamily="18" charset="-127"/>
                          <a:ea typeface="HY헤드라인M" pitchFamily="18" charset="-127"/>
                        </a:rPr>
                        <a:t>매출액 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4" marR="952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105,000 </a:t>
                      </a:r>
                    </a:p>
                  </a:txBody>
                  <a:tcPr marL="9524" marR="7199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110,250 </a:t>
                      </a:r>
                    </a:p>
                  </a:txBody>
                  <a:tcPr marL="9524" marR="7199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115,763 </a:t>
                      </a:r>
                    </a:p>
                  </a:txBody>
                  <a:tcPr marL="9524" marR="7199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121,551 </a:t>
                      </a:r>
                    </a:p>
                  </a:txBody>
                  <a:tcPr marL="9524" marR="7199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127,628 </a:t>
                      </a:r>
                    </a:p>
                  </a:txBody>
                  <a:tcPr marL="9524" marR="7199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운영 및 유지보수비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4" marR="952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42,000 </a:t>
                      </a:r>
                    </a:p>
                  </a:txBody>
                  <a:tcPr marL="9524" marR="7199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44,100 </a:t>
                      </a:r>
                    </a:p>
                  </a:txBody>
                  <a:tcPr marL="9524" marR="7199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46,305 </a:t>
                      </a:r>
                    </a:p>
                  </a:txBody>
                  <a:tcPr marL="9524" marR="7199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48,620 </a:t>
                      </a:r>
                    </a:p>
                  </a:txBody>
                  <a:tcPr marL="9524" marR="7199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51,051 </a:t>
                      </a:r>
                    </a:p>
                  </a:txBody>
                  <a:tcPr marL="9524" marR="7199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직사각형 8"/>
          <p:cNvSpPr>
            <a:spLocks noChangeArrowheads="1"/>
          </p:cNvSpPr>
          <p:nvPr/>
        </p:nvSpPr>
        <p:spPr bwMode="auto">
          <a:xfrm>
            <a:off x="1103313" y="2620740"/>
            <a:ext cx="66706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2" algn="ctr" eaLnBrk="1" latinLnBrk="0" hangingPunct="1">
              <a:lnSpc>
                <a:spcPct val="90000"/>
              </a:lnSpc>
              <a:buFontTx/>
              <a:buNone/>
            </a:pPr>
            <a:r>
              <a:rPr kumimoji="0" lang="ko-KR" altLang="en-US" sz="1800" dirty="0" err="1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인플레이션율</a:t>
            </a:r>
            <a:r>
              <a:rPr kumimoji="0"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: 5% </a:t>
            </a:r>
            <a:r>
              <a:rPr kumimoji="0"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 </a:t>
            </a:r>
            <a:r>
              <a:rPr kumimoji="0"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명목화폐가치 </a:t>
            </a:r>
            <a:r>
              <a:rPr kumimoji="0"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= </a:t>
            </a:r>
            <a:r>
              <a:rPr kumimoji="0"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기준화폐가치</a:t>
            </a:r>
            <a:r>
              <a:rPr kumimoji="0"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(F/P, 5%, N)</a:t>
            </a:r>
            <a:endParaRPr kumimoji="0" lang="en-US" altLang="ko-KR" sz="180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" name="Text Box 63"/>
          <p:cNvSpPr txBox="1">
            <a:spLocks noChangeArrowheads="1"/>
          </p:cNvSpPr>
          <p:nvPr/>
        </p:nvSpPr>
        <p:spPr bwMode="auto">
          <a:xfrm>
            <a:off x="2602598" y="1296765"/>
            <a:ext cx="3929281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과정 </a:t>
            </a:r>
            <a:r>
              <a:rPr lang="en-US" altLang="ko-KR" dirty="0"/>
              <a:t>1 : </a:t>
            </a:r>
            <a:r>
              <a:rPr lang="ko-KR" altLang="en-US" dirty="0"/>
              <a:t>명목화폐가치 변환</a:t>
            </a:r>
          </a:p>
        </p:txBody>
      </p:sp>
    </p:spTree>
    <p:extLst>
      <p:ext uri="{BB962C8B-B14F-4D97-AF65-F5344CB8AC3E}">
        <p14:creationId xmlns:p14="http://schemas.microsoft.com/office/powerpoint/2010/main" val="311523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11.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경제성 분석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22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762000" y="1196752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endParaRPr kumimoji="0" lang="ko-KR" altLang="en-US" sz="4400">
              <a:solidFill>
                <a:srgbClr val="3333CC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419100" y="2153920"/>
            <a:ext cx="8420100" cy="386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2001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l" eaLnBrk="1" latinLnBrk="0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l"/>
            </a:pP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감가상각 대상 </a:t>
            </a:r>
            <a:r>
              <a:rPr kumimoji="0" lang="en-US" altLang="ko-KR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</a:p>
          <a:p>
            <a:pPr lvl="2" algn="l" eaLnBrk="1" latinLnBrk="0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"/>
            </a:pP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초기 설비 투자액</a:t>
            </a:r>
            <a:r>
              <a:rPr kumimoji="0" lang="en-US" altLang="ko-KR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(I) : 1</a:t>
            </a: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kumimoji="0" lang="en-US" altLang="ko-KR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5</a:t>
            </a: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</a:t>
            </a:r>
            <a:r>
              <a:rPr kumimoji="0" lang="en-US" altLang="ko-KR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0</a:t>
            </a: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00천원</a:t>
            </a:r>
            <a:endParaRPr kumimoji="0" lang="en-US" altLang="ko-KR" sz="18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2" algn="l" eaLnBrk="1" latinLnBrk="0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"/>
            </a:pP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잔존가치 </a:t>
            </a:r>
            <a:r>
              <a:rPr kumimoji="0" lang="en-US" altLang="ko-KR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(S) : 50,000</a:t>
            </a: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천원</a:t>
            </a:r>
          </a:p>
          <a:p>
            <a:pPr lvl="1" algn="l" eaLnBrk="1" latinLnBrk="0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l"/>
            </a:pP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감가상각</a:t>
            </a:r>
            <a:r>
              <a:rPr kumimoji="0" lang="en-US" altLang="ko-KR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방법 </a:t>
            </a:r>
            <a:r>
              <a:rPr kumimoji="0" lang="en-US" altLang="ko-KR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</a:t>
            </a:r>
          </a:p>
          <a:p>
            <a:pPr lvl="2" algn="l" eaLnBrk="1" latinLnBrk="0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정액법</a:t>
            </a:r>
            <a:endParaRPr kumimoji="0" lang="en-US" altLang="ko-KR" sz="18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2" algn="l" eaLnBrk="1" latinLnBrk="0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내용연수</a:t>
            </a:r>
            <a:r>
              <a:rPr kumimoji="0" lang="en-US" altLang="ko-KR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(N)</a:t>
            </a: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5</a:t>
            </a: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 </a:t>
            </a:r>
            <a:endParaRPr kumimoji="0" lang="en-US" altLang="ko-KR" sz="18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1" algn="l" eaLnBrk="1" latinLnBrk="0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l"/>
            </a:pP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연간 </a:t>
            </a:r>
            <a:r>
              <a:rPr kumimoji="0" lang="ko-KR" altLang="en-US" sz="1800" dirty="0" err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감가상각액</a:t>
            </a: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</a:t>
            </a:r>
          </a:p>
          <a:p>
            <a:pPr lvl="2" algn="l" eaLnBrk="1" latinLnBrk="0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kumimoji="0" lang="en-US" altLang="ko-KR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(I - S) / N</a:t>
            </a:r>
          </a:p>
          <a:p>
            <a:pPr lvl="2" algn="l" eaLnBrk="1" latinLnBrk="0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kumimoji="0" lang="en-US" altLang="ko-KR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(125,000</a:t>
            </a: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천원 </a:t>
            </a:r>
            <a:r>
              <a:rPr kumimoji="0" lang="en-US" altLang="ko-KR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- 50,000</a:t>
            </a: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천원</a:t>
            </a:r>
            <a:r>
              <a:rPr kumimoji="0" lang="en-US" altLang="ko-KR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 / 5</a:t>
            </a: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kumimoji="0" lang="en-US" altLang="ko-KR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= 15,000</a:t>
            </a: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천원</a:t>
            </a:r>
            <a:r>
              <a:rPr kumimoji="0" lang="en-US" altLang="ko-KR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kumimoji="0" lang="ko-KR" altLang="en-US" sz="18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년</a:t>
            </a:r>
          </a:p>
        </p:txBody>
      </p:sp>
      <p:sp>
        <p:nvSpPr>
          <p:cNvPr id="21" name="Text Box 63"/>
          <p:cNvSpPr txBox="1">
            <a:spLocks noChangeArrowheads="1"/>
          </p:cNvSpPr>
          <p:nvPr/>
        </p:nvSpPr>
        <p:spPr bwMode="auto">
          <a:xfrm>
            <a:off x="2756486" y="1296765"/>
            <a:ext cx="3621505" cy="46166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</a:rPr>
              <a:t>과정 </a:t>
            </a: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</a:rPr>
              <a:t>2 : </a:t>
            </a:r>
            <a:r>
              <a: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</a:rPr>
              <a:t>감가상각비 계산</a:t>
            </a:r>
          </a:p>
        </p:txBody>
      </p:sp>
    </p:spTree>
    <p:extLst>
      <p:ext uri="{BB962C8B-B14F-4D97-AF65-F5344CB8AC3E}">
        <p14:creationId xmlns:p14="http://schemas.microsoft.com/office/powerpoint/2010/main" val="38075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11.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경제성 분석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23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168127"/>
              </p:ext>
            </p:extLst>
          </p:nvPr>
        </p:nvGraphicFramePr>
        <p:xfrm>
          <a:off x="492125" y="2743597"/>
          <a:ext cx="8108949" cy="3214685"/>
        </p:xfrm>
        <a:graphic>
          <a:graphicData uri="http://schemas.openxmlformats.org/drawingml/2006/table">
            <a:tbl>
              <a:tblPr/>
              <a:tblGrid>
                <a:gridCol w="2439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49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4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49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49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2937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대출상환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분석</a:t>
                      </a:r>
                      <a:endParaRPr lang="en-US" altLang="ko-KR" sz="1200" b="0" i="0" u="none" strike="noStrike" dirty="0" smtClean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fontAlgn="b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단위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: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천원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37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대출 상환액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16,487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16,487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16,487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16,487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16,487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937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이자 상환액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6,250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5,226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4,100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2,861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1,499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937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원금 상환액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10,237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11,261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12,387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13,626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14,988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937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대출 잔액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62,500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52,263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41,002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28,614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14,988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 </a:t>
                      </a: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직사각형 13"/>
          <p:cNvSpPr>
            <a:spLocks noChangeArrowheads="1"/>
          </p:cNvSpPr>
          <p:nvPr/>
        </p:nvSpPr>
        <p:spPr bwMode="auto">
          <a:xfrm>
            <a:off x="501650" y="2276872"/>
            <a:ext cx="78740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2" algn="ctr" eaLnBrk="1" latinLnBrk="0" hangingPunct="1">
              <a:lnSpc>
                <a:spcPct val="90000"/>
              </a:lnSpc>
              <a:buFontTx/>
              <a:buNone/>
            </a:pPr>
            <a:r>
              <a:rPr kumimoji="0"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대출 이율 </a:t>
            </a:r>
            <a:r>
              <a:rPr kumimoji="0"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: 10% </a:t>
            </a:r>
            <a:r>
              <a:rPr kumimoji="0"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 </a:t>
            </a:r>
            <a:r>
              <a:rPr kumimoji="0"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대출 상환액  </a:t>
            </a:r>
            <a:r>
              <a:rPr kumimoji="0"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= 62,500</a:t>
            </a:r>
            <a:r>
              <a:rPr kumimoji="0"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 천원</a:t>
            </a:r>
            <a:r>
              <a:rPr kumimoji="0"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(A/P, 10%, 5) = 16,487</a:t>
            </a:r>
            <a:r>
              <a:rPr kumimoji="0"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천원</a:t>
            </a:r>
            <a:endParaRPr kumimoji="0" lang="en-US" altLang="ko-KR" sz="180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Text Box 63"/>
          <p:cNvSpPr txBox="1">
            <a:spLocks noChangeArrowheads="1"/>
          </p:cNvSpPr>
          <p:nvPr/>
        </p:nvSpPr>
        <p:spPr bwMode="auto">
          <a:xfrm>
            <a:off x="2705190" y="1375943"/>
            <a:ext cx="3724097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과정 </a:t>
            </a:r>
            <a:r>
              <a:rPr lang="en-US" altLang="ko-KR" dirty="0"/>
              <a:t>3 : </a:t>
            </a:r>
            <a:r>
              <a:rPr lang="ko-KR" altLang="en-US" dirty="0"/>
              <a:t>이자 상환액 계산</a:t>
            </a:r>
          </a:p>
        </p:txBody>
      </p:sp>
    </p:spTree>
    <p:extLst>
      <p:ext uri="{BB962C8B-B14F-4D97-AF65-F5344CB8AC3E}">
        <p14:creationId xmlns:p14="http://schemas.microsoft.com/office/powerpoint/2010/main" val="180641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11.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경제성 분석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24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26633"/>
              </p:ext>
            </p:extLst>
          </p:nvPr>
        </p:nvGraphicFramePr>
        <p:xfrm>
          <a:off x="777875" y="3027635"/>
          <a:ext cx="7600951" cy="3076577"/>
        </p:xfrm>
        <a:graphic>
          <a:graphicData uri="http://schemas.openxmlformats.org/drawingml/2006/table">
            <a:tbl>
              <a:tblPr/>
              <a:tblGrid>
                <a:gridCol w="2588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2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2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25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25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9511">
                <a:tc>
                  <a:txBody>
                    <a:bodyPr/>
                    <a:lstStyle/>
                    <a:p>
                      <a:pPr marL="0" marR="0" indent="0" algn="l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세금계산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단위 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: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천원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4" marR="952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4" marR="952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4" marR="952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4" marR="952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4" marR="952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4" marR="952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511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 매출액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4" marR="952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105,000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110,250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115,763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121,551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127,628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511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운영 및 유지보수비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4" marR="952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42,000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44,100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46,305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48,620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51,051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511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 감가상각비</a:t>
                      </a:r>
                    </a:p>
                  </a:txBody>
                  <a:tcPr marL="9524" marR="952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15,000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15,000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15,000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15,000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15,000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511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이자상환액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4" marR="952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6,250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5,226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4,100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2,861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1,499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511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과세표준</a:t>
                      </a:r>
                    </a:p>
                  </a:txBody>
                  <a:tcPr marL="9524" marR="952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41,750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45,924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50,357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55,069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60,078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511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 smtClean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세금</a:t>
                      </a:r>
                      <a:endParaRPr lang="ko-KR" altLang="en-US" sz="1200" b="0" i="0" u="none" strike="noStrike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4" marR="952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10,438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11,481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12,589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13,767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15,020 </a:t>
                      </a:r>
                    </a:p>
                  </a:txBody>
                  <a:tcPr marL="9524" marR="71994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직사각형 7"/>
          <p:cNvSpPr>
            <a:spLocks noChangeArrowheads="1"/>
          </p:cNvSpPr>
          <p:nvPr/>
        </p:nvSpPr>
        <p:spPr bwMode="auto">
          <a:xfrm>
            <a:off x="823913" y="2060848"/>
            <a:ext cx="72628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2" eaLnBrk="1" latinLnBrk="0" hangingPunct="1">
              <a:lnSpc>
                <a:spcPct val="90000"/>
              </a:lnSpc>
              <a:buFontTx/>
              <a:buNone/>
            </a:pPr>
            <a:r>
              <a:rPr kumimoji="0" lang="ko-KR" altLang="en-US" sz="180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과세표준 </a:t>
            </a:r>
            <a:r>
              <a:rPr kumimoji="0" lang="en-US" altLang="ko-KR" sz="180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= </a:t>
            </a:r>
            <a:r>
              <a:rPr kumimoji="0" lang="ko-KR" altLang="en-US" sz="180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매출액 </a:t>
            </a:r>
            <a:r>
              <a:rPr kumimoji="0" lang="en-US" altLang="ko-KR" sz="180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kumimoji="0" lang="ko-KR" altLang="en-US" sz="180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운영 및 유지보수비 </a:t>
            </a:r>
            <a:r>
              <a:rPr kumimoji="0" lang="en-US" altLang="ko-KR" sz="180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kumimoji="0" lang="ko-KR" altLang="en-US" sz="180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감가상각비 </a:t>
            </a:r>
            <a:r>
              <a:rPr kumimoji="0" lang="en-US" altLang="ko-KR" sz="180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kumimoji="0" lang="ko-KR" altLang="en-US" sz="180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이자상환액</a:t>
            </a:r>
            <a:endParaRPr kumimoji="0" lang="en-US" altLang="ko-KR" sz="1800">
              <a:solidFill>
                <a:srgbClr val="0000FF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  <a:p>
            <a:pPr marL="0" lvl="2" eaLnBrk="1" latinLnBrk="0" hangingPunct="1">
              <a:lnSpc>
                <a:spcPct val="90000"/>
              </a:lnSpc>
              <a:buFontTx/>
              <a:buNone/>
            </a:pPr>
            <a:r>
              <a:rPr kumimoji="0" lang="ko-KR" altLang="en-US" sz="180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세금 </a:t>
            </a:r>
            <a:r>
              <a:rPr kumimoji="0" lang="en-US" altLang="ko-KR" sz="180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= </a:t>
            </a:r>
            <a:r>
              <a:rPr kumimoji="0" lang="ko-KR" altLang="en-US" sz="180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과세표준 </a:t>
            </a:r>
            <a:r>
              <a:rPr kumimoji="0" lang="en-US" altLang="ko-KR" sz="180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sym typeface="Symbol" pitchFamily="18" charset="2"/>
              </a:rPr>
              <a:t></a:t>
            </a:r>
            <a:r>
              <a:rPr kumimoji="0" lang="en-US" altLang="ko-KR" sz="180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 </a:t>
            </a:r>
            <a:r>
              <a:rPr kumimoji="0" lang="ko-KR" altLang="en-US" sz="180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법인세율 </a:t>
            </a:r>
            <a:r>
              <a:rPr kumimoji="0" lang="en-US" altLang="ko-KR" sz="180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(25%)</a:t>
            </a:r>
            <a:endParaRPr kumimoji="0" lang="en-US" altLang="ko-KR" sz="180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  <a:sym typeface="Wingdings" pitchFamily="2" charset="2"/>
            </a:endParaRPr>
          </a:p>
        </p:txBody>
      </p:sp>
      <p:sp>
        <p:nvSpPr>
          <p:cNvPr id="10" name="Text Box 63"/>
          <p:cNvSpPr txBox="1">
            <a:spLocks noChangeArrowheads="1"/>
          </p:cNvSpPr>
          <p:nvPr/>
        </p:nvSpPr>
        <p:spPr bwMode="auto">
          <a:xfrm>
            <a:off x="3218151" y="1340768"/>
            <a:ext cx="269817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과정 </a:t>
            </a:r>
            <a:r>
              <a:rPr lang="en-US" altLang="ko-KR" dirty="0"/>
              <a:t>4 : </a:t>
            </a:r>
            <a:r>
              <a:rPr lang="ko-KR" altLang="en-US" dirty="0"/>
              <a:t>세금 계산</a:t>
            </a:r>
          </a:p>
        </p:txBody>
      </p:sp>
    </p:spTree>
    <p:extLst>
      <p:ext uri="{BB962C8B-B14F-4D97-AF65-F5344CB8AC3E}">
        <p14:creationId xmlns:p14="http://schemas.microsoft.com/office/powerpoint/2010/main" val="177590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11.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경제성 분석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25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969042"/>
              </p:ext>
            </p:extLst>
          </p:nvPr>
        </p:nvGraphicFramePr>
        <p:xfrm>
          <a:off x="273050" y="2759608"/>
          <a:ext cx="8604250" cy="3412592"/>
        </p:xfrm>
        <a:graphic>
          <a:graphicData uri="http://schemas.openxmlformats.org/drawingml/2006/table">
            <a:tbl>
              <a:tblPr/>
              <a:tblGrid>
                <a:gridCol w="2588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2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2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26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26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26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3287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 err="1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현금흐름표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계산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단위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: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천원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5" marR="9525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년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영업활동 </a:t>
                      </a:r>
                      <a:r>
                        <a:rPr lang="en-US" altLang="ko-KR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:</a:t>
                      </a:r>
                    </a:p>
                  </a:txBody>
                  <a:tcPr marL="9525" marR="9525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 smtClean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 매출액</a:t>
                      </a:r>
                      <a:endParaRPr lang="ko-KR" altLang="en-US" sz="1200" b="0" i="0" u="none" strike="noStrike" dirty="0">
                        <a:solidFill>
                          <a:srgbClr val="008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105,000 </a:t>
                      </a: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110,250 </a:t>
                      </a: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115,763 </a:t>
                      </a: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121,551 </a:t>
                      </a: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127,628 </a:t>
                      </a: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운영 및 유지보수비</a:t>
                      </a:r>
                      <a:endParaRPr lang="ko-KR" altLang="en-US" sz="1200" b="0" i="0" u="none" strike="noStrike" dirty="0">
                        <a:solidFill>
                          <a:srgbClr val="008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-42,000 </a:t>
                      </a:r>
                      <a:endParaRPr lang="en-US" altLang="ko-KR" sz="1200" b="0" i="0" u="none" strike="noStrike" dirty="0">
                        <a:solidFill>
                          <a:srgbClr val="008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-44,100 </a:t>
                      </a:r>
                      <a:endParaRPr lang="en-US" altLang="ko-KR" sz="1200" b="0" i="0" u="none" strike="noStrike" dirty="0">
                        <a:solidFill>
                          <a:srgbClr val="008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-46,305 </a:t>
                      </a:r>
                      <a:endParaRPr lang="en-US" altLang="ko-KR" sz="1200" b="0" i="0" u="none" strike="noStrike" dirty="0">
                        <a:solidFill>
                          <a:srgbClr val="008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-48,620 </a:t>
                      </a:r>
                      <a:endParaRPr lang="en-US" altLang="ko-KR" sz="1200" b="0" i="0" u="none" strike="noStrike" dirty="0">
                        <a:solidFill>
                          <a:srgbClr val="008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-51,051 </a:t>
                      </a:r>
                      <a:endParaRPr lang="en-US" altLang="ko-KR" sz="1200" b="0" i="0" u="none" strike="noStrike" dirty="0">
                        <a:solidFill>
                          <a:srgbClr val="008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 smtClean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 세금</a:t>
                      </a:r>
                      <a:endParaRPr lang="ko-KR" altLang="en-US" sz="1200" b="0" i="0" u="none" strike="noStrike" dirty="0">
                        <a:solidFill>
                          <a:srgbClr val="008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200" b="0" i="0" u="none" strike="noStrike" dirty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-10,438 </a:t>
                      </a:r>
                      <a:endParaRPr lang="en-US" altLang="ko-KR" sz="1200" b="0" i="0" u="none" strike="noStrike" dirty="0">
                        <a:solidFill>
                          <a:srgbClr val="008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-11,481 </a:t>
                      </a:r>
                      <a:endParaRPr lang="en-US" altLang="ko-KR" sz="1200" b="0" i="0" u="none" strike="noStrike" dirty="0">
                        <a:solidFill>
                          <a:srgbClr val="008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-12,589 </a:t>
                      </a:r>
                      <a:endParaRPr lang="en-US" altLang="ko-KR" sz="1200" b="0" i="0" u="none" strike="noStrike" dirty="0">
                        <a:solidFill>
                          <a:srgbClr val="008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-13,767 </a:t>
                      </a:r>
                      <a:endParaRPr lang="en-US" altLang="ko-KR" sz="1200" b="0" i="0" u="none" strike="noStrike" dirty="0">
                        <a:solidFill>
                          <a:srgbClr val="008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008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-15,020 </a:t>
                      </a:r>
                      <a:endParaRPr lang="en-US" altLang="ko-KR" sz="1200" b="0" i="0" u="none" strike="noStrike" dirty="0">
                        <a:solidFill>
                          <a:srgbClr val="008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투자활동 </a:t>
                      </a:r>
                      <a:r>
                        <a:rPr lang="en-US" altLang="ko-KR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:</a:t>
                      </a:r>
                    </a:p>
                  </a:txBody>
                  <a:tcPr marL="9525" marR="9525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 smtClean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 초기투자비</a:t>
                      </a:r>
                      <a:endParaRPr lang="ko-KR" altLang="en-US" sz="1200" b="0" i="0" u="none" strike="noStrike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5" marR="9525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-125,000</a:t>
                      </a:r>
                      <a:endParaRPr lang="en-US" altLang="ko-KR" sz="1200" b="0" i="0" u="none" strike="noStrike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 잔존가치</a:t>
                      </a:r>
                    </a:p>
                  </a:txBody>
                  <a:tcPr marL="9525" marR="9525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50,000 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 운전자본</a:t>
                      </a:r>
                    </a:p>
                  </a:txBody>
                  <a:tcPr marL="9525" marR="9525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-23,000</a:t>
                      </a:r>
                      <a:endParaRPr lang="en-US" altLang="ko-KR" sz="1200" b="0" i="0" u="none" strike="noStrike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altLang="ko-KR" sz="1200" b="0" i="0" u="none" strike="noStrike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 smtClean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 운전자본회수</a:t>
                      </a:r>
                      <a:endParaRPr lang="ko-KR" altLang="en-US" sz="1200" b="0" i="0" u="none" strike="noStrike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5" marR="9525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ko-KR" altLang="en-US" sz="1200" b="0" i="0" u="none" strike="noStrike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ko-KR" altLang="en-US" sz="1200" b="0" i="0" u="none" strike="noStrike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ko-KR" altLang="en-US" sz="1200" b="0" i="0" u="none" strike="noStrike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ko-KR" altLang="en-US" sz="1200" b="0" i="0" u="none" strike="noStrike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ko-KR" altLang="en-US" sz="1200" b="0" i="0" u="none" strike="noStrike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23,000 </a:t>
                      </a:r>
                      <a:endParaRPr lang="en-US" altLang="ko-KR" sz="1200" b="0" i="0" u="none" strike="noStrike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재무활동 </a:t>
                      </a:r>
                      <a:r>
                        <a:rPr lang="en-US" altLang="ko-KR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: </a:t>
                      </a:r>
                    </a:p>
                  </a:txBody>
                  <a:tcPr marL="9525" marR="9525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 </a:t>
                      </a:r>
                      <a:r>
                        <a:rPr lang="ko-KR" altLang="en-US" sz="1200" b="0" i="0" u="none" strike="noStrike" dirty="0" err="1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대출액</a:t>
                      </a:r>
                      <a:endParaRPr lang="ko-KR" altLang="en-US" sz="1200" b="0" i="0" u="none" strike="noStrike" dirty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5" marR="9525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62,500 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 </a:t>
                      </a:r>
                      <a:r>
                        <a:rPr lang="ko-KR" altLang="en-US" sz="1200" b="0" i="0" u="none" strike="noStrike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대출상환액</a:t>
                      </a:r>
                      <a:endParaRPr lang="ko-KR" altLang="en-US" sz="1200" b="0" i="0" u="none" strike="noStrike" dirty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5" marR="9525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-16,487</a:t>
                      </a:r>
                      <a:endParaRPr lang="en-US" altLang="ko-KR" sz="1200" b="0" i="0" u="none" strike="noStrike" dirty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-16,487</a:t>
                      </a:r>
                      <a:endParaRPr lang="en-US" altLang="ko-KR" sz="1200" b="0" i="0" u="none" strike="noStrike" dirty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-16,487</a:t>
                      </a:r>
                      <a:endParaRPr lang="en-US" altLang="ko-KR" sz="1200" b="0" i="0" u="none" strike="noStrike" dirty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-16,487</a:t>
                      </a:r>
                      <a:endParaRPr lang="en-US" altLang="ko-KR" sz="1200" b="0" i="0" u="none" strike="noStrike" dirty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-16,487</a:t>
                      </a:r>
                      <a:endParaRPr lang="en-US" altLang="ko-KR" sz="1200" b="0" i="0" u="none" strike="noStrike" dirty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총현금유입액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5" marR="9525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62,500 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105,000 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110,250 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115,763 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121,551 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200,628 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총현금유출액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525" marR="9525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-148,000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-68,925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-72,068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-75,382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-78,875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-82,558</a:t>
                      </a:r>
                      <a:endParaRPr lang="en-US" altLang="ko-KR" sz="1200" b="0" i="0" u="none" strike="noStrike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순현금흐름</a:t>
                      </a:r>
                    </a:p>
                  </a:txBody>
                  <a:tcPr marL="9525" marR="9525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-85,500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36,075 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38,182 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40,381 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42,676 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118,070 </a:t>
                      </a:r>
                    </a:p>
                  </a:txBody>
                  <a:tcPr marL="36000" marR="72000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2" name="직사각형 7"/>
          <p:cNvSpPr>
            <a:spLocks noChangeArrowheads="1"/>
          </p:cNvSpPr>
          <p:nvPr/>
        </p:nvSpPr>
        <p:spPr bwMode="auto">
          <a:xfrm>
            <a:off x="1817997" y="1916839"/>
            <a:ext cx="5155578" cy="77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2" eaLnBrk="1" latinLnBrk="0" hangingPunct="1">
              <a:lnSpc>
                <a:spcPct val="90000"/>
              </a:lnSpc>
              <a:buFontTx/>
              <a:buNone/>
            </a:pPr>
            <a:r>
              <a:rPr kumimoji="0" lang="ko-KR" altLang="en-US" sz="105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현금유입 </a:t>
            </a:r>
            <a:r>
              <a:rPr kumimoji="0" lang="en-US" altLang="ko-KR" sz="105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ko-KR" altLang="en-US" sz="105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양수로</a:t>
            </a:r>
            <a:r>
              <a:rPr kumimoji="0" lang="en-US" altLang="ko-KR" sz="105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105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표시</a:t>
            </a:r>
            <a:r>
              <a:rPr kumimoji="0" lang="en-US" altLang="ko-KR" sz="105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105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현금유출 </a:t>
            </a:r>
            <a:r>
              <a:rPr kumimoji="0" lang="en-US" altLang="ko-KR" sz="105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ko-KR" altLang="en-US" sz="105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음수로 표시</a:t>
            </a:r>
            <a:endParaRPr kumimoji="0" lang="en-US" altLang="ko-KR" sz="1050" dirty="0">
              <a:solidFill>
                <a:srgbClr val="0000FF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  <a:p>
            <a:pPr marL="0" lvl="2" eaLnBrk="1" latinLnBrk="0" hangingPunct="1">
              <a:lnSpc>
                <a:spcPct val="90000"/>
              </a:lnSpc>
              <a:buFontTx/>
              <a:buNone/>
            </a:pPr>
            <a:r>
              <a:rPr kumimoji="0" lang="ko-KR" altLang="en-US" sz="1050" dirty="0" err="1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총현금유입액</a:t>
            </a:r>
            <a:r>
              <a:rPr kumimoji="0" lang="ko-KR" altLang="en-US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= </a:t>
            </a:r>
            <a:r>
              <a:rPr kumimoji="0" lang="ko-KR" altLang="en-US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매출액 </a:t>
            </a:r>
            <a:r>
              <a:rPr kumimoji="0" lang="en-US" altLang="ko-KR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+ </a:t>
            </a:r>
            <a:r>
              <a:rPr kumimoji="0" lang="ko-KR" altLang="en-US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잔존가치 </a:t>
            </a:r>
            <a:r>
              <a:rPr kumimoji="0" lang="en-US" altLang="ko-KR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+ </a:t>
            </a:r>
            <a:r>
              <a:rPr kumimoji="0" lang="ko-KR" altLang="en-US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운전자본 회수 </a:t>
            </a:r>
            <a:r>
              <a:rPr kumimoji="0" lang="en-US" altLang="ko-KR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+ </a:t>
            </a:r>
            <a:r>
              <a:rPr kumimoji="0" lang="ko-KR" altLang="en-US" sz="1050" dirty="0" err="1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대출액</a:t>
            </a:r>
            <a:endParaRPr kumimoji="0" lang="en-US" altLang="ko-KR" sz="105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  <a:p>
            <a:pPr marL="0" lvl="2" eaLnBrk="1" latinLnBrk="0" hangingPunct="1">
              <a:lnSpc>
                <a:spcPct val="90000"/>
              </a:lnSpc>
              <a:buFontTx/>
              <a:buNone/>
            </a:pPr>
            <a:r>
              <a:rPr kumimoji="0" lang="ko-KR" altLang="en-US" sz="1050" dirty="0" err="1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총현금유출액</a:t>
            </a:r>
            <a:r>
              <a:rPr kumimoji="0" lang="ko-KR" altLang="en-US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= </a:t>
            </a:r>
            <a:r>
              <a:rPr kumimoji="0" lang="ko-KR" altLang="en-US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운영 및 유지보수비 </a:t>
            </a:r>
            <a:r>
              <a:rPr kumimoji="0" lang="en-US" altLang="ko-KR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+ </a:t>
            </a:r>
            <a:r>
              <a:rPr kumimoji="0" lang="ko-KR" altLang="en-US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세금 </a:t>
            </a:r>
            <a:r>
              <a:rPr kumimoji="0" lang="en-US" altLang="ko-KR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+ </a:t>
            </a:r>
            <a:r>
              <a:rPr kumimoji="0" lang="ko-KR" altLang="en-US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초기투자비 </a:t>
            </a:r>
            <a:r>
              <a:rPr kumimoji="0" lang="en-US" altLang="ko-KR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+ </a:t>
            </a:r>
            <a:r>
              <a:rPr kumimoji="0" lang="ko-KR" altLang="en-US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운전자본 </a:t>
            </a:r>
            <a:r>
              <a:rPr kumimoji="0" lang="en-US" altLang="ko-KR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+ </a:t>
            </a:r>
            <a:r>
              <a:rPr kumimoji="0" lang="ko-KR" altLang="en-US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대출상환액</a:t>
            </a:r>
            <a:endParaRPr kumimoji="0" lang="en-US" altLang="ko-KR" sz="105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  <a:p>
            <a:pPr marL="0" lvl="2" eaLnBrk="1" latinLnBrk="0" hangingPunct="1">
              <a:lnSpc>
                <a:spcPct val="90000"/>
              </a:lnSpc>
              <a:buFontTx/>
              <a:buNone/>
            </a:pPr>
            <a:r>
              <a:rPr kumimoji="0" lang="ko-KR" altLang="en-US" sz="1050" dirty="0" err="1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순현금흐름</a:t>
            </a:r>
            <a:r>
              <a:rPr kumimoji="0" lang="ko-KR" altLang="en-US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=</a:t>
            </a:r>
            <a:r>
              <a:rPr kumimoji="0" lang="ko-KR" altLang="en-US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1050" dirty="0" err="1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총현금유입액</a:t>
            </a:r>
            <a:r>
              <a:rPr kumimoji="0" lang="ko-KR" altLang="en-US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05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+ </a:t>
            </a:r>
            <a:r>
              <a:rPr kumimoji="0" lang="ko-KR" altLang="en-US" sz="1050" dirty="0" err="1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총현금유출액</a:t>
            </a:r>
            <a:endParaRPr kumimoji="0" lang="en-US" altLang="ko-KR" sz="1050" dirty="0">
              <a:solidFill>
                <a:srgbClr val="FF0000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Text Box 63"/>
          <p:cNvSpPr txBox="1">
            <a:spLocks noChangeArrowheads="1"/>
          </p:cNvSpPr>
          <p:nvPr/>
        </p:nvSpPr>
        <p:spPr bwMode="auto">
          <a:xfrm>
            <a:off x="2763700" y="1340768"/>
            <a:ext cx="360707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과정 </a:t>
            </a:r>
            <a:r>
              <a:rPr lang="en-US" altLang="ko-KR" dirty="0"/>
              <a:t>5 : </a:t>
            </a:r>
            <a:r>
              <a:rPr lang="ko-KR" altLang="en-US" dirty="0" err="1"/>
              <a:t>현금흐름표</a:t>
            </a:r>
            <a:r>
              <a:rPr lang="ko-KR" altLang="en-US" dirty="0"/>
              <a:t> 계산</a:t>
            </a:r>
          </a:p>
        </p:txBody>
      </p:sp>
    </p:spTree>
    <p:extLst>
      <p:ext uri="{BB962C8B-B14F-4D97-AF65-F5344CB8AC3E}">
        <p14:creationId xmlns:p14="http://schemas.microsoft.com/office/powerpoint/2010/main" val="35578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12.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참고자료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26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204289"/>
              </p:ext>
            </p:extLst>
          </p:nvPr>
        </p:nvGraphicFramePr>
        <p:xfrm>
          <a:off x="289784" y="1556792"/>
          <a:ext cx="2647950" cy="4254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Hwp" r:id="rId3" imgW="5403600" imgH="8292600" progId="Hwp.Document.9">
                  <p:embed/>
                </p:oleObj>
              </mc:Choice>
              <mc:Fallback>
                <p:oleObj name="Hwp" r:id="rId3" imgW="5403600" imgH="8292600" progId="Hwp.Documen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784" y="1556792"/>
                        <a:ext cx="2647950" cy="425483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개체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519798"/>
              </p:ext>
            </p:extLst>
          </p:nvPr>
        </p:nvGraphicFramePr>
        <p:xfrm>
          <a:off x="3343573" y="1556792"/>
          <a:ext cx="2688611" cy="2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프레젠테이션" r:id="rId5" imgW="4571116" imgH="3428159" progId="PowerPoint.Show.12">
                  <p:embed/>
                </p:oleObj>
              </mc:Choice>
              <mc:Fallback>
                <p:oleObj name="프레젠테이션" r:id="rId5" imgW="4571116" imgH="3428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43573" y="1556792"/>
                        <a:ext cx="2688611" cy="201622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개체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061688"/>
              </p:ext>
            </p:extLst>
          </p:nvPr>
        </p:nvGraphicFramePr>
        <p:xfrm>
          <a:off x="6302989" y="1556792"/>
          <a:ext cx="2688611" cy="2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프레젠테이션" r:id="rId7" imgW="4571116" imgH="3428159" progId="PowerPoint.Show.12">
                  <p:embed/>
                </p:oleObj>
              </mc:Choice>
              <mc:Fallback>
                <p:oleObj name="프레젠테이션" r:id="rId7" imgW="4571116" imgH="3428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02989" y="1556792"/>
                        <a:ext cx="2688611" cy="201622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127180"/>
              </p:ext>
            </p:extLst>
          </p:nvPr>
        </p:nvGraphicFramePr>
        <p:xfrm>
          <a:off x="6302989" y="3795399"/>
          <a:ext cx="2688611" cy="201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프레젠테이션" r:id="rId9" imgW="4571116" imgH="3428159" progId="PowerPoint.Show.8">
                  <p:embed/>
                </p:oleObj>
              </mc:Choice>
              <mc:Fallback>
                <p:oleObj name="프레젠테이션" r:id="rId9" imgW="4571116" imgH="3428159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02989" y="3795399"/>
                        <a:ext cx="2688611" cy="201622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076508"/>
              </p:ext>
            </p:extLst>
          </p:nvPr>
        </p:nvGraphicFramePr>
        <p:xfrm>
          <a:off x="3343572" y="3811135"/>
          <a:ext cx="2688611" cy="2016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프레젠테이션" r:id="rId11" imgW="9524880" imgH="7143840" progId="PowerPoint.Show.12">
                  <p:embed/>
                </p:oleObj>
              </mc:Choice>
              <mc:Fallback>
                <p:oleObj name="프레젠테이션" r:id="rId11" imgW="9524880" imgH="714384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43572" y="3811135"/>
                        <a:ext cx="2688611" cy="201645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776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팀 프로젝트</a:t>
            </a:r>
            <a:endParaRPr lang="en-US" altLang="ko-KR" sz="1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팀을 구성하여 협업을 통해 프로젝트를 수행하고 보고서를 작성</a:t>
            </a:r>
            <a:endParaRPr lang="en-US" altLang="ko-KR" sz="1600" dirty="0" smtClean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팀은 </a:t>
            </a:r>
            <a:r>
              <a:rPr lang="en-US" altLang="ko-KR" sz="16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r>
              <a:rPr lang="ko-KR" altLang="en-US" sz="16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명 내외로 자율적으로 구성</a:t>
            </a:r>
            <a:endParaRPr lang="en-US" altLang="ko-KR" sz="1600" dirty="0" smtClean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en-US" altLang="ko-KR" sz="1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발표 및 토론 중심 수업</a:t>
            </a:r>
            <a:endParaRPr lang="en-US" alt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수업시간에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팀 별로 설계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실습 진행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성과물을 매주 발표</a:t>
            </a:r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en-US" altLang="ko-KR" sz="1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보고서 제출</a:t>
            </a:r>
            <a:endParaRPr lang="en-US" alt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algn="l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ko-KR" sz="1800" kern="0" dirty="0" err="1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eCampus</a:t>
            </a:r>
            <a:r>
              <a:rPr lang="en-US" altLang="ko-KR" sz="1800" kern="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kern="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hlinkClick r:id="rId2"/>
              </a:rPr>
              <a:t>https://ecampus.cbnu.ac.kr/</a:t>
            </a:r>
            <a:r>
              <a:rPr lang="en-US" altLang="ko-KR" sz="1800" kern="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kern="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800" kern="0" dirty="0" err="1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토론방</a:t>
            </a:r>
            <a:r>
              <a:rPr lang="ko-KR" altLang="en-US" sz="1800" kern="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kern="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sz="1800" kern="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800" kern="0" dirty="0" err="1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토론글쓰기</a:t>
            </a:r>
            <a:endParaRPr lang="en-US" altLang="ko-KR" sz="1800" kern="0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 3" pitchFamily="18" charset="2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제출 일정은 주 별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강의내용 참조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en-US" alt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평가</a:t>
            </a:r>
            <a:endParaRPr lang="en-US" alt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학습성과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 :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설계능력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보고서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80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%,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출석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20%</a:t>
            </a: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강의소개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3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85473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보고서</a:t>
            </a:r>
            <a:endParaRPr lang="en-US" altLang="ko-KR" sz="1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매주 </a:t>
            </a:r>
            <a:r>
              <a:rPr lang="ko-KR" altLang="en-US" sz="16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최종보고서의 </a:t>
            </a:r>
            <a:r>
              <a:rPr lang="ko-KR" altLang="en-US" sz="16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한 장 한 장을 </a:t>
            </a:r>
            <a:r>
              <a:rPr lang="ko-KR" altLang="en-US" sz="16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채워나가는 방식으로 </a:t>
            </a:r>
            <a:r>
              <a:rPr lang="ko-KR" altLang="en-US" sz="16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진행 </a:t>
            </a:r>
            <a:r>
              <a:rPr lang="en-US" altLang="ko-KR" sz="16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lang="ko-KR" altLang="en-US" sz="16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매주 보고서 누적</a:t>
            </a:r>
            <a:r>
              <a:rPr lang="en-US" altLang="ko-KR" sz="16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지난주 코멘트와 이에 대한 수정사항을 한 페이지로 요약 정리하여 보고서 앞에 첨부</a:t>
            </a:r>
            <a:endParaRPr lang="en-US" altLang="ko-KR" sz="16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err="1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주제선정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보고서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요구사항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분석 보고서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유사사례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조사 보고서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문제점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분석 보고서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개선방향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수립 보고서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err="1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토목시스템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개념설계 보고서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중간보고서</a:t>
            </a:r>
            <a:endParaRPr lang="ko-KR" altLang="en-US" sz="1600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err="1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토목시스템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상세설계 보고서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err="1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토목시스템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모형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(Physical or Logical Model)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비용 및 수익 분석 보고서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err="1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경제성분석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보고서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최종보고서 </a:t>
            </a:r>
            <a:r>
              <a:rPr lang="en-US" altLang="ko-KR" sz="16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lang="ko-KR" altLang="en-US" sz="16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보고서제출형식</a:t>
            </a:r>
            <a:r>
              <a:rPr lang="en-US" altLang="ko-KR" sz="16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</a:t>
            </a:r>
            <a:r>
              <a:rPr lang="ko-KR" altLang="en-US" sz="16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아래 한글 문서 파일</a:t>
            </a:r>
            <a:r>
              <a:rPr lang="en-US" altLang="ko-KR" sz="16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lang="ko-KR" altLang="en-US" sz="1600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강의소개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4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91257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토목공학 관련 주제</a:t>
            </a:r>
            <a:endParaRPr lang="en-US" alt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첨단기술과 전통적 토목구조물이 결합된 미래형 </a:t>
            </a:r>
            <a:r>
              <a:rPr lang="ko-KR" altLang="en-US" sz="1600" dirty="0" err="1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토목시스템</a:t>
            </a:r>
            <a:endParaRPr lang="en-US" altLang="ko-KR" sz="1600" dirty="0" smtClean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제목 </a:t>
            </a:r>
            <a:r>
              <a:rPr lang="en-US" altLang="ko-KR" sz="16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6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OOO </a:t>
            </a:r>
            <a:r>
              <a:rPr lang="ko-KR" altLang="en-US" sz="16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</a:t>
            </a:r>
            <a:r>
              <a:rPr lang="ko-KR" altLang="en-US" sz="16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설계</a:t>
            </a:r>
            <a:endParaRPr lang="en-US" altLang="ko-KR" sz="1600" dirty="0" smtClean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인류의 삶에 도움이 되는 건설 분야의 사회기반시스템 선정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Hardware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시스템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: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도로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철도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교량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터널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공항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항만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댐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시스템 등등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Software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시스템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프로젝트관리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견적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적산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경제성평가 시스템 등등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시대적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요구사항에 부합하는 </a:t>
            </a:r>
            <a:r>
              <a:rPr lang="ko-KR" altLang="en-US" sz="16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토목시스템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남북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경협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신재생에너지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친환경 </a:t>
            </a:r>
            <a:r>
              <a:rPr lang="ko-KR" altLang="en-US" sz="16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물관리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등</a:t>
            </a:r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첨단기술과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전통적 토목구조물이 결합된 미래형 </a:t>
            </a:r>
            <a:r>
              <a:rPr lang="ko-KR" altLang="en-US" sz="16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토목시스템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: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스마트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시티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스마트 교량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스마트 터널 등</a:t>
            </a:r>
          </a:p>
          <a:p>
            <a:pPr marL="457200" lvl="1" indent="0" algn="l" eaLnBrk="1" hangingPunct="1">
              <a:spcBef>
                <a:spcPct val="20000"/>
              </a:spcBef>
            </a:pP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종합설계 최종 결과물 예상</a:t>
            </a:r>
            <a:endParaRPr lang="en-US" altLang="ko-KR" sz="1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새로운 방법론</a:t>
            </a:r>
            <a:endParaRPr lang="en-US" altLang="ko-KR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새로운 설계도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시제품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dirty="0" err="1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프로토타입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새로운 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프로그램 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</a:t>
            </a:r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주제선정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5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9653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주제선정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6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1340768"/>
            <a:ext cx="6572250" cy="42672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051720" y="5703930"/>
            <a:ext cx="5083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l" eaLnBrk="1" hangingPunct="1">
              <a:spcBef>
                <a:spcPct val="20000"/>
              </a:spcBef>
            </a:pPr>
            <a:r>
              <a:rPr lang="ko-KR" altLang="en-US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부산시 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시티 실증단지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r>
              <a:rPr lang="ko-KR" altLang="en-US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서비스 개념 설명도</a:t>
            </a:r>
            <a:endParaRPr lang="en-US" altLang="ko-KR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47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주제선정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7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3717032"/>
            <a:ext cx="3541073" cy="24414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84261"/>
            <a:ext cx="5211688" cy="32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주제선정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8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96752"/>
            <a:ext cx="6507832" cy="453688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348" y="4509120"/>
            <a:ext cx="2188252" cy="168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1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52400" y="12192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8001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분배 및 전개 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시스템이 이용되는 장소의 수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시스템이 이용되는 장소의 지리적 위치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각 장소에서 사용될 시스템의 수</a:t>
            </a:r>
          </a:p>
          <a:p>
            <a:pPr marL="752475" lvl="1" indent="-295275" algn="l" eaLnBrk="1" hangingPunct="1">
              <a:spcBef>
                <a:spcPct val="20000"/>
              </a:spcBef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▶	어떤 장소에서 시스템을 이용할 것인가에 대한 대답 제공</a:t>
            </a:r>
            <a:endParaRPr lang="en-US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임무수행 시나리오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시스템의 주요임무와 이에 대한 대체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보조임무 수행방식에 대한 서술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운영 프로파일(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Operational Profiles):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임무를 수행하기 위해 시스템이 어떻게 동작해야 하는가에 대한 기술</a:t>
            </a:r>
          </a:p>
          <a:p>
            <a:pPr marL="762000" lvl="1" indent="-314325" algn="l" eaLnBrk="1" hangingPunct="1">
              <a:spcBef>
                <a:spcPct val="20000"/>
              </a:spcBef>
            </a:pPr>
            <a:r>
              <a:rPr lang="ko-KR" altLang="en-US" sz="1600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	운영 프로파일을 통해 시스템이 어떻게 목적을 달성하는가에 대한 대답 제공</a:t>
            </a:r>
          </a:p>
          <a:p>
            <a:pPr marL="285750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성능 계수</a:t>
            </a:r>
          </a:p>
          <a:p>
            <a:pPr marL="742950" lvl="1" indent="-285750" algn="l"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성능 계수: 시스템에 대한 기본적인 동작특성 정의</a:t>
            </a:r>
          </a:p>
          <a:p>
            <a:pPr marL="762000" lvl="1" indent="-314325" algn="l" eaLnBrk="1" hangingPunct="1">
              <a:spcBef>
                <a:spcPct val="20000"/>
              </a:spcBef>
            </a:pPr>
            <a:r>
              <a:rPr lang="ko-KR" altLang="en-US" sz="1600" kern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	어떤 성능 계수가 시스템의 임무 수행에 가장 큰 영향을 끼치는가?</a:t>
            </a:r>
          </a:p>
          <a:p>
            <a:pPr marL="762000" lvl="1" indent="-314325" algn="l" eaLnBrk="1" hangingPunct="1">
              <a:spcBef>
                <a:spcPct val="20000"/>
              </a:spcBef>
            </a:pPr>
            <a:r>
              <a:rPr lang="ko-KR" altLang="en-US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▶	예: 시스템에 대한 정밀도, 속도, 연비, 용량, 수율(단위시간당 생산량), 출력, 크기, 무게, 밀도, 강도 </a:t>
            </a:r>
            <a:r>
              <a:rPr lang="ko-KR" altLang="en-US" sz="1600" kern="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</a:t>
            </a:r>
            <a:endParaRPr lang="en-US" altLang="ko-KR" sz="1600" kern="0" dirty="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>
          <a:ln cap="flat"/>
        </p:spPr>
        <p:txBody>
          <a:bodyPr/>
          <a:lstStyle/>
          <a:p>
            <a:pPr eaLnBrk="1" hangingPunct="1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요구사항 분석 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(1/3)</a:t>
            </a:r>
          </a:p>
        </p:txBody>
      </p:sp>
      <p:sp>
        <p:nvSpPr>
          <p:cNvPr id="6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152400" y="6477000"/>
            <a:ext cx="71628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충북대학교 토목공학부 - 종합토목설계</a:t>
            </a:r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7467600" y="6477000"/>
            <a:ext cx="1524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79C910FE-D21F-4AB6-A06C-35DFE609659C}" type="slidenum">
              <a:rPr kumimoji="0"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9</a:t>
            </a:fld>
            <a:r>
              <a:rPr kumimoji="0" lang="en-US" altLang="ko-KR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9653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휴먼견출새내기체"/>
        <a:ea typeface="휴먼견출새내기체"/>
        <a:cs typeface=""/>
      </a:majorFont>
      <a:minorFont>
        <a:latin typeface="휴먼견출새내기체"/>
        <a:ea typeface="휴먼견출새내기체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6379</TotalTime>
  <Words>1487</Words>
  <Application>Microsoft Office PowerPoint</Application>
  <PresentationFormat>화면 슬라이드 쇼(4:3)</PresentationFormat>
  <Paragraphs>487</Paragraphs>
  <Slides>26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3</vt:i4>
      </vt:variant>
      <vt:variant>
        <vt:lpstr>슬라이드 제목</vt:lpstr>
      </vt:variant>
      <vt:variant>
        <vt:i4>26</vt:i4>
      </vt:variant>
    </vt:vector>
  </HeadingPairs>
  <TitlesOfParts>
    <vt:vector size="38" baseType="lpstr">
      <vt:lpstr>HY헤드라인M</vt:lpstr>
      <vt:lpstr>굴림</vt:lpstr>
      <vt:lpstr>맑은 고딕</vt:lpstr>
      <vt:lpstr>휴먼견출새내기체</vt:lpstr>
      <vt:lpstr>Symbol</vt:lpstr>
      <vt:lpstr>Times New Roman</vt:lpstr>
      <vt:lpstr>Wingdings</vt:lpstr>
      <vt:lpstr>Wingdings 3</vt:lpstr>
      <vt:lpstr>기본 디자인</vt:lpstr>
      <vt:lpstr>Hwp 문서</vt:lpstr>
      <vt:lpstr>Microsoft PowerPoint 프레젠테이션</vt:lpstr>
      <vt:lpstr>Microsoft PowerPoint 97-2003 프레젠테이션</vt:lpstr>
      <vt:lpstr>종합토목설계</vt:lpstr>
      <vt:lpstr>강의 내용</vt:lpstr>
      <vt:lpstr>1. 강의소개</vt:lpstr>
      <vt:lpstr>1. 강의소개</vt:lpstr>
      <vt:lpstr>2. 주제선정</vt:lpstr>
      <vt:lpstr>2. 주제선정</vt:lpstr>
      <vt:lpstr>2. 주제선정</vt:lpstr>
      <vt:lpstr>2. 주제선정</vt:lpstr>
      <vt:lpstr>3. 요구사항 분석 (1/3)</vt:lpstr>
      <vt:lpstr>3. 요구사항 분석 (1/3)</vt:lpstr>
      <vt:lpstr>3. 요구사항 분석 (2/3)</vt:lpstr>
      <vt:lpstr>3. 요구사항 분석 (3/3)</vt:lpstr>
      <vt:lpstr>4. 유사사례 조사</vt:lpstr>
      <vt:lpstr>5. 문제점 분석</vt:lpstr>
      <vt:lpstr>6. 개선방향 수립</vt:lpstr>
      <vt:lpstr>7. 토목시스템 개념설계</vt:lpstr>
      <vt:lpstr>8. 토목시스템 상세설계</vt:lpstr>
      <vt:lpstr>9. 토목시스템 모형제작 (Physical or Logical Model)</vt:lpstr>
      <vt:lpstr>10. 비용 및 수익 분석</vt:lpstr>
      <vt:lpstr>11. 경제성 분석</vt:lpstr>
      <vt:lpstr>11. 경제성 분석</vt:lpstr>
      <vt:lpstr>11. 경제성 분석</vt:lpstr>
      <vt:lpstr>11. 경제성 분석</vt:lpstr>
      <vt:lpstr>11. 경제성 분석</vt:lpstr>
      <vt:lpstr>11. 경제성 분석</vt:lpstr>
      <vt:lpstr>12. 참고자료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정근채</dc:creator>
  <cp:lastModifiedBy>정근채</cp:lastModifiedBy>
  <cp:revision>313</cp:revision>
  <dcterms:created xsi:type="dcterms:W3CDTF">1601-01-01T00:00:00Z</dcterms:created>
  <dcterms:modified xsi:type="dcterms:W3CDTF">2018-08-02T06:03:02Z</dcterms:modified>
</cp:coreProperties>
</file>