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6" r:id="rId3"/>
    <p:sldId id="292" r:id="rId4"/>
    <p:sldId id="289" r:id="rId5"/>
    <p:sldId id="290" r:id="rId6"/>
    <p:sldId id="291" r:id="rId7"/>
    <p:sldId id="288" r:id="rId8"/>
    <p:sldId id="267" r:id="rId9"/>
    <p:sldId id="268" r:id="rId10"/>
    <p:sldId id="269" r:id="rId11"/>
    <p:sldId id="272" r:id="rId12"/>
    <p:sldId id="277" r:id="rId13"/>
    <p:sldId id="273" r:id="rId14"/>
    <p:sldId id="275" r:id="rId15"/>
    <p:sldId id="279" r:id="rId16"/>
    <p:sldId id="319" r:id="rId17"/>
    <p:sldId id="278" r:id="rId18"/>
    <p:sldId id="312" r:id="rId19"/>
    <p:sldId id="320" r:id="rId20"/>
    <p:sldId id="280" r:id="rId21"/>
    <p:sldId id="315" r:id="rId22"/>
    <p:sldId id="283" r:id="rId23"/>
    <p:sldId id="282" r:id="rId24"/>
    <p:sldId id="316" r:id="rId25"/>
    <p:sldId id="284" r:id="rId26"/>
    <p:sldId id="286" r:id="rId27"/>
    <p:sldId id="294" r:id="rId28"/>
    <p:sldId id="295" r:id="rId29"/>
    <p:sldId id="296" r:id="rId30"/>
    <p:sldId id="287" r:id="rId31"/>
    <p:sldId id="297" r:id="rId32"/>
    <p:sldId id="298" r:id="rId33"/>
    <p:sldId id="299" r:id="rId34"/>
    <p:sldId id="300" r:id="rId35"/>
    <p:sldId id="303" r:id="rId36"/>
    <p:sldId id="304" r:id="rId37"/>
    <p:sldId id="305" r:id="rId38"/>
    <p:sldId id="311" r:id="rId39"/>
    <p:sldId id="306" r:id="rId40"/>
    <p:sldId id="307" r:id="rId41"/>
    <p:sldId id="308" r:id="rId42"/>
    <p:sldId id="309" r:id="rId43"/>
    <p:sldId id="310" r:id="rId44"/>
    <p:sldId id="313" r:id="rId45"/>
    <p:sldId id="314" r:id="rId4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880">
          <p15:clr>
            <a:srgbClr val="A4A3A4"/>
          </p15:clr>
        </p15:guide>
        <p15:guide id="4" pos="96">
          <p15:clr>
            <a:srgbClr val="A4A3A4"/>
          </p15:clr>
        </p15:guide>
        <p15:guide id="5" pos="5666" userDrawn="1">
          <p15:clr>
            <a:srgbClr val="A4A3A4"/>
          </p15:clr>
        </p15:guide>
        <p15:guide id="6" pos="14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3CFA"/>
    <a:srgbClr val="000099"/>
    <a:srgbClr val="0541FF"/>
    <a:srgbClr val="FFFF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1" autoAdjust="0"/>
    <p:restoredTop sz="94660" autoAdjust="0"/>
  </p:normalViewPr>
  <p:slideViewPr>
    <p:cSldViewPr snapToObjects="1">
      <p:cViewPr varScale="1">
        <p:scale>
          <a:sx n="131" d="100"/>
          <a:sy n="131" d="100"/>
        </p:scale>
        <p:origin x="132" y="456"/>
      </p:cViewPr>
      <p:guideLst>
        <p:guide orient="horz" pos="768"/>
        <p:guide orient="horz" pos="3936"/>
        <p:guide pos="2880"/>
        <p:guide pos="96"/>
        <p:guide pos="5666"/>
        <p:guide pos="147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43" d="100"/>
          <a:sy n="143" d="100"/>
        </p:scale>
        <p:origin x="-102" y="-60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4.xml"/><Relationship Id="rId3" Type="http://schemas.openxmlformats.org/officeDocument/2006/relationships/slide" Target="slides/slide11.xml"/><Relationship Id="rId7" Type="http://schemas.openxmlformats.org/officeDocument/2006/relationships/slide" Target="slides/slide17.xml"/><Relationship Id="rId12" Type="http://schemas.openxmlformats.org/officeDocument/2006/relationships/slide" Target="slides/slide23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15.xml"/><Relationship Id="rId11" Type="http://schemas.openxmlformats.org/officeDocument/2006/relationships/slide" Target="slides/slide22.xml"/><Relationship Id="rId5" Type="http://schemas.openxmlformats.org/officeDocument/2006/relationships/slide" Target="slides/slide14.xml"/><Relationship Id="rId15" Type="http://schemas.openxmlformats.org/officeDocument/2006/relationships/slide" Target="slides/slide26.xml"/><Relationship Id="rId10" Type="http://schemas.openxmlformats.org/officeDocument/2006/relationships/slide" Target="slides/slide21.xml"/><Relationship Id="rId4" Type="http://schemas.openxmlformats.org/officeDocument/2006/relationships/slide" Target="slides/slide13.xml"/><Relationship Id="rId9" Type="http://schemas.openxmlformats.org/officeDocument/2006/relationships/slide" Target="slides/slide20.xml"/><Relationship Id="rId1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E4F2C9B7-C05B-423B-91EC-5461A6AA823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68350" indent="-2936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82688" indent="-2349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57350" indent="-2349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130425" indent="-2349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87625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044825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502025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959225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F3FF595-52D3-4313-8549-D06E99EBB8BC}" type="slidenum">
              <a:rPr lang="ko-KR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3849951E-5ADD-46CB-90BB-DE0B30DB5204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5040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ED0D028C-82C1-4311-9BAF-456C2D3F4429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3396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A81EE8DD-D19F-4185-9780-C2C520A5DF0B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4701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152400" y="381000"/>
            <a:ext cx="8839200" cy="579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7F95DC41-84D8-41ED-83DE-617955D3B240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6024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3D6B0113-FB71-46EF-960A-7764B4BAE15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8718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C7395300-8CBB-4FBD-9C10-EC46058D1F27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9287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32B004F1-1F6E-47B0-A66C-05A3D7F95D3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9098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806423D3-9246-40D1-ACBE-E93709708525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2697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049245D8-C7AF-4517-B903-D0BE253567FF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6317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64748DAC-5B21-42A1-BB66-925AC1CE1CD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1596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40E21DA2-05A5-4B13-9970-B9E50A1953BC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2067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4F75C869-4114-4BB5-A73E-207D0FC66578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91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5C2B43A0-C878-4C29-80BB-BA63831F3252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194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충북대학교 토목공학부 정보기술기반 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400" smtClean="0">
                <a:latin typeface="휴먼견출새내기체" pitchFamily="18" charset="-127"/>
                <a:ea typeface="휴먼견출새내기체" pitchFamily="18" charset="-127"/>
              </a:defRPr>
            </a:lvl1pPr>
          </a:lstStyle>
          <a:p>
            <a:pPr>
              <a:defRPr/>
            </a:pPr>
            <a:r>
              <a:rPr lang="ko-KR" altLang="en-US"/>
              <a:t>- </a:t>
            </a:r>
            <a:fld id="{78E046C0-19BF-4208-A6EB-F1DCF8031022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kumimoji="1" sz="28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0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D7901356-DB7C-48C3-B1CD-64AD0693F4EB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#01.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창의공학설계입문</a:t>
            </a:r>
            <a:endParaRPr lang="en-US" altLang="ko-KR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Creative Engineering</a:t>
            </a:r>
          </a:p>
          <a:p>
            <a:pPr eaLnBrk="1" hangingPunct="1"/>
            <a:endParaRPr lang="ko-KR" altLang="en-US" sz="280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공과대학</a:t>
            </a:r>
            <a:r>
              <a:rPr lang="en-US" altLang="ko-KR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토목공학부</a:t>
            </a:r>
          </a:p>
          <a:p>
            <a:pPr eaLnBrk="1" hangingPunct="1"/>
            <a:r>
              <a:rPr lang="ko-KR" altLang="en-US" sz="1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정보기술기반 건설경영연구실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5562600" y="2362200"/>
            <a:ext cx="2895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공학인의 능력과 소양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 문제해결 과정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패러다임 변환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창의적사고방법</a:t>
            </a:r>
            <a:endParaRPr lang="en-US" altLang="ko-KR" sz="1800" b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팀웍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시각화와 기억법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536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D375357-071B-416D-918C-6D4EA7EE3D5B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8839200" cy="5029200"/>
          </a:xfr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패러다임 변환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(Paradigm Shift)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360738" y="1981200"/>
            <a:ext cx="1635125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8516938" y="2624138"/>
            <a:ext cx="441325" cy="238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566738" y="2938463"/>
            <a:ext cx="482600" cy="2365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2463800" y="3251200"/>
            <a:ext cx="1092200" cy="246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1549400" y="3878263"/>
            <a:ext cx="431800" cy="2365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566738" y="4208463"/>
            <a:ext cx="677862" cy="2619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84200" y="4554538"/>
            <a:ext cx="1346200" cy="212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58800" y="4833938"/>
            <a:ext cx="347663" cy="2206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558800" y="5181600"/>
            <a:ext cx="1295400" cy="246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5122863" y="5511800"/>
            <a:ext cx="1549400" cy="211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58800" y="5799138"/>
            <a:ext cx="3167063" cy="2206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>
            <a:off x="3114675" y="1903413"/>
            <a:ext cx="19288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>
            <a:off x="2968625" y="2862263"/>
            <a:ext cx="757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>
            <a:off x="8340725" y="3498850"/>
            <a:ext cx="5699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>
            <a:off x="5084763" y="4133850"/>
            <a:ext cx="5699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>
            <a:off x="2425700" y="4460875"/>
            <a:ext cx="81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3149600" y="4783138"/>
            <a:ext cx="17097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3" name="Line 27"/>
          <p:cNvSpPr>
            <a:spLocks noChangeShapeType="1"/>
          </p:cNvSpPr>
          <p:nvPr/>
        </p:nvSpPr>
        <p:spPr bwMode="auto">
          <a:xfrm>
            <a:off x="2582863" y="5083175"/>
            <a:ext cx="5699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4" name="Line 28"/>
          <p:cNvSpPr>
            <a:spLocks noChangeShapeType="1"/>
          </p:cNvSpPr>
          <p:nvPr/>
        </p:nvSpPr>
        <p:spPr bwMode="auto">
          <a:xfrm>
            <a:off x="3944938" y="5403850"/>
            <a:ext cx="8572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5" name="Line 29"/>
          <p:cNvSpPr>
            <a:spLocks noChangeShapeType="1"/>
          </p:cNvSpPr>
          <p:nvPr/>
        </p:nvSpPr>
        <p:spPr bwMode="auto">
          <a:xfrm>
            <a:off x="3527425" y="5722938"/>
            <a:ext cx="8572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6" name="Line 30"/>
          <p:cNvSpPr>
            <a:spLocks noChangeShapeType="1"/>
          </p:cNvSpPr>
          <p:nvPr/>
        </p:nvSpPr>
        <p:spPr bwMode="auto">
          <a:xfrm>
            <a:off x="3965575" y="6057900"/>
            <a:ext cx="8572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638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1E3FA521-19A0-4500-9696-FF8DA9E4AA7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공학적 문제와 문제해결</a:t>
            </a:r>
          </a:p>
        </p:txBody>
      </p:sp>
      <p:graphicFrame>
        <p:nvGraphicFramePr>
          <p:cNvPr id="20687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59186"/>
              </p:ext>
            </p:extLst>
          </p:nvPr>
        </p:nvGraphicFramePr>
        <p:xfrm>
          <a:off x="1524000" y="4191000"/>
          <a:ext cx="6096000" cy="17526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문제 예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상태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상태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기계 소음 문제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학업성적 향상 문제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출산율 저하 문제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소음을 내는 기계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나쁜 학업 성적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낮은 출산율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소음이 적은 기계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좋은 학업 성적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높은 출산율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403" name="그룹 14"/>
          <p:cNvGrpSpPr>
            <a:grpSpLocks/>
          </p:cNvGrpSpPr>
          <p:nvPr/>
        </p:nvGrpSpPr>
        <p:grpSpPr bwMode="auto">
          <a:xfrm>
            <a:off x="152400" y="1844675"/>
            <a:ext cx="8839200" cy="2087563"/>
            <a:chOff x="152400" y="1235301"/>
            <a:chExt cx="8839200" cy="2574699"/>
          </a:xfrm>
        </p:grpSpPr>
        <p:sp>
          <p:nvSpPr>
            <p:cNvPr id="16405" name="Rectangle 5"/>
            <p:cNvSpPr>
              <a:spLocks noChangeArrowheads="1"/>
            </p:cNvSpPr>
            <p:nvPr/>
          </p:nvSpPr>
          <p:spPr bwMode="auto">
            <a:xfrm>
              <a:off x="152400" y="1866900"/>
              <a:ext cx="3200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000" b="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현재 존재 하는 것</a:t>
              </a:r>
            </a:p>
          </p:txBody>
        </p:sp>
        <p:sp>
          <p:nvSpPr>
            <p:cNvPr id="16406" name="Rectangle 6"/>
            <p:cNvSpPr>
              <a:spLocks noChangeArrowheads="1"/>
            </p:cNvSpPr>
            <p:nvPr/>
          </p:nvSpPr>
          <p:spPr bwMode="auto">
            <a:xfrm>
              <a:off x="5029200" y="1866900"/>
              <a:ext cx="3962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000" b="0" dirty="0">
                  <a:solidFill>
                    <a:srgbClr val="FF33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미래에 존재하기를 바라는 것</a:t>
              </a:r>
            </a:p>
          </p:txBody>
        </p:sp>
        <p:sp>
          <p:nvSpPr>
            <p:cNvPr id="16407" name="AutoShape 7"/>
            <p:cNvSpPr>
              <a:spLocks noChangeArrowheads="1"/>
            </p:cNvSpPr>
            <p:nvPr/>
          </p:nvSpPr>
          <p:spPr bwMode="auto">
            <a:xfrm>
              <a:off x="3733800" y="1981200"/>
              <a:ext cx="914400" cy="6096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6408" name="Rectangle 8"/>
            <p:cNvSpPr>
              <a:spLocks noChangeArrowheads="1"/>
            </p:cNvSpPr>
            <p:nvPr/>
          </p:nvSpPr>
          <p:spPr bwMode="auto">
            <a:xfrm>
              <a:off x="152400" y="2971800"/>
              <a:ext cx="3200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000" b="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현재 상태 </a:t>
              </a:r>
              <a:r>
                <a:rPr lang="en-US" altLang="ko-KR" sz="2000" b="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</a:t>
              </a:r>
            </a:p>
          </p:txBody>
        </p:sp>
        <p:sp>
          <p:nvSpPr>
            <p:cNvPr id="16409" name="Rectangle 9"/>
            <p:cNvSpPr>
              <a:spLocks noChangeArrowheads="1"/>
            </p:cNvSpPr>
            <p:nvPr/>
          </p:nvSpPr>
          <p:spPr bwMode="auto">
            <a:xfrm>
              <a:off x="5029200" y="2971800"/>
              <a:ext cx="39624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000" b="0" dirty="0">
                  <a:solidFill>
                    <a:srgbClr val="FF33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개선된 상태 </a:t>
              </a:r>
              <a:r>
                <a:rPr lang="en-US" altLang="ko-KR" sz="2000" b="0" dirty="0">
                  <a:solidFill>
                    <a:srgbClr val="FF33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</a:t>
              </a:r>
            </a:p>
          </p:txBody>
        </p:sp>
        <p:sp>
          <p:nvSpPr>
            <p:cNvPr id="16410" name="AutoShape 10"/>
            <p:cNvSpPr>
              <a:spLocks noChangeArrowheads="1"/>
            </p:cNvSpPr>
            <p:nvPr/>
          </p:nvSpPr>
          <p:spPr bwMode="auto">
            <a:xfrm>
              <a:off x="3733800" y="3086100"/>
              <a:ext cx="914400" cy="6096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6411" name="Rectangle 28"/>
            <p:cNvSpPr>
              <a:spLocks noChangeArrowheads="1"/>
            </p:cNvSpPr>
            <p:nvPr/>
          </p:nvSpPr>
          <p:spPr bwMode="auto">
            <a:xfrm>
              <a:off x="1281103" y="1235301"/>
              <a:ext cx="954107" cy="56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b="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As-Is</a:t>
              </a:r>
            </a:p>
          </p:txBody>
        </p:sp>
        <p:sp>
          <p:nvSpPr>
            <p:cNvPr id="16412" name="Rectangle 29"/>
            <p:cNvSpPr>
              <a:spLocks noChangeArrowheads="1"/>
            </p:cNvSpPr>
            <p:nvPr/>
          </p:nvSpPr>
          <p:spPr bwMode="auto">
            <a:xfrm>
              <a:off x="6372225" y="1235301"/>
              <a:ext cx="1095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b="0">
                  <a:solidFill>
                    <a:srgbClr val="FF33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To-Be</a:t>
              </a:r>
            </a:p>
          </p:txBody>
        </p:sp>
      </p:grpSp>
      <p:sp>
        <p:nvSpPr>
          <p:cNvPr id="16404" name="직사각형 13"/>
          <p:cNvSpPr>
            <a:spLocks noChangeArrowheads="1"/>
          </p:cNvSpPr>
          <p:nvPr/>
        </p:nvSpPr>
        <p:spPr bwMode="auto">
          <a:xfrm>
            <a:off x="307975" y="1196975"/>
            <a:ext cx="857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 </a:t>
            </a:r>
            <a:r>
              <a:rPr lang="en-US" altLang="ko-KR" sz="24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4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변화</a:t>
            </a:r>
            <a:r>
              <a:rPr lang="ko-KR" altLang="en-US" sz="24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통해서 더 좋은 상태로 </a:t>
            </a:r>
            <a:r>
              <a:rPr lang="ko-KR" altLang="en-US" sz="24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개선</a:t>
            </a:r>
            <a:r>
              <a:rPr lang="ko-KR" altLang="en-US" sz="24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될 수 있는 모든 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741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287F417F-CBD4-49FD-8B91-2D4B630C8678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 문제해결 과정</a:t>
            </a:r>
            <a:endParaRPr lang="en-US" altLang="ko-KR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08088"/>
            <a:ext cx="8839200" cy="5040312"/>
          </a:xfrm>
        </p:spPr>
      </p:pic>
      <p:sp>
        <p:nvSpPr>
          <p:cNvPr id="17414" name="Line 4"/>
          <p:cNvSpPr>
            <a:spLocks noChangeShapeType="1"/>
          </p:cNvSpPr>
          <p:nvPr/>
        </p:nvSpPr>
        <p:spPr bwMode="auto">
          <a:xfrm flipH="1">
            <a:off x="1116013" y="5084763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1116013" y="1628775"/>
            <a:ext cx="0" cy="3455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 flipH="1">
            <a:off x="1116013" y="16287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 flipH="1">
            <a:off x="1116013" y="22764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 flipH="1">
            <a:off x="1116013" y="29241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 flipH="1">
            <a:off x="1116013" y="3500438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 flipH="1">
            <a:off x="1116013" y="414972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142875" y="3043238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Feedback</a:t>
            </a:r>
          </a:p>
        </p:txBody>
      </p:sp>
      <p:sp>
        <p:nvSpPr>
          <p:cNvPr id="17422" name="Rectangle 11"/>
          <p:cNvSpPr>
            <a:spLocks noChangeArrowheads="1"/>
          </p:cNvSpPr>
          <p:nvPr/>
        </p:nvSpPr>
        <p:spPr bwMode="auto">
          <a:xfrm>
            <a:off x="4465638" y="27447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다듬기</a:t>
            </a:r>
            <a:endParaRPr lang="en-US" altLang="ko-KR" sz="1400" b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423" name="Rectangle 11"/>
          <p:cNvSpPr>
            <a:spLocks noChangeArrowheads="1"/>
          </p:cNvSpPr>
          <p:nvPr/>
        </p:nvSpPr>
        <p:spPr bwMode="auto">
          <a:xfrm>
            <a:off x="4465638" y="3352800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선정</a:t>
            </a:r>
            <a:endParaRPr lang="en-US" altLang="ko-KR" sz="1400" b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7424" name="Picture 17" descr="http://kinimage.naver.net/storage/upload/2008/04/33/94411452_1207189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149725"/>
            <a:ext cx="2695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217725" y="4732749"/>
            <a:ext cx="302840" cy="211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012360" y="5445224"/>
            <a:ext cx="831292" cy="211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012160" y="4275282"/>
            <a:ext cx="531144" cy="211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097978" y="5442771"/>
            <a:ext cx="421574" cy="211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843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EC13D04B-0A02-490D-8010-40A9F56AA59A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 문제해결을 위한 여러 능력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b="0" smtClean="0">
                <a:solidFill>
                  <a:srgbClr val="003CF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팀웍</a:t>
            </a:r>
          </a:p>
          <a:p>
            <a:pPr eaLnBrk="1" hangingPunct="1"/>
            <a:r>
              <a:rPr lang="ko-KR" altLang="en-US" sz="1800" b="0" smtClean="0">
                <a:solidFill>
                  <a:srgbClr val="003CF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</a:t>
            </a:r>
          </a:p>
          <a:p>
            <a:pPr eaLnBrk="1" hangingPunct="1"/>
            <a:r>
              <a:rPr lang="ko-KR" altLang="en-US" sz="1800" b="0" smtClean="0">
                <a:solidFill>
                  <a:srgbClr val="003CF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</a:t>
            </a:r>
          </a:p>
          <a:p>
            <a:pPr eaLnBrk="1" hangingPunct="1"/>
            <a:r>
              <a:rPr lang="ko-KR" altLang="en-US" sz="1800" b="0" smtClean="0">
                <a:solidFill>
                  <a:srgbClr val="003CF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시각화와 기억법</a:t>
            </a:r>
          </a:p>
          <a:p>
            <a:pPr eaLnBrk="1" hangingPunct="1"/>
            <a:r>
              <a:rPr lang="ko-KR" altLang="en-US" sz="1800" b="0" smtClean="0">
                <a:solidFill>
                  <a:srgbClr val="003CF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</a:t>
            </a:r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4602163" y="1219200"/>
          <a:ext cx="438943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비트맵 이미지" r:id="rId3" imgW="4514286" imgH="5172797" progId="Paint.Picture">
                  <p:embed/>
                </p:oleObj>
              </mc:Choice>
              <mc:Fallback>
                <p:oleObj name="비트맵 이미지" r:id="rId3" imgW="4514286" imgH="517279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219200"/>
                        <a:ext cx="4389437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152400" y="3581400"/>
          <a:ext cx="16732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비트맵 이미지" r:id="rId5" imgW="3476190" imgH="5544324" progId="Paint.Picture">
                  <p:embed/>
                </p:oleObj>
              </mc:Choice>
              <mc:Fallback>
                <p:oleObj name="비트맵 이미지" r:id="rId5" imgW="3476190" imgH="55443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1400"/>
                        <a:ext cx="16732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1985963" y="3505200"/>
          <a:ext cx="17684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비트맵 이미지" r:id="rId7" imgW="3839111" imgH="5458587" progId="Paint.Picture">
                  <p:embed/>
                </p:oleObj>
              </mc:Choice>
              <mc:Fallback>
                <p:oleObj name="비트맵 이미지" r:id="rId7" imgW="3839111" imgH="545858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3505200"/>
                        <a:ext cx="17684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바닥글 개체 틀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2C803F8-3FA5-499D-9DF3-AF3489BDCA5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592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4575"/>
            <a:ext cx="4343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816225" y="5256213"/>
            <a:ext cx="203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동시공학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(상호연계)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4187825" y="1219200"/>
            <a:ext cx="203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전통공학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(상호고립)</a:t>
            </a: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8610600" algn="r"/>
              </a:tabLst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8610600" algn="r"/>
              </a:tabLst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8610600" algn="r"/>
              </a:tabLst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tabLst>
                <a:tab pos="8610600" algn="r"/>
              </a:tabLst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tabLst>
                <a:tab pos="8610600" algn="r"/>
              </a:tabLst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8610600" algn="r"/>
              </a:tabLst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8610600" algn="r"/>
              </a:tabLst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8610600" algn="r"/>
              </a:tabLst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8610600" algn="r"/>
              </a:tabLst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팀웍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전통공학적 방법과 동시공학적 방법의 차이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	</a:t>
            </a:r>
            <a:endParaRPr lang="ko-KR" altLang="en-US" sz="2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048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936EDC5F-3D20-4FA0-A09A-A2A3CE82D32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0484" name="Rectangle 1027"/>
          <p:cNvSpPr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grpSp>
        <p:nvGrpSpPr>
          <p:cNvPr id="20485" name="Group 1031"/>
          <p:cNvGrpSpPr>
            <a:grpSpLocks/>
          </p:cNvGrpSpPr>
          <p:nvPr/>
        </p:nvGrpSpPr>
        <p:grpSpPr bwMode="auto">
          <a:xfrm>
            <a:off x="1539875" y="2274888"/>
            <a:ext cx="1295400" cy="1295400"/>
            <a:chOff x="576" y="3168"/>
            <a:chExt cx="816" cy="816"/>
          </a:xfrm>
        </p:grpSpPr>
        <p:sp>
          <p:nvSpPr>
            <p:cNvPr id="20529" name="Oval 1032"/>
            <p:cNvSpPr>
              <a:spLocks noChangeArrowheads="1"/>
            </p:cNvSpPr>
            <p:nvPr/>
          </p:nvSpPr>
          <p:spPr bwMode="auto">
            <a:xfrm>
              <a:off x="576" y="3168"/>
              <a:ext cx="816" cy="816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530" name="Group 1033"/>
            <p:cNvGrpSpPr>
              <a:grpSpLocks/>
            </p:cNvGrpSpPr>
            <p:nvPr/>
          </p:nvGrpSpPr>
          <p:grpSpPr bwMode="auto">
            <a:xfrm>
              <a:off x="624" y="3216"/>
              <a:ext cx="768" cy="720"/>
              <a:chOff x="624" y="3216"/>
              <a:chExt cx="768" cy="720"/>
            </a:xfrm>
          </p:grpSpPr>
          <p:sp>
            <p:nvSpPr>
              <p:cNvPr id="20535" name="Line 1034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36" name="Line 1035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0531" name="Line 1036"/>
            <p:cNvSpPr>
              <a:spLocks noChangeShapeType="1"/>
            </p:cNvSpPr>
            <p:nvPr/>
          </p:nvSpPr>
          <p:spPr bwMode="auto">
            <a:xfrm>
              <a:off x="67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32" name="Line 1037"/>
            <p:cNvSpPr>
              <a:spLocks noChangeShapeType="1"/>
            </p:cNvSpPr>
            <p:nvPr/>
          </p:nvSpPr>
          <p:spPr bwMode="auto">
            <a:xfrm flipV="1">
              <a:off x="864" y="36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33" name="Line 1038"/>
            <p:cNvSpPr>
              <a:spLocks noChangeShapeType="1"/>
            </p:cNvSpPr>
            <p:nvPr/>
          </p:nvSpPr>
          <p:spPr bwMode="auto">
            <a:xfrm flipV="1">
              <a:off x="1056" y="340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34" name="Line 1039"/>
            <p:cNvSpPr>
              <a:spLocks noChangeShapeType="1"/>
            </p:cNvSpPr>
            <p:nvPr/>
          </p:nvSpPr>
          <p:spPr bwMode="auto">
            <a:xfrm flipH="1" flipV="1">
              <a:off x="672" y="3312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0486" name="Group 1040"/>
          <p:cNvGrpSpPr>
            <a:grpSpLocks/>
          </p:cNvGrpSpPr>
          <p:nvPr/>
        </p:nvGrpSpPr>
        <p:grpSpPr bwMode="auto">
          <a:xfrm>
            <a:off x="1616075" y="3798888"/>
            <a:ext cx="1295400" cy="1295400"/>
            <a:chOff x="1776" y="3264"/>
            <a:chExt cx="816" cy="816"/>
          </a:xfrm>
        </p:grpSpPr>
        <p:sp>
          <p:nvSpPr>
            <p:cNvPr id="20520" name="Oval 1041"/>
            <p:cNvSpPr>
              <a:spLocks noChangeArrowheads="1"/>
            </p:cNvSpPr>
            <p:nvPr/>
          </p:nvSpPr>
          <p:spPr bwMode="auto">
            <a:xfrm>
              <a:off x="1776" y="3264"/>
              <a:ext cx="816" cy="816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521" name="Group 1042"/>
            <p:cNvGrpSpPr>
              <a:grpSpLocks/>
            </p:cNvGrpSpPr>
            <p:nvPr/>
          </p:nvGrpSpPr>
          <p:grpSpPr bwMode="auto">
            <a:xfrm>
              <a:off x="1824" y="3312"/>
              <a:ext cx="768" cy="720"/>
              <a:chOff x="624" y="3216"/>
              <a:chExt cx="768" cy="720"/>
            </a:xfrm>
          </p:grpSpPr>
          <p:sp>
            <p:nvSpPr>
              <p:cNvPr id="20527" name="Line 1043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28" name="Line 1044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0522" name="Group 1045"/>
            <p:cNvGrpSpPr>
              <a:grpSpLocks/>
            </p:cNvGrpSpPr>
            <p:nvPr/>
          </p:nvGrpSpPr>
          <p:grpSpPr bwMode="auto">
            <a:xfrm>
              <a:off x="1872" y="3552"/>
              <a:ext cx="480" cy="384"/>
              <a:chOff x="1872" y="3504"/>
              <a:chExt cx="528" cy="432"/>
            </a:xfrm>
          </p:grpSpPr>
          <p:sp>
            <p:nvSpPr>
              <p:cNvPr id="20523" name="Line 1046"/>
              <p:cNvSpPr>
                <a:spLocks noChangeShapeType="1"/>
              </p:cNvSpPr>
              <p:nvPr/>
            </p:nvSpPr>
            <p:spPr bwMode="auto">
              <a:xfrm flipV="1">
                <a:off x="1872" y="3504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24" name="Line 1047"/>
              <p:cNvSpPr>
                <a:spLocks noChangeShapeType="1"/>
              </p:cNvSpPr>
              <p:nvPr/>
            </p:nvSpPr>
            <p:spPr bwMode="auto">
              <a:xfrm>
                <a:off x="2064" y="35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25" name="Line 1048"/>
              <p:cNvSpPr>
                <a:spLocks noChangeShapeType="1"/>
              </p:cNvSpPr>
              <p:nvPr/>
            </p:nvSpPr>
            <p:spPr bwMode="auto">
              <a:xfrm>
                <a:off x="2352" y="35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26" name="Line 1049"/>
              <p:cNvSpPr>
                <a:spLocks noChangeShapeType="1"/>
              </p:cNvSpPr>
              <p:nvPr/>
            </p:nvSpPr>
            <p:spPr bwMode="auto">
              <a:xfrm flipH="1">
                <a:off x="1872" y="379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0487" name="Group 1050"/>
          <p:cNvGrpSpPr>
            <a:grpSpLocks/>
          </p:cNvGrpSpPr>
          <p:nvPr/>
        </p:nvGrpSpPr>
        <p:grpSpPr bwMode="auto">
          <a:xfrm>
            <a:off x="2835275" y="2960688"/>
            <a:ext cx="1295400" cy="1295400"/>
            <a:chOff x="3264" y="3216"/>
            <a:chExt cx="816" cy="816"/>
          </a:xfrm>
        </p:grpSpPr>
        <p:sp>
          <p:nvSpPr>
            <p:cNvPr id="20512" name="Oval 1051"/>
            <p:cNvSpPr>
              <a:spLocks noChangeArrowheads="1"/>
            </p:cNvSpPr>
            <p:nvPr/>
          </p:nvSpPr>
          <p:spPr bwMode="auto">
            <a:xfrm>
              <a:off x="3264" y="3216"/>
              <a:ext cx="816" cy="8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513" name="Group 1052"/>
            <p:cNvGrpSpPr>
              <a:grpSpLocks/>
            </p:cNvGrpSpPr>
            <p:nvPr/>
          </p:nvGrpSpPr>
          <p:grpSpPr bwMode="auto">
            <a:xfrm>
              <a:off x="3312" y="3264"/>
              <a:ext cx="768" cy="720"/>
              <a:chOff x="624" y="3216"/>
              <a:chExt cx="768" cy="720"/>
            </a:xfrm>
          </p:grpSpPr>
          <p:sp>
            <p:nvSpPr>
              <p:cNvPr id="20518" name="Line 1053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19" name="Line 1054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0514" name="Line 1055"/>
            <p:cNvSpPr>
              <a:spLocks noChangeShapeType="1"/>
            </p:cNvSpPr>
            <p:nvPr/>
          </p:nvSpPr>
          <p:spPr bwMode="auto">
            <a:xfrm flipH="1" flipV="1">
              <a:off x="3504" y="345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15" name="Line 1056"/>
            <p:cNvSpPr>
              <a:spLocks noChangeShapeType="1"/>
            </p:cNvSpPr>
            <p:nvPr/>
          </p:nvSpPr>
          <p:spPr bwMode="auto">
            <a:xfrm flipV="1">
              <a:off x="3504" y="3312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16" name="Line 1057"/>
            <p:cNvSpPr>
              <a:spLocks noChangeShapeType="1"/>
            </p:cNvSpPr>
            <p:nvPr/>
          </p:nvSpPr>
          <p:spPr bwMode="auto">
            <a:xfrm flipH="1">
              <a:off x="3936" y="331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17" name="Line 1058"/>
            <p:cNvSpPr>
              <a:spLocks noChangeShapeType="1"/>
            </p:cNvSpPr>
            <p:nvPr/>
          </p:nvSpPr>
          <p:spPr bwMode="auto">
            <a:xfrm flipH="1" flipV="1">
              <a:off x="3600" y="3696"/>
              <a:ext cx="33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0488" name="Text Box 1069"/>
          <p:cNvSpPr txBox="1">
            <a:spLocks noChangeArrowheads="1"/>
          </p:cNvSpPr>
          <p:nvPr/>
        </p:nvSpPr>
        <p:spPr bwMode="auto">
          <a:xfrm>
            <a:off x="3276600" y="24765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D + C</a:t>
            </a:r>
          </a:p>
        </p:txBody>
      </p:sp>
      <p:sp>
        <p:nvSpPr>
          <p:cNvPr id="20489" name="Text Box 1070"/>
          <p:cNvSpPr txBox="1">
            <a:spLocks noChangeArrowheads="1"/>
          </p:cNvSpPr>
          <p:nvPr/>
        </p:nvSpPr>
        <p:spPr bwMode="auto">
          <a:xfrm>
            <a:off x="1295400" y="1943100"/>
            <a:ext cx="36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</a:p>
        </p:txBody>
      </p:sp>
      <p:sp>
        <p:nvSpPr>
          <p:cNvPr id="20490" name="Text Box 1071"/>
          <p:cNvSpPr txBox="1">
            <a:spLocks noChangeArrowheads="1"/>
          </p:cNvSpPr>
          <p:nvPr/>
        </p:nvSpPr>
        <p:spPr bwMode="auto">
          <a:xfrm>
            <a:off x="1371600" y="48387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</a:p>
        </p:txBody>
      </p:sp>
      <p:sp>
        <p:nvSpPr>
          <p:cNvPr id="20491" name="Text Box 1072"/>
          <p:cNvSpPr txBox="1">
            <a:spLocks noChangeArrowheads="1"/>
          </p:cNvSpPr>
          <p:nvPr/>
        </p:nvSpPr>
        <p:spPr bwMode="auto">
          <a:xfrm>
            <a:off x="6227763" y="2120900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Whole</a:t>
            </a:r>
          </a:p>
        </p:txBody>
      </p:sp>
      <p:sp>
        <p:nvSpPr>
          <p:cNvPr id="20492" name="Line 1076"/>
          <p:cNvSpPr>
            <a:spLocks noChangeShapeType="1"/>
          </p:cNvSpPr>
          <p:nvPr/>
        </p:nvSpPr>
        <p:spPr bwMode="auto">
          <a:xfrm>
            <a:off x="4859338" y="2122488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3" name="Rectangle 1077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팀웍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팀의 다양성에 의한 문제 해결</a:t>
            </a:r>
          </a:p>
        </p:txBody>
      </p:sp>
      <p:sp>
        <p:nvSpPr>
          <p:cNvPr id="20494" name="Oval 1032"/>
          <p:cNvSpPr>
            <a:spLocks noChangeArrowheads="1"/>
          </p:cNvSpPr>
          <p:nvPr/>
        </p:nvSpPr>
        <p:spPr bwMode="auto">
          <a:xfrm>
            <a:off x="5635625" y="2722563"/>
            <a:ext cx="2295525" cy="2295525"/>
          </a:xfrm>
          <a:prstGeom prst="ellipse">
            <a:avLst/>
          </a:prstGeom>
          <a:solidFill>
            <a:srgbClr val="FF99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495" name="Line 1036"/>
          <p:cNvSpPr>
            <a:spLocks noChangeShapeType="1"/>
          </p:cNvSpPr>
          <p:nvPr/>
        </p:nvSpPr>
        <p:spPr bwMode="auto">
          <a:xfrm>
            <a:off x="5905500" y="3128963"/>
            <a:ext cx="5397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6" name="Line 1037"/>
          <p:cNvSpPr>
            <a:spLocks noChangeShapeType="1"/>
          </p:cNvSpPr>
          <p:nvPr/>
        </p:nvSpPr>
        <p:spPr bwMode="auto">
          <a:xfrm flipV="1">
            <a:off x="6445250" y="4073525"/>
            <a:ext cx="539750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7" name="Line 1038"/>
          <p:cNvSpPr>
            <a:spLocks noChangeShapeType="1"/>
          </p:cNvSpPr>
          <p:nvPr/>
        </p:nvSpPr>
        <p:spPr bwMode="auto">
          <a:xfrm flipV="1">
            <a:off x="6985000" y="3398838"/>
            <a:ext cx="269875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8" name="Line 1039"/>
          <p:cNvSpPr>
            <a:spLocks noChangeShapeType="1"/>
          </p:cNvSpPr>
          <p:nvPr/>
        </p:nvSpPr>
        <p:spPr bwMode="auto">
          <a:xfrm flipH="1" flipV="1">
            <a:off x="5905500" y="3128963"/>
            <a:ext cx="13493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9" name="Oval 1041"/>
          <p:cNvSpPr>
            <a:spLocks noChangeArrowheads="1"/>
          </p:cNvSpPr>
          <p:nvPr/>
        </p:nvSpPr>
        <p:spPr bwMode="auto">
          <a:xfrm>
            <a:off x="5635625" y="2722563"/>
            <a:ext cx="2295525" cy="2295525"/>
          </a:xfrm>
          <a:prstGeom prst="ellipse">
            <a:avLst/>
          </a:prstGeom>
          <a:solidFill>
            <a:srgbClr val="33CCFF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500" name="Line 1046"/>
          <p:cNvSpPr>
            <a:spLocks noChangeShapeType="1"/>
          </p:cNvSpPr>
          <p:nvPr/>
        </p:nvSpPr>
        <p:spPr bwMode="auto">
          <a:xfrm flipV="1">
            <a:off x="5905500" y="3533775"/>
            <a:ext cx="4905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1" name="Line 1047"/>
          <p:cNvSpPr>
            <a:spLocks noChangeShapeType="1"/>
          </p:cNvSpPr>
          <p:nvPr/>
        </p:nvSpPr>
        <p:spPr bwMode="auto">
          <a:xfrm>
            <a:off x="6396038" y="3533775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2" name="Line 1048"/>
          <p:cNvSpPr>
            <a:spLocks noChangeShapeType="1"/>
          </p:cNvSpPr>
          <p:nvPr/>
        </p:nvSpPr>
        <p:spPr bwMode="auto">
          <a:xfrm>
            <a:off x="7132638" y="3533775"/>
            <a:ext cx="1222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3" name="Line 1049"/>
          <p:cNvSpPr>
            <a:spLocks noChangeShapeType="1"/>
          </p:cNvSpPr>
          <p:nvPr/>
        </p:nvSpPr>
        <p:spPr bwMode="auto">
          <a:xfrm flipH="1">
            <a:off x="5905500" y="4252913"/>
            <a:ext cx="13493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4" name="자유형 82"/>
          <p:cNvSpPr>
            <a:spLocks/>
          </p:cNvSpPr>
          <p:nvPr/>
        </p:nvSpPr>
        <p:spPr bwMode="auto">
          <a:xfrm>
            <a:off x="5895975" y="2982913"/>
            <a:ext cx="1628775" cy="1630362"/>
          </a:xfrm>
          <a:custGeom>
            <a:avLst/>
            <a:gdLst>
              <a:gd name="T0" fmla="*/ 0 w 919162"/>
              <a:gd name="T1" fmla="*/ 13549622 h 919957"/>
              <a:gd name="T2" fmla="*/ 1230703 w 919162"/>
              <a:gd name="T3" fmla="*/ 158488488 h 919957"/>
              <a:gd name="T4" fmla="*/ 158349715 w 919162"/>
              <a:gd name="T5" fmla="*/ 158625425 h 919957"/>
              <a:gd name="T6" fmla="*/ 158349715 w 919162"/>
              <a:gd name="T7" fmla="*/ 0 h 919957"/>
              <a:gd name="T8" fmla="*/ 0 w 919162"/>
              <a:gd name="T9" fmla="*/ 13549622 h 919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9162" h="919957">
                <a:moveTo>
                  <a:pt x="0" y="78582"/>
                </a:moveTo>
                <a:cubicBezTo>
                  <a:pt x="2381" y="358776"/>
                  <a:pt x="4763" y="638969"/>
                  <a:pt x="7144" y="919163"/>
                </a:cubicBezTo>
                <a:lnTo>
                  <a:pt x="919162" y="919957"/>
                </a:lnTo>
                <a:lnTo>
                  <a:pt x="919162" y="0"/>
                </a:lnTo>
                <a:lnTo>
                  <a:pt x="0" y="78582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05" name="Oval 1051"/>
          <p:cNvSpPr>
            <a:spLocks noChangeArrowheads="1"/>
          </p:cNvSpPr>
          <p:nvPr/>
        </p:nvSpPr>
        <p:spPr bwMode="auto">
          <a:xfrm>
            <a:off x="5630863" y="2722563"/>
            <a:ext cx="2295525" cy="22955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506" name="Line 1053"/>
          <p:cNvSpPr>
            <a:spLocks noChangeShapeType="1"/>
          </p:cNvSpPr>
          <p:nvPr/>
        </p:nvSpPr>
        <p:spPr bwMode="auto">
          <a:xfrm>
            <a:off x="5697538" y="387191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7" name="Line 1054"/>
          <p:cNvSpPr>
            <a:spLocks noChangeShapeType="1"/>
          </p:cNvSpPr>
          <p:nvPr/>
        </p:nvSpPr>
        <p:spPr bwMode="auto">
          <a:xfrm>
            <a:off x="6778625" y="2925763"/>
            <a:ext cx="0" cy="202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8" name="Line 1055"/>
          <p:cNvSpPr>
            <a:spLocks noChangeShapeType="1"/>
          </p:cNvSpPr>
          <p:nvPr/>
        </p:nvSpPr>
        <p:spPr bwMode="auto">
          <a:xfrm flipH="1" flipV="1">
            <a:off x="6307138" y="3398838"/>
            <a:ext cx="269875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9" name="Line 1056"/>
          <p:cNvSpPr>
            <a:spLocks noChangeShapeType="1"/>
          </p:cNvSpPr>
          <p:nvPr/>
        </p:nvSpPr>
        <p:spPr bwMode="auto">
          <a:xfrm flipV="1">
            <a:off x="6307138" y="2992438"/>
            <a:ext cx="1214437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10" name="Line 1057"/>
          <p:cNvSpPr>
            <a:spLocks noChangeShapeType="1"/>
          </p:cNvSpPr>
          <p:nvPr/>
        </p:nvSpPr>
        <p:spPr bwMode="auto">
          <a:xfrm flipH="1">
            <a:off x="7521575" y="2992438"/>
            <a:ext cx="0" cy="162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11" name="Line 1058"/>
          <p:cNvSpPr>
            <a:spLocks noChangeShapeType="1"/>
          </p:cNvSpPr>
          <p:nvPr/>
        </p:nvSpPr>
        <p:spPr bwMode="auto">
          <a:xfrm flipH="1" flipV="1">
            <a:off x="6577013" y="4073525"/>
            <a:ext cx="94456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2531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8835349F-535E-4473-8D4B-F75C6336F671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974725" y="706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팀웍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 개발단계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1800" y="1219200"/>
            <a:ext cx="8340725" cy="5029200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ko-KR" altLang="en-US" sz="1300" b="1" kern="0" dirty="0">
                <a:latin typeface="HY헤드라인M" pitchFamily="18" charset="-127"/>
                <a:ea typeface="HY헤드라인M" pitchFamily="18" charset="-127"/>
              </a:rPr>
              <a:t>구성기</a:t>
            </a:r>
            <a:r>
              <a:rPr lang="en-US" altLang="ko-KR" sz="1300" b="1" kern="0" dirty="0">
                <a:latin typeface="HY헤드라인M" pitchFamily="18" charset="-127"/>
                <a:ea typeface="HY헤드라인M" pitchFamily="18" charset="-127"/>
              </a:rPr>
              <a:t>(Forming)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개별적 행동 </a:t>
            </a:r>
            <a:r>
              <a:rPr lang="en-US" altLang="ko-KR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단지 한 관리자 아래에 있는 구성원일 뿐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팀원들의 호기심을 상호 교환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 내 </a:t>
            </a: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행동의 한계를 인식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부적절한 논의와 불평</a:t>
            </a:r>
          </a:p>
          <a:p>
            <a:pPr marL="342900" indent="-342900" latinLnBrk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ko-KR" altLang="en-US" sz="1300" b="1" kern="0" dirty="0">
                <a:latin typeface="HY헤드라인M" pitchFamily="18" charset="-127"/>
                <a:ea typeface="HY헤드라인M" pitchFamily="18" charset="-127"/>
              </a:rPr>
              <a:t>시련기</a:t>
            </a:r>
            <a:r>
              <a:rPr lang="en-US" altLang="ko-KR" sz="1300" b="1" kern="0" dirty="0">
                <a:latin typeface="HY헤드라인M" pitchFamily="18" charset="-127"/>
                <a:ea typeface="HY헤드라인M" pitchFamily="18" charset="-127"/>
              </a:rPr>
              <a:t>(Storming)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팀원간 비협조적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팀의 목적과 가치에 회의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긴장</a:t>
            </a:r>
            <a:r>
              <a:rPr lang="en-US" altLang="ko-KR" sz="13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분란</a:t>
            </a:r>
            <a:r>
              <a:rPr lang="en-US" altLang="ko-KR" sz="13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질투</a:t>
            </a:r>
          </a:p>
          <a:p>
            <a:pPr marL="342900" indent="-342900" latinLnBrk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ko-KR" altLang="en-US" sz="1300" b="1" kern="0" dirty="0">
                <a:latin typeface="HY헤드라인M" pitchFamily="18" charset="-127"/>
                <a:ea typeface="HY헤드라인M" pitchFamily="18" charset="-127"/>
              </a:rPr>
              <a:t>안정기</a:t>
            </a:r>
            <a:r>
              <a:rPr lang="en-US" altLang="ko-KR" sz="1300" b="1" kern="0" dirty="0">
                <a:latin typeface="HY헤드라인M" pitchFamily="18" charset="-127"/>
                <a:ea typeface="HY헤드라인M" pitchFamily="18" charset="-127"/>
              </a:rPr>
              <a:t>(Norming)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팀의 목적들이 집합되어 완성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팀원간 대화의 확대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 개발의 </a:t>
            </a: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중요성 인식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 규칙 및 규범을 수용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팀원간의 차이를 인정하고 건설적 투자</a:t>
            </a:r>
          </a:p>
          <a:p>
            <a:pPr marL="342900" indent="-342900" latinLnBrk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ko-KR" altLang="en-US" sz="1300" b="1" kern="0" dirty="0">
                <a:latin typeface="HY헤드라인M" pitchFamily="18" charset="-127"/>
                <a:ea typeface="HY헤드라인M" pitchFamily="18" charset="-127"/>
              </a:rPr>
              <a:t>활동기</a:t>
            </a:r>
            <a:r>
              <a:rPr lang="en-US" altLang="ko-KR" sz="1300" b="1" kern="0" dirty="0">
                <a:latin typeface="HY헤드라인M" pitchFamily="18" charset="-127"/>
                <a:ea typeface="HY헤드라인M" pitchFamily="18" charset="-127"/>
              </a:rPr>
              <a:t>(Performing)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팀원간의 장단점을 수용하고 팀의 임무를 정의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팀의 소속감을 갖고 단합되며 팀의 능력을 신뢰 </a:t>
            </a:r>
            <a:r>
              <a:rPr lang="en-US" altLang="ko-KR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신뢰와 상호 존중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명확한 팀 운영지침 설정 준수</a:t>
            </a:r>
          </a:p>
          <a:p>
            <a:pPr marL="742950" lvl="1" indent="-285750" latinLnBrk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자유롭고 다양한 대화와 토의 허용 </a:t>
            </a:r>
            <a:r>
              <a:rPr lang="en-US" altLang="ko-KR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꿈과 </a:t>
            </a:r>
            <a:r>
              <a:rPr lang="ko-KR" altLang="en-US" sz="13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비전이 </a:t>
            </a:r>
            <a:r>
              <a:rPr lang="ko-KR" altLang="en-US" sz="13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공유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4579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8A57B12-E2D2-4F88-B9EF-8247880A71CC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pic>
        <p:nvPicPr>
          <p:cNvPr id="2458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19200"/>
            <a:ext cx="73152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팀웍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일정계획 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560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67DA1222-864B-487B-B939-D1B97EF64191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pic>
        <p:nvPicPr>
          <p:cNvPr id="2560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9200"/>
            <a:ext cx="70215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팀웍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회의록 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ttp://www.fki.or.kr/Common/ImageView.aspx?id=fc96c6c0-ec9e-4579-9838-ff5389e80d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141663"/>
            <a:ext cx="800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611188" y="1341438"/>
            <a:ext cx="79216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latinLnBrk="1" hangingPunct="1">
              <a:buFont typeface="Wingdings" panose="05000000000000000000" pitchFamily="2" charset="2"/>
              <a:buChar char="q"/>
              <a:defRPr/>
            </a:pP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컴퓨터를 활용한 문서작성 능력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just" eaLnBrk="1" latinLnBrk="1" hangingPunct="1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신속한 업무처리로 효율성을 높일 수 있어서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(54.2%)</a:t>
            </a:r>
          </a:p>
          <a:p>
            <a:pPr marL="742950" lvl="1" indent="-285750" algn="just" eaLnBrk="1" latinLnBrk="1" hangingPunct="1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내부보고서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발표자료를 잘 만들 수 있어서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(36.1%) </a:t>
            </a:r>
          </a:p>
          <a:p>
            <a:pPr marL="285750" indent="-285750" algn="just" eaLnBrk="1" latinLnBrk="1" hangingPunct="1">
              <a:buFont typeface="Wingdings" panose="05000000000000000000" pitchFamily="2" charset="2"/>
              <a:buChar char="q"/>
              <a:defRPr/>
            </a:pP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스피치능력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just" eaLnBrk="1" latinLnBrk="1" hangingPunct="1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상사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외부인사 대상으로 발표할 상황이 많아서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(53.7%)</a:t>
            </a:r>
          </a:p>
          <a:p>
            <a:pPr marL="742950" lvl="1" indent="-285750" algn="just" eaLnBrk="1" latinLnBrk="1" hangingPunct="1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업무협의 등 조직 내부 커뮤니케이션에 도움이 되어서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(30.7%)</a:t>
            </a:r>
          </a:p>
          <a:p>
            <a:pPr marL="742950" lvl="1" indent="-285750" algn="just" eaLnBrk="1" latinLnBrk="1" hangingPunct="1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전화로 업무를 처리하는 경우가 많아서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(11.0%)</a:t>
            </a:r>
            <a:endParaRPr lang="ko-KR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62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410476C8-DB2A-44FB-AAF4-CF7225396063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defRPr/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의사소통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업무수행에 </a:t>
            </a:r>
            <a:r>
              <a:rPr lang="ko-KR" altLang="en-US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도움이 된 스펙</a:t>
            </a:r>
          </a:p>
        </p:txBody>
      </p:sp>
      <p:sp>
        <p:nvSpPr>
          <p:cNvPr id="2" name="타원 1"/>
          <p:cNvSpPr/>
          <p:nvPr/>
        </p:nvSpPr>
        <p:spPr bwMode="auto">
          <a:xfrm>
            <a:off x="755576" y="5373216"/>
            <a:ext cx="792460" cy="7924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1403648" y="5373216"/>
            <a:ext cx="792460" cy="7924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614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4B50A28-9E26-499B-80FB-A8B212E76F0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창의성이란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ko-KR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창의성(Creativity)의 어원적 의미는</a:t>
            </a:r>
            <a:r>
              <a:rPr lang="ko-KR" altLang="en-US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ko-KR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라틴어의 Cero(만들다)를 어근으로 하는 Creatiofksm이라는 말에서 유래되었으며, </a:t>
            </a:r>
            <a:r>
              <a:rPr lang="ko-KR" altLang="en-US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ko-KR" sz="1800" b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무에서, 또는 기존의 자료에서 새로운 것을 발견하고, 만들고, 산출하는 것</a:t>
            </a:r>
            <a:r>
              <a:rPr lang="ko-KR" altLang="en-US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ko-KR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의미함</a:t>
            </a:r>
            <a:r>
              <a:rPr lang="ko-KR" altLang="ko-KR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eaLnBrk="1" hangingPunct="1"/>
            <a:endParaRPr lang="ko-KR" altLang="ko-KR" sz="1800" b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ko-KR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창의성에 대한 정의는 창의성에 대해 연구하는 학자의 수 만큼이나 다양하여 어떤 합의를 찾기는 힘드나 창의성에 대한 개념을 정리하면 “</a:t>
            </a:r>
            <a:r>
              <a:rPr lang="ko-KR" altLang="ko-KR" sz="1800" b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기존의 정보를 바탕으로 새롭고 독창적이며 유용한 아이디어를 산출해 내는 능력</a:t>
            </a:r>
            <a:r>
              <a:rPr lang="ko-KR" altLang="ko-KR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이라 말할 수 있음</a:t>
            </a:r>
            <a:r>
              <a:rPr lang="en-US" altLang="ko-KR" sz="18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ko-KR" sz="1800" b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127" name="Picture 9" descr="http://img.news.yahoo.co.kr/picture/2008/34/20080901/2008090103583581734_041517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3798888"/>
            <a:ext cx="457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직사각형 7"/>
          <p:cNvSpPr>
            <a:spLocks noChangeArrowheads="1"/>
          </p:cNvSpPr>
          <p:nvPr/>
        </p:nvSpPr>
        <p:spPr bwMode="auto">
          <a:xfrm>
            <a:off x="1071563" y="342900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주어진 도형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∧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활용해서 그린 그림</a:t>
            </a:r>
          </a:p>
        </p:txBody>
      </p:sp>
      <p:pic>
        <p:nvPicPr>
          <p:cNvPr id="5126" name="Picture 7" descr="http://img.news.yahoo.co.kr/picture/2008/34/20080901/2008090103583581734_041517_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5800" y="4781550"/>
            <a:ext cx="4572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7651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36841C2-48E1-4A61-9924-BE396636E430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의사소통 장애 요인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14400" y="4648200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 b="0">
              <a:solidFill>
                <a:schemeClr val="tx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654" name="Group 4"/>
          <p:cNvGrpSpPr>
            <a:grpSpLocks/>
          </p:cNvGrpSpPr>
          <p:nvPr/>
        </p:nvGrpSpPr>
        <p:grpSpPr bwMode="auto">
          <a:xfrm>
            <a:off x="395288" y="1331913"/>
            <a:ext cx="8353425" cy="4618037"/>
            <a:chOff x="340" y="1065"/>
            <a:chExt cx="5262" cy="2909"/>
          </a:xfrm>
        </p:grpSpPr>
        <p:pic>
          <p:nvPicPr>
            <p:cNvPr id="27655" name="Picture 5" descr="UNI0000043c000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065"/>
              <a:ext cx="3048" cy="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431" y="1979"/>
              <a:ext cx="1361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언어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문화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가치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편견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기억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경험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감정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기대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고정관념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시간압박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대화능력 부족</a:t>
              </a:r>
              <a:r>
                <a: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사고성향</a:t>
              </a:r>
            </a:p>
          </p:txBody>
        </p:sp>
        <p:sp>
          <p:nvSpPr>
            <p:cNvPr id="27657" name="Rectangle 7"/>
            <p:cNvSpPr>
              <a:spLocks noChangeArrowheads="1"/>
            </p:cNvSpPr>
            <p:nvPr/>
          </p:nvSpPr>
          <p:spPr bwMode="auto">
            <a:xfrm>
              <a:off x="340" y="1434"/>
              <a:ext cx="1542" cy="235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7658" name="Oval 8"/>
            <p:cNvSpPr>
              <a:spLocks noChangeArrowheads="1"/>
            </p:cNvSpPr>
            <p:nvPr/>
          </p:nvSpPr>
          <p:spPr bwMode="auto">
            <a:xfrm>
              <a:off x="431" y="1389"/>
              <a:ext cx="1361" cy="499"/>
            </a:xfrm>
            <a:prstGeom prst="ellipse">
              <a:avLst/>
            </a:prstGeom>
            <a:solidFill>
              <a:srgbClr val="CCFFFF">
                <a:alpha val="9882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내적 요인</a:t>
              </a: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4059" y="2541"/>
              <a:ext cx="1543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집중력 저하시키는</a:t>
              </a:r>
              <a:endPara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환경</a:t>
              </a:r>
              <a:r>
                <a:rPr lang="en-US" altLang="ko-KR" sz="1800" b="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소음</a:t>
              </a:r>
              <a:r>
                <a:rPr lang="en-US" altLang="ko-KR" sz="1800" b="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endPara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b="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전화벨소리</a:t>
              </a:r>
              <a:r>
                <a:rPr lang="en-US" altLang="ko-KR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 소리</a:t>
              </a:r>
              <a:r>
                <a:rPr lang="en-US" altLang="ko-KR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다른 사람들의 말소리</a:t>
              </a:r>
              <a:r>
                <a:rPr lang="en-US" altLang="ko-KR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천둥소리</a:t>
              </a:r>
              <a:r>
                <a:rPr lang="en-US" altLang="ko-KR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8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음악소리 등</a:t>
              </a:r>
              <a:endPara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4059" y="2251"/>
              <a:ext cx="1542" cy="172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7661" name="Oval 11"/>
            <p:cNvSpPr>
              <a:spLocks noChangeArrowheads="1"/>
            </p:cNvSpPr>
            <p:nvPr/>
          </p:nvSpPr>
          <p:spPr bwMode="auto">
            <a:xfrm>
              <a:off x="4150" y="1888"/>
              <a:ext cx="1361" cy="499"/>
            </a:xfrm>
            <a:prstGeom prst="ellipse">
              <a:avLst/>
            </a:prstGeom>
            <a:solidFill>
              <a:srgbClr val="FFCCFF">
                <a:alpha val="9882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환경적 요인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8675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FE871FE-DEA9-4D6F-B51F-6F1ED8D5999F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의사소통을 잘하려면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800" b="0">
              <a:solidFill>
                <a:schemeClr val="tx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14400" y="4648200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 b="0">
              <a:solidFill>
                <a:schemeClr val="tx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27088" y="1252538"/>
            <a:ext cx="6889750" cy="2681287"/>
            <a:chOff x="827088" y="1252538"/>
            <a:chExt cx="6889750" cy="2681287"/>
          </a:xfrm>
        </p:grpSpPr>
        <p:sp>
          <p:nvSpPr>
            <p:cNvPr id="28678" name="Freeform 3"/>
            <p:cNvSpPr>
              <a:spLocks/>
            </p:cNvSpPr>
            <p:nvPr/>
          </p:nvSpPr>
          <p:spPr bwMode="auto">
            <a:xfrm>
              <a:off x="6916738" y="3516313"/>
              <a:ext cx="3175" cy="1587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2147483646 h 1"/>
                <a:gd name="T4" fmla="*/ 2147483646 w 3"/>
                <a:gd name="T5" fmla="*/ 2147483646 h 1"/>
                <a:gd name="T6" fmla="*/ 2147483646 w 3"/>
                <a:gd name="T7" fmla="*/ 2147483646 h 1"/>
                <a:gd name="T8" fmla="*/ 2147483646 w 3"/>
                <a:gd name="T9" fmla="*/ 2147483646 h 1"/>
                <a:gd name="T10" fmla="*/ 2147483646 w 3"/>
                <a:gd name="T11" fmla="*/ 2147483646 h 1"/>
                <a:gd name="T12" fmla="*/ 2147483646 w 3"/>
                <a:gd name="T13" fmla="*/ 2147483646 h 1"/>
                <a:gd name="T14" fmla="*/ 2147483646 w 3"/>
                <a:gd name="T15" fmla="*/ 2147483646 h 1"/>
                <a:gd name="T16" fmla="*/ 2147483646 w 3"/>
                <a:gd name="T17" fmla="*/ 0 h 1"/>
                <a:gd name="T18" fmla="*/ 2147483646 w 3"/>
                <a:gd name="T19" fmla="*/ 0 h 1"/>
                <a:gd name="T20" fmla="*/ 2147483646 w 3"/>
                <a:gd name="T21" fmla="*/ 0 h 1"/>
                <a:gd name="T22" fmla="*/ 0 w 3"/>
                <a:gd name="T23" fmla="*/ 0 h 1"/>
                <a:gd name="T24" fmla="*/ 0 w 3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"/>
                <a:gd name="T41" fmla="*/ 3 w 3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2924892" y="2122863"/>
              <a:ext cx="192789" cy="139064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682" name="Rectangle 6"/>
            <p:cNvSpPr>
              <a:spLocks noChangeArrowheads="1"/>
            </p:cNvSpPr>
            <p:nvPr/>
          </p:nvSpPr>
          <p:spPr bwMode="auto">
            <a:xfrm>
              <a:off x="2924892" y="2122863"/>
              <a:ext cx="192789" cy="13906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683" name="Rectangle 7"/>
            <p:cNvSpPr>
              <a:spLocks noChangeArrowheads="1"/>
            </p:cNvSpPr>
            <p:nvPr/>
          </p:nvSpPr>
          <p:spPr bwMode="auto">
            <a:xfrm>
              <a:off x="4772724" y="2063487"/>
              <a:ext cx="191155" cy="139220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4772724" y="2063487"/>
              <a:ext cx="191155" cy="13922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868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2008798"/>
              <a:ext cx="813634" cy="109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2140050"/>
              <a:ext cx="813634" cy="109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Freeform 11"/>
            <p:cNvSpPr>
              <a:spLocks/>
            </p:cNvSpPr>
            <p:nvPr/>
          </p:nvSpPr>
          <p:spPr bwMode="auto">
            <a:xfrm>
              <a:off x="1320497" y="1252538"/>
              <a:ext cx="1125691" cy="851574"/>
            </a:xfrm>
            <a:custGeom>
              <a:avLst/>
              <a:gdLst>
                <a:gd name="T0" fmla="*/ 0 w 1598"/>
                <a:gd name="T1" fmla="*/ 0 h 1324"/>
                <a:gd name="T2" fmla="*/ 0 w 1598"/>
                <a:gd name="T3" fmla="*/ 0 h 1324"/>
                <a:gd name="T4" fmla="*/ 0 w 1598"/>
                <a:gd name="T5" fmla="*/ 0 h 1324"/>
                <a:gd name="T6" fmla="*/ 0 w 1598"/>
                <a:gd name="T7" fmla="*/ 0 h 1324"/>
                <a:gd name="T8" fmla="*/ 0 w 1598"/>
                <a:gd name="T9" fmla="*/ 0 h 1324"/>
                <a:gd name="T10" fmla="*/ 0 w 1598"/>
                <a:gd name="T11" fmla="*/ 0 h 1324"/>
                <a:gd name="T12" fmla="*/ 0 w 1598"/>
                <a:gd name="T13" fmla="*/ 0 h 1324"/>
                <a:gd name="T14" fmla="*/ 0 w 1598"/>
                <a:gd name="T15" fmla="*/ 0 h 1324"/>
                <a:gd name="T16" fmla="*/ 0 w 1598"/>
                <a:gd name="T17" fmla="*/ 0 h 1324"/>
                <a:gd name="T18" fmla="*/ 0 w 1598"/>
                <a:gd name="T19" fmla="*/ 0 h 1324"/>
                <a:gd name="T20" fmla="*/ 0 w 1598"/>
                <a:gd name="T21" fmla="*/ 0 h 1324"/>
                <a:gd name="T22" fmla="*/ 0 w 1598"/>
                <a:gd name="T23" fmla="*/ 0 h 1324"/>
                <a:gd name="T24" fmla="*/ 0 w 1598"/>
                <a:gd name="T25" fmla="*/ 0 h 1324"/>
                <a:gd name="T26" fmla="*/ 0 w 1598"/>
                <a:gd name="T27" fmla="*/ 0 h 1324"/>
                <a:gd name="T28" fmla="*/ 0 w 1598"/>
                <a:gd name="T29" fmla="*/ 0 h 1324"/>
                <a:gd name="T30" fmla="*/ 0 w 1598"/>
                <a:gd name="T31" fmla="*/ 0 h 1324"/>
                <a:gd name="T32" fmla="*/ 0 w 1598"/>
                <a:gd name="T33" fmla="*/ 0 h 1324"/>
                <a:gd name="T34" fmla="*/ 0 w 1598"/>
                <a:gd name="T35" fmla="*/ 0 h 1324"/>
                <a:gd name="T36" fmla="*/ 0 w 1598"/>
                <a:gd name="T37" fmla="*/ 0 h 1324"/>
                <a:gd name="T38" fmla="*/ 0 w 1598"/>
                <a:gd name="T39" fmla="*/ 0 h 1324"/>
                <a:gd name="T40" fmla="*/ 0 w 1598"/>
                <a:gd name="T41" fmla="*/ 0 h 1324"/>
                <a:gd name="T42" fmla="*/ 0 w 1598"/>
                <a:gd name="T43" fmla="*/ 0 h 1324"/>
                <a:gd name="T44" fmla="*/ 0 w 1598"/>
                <a:gd name="T45" fmla="*/ 0 h 1324"/>
                <a:gd name="T46" fmla="*/ 0 w 1598"/>
                <a:gd name="T47" fmla="*/ 0 h 1324"/>
                <a:gd name="T48" fmla="*/ 0 w 1598"/>
                <a:gd name="T49" fmla="*/ 0 h 1324"/>
                <a:gd name="T50" fmla="*/ 0 w 1598"/>
                <a:gd name="T51" fmla="*/ 0 h 1324"/>
                <a:gd name="T52" fmla="*/ 0 w 1598"/>
                <a:gd name="T53" fmla="*/ 0 h 1324"/>
                <a:gd name="T54" fmla="*/ 0 w 1598"/>
                <a:gd name="T55" fmla="*/ 0 h 1324"/>
                <a:gd name="T56" fmla="*/ 0 w 1598"/>
                <a:gd name="T57" fmla="*/ 0 h 1324"/>
                <a:gd name="T58" fmla="*/ 0 w 1598"/>
                <a:gd name="T59" fmla="*/ 0 h 1324"/>
                <a:gd name="T60" fmla="*/ 0 w 1598"/>
                <a:gd name="T61" fmla="*/ 0 h 1324"/>
                <a:gd name="T62" fmla="*/ 0 w 1598"/>
                <a:gd name="T63" fmla="*/ 0 h 1324"/>
                <a:gd name="T64" fmla="*/ 0 w 1598"/>
                <a:gd name="T65" fmla="*/ 0 h 1324"/>
                <a:gd name="T66" fmla="*/ 0 w 1598"/>
                <a:gd name="T67" fmla="*/ 0 h 1324"/>
                <a:gd name="T68" fmla="*/ 0 w 1598"/>
                <a:gd name="T69" fmla="*/ 0 h 1324"/>
                <a:gd name="T70" fmla="*/ 0 w 1598"/>
                <a:gd name="T71" fmla="*/ 0 h 1324"/>
                <a:gd name="T72" fmla="*/ 0 w 1598"/>
                <a:gd name="T73" fmla="*/ 0 h 1324"/>
                <a:gd name="T74" fmla="*/ 0 w 1598"/>
                <a:gd name="T75" fmla="*/ 0 h 1324"/>
                <a:gd name="T76" fmla="*/ 0 w 1598"/>
                <a:gd name="T77" fmla="*/ 0 h 1324"/>
                <a:gd name="T78" fmla="*/ 0 w 1598"/>
                <a:gd name="T79" fmla="*/ 0 h 1324"/>
                <a:gd name="T80" fmla="*/ 0 w 1598"/>
                <a:gd name="T81" fmla="*/ 0 h 1324"/>
                <a:gd name="T82" fmla="*/ 0 w 1598"/>
                <a:gd name="T83" fmla="*/ 0 h 1324"/>
                <a:gd name="T84" fmla="*/ 0 w 1598"/>
                <a:gd name="T85" fmla="*/ 0 h 1324"/>
                <a:gd name="T86" fmla="*/ 0 w 1598"/>
                <a:gd name="T87" fmla="*/ 0 h 1324"/>
                <a:gd name="T88" fmla="*/ 0 w 1598"/>
                <a:gd name="T89" fmla="*/ 0 h 1324"/>
                <a:gd name="T90" fmla="*/ 0 w 1598"/>
                <a:gd name="T91" fmla="*/ 0 h 1324"/>
                <a:gd name="T92" fmla="*/ 0 w 1598"/>
                <a:gd name="T93" fmla="*/ 0 h 1324"/>
                <a:gd name="T94" fmla="*/ 0 w 1598"/>
                <a:gd name="T95" fmla="*/ 0 h 1324"/>
                <a:gd name="T96" fmla="*/ 0 w 1598"/>
                <a:gd name="T97" fmla="*/ 0 h 1324"/>
                <a:gd name="T98" fmla="*/ 0 w 1598"/>
                <a:gd name="T99" fmla="*/ 0 h 1324"/>
                <a:gd name="T100" fmla="*/ 0 w 1598"/>
                <a:gd name="T101" fmla="*/ 0 h 1324"/>
                <a:gd name="T102" fmla="*/ 0 w 1598"/>
                <a:gd name="T103" fmla="*/ 0 h 1324"/>
                <a:gd name="T104" fmla="*/ 0 w 1598"/>
                <a:gd name="T105" fmla="*/ 0 h 1324"/>
                <a:gd name="T106" fmla="*/ 0 w 1598"/>
                <a:gd name="T107" fmla="*/ 0 h 1324"/>
                <a:gd name="T108" fmla="*/ 0 w 1598"/>
                <a:gd name="T109" fmla="*/ 0 h 1324"/>
                <a:gd name="T110" fmla="*/ 0 w 1598"/>
                <a:gd name="T111" fmla="*/ 0 h 1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8"/>
                <a:gd name="T169" fmla="*/ 0 h 1324"/>
                <a:gd name="T170" fmla="*/ 1598 w 1598"/>
                <a:gd name="T171" fmla="*/ 1324 h 1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8" h="1324">
                  <a:moveTo>
                    <a:pt x="298" y="224"/>
                  </a:moveTo>
                  <a:lnTo>
                    <a:pt x="285" y="220"/>
                  </a:lnTo>
                  <a:lnTo>
                    <a:pt x="270" y="218"/>
                  </a:lnTo>
                  <a:lnTo>
                    <a:pt x="254" y="218"/>
                  </a:lnTo>
                  <a:lnTo>
                    <a:pt x="241" y="220"/>
                  </a:lnTo>
                  <a:lnTo>
                    <a:pt x="226" y="224"/>
                  </a:lnTo>
                  <a:lnTo>
                    <a:pt x="212" y="227"/>
                  </a:lnTo>
                  <a:lnTo>
                    <a:pt x="197" y="233"/>
                  </a:lnTo>
                  <a:lnTo>
                    <a:pt x="183" y="241"/>
                  </a:lnTo>
                  <a:lnTo>
                    <a:pt x="170" y="248"/>
                  </a:lnTo>
                  <a:lnTo>
                    <a:pt x="159" y="258"/>
                  </a:lnTo>
                  <a:lnTo>
                    <a:pt x="145" y="269"/>
                  </a:lnTo>
                  <a:lnTo>
                    <a:pt x="136" y="281"/>
                  </a:lnTo>
                  <a:lnTo>
                    <a:pt x="124" y="294"/>
                  </a:lnTo>
                  <a:lnTo>
                    <a:pt x="115" y="309"/>
                  </a:lnTo>
                  <a:lnTo>
                    <a:pt x="105" y="325"/>
                  </a:lnTo>
                  <a:lnTo>
                    <a:pt x="97" y="340"/>
                  </a:lnTo>
                  <a:lnTo>
                    <a:pt x="94" y="351"/>
                  </a:lnTo>
                  <a:lnTo>
                    <a:pt x="90" y="363"/>
                  </a:lnTo>
                  <a:lnTo>
                    <a:pt x="86" y="374"/>
                  </a:lnTo>
                  <a:lnTo>
                    <a:pt x="84" y="386"/>
                  </a:lnTo>
                  <a:lnTo>
                    <a:pt x="82" y="397"/>
                  </a:lnTo>
                  <a:lnTo>
                    <a:pt x="80" y="410"/>
                  </a:lnTo>
                  <a:lnTo>
                    <a:pt x="80" y="422"/>
                  </a:lnTo>
                  <a:lnTo>
                    <a:pt x="80" y="433"/>
                  </a:lnTo>
                  <a:lnTo>
                    <a:pt x="82" y="445"/>
                  </a:lnTo>
                  <a:lnTo>
                    <a:pt x="82" y="456"/>
                  </a:lnTo>
                  <a:lnTo>
                    <a:pt x="86" y="466"/>
                  </a:lnTo>
                  <a:lnTo>
                    <a:pt x="88" y="477"/>
                  </a:lnTo>
                  <a:lnTo>
                    <a:pt x="92" y="489"/>
                  </a:lnTo>
                  <a:lnTo>
                    <a:pt x="95" y="498"/>
                  </a:lnTo>
                  <a:lnTo>
                    <a:pt x="99" y="508"/>
                  </a:lnTo>
                  <a:lnTo>
                    <a:pt x="105" y="517"/>
                  </a:lnTo>
                  <a:lnTo>
                    <a:pt x="105" y="515"/>
                  </a:lnTo>
                  <a:lnTo>
                    <a:pt x="92" y="523"/>
                  </a:lnTo>
                  <a:lnTo>
                    <a:pt x="78" y="534"/>
                  </a:lnTo>
                  <a:lnTo>
                    <a:pt x="65" y="544"/>
                  </a:lnTo>
                  <a:lnTo>
                    <a:pt x="53" y="557"/>
                  </a:lnTo>
                  <a:lnTo>
                    <a:pt x="44" y="571"/>
                  </a:lnTo>
                  <a:lnTo>
                    <a:pt x="34" y="584"/>
                  </a:lnTo>
                  <a:lnTo>
                    <a:pt x="25" y="599"/>
                  </a:lnTo>
                  <a:lnTo>
                    <a:pt x="17" y="615"/>
                  </a:lnTo>
                  <a:lnTo>
                    <a:pt x="11" y="634"/>
                  </a:lnTo>
                  <a:lnTo>
                    <a:pt x="5" y="651"/>
                  </a:lnTo>
                  <a:lnTo>
                    <a:pt x="2" y="668"/>
                  </a:lnTo>
                  <a:lnTo>
                    <a:pt x="0" y="687"/>
                  </a:lnTo>
                  <a:lnTo>
                    <a:pt x="0" y="704"/>
                  </a:lnTo>
                  <a:lnTo>
                    <a:pt x="0" y="721"/>
                  </a:lnTo>
                  <a:lnTo>
                    <a:pt x="4" y="738"/>
                  </a:lnTo>
                  <a:lnTo>
                    <a:pt x="7" y="754"/>
                  </a:lnTo>
                  <a:lnTo>
                    <a:pt x="13" y="769"/>
                  </a:lnTo>
                  <a:lnTo>
                    <a:pt x="19" y="784"/>
                  </a:lnTo>
                  <a:lnTo>
                    <a:pt x="28" y="798"/>
                  </a:lnTo>
                  <a:lnTo>
                    <a:pt x="36" y="809"/>
                  </a:lnTo>
                  <a:lnTo>
                    <a:pt x="48" y="820"/>
                  </a:lnTo>
                  <a:lnTo>
                    <a:pt x="59" y="830"/>
                  </a:lnTo>
                  <a:lnTo>
                    <a:pt x="72" y="840"/>
                  </a:lnTo>
                  <a:lnTo>
                    <a:pt x="86" y="847"/>
                  </a:lnTo>
                  <a:lnTo>
                    <a:pt x="95" y="849"/>
                  </a:lnTo>
                  <a:lnTo>
                    <a:pt x="103" y="853"/>
                  </a:lnTo>
                  <a:lnTo>
                    <a:pt x="105" y="874"/>
                  </a:lnTo>
                  <a:lnTo>
                    <a:pt x="107" y="895"/>
                  </a:lnTo>
                  <a:lnTo>
                    <a:pt x="111" y="914"/>
                  </a:lnTo>
                  <a:lnTo>
                    <a:pt x="116" y="935"/>
                  </a:lnTo>
                  <a:lnTo>
                    <a:pt x="122" y="952"/>
                  </a:lnTo>
                  <a:lnTo>
                    <a:pt x="130" y="971"/>
                  </a:lnTo>
                  <a:lnTo>
                    <a:pt x="138" y="988"/>
                  </a:lnTo>
                  <a:lnTo>
                    <a:pt x="147" y="1004"/>
                  </a:lnTo>
                  <a:lnTo>
                    <a:pt x="159" y="1019"/>
                  </a:lnTo>
                  <a:lnTo>
                    <a:pt x="170" y="1034"/>
                  </a:lnTo>
                  <a:lnTo>
                    <a:pt x="182" y="1047"/>
                  </a:lnTo>
                  <a:lnTo>
                    <a:pt x="195" y="1061"/>
                  </a:lnTo>
                  <a:lnTo>
                    <a:pt x="208" y="1072"/>
                  </a:lnTo>
                  <a:lnTo>
                    <a:pt x="224" y="1082"/>
                  </a:lnTo>
                  <a:lnTo>
                    <a:pt x="239" y="1091"/>
                  </a:lnTo>
                  <a:lnTo>
                    <a:pt x="256" y="1099"/>
                  </a:lnTo>
                  <a:lnTo>
                    <a:pt x="273" y="1105"/>
                  </a:lnTo>
                  <a:lnTo>
                    <a:pt x="293" y="1110"/>
                  </a:lnTo>
                  <a:lnTo>
                    <a:pt x="310" y="1114"/>
                  </a:lnTo>
                  <a:lnTo>
                    <a:pt x="329" y="1116"/>
                  </a:lnTo>
                  <a:lnTo>
                    <a:pt x="348" y="1118"/>
                  </a:lnTo>
                  <a:lnTo>
                    <a:pt x="367" y="1116"/>
                  </a:lnTo>
                  <a:lnTo>
                    <a:pt x="386" y="1114"/>
                  </a:lnTo>
                  <a:lnTo>
                    <a:pt x="405" y="1110"/>
                  </a:lnTo>
                  <a:lnTo>
                    <a:pt x="407" y="1127"/>
                  </a:lnTo>
                  <a:lnTo>
                    <a:pt x="409" y="1145"/>
                  </a:lnTo>
                  <a:lnTo>
                    <a:pt x="415" y="1160"/>
                  </a:lnTo>
                  <a:lnTo>
                    <a:pt x="419" y="1175"/>
                  </a:lnTo>
                  <a:lnTo>
                    <a:pt x="425" y="1190"/>
                  </a:lnTo>
                  <a:lnTo>
                    <a:pt x="432" y="1206"/>
                  </a:lnTo>
                  <a:lnTo>
                    <a:pt x="440" y="1219"/>
                  </a:lnTo>
                  <a:lnTo>
                    <a:pt x="448" y="1230"/>
                  </a:lnTo>
                  <a:lnTo>
                    <a:pt x="455" y="1244"/>
                  </a:lnTo>
                  <a:lnTo>
                    <a:pt x="467" y="1255"/>
                  </a:lnTo>
                  <a:lnTo>
                    <a:pt x="476" y="1267"/>
                  </a:lnTo>
                  <a:lnTo>
                    <a:pt x="488" y="1276"/>
                  </a:lnTo>
                  <a:lnTo>
                    <a:pt x="499" y="1286"/>
                  </a:lnTo>
                  <a:lnTo>
                    <a:pt x="511" y="1293"/>
                  </a:lnTo>
                  <a:lnTo>
                    <a:pt x="524" y="1301"/>
                  </a:lnTo>
                  <a:lnTo>
                    <a:pt x="537" y="1307"/>
                  </a:lnTo>
                  <a:lnTo>
                    <a:pt x="557" y="1314"/>
                  </a:lnTo>
                  <a:lnTo>
                    <a:pt x="576" y="1318"/>
                  </a:lnTo>
                  <a:lnTo>
                    <a:pt x="595" y="1322"/>
                  </a:lnTo>
                  <a:lnTo>
                    <a:pt x="614" y="1324"/>
                  </a:lnTo>
                  <a:lnTo>
                    <a:pt x="633" y="1322"/>
                  </a:lnTo>
                  <a:lnTo>
                    <a:pt x="652" y="1320"/>
                  </a:lnTo>
                  <a:lnTo>
                    <a:pt x="673" y="1316"/>
                  </a:lnTo>
                  <a:lnTo>
                    <a:pt x="692" y="1311"/>
                  </a:lnTo>
                  <a:lnTo>
                    <a:pt x="712" y="1303"/>
                  </a:lnTo>
                  <a:lnTo>
                    <a:pt x="731" y="1293"/>
                  </a:lnTo>
                  <a:lnTo>
                    <a:pt x="748" y="1284"/>
                  </a:lnTo>
                  <a:lnTo>
                    <a:pt x="765" y="1272"/>
                  </a:lnTo>
                  <a:lnTo>
                    <a:pt x="782" y="1257"/>
                  </a:lnTo>
                  <a:lnTo>
                    <a:pt x="800" y="1244"/>
                  </a:lnTo>
                  <a:lnTo>
                    <a:pt x="815" y="1227"/>
                  </a:lnTo>
                  <a:lnTo>
                    <a:pt x="830" y="1208"/>
                  </a:lnTo>
                  <a:lnTo>
                    <a:pt x="830" y="1209"/>
                  </a:lnTo>
                  <a:lnTo>
                    <a:pt x="838" y="1223"/>
                  </a:lnTo>
                  <a:lnTo>
                    <a:pt x="847" y="1234"/>
                  </a:lnTo>
                  <a:lnTo>
                    <a:pt x="857" y="1246"/>
                  </a:lnTo>
                  <a:lnTo>
                    <a:pt x="867" y="1255"/>
                  </a:lnTo>
                  <a:lnTo>
                    <a:pt x="878" y="1265"/>
                  </a:lnTo>
                  <a:lnTo>
                    <a:pt x="890" y="1274"/>
                  </a:lnTo>
                  <a:lnTo>
                    <a:pt x="903" y="1280"/>
                  </a:lnTo>
                  <a:lnTo>
                    <a:pt x="914" y="1288"/>
                  </a:lnTo>
                  <a:lnTo>
                    <a:pt x="926" y="1291"/>
                  </a:lnTo>
                  <a:lnTo>
                    <a:pt x="936" y="1293"/>
                  </a:lnTo>
                  <a:lnTo>
                    <a:pt x="945" y="1297"/>
                  </a:lnTo>
                  <a:lnTo>
                    <a:pt x="955" y="1299"/>
                  </a:lnTo>
                  <a:lnTo>
                    <a:pt x="966" y="1299"/>
                  </a:lnTo>
                  <a:lnTo>
                    <a:pt x="976" y="1301"/>
                  </a:lnTo>
                  <a:lnTo>
                    <a:pt x="985" y="1301"/>
                  </a:lnTo>
                  <a:lnTo>
                    <a:pt x="997" y="1301"/>
                  </a:lnTo>
                  <a:lnTo>
                    <a:pt x="1006" y="1299"/>
                  </a:lnTo>
                  <a:lnTo>
                    <a:pt x="1016" y="1297"/>
                  </a:lnTo>
                  <a:lnTo>
                    <a:pt x="1027" y="1295"/>
                  </a:lnTo>
                  <a:lnTo>
                    <a:pt x="1037" y="1293"/>
                  </a:lnTo>
                  <a:lnTo>
                    <a:pt x="1046" y="1290"/>
                  </a:lnTo>
                  <a:lnTo>
                    <a:pt x="1056" y="1286"/>
                  </a:lnTo>
                  <a:lnTo>
                    <a:pt x="1068" y="1282"/>
                  </a:lnTo>
                  <a:lnTo>
                    <a:pt x="1077" y="1278"/>
                  </a:lnTo>
                  <a:lnTo>
                    <a:pt x="1087" y="1272"/>
                  </a:lnTo>
                  <a:lnTo>
                    <a:pt x="1096" y="1267"/>
                  </a:lnTo>
                  <a:lnTo>
                    <a:pt x="1113" y="1255"/>
                  </a:lnTo>
                  <a:lnTo>
                    <a:pt x="1131" y="1240"/>
                  </a:lnTo>
                  <a:lnTo>
                    <a:pt x="1148" y="1223"/>
                  </a:lnTo>
                  <a:lnTo>
                    <a:pt x="1163" y="1206"/>
                  </a:lnTo>
                  <a:lnTo>
                    <a:pt x="1177" y="1187"/>
                  </a:lnTo>
                  <a:lnTo>
                    <a:pt x="1190" y="1166"/>
                  </a:lnTo>
                  <a:lnTo>
                    <a:pt x="1201" y="1143"/>
                  </a:lnTo>
                  <a:lnTo>
                    <a:pt x="1211" y="1145"/>
                  </a:lnTo>
                  <a:lnTo>
                    <a:pt x="1223" y="1147"/>
                  </a:lnTo>
                  <a:lnTo>
                    <a:pt x="1234" y="1147"/>
                  </a:lnTo>
                  <a:lnTo>
                    <a:pt x="1246" y="1148"/>
                  </a:lnTo>
                  <a:lnTo>
                    <a:pt x="1257" y="1147"/>
                  </a:lnTo>
                  <a:lnTo>
                    <a:pt x="1267" y="1147"/>
                  </a:lnTo>
                  <a:lnTo>
                    <a:pt x="1278" y="1145"/>
                  </a:lnTo>
                  <a:lnTo>
                    <a:pt x="1290" y="1145"/>
                  </a:lnTo>
                  <a:lnTo>
                    <a:pt x="1301" y="1141"/>
                  </a:lnTo>
                  <a:lnTo>
                    <a:pt x="1311" y="1139"/>
                  </a:lnTo>
                  <a:lnTo>
                    <a:pt x="1322" y="1135"/>
                  </a:lnTo>
                  <a:lnTo>
                    <a:pt x="1334" y="1131"/>
                  </a:lnTo>
                  <a:lnTo>
                    <a:pt x="1343" y="1127"/>
                  </a:lnTo>
                  <a:lnTo>
                    <a:pt x="1355" y="1122"/>
                  </a:lnTo>
                  <a:lnTo>
                    <a:pt x="1364" y="1116"/>
                  </a:lnTo>
                  <a:lnTo>
                    <a:pt x="1376" y="1110"/>
                  </a:lnTo>
                  <a:lnTo>
                    <a:pt x="1395" y="1097"/>
                  </a:lnTo>
                  <a:lnTo>
                    <a:pt x="1414" y="1084"/>
                  </a:lnTo>
                  <a:lnTo>
                    <a:pt x="1431" y="1066"/>
                  </a:lnTo>
                  <a:lnTo>
                    <a:pt x="1448" y="1047"/>
                  </a:lnTo>
                  <a:lnTo>
                    <a:pt x="1464" y="1028"/>
                  </a:lnTo>
                  <a:lnTo>
                    <a:pt x="1479" y="1007"/>
                  </a:lnTo>
                  <a:lnTo>
                    <a:pt x="1492" y="984"/>
                  </a:lnTo>
                  <a:lnTo>
                    <a:pt x="1504" y="960"/>
                  </a:lnTo>
                  <a:lnTo>
                    <a:pt x="1512" y="939"/>
                  </a:lnTo>
                  <a:lnTo>
                    <a:pt x="1519" y="916"/>
                  </a:lnTo>
                  <a:lnTo>
                    <a:pt x="1525" y="893"/>
                  </a:lnTo>
                  <a:lnTo>
                    <a:pt x="1529" y="870"/>
                  </a:lnTo>
                  <a:lnTo>
                    <a:pt x="1531" y="847"/>
                  </a:lnTo>
                  <a:lnTo>
                    <a:pt x="1531" y="824"/>
                  </a:lnTo>
                  <a:lnTo>
                    <a:pt x="1529" y="801"/>
                  </a:lnTo>
                  <a:lnTo>
                    <a:pt x="1527" y="779"/>
                  </a:lnTo>
                  <a:lnTo>
                    <a:pt x="1540" y="761"/>
                  </a:lnTo>
                  <a:lnTo>
                    <a:pt x="1554" y="742"/>
                  </a:lnTo>
                  <a:lnTo>
                    <a:pt x="1565" y="723"/>
                  </a:lnTo>
                  <a:lnTo>
                    <a:pt x="1577" y="702"/>
                  </a:lnTo>
                  <a:lnTo>
                    <a:pt x="1582" y="683"/>
                  </a:lnTo>
                  <a:lnTo>
                    <a:pt x="1588" y="666"/>
                  </a:lnTo>
                  <a:lnTo>
                    <a:pt x="1592" y="649"/>
                  </a:lnTo>
                  <a:lnTo>
                    <a:pt x="1596" y="630"/>
                  </a:lnTo>
                  <a:lnTo>
                    <a:pt x="1598" y="613"/>
                  </a:lnTo>
                  <a:lnTo>
                    <a:pt x="1598" y="594"/>
                  </a:lnTo>
                  <a:lnTo>
                    <a:pt x="1596" y="576"/>
                  </a:lnTo>
                  <a:lnTo>
                    <a:pt x="1594" y="559"/>
                  </a:lnTo>
                  <a:lnTo>
                    <a:pt x="1592" y="542"/>
                  </a:lnTo>
                  <a:lnTo>
                    <a:pt x="1586" y="527"/>
                  </a:lnTo>
                  <a:lnTo>
                    <a:pt x="1580" y="512"/>
                  </a:lnTo>
                  <a:lnTo>
                    <a:pt x="1573" y="496"/>
                  </a:lnTo>
                  <a:lnTo>
                    <a:pt x="1565" y="481"/>
                  </a:lnTo>
                  <a:lnTo>
                    <a:pt x="1556" y="468"/>
                  </a:lnTo>
                  <a:lnTo>
                    <a:pt x="1546" y="456"/>
                  </a:lnTo>
                  <a:lnTo>
                    <a:pt x="1534" y="445"/>
                  </a:lnTo>
                  <a:lnTo>
                    <a:pt x="1538" y="428"/>
                  </a:lnTo>
                  <a:lnTo>
                    <a:pt x="1540" y="409"/>
                  </a:lnTo>
                  <a:lnTo>
                    <a:pt x="1542" y="391"/>
                  </a:lnTo>
                  <a:lnTo>
                    <a:pt x="1542" y="374"/>
                  </a:lnTo>
                  <a:lnTo>
                    <a:pt x="1540" y="357"/>
                  </a:lnTo>
                  <a:lnTo>
                    <a:pt x="1538" y="340"/>
                  </a:lnTo>
                  <a:lnTo>
                    <a:pt x="1533" y="325"/>
                  </a:lnTo>
                  <a:lnTo>
                    <a:pt x="1529" y="309"/>
                  </a:lnTo>
                  <a:lnTo>
                    <a:pt x="1521" y="296"/>
                  </a:lnTo>
                  <a:lnTo>
                    <a:pt x="1513" y="281"/>
                  </a:lnTo>
                  <a:lnTo>
                    <a:pt x="1506" y="269"/>
                  </a:lnTo>
                  <a:lnTo>
                    <a:pt x="1494" y="258"/>
                  </a:lnTo>
                  <a:lnTo>
                    <a:pt x="1485" y="246"/>
                  </a:lnTo>
                  <a:lnTo>
                    <a:pt x="1471" y="237"/>
                  </a:lnTo>
                  <a:lnTo>
                    <a:pt x="1460" y="229"/>
                  </a:lnTo>
                  <a:lnTo>
                    <a:pt x="1445" y="222"/>
                  </a:lnTo>
                  <a:lnTo>
                    <a:pt x="1437" y="218"/>
                  </a:lnTo>
                  <a:lnTo>
                    <a:pt x="1427" y="216"/>
                  </a:lnTo>
                  <a:lnTo>
                    <a:pt x="1418" y="214"/>
                  </a:lnTo>
                  <a:lnTo>
                    <a:pt x="1408" y="212"/>
                  </a:lnTo>
                  <a:lnTo>
                    <a:pt x="1399" y="210"/>
                  </a:lnTo>
                  <a:lnTo>
                    <a:pt x="1389" y="210"/>
                  </a:lnTo>
                  <a:lnTo>
                    <a:pt x="1379" y="210"/>
                  </a:lnTo>
                  <a:lnTo>
                    <a:pt x="1370" y="212"/>
                  </a:lnTo>
                  <a:lnTo>
                    <a:pt x="1360" y="212"/>
                  </a:lnTo>
                  <a:lnTo>
                    <a:pt x="1351" y="214"/>
                  </a:lnTo>
                  <a:lnTo>
                    <a:pt x="1341" y="216"/>
                  </a:lnTo>
                  <a:lnTo>
                    <a:pt x="1332" y="220"/>
                  </a:lnTo>
                  <a:lnTo>
                    <a:pt x="1322" y="224"/>
                  </a:lnTo>
                  <a:lnTo>
                    <a:pt x="1312" y="227"/>
                  </a:lnTo>
                  <a:lnTo>
                    <a:pt x="1305" y="233"/>
                  </a:lnTo>
                  <a:lnTo>
                    <a:pt x="1295" y="237"/>
                  </a:lnTo>
                  <a:lnTo>
                    <a:pt x="1295" y="239"/>
                  </a:lnTo>
                  <a:lnTo>
                    <a:pt x="1293" y="227"/>
                  </a:lnTo>
                  <a:lnTo>
                    <a:pt x="1291" y="218"/>
                  </a:lnTo>
                  <a:lnTo>
                    <a:pt x="1288" y="208"/>
                  </a:lnTo>
                  <a:lnTo>
                    <a:pt x="1284" y="201"/>
                  </a:lnTo>
                  <a:lnTo>
                    <a:pt x="1276" y="184"/>
                  </a:lnTo>
                  <a:lnTo>
                    <a:pt x="1267" y="166"/>
                  </a:lnTo>
                  <a:lnTo>
                    <a:pt x="1255" y="153"/>
                  </a:lnTo>
                  <a:lnTo>
                    <a:pt x="1247" y="147"/>
                  </a:lnTo>
                  <a:lnTo>
                    <a:pt x="1242" y="142"/>
                  </a:lnTo>
                  <a:lnTo>
                    <a:pt x="1234" y="136"/>
                  </a:lnTo>
                  <a:lnTo>
                    <a:pt x="1226" y="130"/>
                  </a:lnTo>
                  <a:lnTo>
                    <a:pt x="1219" y="126"/>
                  </a:lnTo>
                  <a:lnTo>
                    <a:pt x="1211" y="123"/>
                  </a:lnTo>
                  <a:lnTo>
                    <a:pt x="1200" y="119"/>
                  </a:lnTo>
                  <a:lnTo>
                    <a:pt x="1190" y="115"/>
                  </a:lnTo>
                  <a:lnTo>
                    <a:pt x="1179" y="113"/>
                  </a:lnTo>
                  <a:lnTo>
                    <a:pt x="1169" y="113"/>
                  </a:lnTo>
                  <a:lnTo>
                    <a:pt x="1157" y="111"/>
                  </a:lnTo>
                  <a:lnTo>
                    <a:pt x="1146" y="113"/>
                  </a:lnTo>
                  <a:lnTo>
                    <a:pt x="1135" y="113"/>
                  </a:lnTo>
                  <a:lnTo>
                    <a:pt x="1125" y="117"/>
                  </a:lnTo>
                  <a:lnTo>
                    <a:pt x="1113" y="119"/>
                  </a:lnTo>
                  <a:lnTo>
                    <a:pt x="1102" y="123"/>
                  </a:lnTo>
                  <a:lnTo>
                    <a:pt x="1092" y="128"/>
                  </a:lnTo>
                  <a:lnTo>
                    <a:pt x="1081" y="134"/>
                  </a:lnTo>
                  <a:lnTo>
                    <a:pt x="1071" y="140"/>
                  </a:lnTo>
                  <a:lnTo>
                    <a:pt x="1062" y="147"/>
                  </a:lnTo>
                  <a:lnTo>
                    <a:pt x="1052" y="155"/>
                  </a:lnTo>
                  <a:lnTo>
                    <a:pt x="1043" y="163"/>
                  </a:lnTo>
                  <a:lnTo>
                    <a:pt x="1041" y="166"/>
                  </a:lnTo>
                  <a:lnTo>
                    <a:pt x="1035" y="147"/>
                  </a:lnTo>
                  <a:lnTo>
                    <a:pt x="1025" y="128"/>
                  </a:lnTo>
                  <a:lnTo>
                    <a:pt x="1016" y="113"/>
                  </a:lnTo>
                  <a:lnTo>
                    <a:pt x="1004" y="98"/>
                  </a:lnTo>
                  <a:lnTo>
                    <a:pt x="991" y="84"/>
                  </a:lnTo>
                  <a:lnTo>
                    <a:pt x="978" y="73"/>
                  </a:lnTo>
                  <a:lnTo>
                    <a:pt x="960" y="62"/>
                  </a:lnTo>
                  <a:lnTo>
                    <a:pt x="953" y="58"/>
                  </a:lnTo>
                  <a:lnTo>
                    <a:pt x="945" y="54"/>
                  </a:lnTo>
                  <a:lnTo>
                    <a:pt x="932" y="48"/>
                  </a:lnTo>
                  <a:lnTo>
                    <a:pt x="920" y="46"/>
                  </a:lnTo>
                  <a:lnTo>
                    <a:pt x="907" y="42"/>
                  </a:lnTo>
                  <a:lnTo>
                    <a:pt x="893" y="41"/>
                  </a:lnTo>
                  <a:lnTo>
                    <a:pt x="882" y="41"/>
                  </a:lnTo>
                  <a:lnTo>
                    <a:pt x="869" y="41"/>
                  </a:lnTo>
                  <a:lnTo>
                    <a:pt x="855" y="42"/>
                  </a:lnTo>
                  <a:lnTo>
                    <a:pt x="842" y="46"/>
                  </a:lnTo>
                  <a:lnTo>
                    <a:pt x="828" y="48"/>
                  </a:lnTo>
                  <a:lnTo>
                    <a:pt x="817" y="54"/>
                  </a:lnTo>
                  <a:lnTo>
                    <a:pt x="803" y="58"/>
                  </a:lnTo>
                  <a:lnTo>
                    <a:pt x="790" y="65"/>
                  </a:lnTo>
                  <a:lnTo>
                    <a:pt x="779" y="73"/>
                  </a:lnTo>
                  <a:lnTo>
                    <a:pt x="765" y="81"/>
                  </a:lnTo>
                  <a:lnTo>
                    <a:pt x="754" y="90"/>
                  </a:lnTo>
                  <a:lnTo>
                    <a:pt x="742" y="100"/>
                  </a:lnTo>
                  <a:lnTo>
                    <a:pt x="733" y="86"/>
                  </a:lnTo>
                  <a:lnTo>
                    <a:pt x="723" y="73"/>
                  </a:lnTo>
                  <a:lnTo>
                    <a:pt x="712" y="62"/>
                  </a:lnTo>
                  <a:lnTo>
                    <a:pt x="700" y="50"/>
                  </a:lnTo>
                  <a:lnTo>
                    <a:pt x="687" y="41"/>
                  </a:lnTo>
                  <a:lnTo>
                    <a:pt x="673" y="31"/>
                  </a:lnTo>
                  <a:lnTo>
                    <a:pt x="660" y="23"/>
                  </a:lnTo>
                  <a:lnTo>
                    <a:pt x="647" y="16"/>
                  </a:lnTo>
                  <a:lnTo>
                    <a:pt x="635" y="12"/>
                  </a:lnTo>
                  <a:lnTo>
                    <a:pt x="622" y="8"/>
                  </a:lnTo>
                  <a:lnTo>
                    <a:pt x="610" y="6"/>
                  </a:lnTo>
                  <a:lnTo>
                    <a:pt x="599" y="2"/>
                  </a:lnTo>
                  <a:lnTo>
                    <a:pt x="587" y="2"/>
                  </a:lnTo>
                  <a:lnTo>
                    <a:pt x="576" y="0"/>
                  </a:lnTo>
                  <a:lnTo>
                    <a:pt x="562" y="0"/>
                  </a:lnTo>
                  <a:lnTo>
                    <a:pt x="551" y="0"/>
                  </a:lnTo>
                  <a:lnTo>
                    <a:pt x="539" y="2"/>
                  </a:lnTo>
                  <a:lnTo>
                    <a:pt x="526" y="4"/>
                  </a:lnTo>
                  <a:lnTo>
                    <a:pt x="515" y="6"/>
                  </a:lnTo>
                  <a:lnTo>
                    <a:pt x="503" y="10"/>
                  </a:lnTo>
                  <a:lnTo>
                    <a:pt x="492" y="14"/>
                  </a:lnTo>
                  <a:lnTo>
                    <a:pt x="480" y="18"/>
                  </a:lnTo>
                  <a:lnTo>
                    <a:pt x="469" y="21"/>
                  </a:lnTo>
                  <a:lnTo>
                    <a:pt x="457" y="27"/>
                  </a:lnTo>
                  <a:lnTo>
                    <a:pt x="446" y="33"/>
                  </a:lnTo>
                  <a:lnTo>
                    <a:pt x="434" y="41"/>
                  </a:lnTo>
                  <a:lnTo>
                    <a:pt x="423" y="48"/>
                  </a:lnTo>
                  <a:lnTo>
                    <a:pt x="413" y="56"/>
                  </a:lnTo>
                  <a:lnTo>
                    <a:pt x="402" y="63"/>
                  </a:lnTo>
                  <a:lnTo>
                    <a:pt x="392" y="73"/>
                  </a:lnTo>
                  <a:lnTo>
                    <a:pt x="382" y="82"/>
                  </a:lnTo>
                  <a:lnTo>
                    <a:pt x="373" y="92"/>
                  </a:lnTo>
                  <a:lnTo>
                    <a:pt x="363" y="102"/>
                  </a:lnTo>
                  <a:lnTo>
                    <a:pt x="356" y="113"/>
                  </a:lnTo>
                  <a:lnTo>
                    <a:pt x="338" y="136"/>
                  </a:lnTo>
                  <a:lnTo>
                    <a:pt x="325" y="161"/>
                  </a:lnTo>
                  <a:lnTo>
                    <a:pt x="317" y="174"/>
                  </a:lnTo>
                  <a:lnTo>
                    <a:pt x="312" y="187"/>
                  </a:lnTo>
                  <a:lnTo>
                    <a:pt x="304" y="205"/>
                  </a:lnTo>
                  <a:lnTo>
                    <a:pt x="298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88" name="Freeform 12"/>
            <p:cNvSpPr>
              <a:spLocks/>
            </p:cNvSpPr>
            <p:nvPr/>
          </p:nvSpPr>
          <p:spPr bwMode="auto">
            <a:xfrm>
              <a:off x="1320497" y="1252538"/>
              <a:ext cx="1125691" cy="851574"/>
            </a:xfrm>
            <a:custGeom>
              <a:avLst/>
              <a:gdLst>
                <a:gd name="T0" fmla="*/ 0 w 1598"/>
                <a:gd name="T1" fmla="*/ 0 h 1324"/>
                <a:gd name="T2" fmla="*/ 0 w 1598"/>
                <a:gd name="T3" fmla="*/ 0 h 1324"/>
                <a:gd name="T4" fmla="*/ 0 w 1598"/>
                <a:gd name="T5" fmla="*/ 0 h 1324"/>
                <a:gd name="T6" fmla="*/ 0 w 1598"/>
                <a:gd name="T7" fmla="*/ 0 h 1324"/>
                <a:gd name="T8" fmla="*/ 0 w 1598"/>
                <a:gd name="T9" fmla="*/ 0 h 1324"/>
                <a:gd name="T10" fmla="*/ 0 w 1598"/>
                <a:gd name="T11" fmla="*/ 0 h 1324"/>
                <a:gd name="T12" fmla="*/ 0 w 1598"/>
                <a:gd name="T13" fmla="*/ 0 h 1324"/>
                <a:gd name="T14" fmla="*/ 0 w 1598"/>
                <a:gd name="T15" fmla="*/ 0 h 1324"/>
                <a:gd name="T16" fmla="*/ 0 w 1598"/>
                <a:gd name="T17" fmla="*/ 0 h 1324"/>
                <a:gd name="T18" fmla="*/ 0 w 1598"/>
                <a:gd name="T19" fmla="*/ 0 h 1324"/>
                <a:gd name="T20" fmla="*/ 0 w 1598"/>
                <a:gd name="T21" fmla="*/ 0 h 1324"/>
                <a:gd name="T22" fmla="*/ 0 w 1598"/>
                <a:gd name="T23" fmla="*/ 0 h 1324"/>
                <a:gd name="T24" fmla="*/ 0 w 1598"/>
                <a:gd name="T25" fmla="*/ 0 h 1324"/>
                <a:gd name="T26" fmla="*/ 0 w 1598"/>
                <a:gd name="T27" fmla="*/ 0 h 1324"/>
                <a:gd name="T28" fmla="*/ 0 w 1598"/>
                <a:gd name="T29" fmla="*/ 0 h 1324"/>
                <a:gd name="T30" fmla="*/ 0 w 1598"/>
                <a:gd name="T31" fmla="*/ 0 h 1324"/>
                <a:gd name="T32" fmla="*/ 0 w 1598"/>
                <a:gd name="T33" fmla="*/ 0 h 1324"/>
                <a:gd name="T34" fmla="*/ 0 w 1598"/>
                <a:gd name="T35" fmla="*/ 0 h 1324"/>
                <a:gd name="T36" fmla="*/ 0 w 1598"/>
                <a:gd name="T37" fmla="*/ 0 h 1324"/>
                <a:gd name="T38" fmla="*/ 0 w 1598"/>
                <a:gd name="T39" fmla="*/ 0 h 1324"/>
                <a:gd name="T40" fmla="*/ 0 w 1598"/>
                <a:gd name="T41" fmla="*/ 0 h 1324"/>
                <a:gd name="T42" fmla="*/ 0 w 1598"/>
                <a:gd name="T43" fmla="*/ 0 h 1324"/>
                <a:gd name="T44" fmla="*/ 0 w 1598"/>
                <a:gd name="T45" fmla="*/ 0 h 1324"/>
                <a:gd name="T46" fmla="*/ 0 w 1598"/>
                <a:gd name="T47" fmla="*/ 0 h 1324"/>
                <a:gd name="T48" fmla="*/ 0 w 1598"/>
                <a:gd name="T49" fmla="*/ 0 h 1324"/>
                <a:gd name="T50" fmla="*/ 0 w 1598"/>
                <a:gd name="T51" fmla="*/ 0 h 1324"/>
                <a:gd name="T52" fmla="*/ 0 w 1598"/>
                <a:gd name="T53" fmla="*/ 0 h 1324"/>
                <a:gd name="T54" fmla="*/ 0 w 1598"/>
                <a:gd name="T55" fmla="*/ 0 h 1324"/>
                <a:gd name="T56" fmla="*/ 0 w 1598"/>
                <a:gd name="T57" fmla="*/ 0 h 1324"/>
                <a:gd name="T58" fmla="*/ 0 w 1598"/>
                <a:gd name="T59" fmla="*/ 0 h 1324"/>
                <a:gd name="T60" fmla="*/ 0 w 1598"/>
                <a:gd name="T61" fmla="*/ 0 h 1324"/>
                <a:gd name="T62" fmla="*/ 0 w 1598"/>
                <a:gd name="T63" fmla="*/ 0 h 1324"/>
                <a:gd name="T64" fmla="*/ 0 w 1598"/>
                <a:gd name="T65" fmla="*/ 0 h 1324"/>
                <a:gd name="T66" fmla="*/ 0 w 1598"/>
                <a:gd name="T67" fmla="*/ 0 h 1324"/>
                <a:gd name="T68" fmla="*/ 0 w 1598"/>
                <a:gd name="T69" fmla="*/ 0 h 1324"/>
                <a:gd name="T70" fmla="*/ 0 w 1598"/>
                <a:gd name="T71" fmla="*/ 0 h 1324"/>
                <a:gd name="T72" fmla="*/ 0 w 1598"/>
                <a:gd name="T73" fmla="*/ 0 h 1324"/>
                <a:gd name="T74" fmla="*/ 0 w 1598"/>
                <a:gd name="T75" fmla="*/ 0 h 1324"/>
                <a:gd name="T76" fmla="*/ 0 w 1598"/>
                <a:gd name="T77" fmla="*/ 0 h 1324"/>
                <a:gd name="T78" fmla="*/ 0 w 1598"/>
                <a:gd name="T79" fmla="*/ 0 h 1324"/>
                <a:gd name="T80" fmla="*/ 0 w 1598"/>
                <a:gd name="T81" fmla="*/ 0 h 1324"/>
                <a:gd name="T82" fmla="*/ 0 w 1598"/>
                <a:gd name="T83" fmla="*/ 0 h 1324"/>
                <a:gd name="T84" fmla="*/ 0 w 1598"/>
                <a:gd name="T85" fmla="*/ 0 h 1324"/>
                <a:gd name="T86" fmla="*/ 0 w 1598"/>
                <a:gd name="T87" fmla="*/ 0 h 1324"/>
                <a:gd name="T88" fmla="*/ 0 w 1598"/>
                <a:gd name="T89" fmla="*/ 0 h 1324"/>
                <a:gd name="T90" fmla="*/ 0 w 1598"/>
                <a:gd name="T91" fmla="*/ 0 h 1324"/>
                <a:gd name="T92" fmla="*/ 0 w 1598"/>
                <a:gd name="T93" fmla="*/ 0 h 1324"/>
                <a:gd name="T94" fmla="*/ 0 w 1598"/>
                <a:gd name="T95" fmla="*/ 0 h 1324"/>
                <a:gd name="T96" fmla="*/ 0 w 1598"/>
                <a:gd name="T97" fmla="*/ 0 h 1324"/>
                <a:gd name="T98" fmla="*/ 0 w 1598"/>
                <a:gd name="T99" fmla="*/ 0 h 1324"/>
                <a:gd name="T100" fmla="*/ 0 w 1598"/>
                <a:gd name="T101" fmla="*/ 0 h 1324"/>
                <a:gd name="T102" fmla="*/ 0 w 1598"/>
                <a:gd name="T103" fmla="*/ 0 h 1324"/>
                <a:gd name="T104" fmla="*/ 0 w 1598"/>
                <a:gd name="T105" fmla="*/ 0 h 1324"/>
                <a:gd name="T106" fmla="*/ 0 w 1598"/>
                <a:gd name="T107" fmla="*/ 0 h 1324"/>
                <a:gd name="T108" fmla="*/ 0 w 1598"/>
                <a:gd name="T109" fmla="*/ 0 h 1324"/>
                <a:gd name="T110" fmla="*/ 0 w 1598"/>
                <a:gd name="T111" fmla="*/ 0 h 1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8"/>
                <a:gd name="T169" fmla="*/ 0 h 1324"/>
                <a:gd name="T170" fmla="*/ 1598 w 1598"/>
                <a:gd name="T171" fmla="*/ 1324 h 1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8" h="1324">
                  <a:moveTo>
                    <a:pt x="298" y="224"/>
                  </a:moveTo>
                  <a:lnTo>
                    <a:pt x="285" y="220"/>
                  </a:lnTo>
                  <a:lnTo>
                    <a:pt x="270" y="218"/>
                  </a:lnTo>
                  <a:lnTo>
                    <a:pt x="254" y="218"/>
                  </a:lnTo>
                  <a:lnTo>
                    <a:pt x="241" y="220"/>
                  </a:lnTo>
                  <a:lnTo>
                    <a:pt x="226" y="224"/>
                  </a:lnTo>
                  <a:lnTo>
                    <a:pt x="212" y="227"/>
                  </a:lnTo>
                  <a:lnTo>
                    <a:pt x="197" y="233"/>
                  </a:lnTo>
                  <a:lnTo>
                    <a:pt x="183" y="241"/>
                  </a:lnTo>
                  <a:lnTo>
                    <a:pt x="170" y="248"/>
                  </a:lnTo>
                  <a:lnTo>
                    <a:pt x="159" y="258"/>
                  </a:lnTo>
                  <a:lnTo>
                    <a:pt x="145" y="269"/>
                  </a:lnTo>
                  <a:lnTo>
                    <a:pt x="136" y="281"/>
                  </a:lnTo>
                  <a:lnTo>
                    <a:pt x="124" y="294"/>
                  </a:lnTo>
                  <a:lnTo>
                    <a:pt x="115" y="309"/>
                  </a:lnTo>
                  <a:lnTo>
                    <a:pt x="105" y="325"/>
                  </a:lnTo>
                  <a:lnTo>
                    <a:pt x="97" y="340"/>
                  </a:lnTo>
                  <a:lnTo>
                    <a:pt x="94" y="351"/>
                  </a:lnTo>
                  <a:lnTo>
                    <a:pt x="90" y="363"/>
                  </a:lnTo>
                  <a:lnTo>
                    <a:pt x="86" y="374"/>
                  </a:lnTo>
                  <a:lnTo>
                    <a:pt x="84" y="386"/>
                  </a:lnTo>
                  <a:lnTo>
                    <a:pt x="82" y="397"/>
                  </a:lnTo>
                  <a:lnTo>
                    <a:pt x="80" y="410"/>
                  </a:lnTo>
                  <a:lnTo>
                    <a:pt x="80" y="422"/>
                  </a:lnTo>
                  <a:lnTo>
                    <a:pt x="80" y="433"/>
                  </a:lnTo>
                  <a:lnTo>
                    <a:pt x="82" y="445"/>
                  </a:lnTo>
                  <a:lnTo>
                    <a:pt x="82" y="456"/>
                  </a:lnTo>
                  <a:lnTo>
                    <a:pt x="86" y="466"/>
                  </a:lnTo>
                  <a:lnTo>
                    <a:pt x="88" y="477"/>
                  </a:lnTo>
                  <a:lnTo>
                    <a:pt x="92" y="489"/>
                  </a:lnTo>
                  <a:lnTo>
                    <a:pt x="95" y="498"/>
                  </a:lnTo>
                  <a:lnTo>
                    <a:pt x="99" y="508"/>
                  </a:lnTo>
                  <a:lnTo>
                    <a:pt x="105" y="517"/>
                  </a:lnTo>
                  <a:lnTo>
                    <a:pt x="105" y="515"/>
                  </a:lnTo>
                  <a:lnTo>
                    <a:pt x="92" y="523"/>
                  </a:lnTo>
                  <a:lnTo>
                    <a:pt x="78" y="534"/>
                  </a:lnTo>
                  <a:lnTo>
                    <a:pt x="65" y="544"/>
                  </a:lnTo>
                  <a:lnTo>
                    <a:pt x="53" y="557"/>
                  </a:lnTo>
                  <a:lnTo>
                    <a:pt x="44" y="571"/>
                  </a:lnTo>
                  <a:lnTo>
                    <a:pt x="34" y="584"/>
                  </a:lnTo>
                  <a:lnTo>
                    <a:pt x="25" y="599"/>
                  </a:lnTo>
                  <a:lnTo>
                    <a:pt x="17" y="615"/>
                  </a:lnTo>
                  <a:lnTo>
                    <a:pt x="11" y="634"/>
                  </a:lnTo>
                  <a:lnTo>
                    <a:pt x="5" y="651"/>
                  </a:lnTo>
                  <a:lnTo>
                    <a:pt x="2" y="668"/>
                  </a:lnTo>
                  <a:lnTo>
                    <a:pt x="0" y="687"/>
                  </a:lnTo>
                  <a:lnTo>
                    <a:pt x="0" y="704"/>
                  </a:lnTo>
                  <a:lnTo>
                    <a:pt x="0" y="721"/>
                  </a:lnTo>
                  <a:lnTo>
                    <a:pt x="4" y="738"/>
                  </a:lnTo>
                  <a:lnTo>
                    <a:pt x="7" y="754"/>
                  </a:lnTo>
                  <a:lnTo>
                    <a:pt x="13" y="769"/>
                  </a:lnTo>
                  <a:lnTo>
                    <a:pt x="19" y="784"/>
                  </a:lnTo>
                  <a:lnTo>
                    <a:pt x="28" y="798"/>
                  </a:lnTo>
                  <a:lnTo>
                    <a:pt x="36" y="809"/>
                  </a:lnTo>
                  <a:lnTo>
                    <a:pt x="48" y="820"/>
                  </a:lnTo>
                  <a:lnTo>
                    <a:pt x="59" y="830"/>
                  </a:lnTo>
                  <a:lnTo>
                    <a:pt x="72" y="840"/>
                  </a:lnTo>
                  <a:lnTo>
                    <a:pt x="86" y="847"/>
                  </a:lnTo>
                  <a:lnTo>
                    <a:pt x="95" y="849"/>
                  </a:lnTo>
                  <a:lnTo>
                    <a:pt x="103" y="853"/>
                  </a:lnTo>
                  <a:lnTo>
                    <a:pt x="105" y="874"/>
                  </a:lnTo>
                  <a:lnTo>
                    <a:pt x="107" y="895"/>
                  </a:lnTo>
                  <a:lnTo>
                    <a:pt x="111" y="914"/>
                  </a:lnTo>
                  <a:lnTo>
                    <a:pt x="116" y="935"/>
                  </a:lnTo>
                  <a:lnTo>
                    <a:pt x="122" y="952"/>
                  </a:lnTo>
                  <a:lnTo>
                    <a:pt x="130" y="971"/>
                  </a:lnTo>
                  <a:lnTo>
                    <a:pt x="138" y="988"/>
                  </a:lnTo>
                  <a:lnTo>
                    <a:pt x="147" y="1004"/>
                  </a:lnTo>
                  <a:lnTo>
                    <a:pt x="159" y="1019"/>
                  </a:lnTo>
                  <a:lnTo>
                    <a:pt x="170" y="1034"/>
                  </a:lnTo>
                  <a:lnTo>
                    <a:pt x="182" y="1047"/>
                  </a:lnTo>
                  <a:lnTo>
                    <a:pt x="195" y="1061"/>
                  </a:lnTo>
                  <a:lnTo>
                    <a:pt x="208" y="1072"/>
                  </a:lnTo>
                  <a:lnTo>
                    <a:pt x="224" y="1082"/>
                  </a:lnTo>
                  <a:lnTo>
                    <a:pt x="239" y="1091"/>
                  </a:lnTo>
                  <a:lnTo>
                    <a:pt x="256" y="1099"/>
                  </a:lnTo>
                  <a:lnTo>
                    <a:pt x="273" y="1105"/>
                  </a:lnTo>
                  <a:lnTo>
                    <a:pt x="293" y="1110"/>
                  </a:lnTo>
                  <a:lnTo>
                    <a:pt x="310" y="1114"/>
                  </a:lnTo>
                  <a:lnTo>
                    <a:pt x="329" y="1116"/>
                  </a:lnTo>
                  <a:lnTo>
                    <a:pt x="348" y="1118"/>
                  </a:lnTo>
                  <a:lnTo>
                    <a:pt x="367" y="1116"/>
                  </a:lnTo>
                  <a:lnTo>
                    <a:pt x="386" y="1114"/>
                  </a:lnTo>
                  <a:lnTo>
                    <a:pt x="405" y="1110"/>
                  </a:lnTo>
                  <a:lnTo>
                    <a:pt x="407" y="1127"/>
                  </a:lnTo>
                  <a:lnTo>
                    <a:pt x="409" y="1145"/>
                  </a:lnTo>
                  <a:lnTo>
                    <a:pt x="415" y="1160"/>
                  </a:lnTo>
                  <a:lnTo>
                    <a:pt x="419" y="1175"/>
                  </a:lnTo>
                  <a:lnTo>
                    <a:pt x="425" y="1190"/>
                  </a:lnTo>
                  <a:lnTo>
                    <a:pt x="432" y="1206"/>
                  </a:lnTo>
                  <a:lnTo>
                    <a:pt x="440" y="1219"/>
                  </a:lnTo>
                  <a:lnTo>
                    <a:pt x="448" y="1230"/>
                  </a:lnTo>
                  <a:lnTo>
                    <a:pt x="455" y="1244"/>
                  </a:lnTo>
                  <a:lnTo>
                    <a:pt x="467" y="1255"/>
                  </a:lnTo>
                  <a:lnTo>
                    <a:pt x="476" y="1267"/>
                  </a:lnTo>
                  <a:lnTo>
                    <a:pt x="488" y="1276"/>
                  </a:lnTo>
                  <a:lnTo>
                    <a:pt x="499" y="1286"/>
                  </a:lnTo>
                  <a:lnTo>
                    <a:pt x="511" y="1293"/>
                  </a:lnTo>
                  <a:lnTo>
                    <a:pt x="524" y="1301"/>
                  </a:lnTo>
                  <a:lnTo>
                    <a:pt x="537" y="1307"/>
                  </a:lnTo>
                  <a:lnTo>
                    <a:pt x="557" y="1314"/>
                  </a:lnTo>
                  <a:lnTo>
                    <a:pt x="576" y="1318"/>
                  </a:lnTo>
                  <a:lnTo>
                    <a:pt x="595" y="1322"/>
                  </a:lnTo>
                  <a:lnTo>
                    <a:pt x="614" y="1324"/>
                  </a:lnTo>
                  <a:lnTo>
                    <a:pt x="633" y="1322"/>
                  </a:lnTo>
                  <a:lnTo>
                    <a:pt x="652" y="1320"/>
                  </a:lnTo>
                  <a:lnTo>
                    <a:pt x="673" y="1316"/>
                  </a:lnTo>
                  <a:lnTo>
                    <a:pt x="692" y="1311"/>
                  </a:lnTo>
                  <a:lnTo>
                    <a:pt x="712" y="1303"/>
                  </a:lnTo>
                  <a:lnTo>
                    <a:pt x="731" y="1293"/>
                  </a:lnTo>
                  <a:lnTo>
                    <a:pt x="748" y="1284"/>
                  </a:lnTo>
                  <a:lnTo>
                    <a:pt x="765" y="1272"/>
                  </a:lnTo>
                  <a:lnTo>
                    <a:pt x="782" y="1257"/>
                  </a:lnTo>
                  <a:lnTo>
                    <a:pt x="800" y="1244"/>
                  </a:lnTo>
                  <a:lnTo>
                    <a:pt x="815" y="1227"/>
                  </a:lnTo>
                  <a:lnTo>
                    <a:pt x="830" y="1208"/>
                  </a:lnTo>
                  <a:lnTo>
                    <a:pt x="830" y="1209"/>
                  </a:lnTo>
                  <a:lnTo>
                    <a:pt x="838" y="1223"/>
                  </a:lnTo>
                  <a:lnTo>
                    <a:pt x="847" y="1234"/>
                  </a:lnTo>
                  <a:lnTo>
                    <a:pt x="857" y="1246"/>
                  </a:lnTo>
                  <a:lnTo>
                    <a:pt x="867" y="1255"/>
                  </a:lnTo>
                  <a:lnTo>
                    <a:pt x="878" y="1265"/>
                  </a:lnTo>
                  <a:lnTo>
                    <a:pt x="890" y="1274"/>
                  </a:lnTo>
                  <a:lnTo>
                    <a:pt x="903" y="1280"/>
                  </a:lnTo>
                  <a:lnTo>
                    <a:pt x="914" y="1288"/>
                  </a:lnTo>
                  <a:lnTo>
                    <a:pt x="926" y="1291"/>
                  </a:lnTo>
                  <a:lnTo>
                    <a:pt x="936" y="1293"/>
                  </a:lnTo>
                  <a:lnTo>
                    <a:pt x="945" y="1297"/>
                  </a:lnTo>
                  <a:lnTo>
                    <a:pt x="955" y="1299"/>
                  </a:lnTo>
                  <a:lnTo>
                    <a:pt x="966" y="1299"/>
                  </a:lnTo>
                  <a:lnTo>
                    <a:pt x="976" y="1301"/>
                  </a:lnTo>
                  <a:lnTo>
                    <a:pt x="985" y="1301"/>
                  </a:lnTo>
                  <a:lnTo>
                    <a:pt x="997" y="1301"/>
                  </a:lnTo>
                  <a:lnTo>
                    <a:pt x="1006" y="1299"/>
                  </a:lnTo>
                  <a:lnTo>
                    <a:pt x="1016" y="1297"/>
                  </a:lnTo>
                  <a:lnTo>
                    <a:pt x="1027" y="1295"/>
                  </a:lnTo>
                  <a:lnTo>
                    <a:pt x="1037" y="1293"/>
                  </a:lnTo>
                  <a:lnTo>
                    <a:pt x="1046" y="1290"/>
                  </a:lnTo>
                  <a:lnTo>
                    <a:pt x="1056" y="1286"/>
                  </a:lnTo>
                  <a:lnTo>
                    <a:pt x="1068" y="1282"/>
                  </a:lnTo>
                  <a:lnTo>
                    <a:pt x="1077" y="1278"/>
                  </a:lnTo>
                  <a:lnTo>
                    <a:pt x="1087" y="1272"/>
                  </a:lnTo>
                  <a:lnTo>
                    <a:pt x="1096" y="1267"/>
                  </a:lnTo>
                  <a:lnTo>
                    <a:pt x="1113" y="1255"/>
                  </a:lnTo>
                  <a:lnTo>
                    <a:pt x="1131" y="1240"/>
                  </a:lnTo>
                  <a:lnTo>
                    <a:pt x="1148" y="1223"/>
                  </a:lnTo>
                  <a:lnTo>
                    <a:pt x="1163" y="1206"/>
                  </a:lnTo>
                  <a:lnTo>
                    <a:pt x="1177" y="1187"/>
                  </a:lnTo>
                  <a:lnTo>
                    <a:pt x="1190" y="1166"/>
                  </a:lnTo>
                  <a:lnTo>
                    <a:pt x="1201" y="1143"/>
                  </a:lnTo>
                  <a:lnTo>
                    <a:pt x="1211" y="1145"/>
                  </a:lnTo>
                  <a:lnTo>
                    <a:pt x="1223" y="1147"/>
                  </a:lnTo>
                  <a:lnTo>
                    <a:pt x="1234" y="1147"/>
                  </a:lnTo>
                  <a:lnTo>
                    <a:pt x="1246" y="1148"/>
                  </a:lnTo>
                  <a:lnTo>
                    <a:pt x="1257" y="1147"/>
                  </a:lnTo>
                  <a:lnTo>
                    <a:pt x="1267" y="1147"/>
                  </a:lnTo>
                  <a:lnTo>
                    <a:pt x="1278" y="1145"/>
                  </a:lnTo>
                  <a:lnTo>
                    <a:pt x="1290" y="1145"/>
                  </a:lnTo>
                  <a:lnTo>
                    <a:pt x="1301" y="1141"/>
                  </a:lnTo>
                  <a:lnTo>
                    <a:pt x="1311" y="1139"/>
                  </a:lnTo>
                  <a:lnTo>
                    <a:pt x="1322" y="1135"/>
                  </a:lnTo>
                  <a:lnTo>
                    <a:pt x="1334" y="1131"/>
                  </a:lnTo>
                  <a:lnTo>
                    <a:pt x="1343" y="1127"/>
                  </a:lnTo>
                  <a:lnTo>
                    <a:pt x="1355" y="1122"/>
                  </a:lnTo>
                  <a:lnTo>
                    <a:pt x="1364" y="1116"/>
                  </a:lnTo>
                  <a:lnTo>
                    <a:pt x="1376" y="1110"/>
                  </a:lnTo>
                  <a:lnTo>
                    <a:pt x="1395" y="1097"/>
                  </a:lnTo>
                  <a:lnTo>
                    <a:pt x="1414" y="1084"/>
                  </a:lnTo>
                  <a:lnTo>
                    <a:pt x="1431" y="1066"/>
                  </a:lnTo>
                  <a:lnTo>
                    <a:pt x="1448" y="1047"/>
                  </a:lnTo>
                  <a:lnTo>
                    <a:pt x="1464" y="1028"/>
                  </a:lnTo>
                  <a:lnTo>
                    <a:pt x="1479" y="1007"/>
                  </a:lnTo>
                  <a:lnTo>
                    <a:pt x="1492" y="984"/>
                  </a:lnTo>
                  <a:lnTo>
                    <a:pt x="1504" y="960"/>
                  </a:lnTo>
                  <a:lnTo>
                    <a:pt x="1512" y="939"/>
                  </a:lnTo>
                  <a:lnTo>
                    <a:pt x="1519" y="916"/>
                  </a:lnTo>
                  <a:lnTo>
                    <a:pt x="1525" y="893"/>
                  </a:lnTo>
                  <a:lnTo>
                    <a:pt x="1529" y="870"/>
                  </a:lnTo>
                  <a:lnTo>
                    <a:pt x="1531" y="847"/>
                  </a:lnTo>
                  <a:lnTo>
                    <a:pt x="1531" y="824"/>
                  </a:lnTo>
                  <a:lnTo>
                    <a:pt x="1529" y="801"/>
                  </a:lnTo>
                  <a:lnTo>
                    <a:pt x="1527" y="779"/>
                  </a:lnTo>
                  <a:lnTo>
                    <a:pt x="1540" y="761"/>
                  </a:lnTo>
                  <a:lnTo>
                    <a:pt x="1554" y="742"/>
                  </a:lnTo>
                  <a:lnTo>
                    <a:pt x="1565" y="723"/>
                  </a:lnTo>
                  <a:lnTo>
                    <a:pt x="1577" y="702"/>
                  </a:lnTo>
                  <a:lnTo>
                    <a:pt x="1582" y="683"/>
                  </a:lnTo>
                  <a:lnTo>
                    <a:pt x="1588" y="666"/>
                  </a:lnTo>
                  <a:lnTo>
                    <a:pt x="1592" y="649"/>
                  </a:lnTo>
                  <a:lnTo>
                    <a:pt x="1596" y="630"/>
                  </a:lnTo>
                  <a:lnTo>
                    <a:pt x="1598" y="613"/>
                  </a:lnTo>
                  <a:lnTo>
                    <a:pt x="1598" y="594"/>
                  </a:lnTo>
                  <a:lnTo>
                    <a:pt x="1596" y="576"/>
                  </a:lnTo>
                  <a:lnTo>
                    <a:pt x="1594" y="559"/>
                  </a:lnTo>
                  <a:lnTo>
                    <a:pt x="1592" y="542"/>
                  </a:lnTo>
                  <a:lnTo>
                    <a:pt x="1586" y="527"/>
                  </a:lnTo>
                  <a:lnTo>
                    <a:pt x="1580" y="512"/>
                  </a:lnTo>
                  <a:lnTo>
                    <a:pt x="1573" y="496"/>
                  </a:lnTo>
                  <a:lnTo>
                    <a:pt x="1565" y="481"/>
                  </a:lnTo>
                  <a:lnTo>
                    <a:pt x="1556" y="468"/>
                  </a:lnTo>
                  <a:lnTo>
                    <a:pt x="1546" y="456"/>
                  </a:lnTo>
                  <a:lnTo>
                    <a:pt x="1534" y="445"/>
                  </a:lnTo>
                  <a:lnTo>
                    <a:pt x="1538" y="428"/>
                  </a:lnTo>
                  <a:lnTo>
                    <a:pt x="1540" y="409"/>
                  </a:lnTo>
                  <a:lnTo>
                    <a:pt x="1542" y="391"/>
                  </a:lnTo>
                  <a:lnTo>
                    <a:pt x="1542" y="374"/>
                  </a:lnTo>
                  <a:lnTo>
                    <a:pt x="1540" y="357"/>
                  </a:lnTo>
                  <a:lnTo>
                    <a:pt x="1538" y="340"/>
                  </a:lnTo>
                  <a:lnTo>
                    <a:pt x="1533" y="325"/>
                  </a:lnTo>
                  <a:lnTo>
                    <a:pt x="1529" y="309"/>
                  </a:lnTo>
                  <a:lnTo>
                    <a:pt x="1521" y="296"/>
                  </a:lnTo>
                  <a:lnTo>
                    <a:pt x="1513" y="281"/>
                  </a:lnTo>
                  <a:lnTo>
                    <a:pt x="1506" y="269"/>
                  </a:lnTo>
                  <a:lnTo>
                    <a:pt x="1494" y="258"/>
                  </a:lnTo>
                  <a:lnTo>
                    <a:pt x="1485" y="246"/>
                  </a:lnTo>
                  <a:lnTo>
                    <a:pt x="1471" y="237"/>
                  </a:lnTo>
                  <a:lnTo>
                    <a:pt x="1460" y="229"/>
                  </a:lnTo>
                  <a:lnTo>
                    <a:pt x="1445" y="222"/>
                  </a:lnTo>
                  <a:lnTo>
                    <a:pt x="1437" y="218"/>
                  </a:lnTo>
                  <a:lnTo>
                    <a:pt x="1427" y="216"/>
                  </a:lnTo>
                  <a:lnTo>
                    <a:pt x="1418" y="214"/>
                  </a:lnTo>
                  <a:lnTo>
                    <a:pt x="1408" y="212"/>
                  </a:lnTo>
                  <a:lnTo>
                    <a:pt x="1399" y="210"/>
                  </a:lnTo>
                  <a:lnTo>
                    <a:pt x="1389" y="210"/>
                  </a:lnTo>
                  <a:lnTo>
                    <a:pt x="1379" y="210"/>
                  </a:lnTo>
                  <a:lnTo>
                    <a:pt x="1370" y="212"/>
                  </a:lnTo>
                  <a:lnTo>
                    <a:pt x="1360" y="212"/>
                  </a:lnTo>
                  <a:lnTo>
                    <a:pt x="1351" y="214"/>
                  </a:lnTo>
                  <a:lnTo>
                    <a:pt x="1341" y="216"/>
                  </a:lnTo>
                  <a:lnTo>
                    <a:pt x="1332" y="220"/>
                  </a:lnTo>
                  <a:lnTo>
                    <a:pt x="1322" y="224"/>
                  </a:lnTo>
                  <a:lnTo>
                    <a:pt x="1312" y="227"/>
                  </a:lnTo>
                  <a:lnTo>
                    <a:pt x="1305" y="233"/>
                  </a:lnTo>
                  <a:lnTo>
                    <a:pt x="1295" y="237"/>
                  </a:lnTo>
                  <a:lnTo>
                    <a:pt x="1295" y="239"/>
                  </a:lnTo>
                  <a:lnTo>
                    <a:pt x="1293" y="227"/>
                  </a:lnTo>
                  <a:lnTo>
                    <a:pt x="1291" y="218"/>
                  </a:lnTo>
                  <a:lnTo>
                    <a:pt x="1288" y="208"/>
                  </a:lnTo>
                  <a:lnTo>
                    <a:pt x="1284" y="201"/>
                  </a:lnTo>
                  <a:lnTo>
                    <a:pt x="1276" y="184"/>
                  </a:lnTo>
                  <a:lnTo>
                    <a:pt x="1267" y="166"/>
                  </a:lnTo>
                  <a:lnTo>
                    <a:pt x="1255" y="153"/>
                  </a:lnTo>
                  <a:lnTo>
                    <a:pt x="1247" y="147"/>
                  </a:lnTo>
                  <a:lnTo>
                    <a:pt x="1242" y="142"/>
                  </a:lnTo>
                  <a:lnTo>
                    <a:pt x="1234" y="136"/>
                  </a:lnTo>
                  <a:lnTo>
                    <a:pt x="1226" y="130"/>
                  </a:lnTo>
                  <a:lnTo>
                    <a:pt x="1219" y="126"/>
                  </a:lnTo>
                  <a:lnTo>
                    <a:pt x="1211" y="123"/>
                  </a:lnTo>
                  <a:lnTo>
                    <a:pt x="1200" y="119"/>
                  </a:lnTo>
                  <a:lnTo>
                    <a:pt x="1190" y="115"/>
                  </a:lnTo>
                  <a:lnTo>
                    <a:pt x="1179" y="113"/>
                  </a:lnTo>
                  <a:lnTo>
                    <a:pt x="1169" y="113"/>
                  </a:lnTo>
                  <a:lnTo>
                    <a:pt x="1157" y="111"/>
                  </a:lnTo>
                  <a:lnTo>
                    <a:pt x="1146" y="113"/>
                  </a:lnTo>
                  <a:lnTo>
                    <a:pt x="1135" y="113"/>
                  </a:lnTo>
                  <a:lnTo>
                    <a:pt x="1125" y="117"/>
                  </a:lnTo>
                  <a:lnTo>
                    <a:pt x="1113" y="119"/>
                  </a:lnTo>
                  <a:lnTo>
                    <a:pt x="1102" y="123"/>
                  </a:lnTo>
                  <a:lnTo>
                    <a:pt x="1092" y="128"/>
                  </a:lnTo>
                  <a:lnTo>
                    <a:pt x="1081" y="134"/>
                  </a:lnTo>
                  <a:lnTo>
                    <a:pt x="1071" y="140"/>
                  </a:lnTo>
                  <a:lnTo>
                    <a:pt x="1062" y="147"/>
                  </a:lnTo>
                  <a:lnTo>
                    <a:pt x="1052" y="155"/>
                  </a:lnTo>
                  <a:lnTo>
                    <a:pt x="1043" y="163"/>
                  </a:lnTo>
                  <a:lnTo>
                    <a:pt x="1041" y="166"/>
                  </a:lnTo>
                  <a:lnTo>
                    <a:pt x="1035" y="147"/>
                  </a:lnTo>
                  <a:lnTo>
                    <a:pt x="1025" y="128"/>
                  </a:lnTo>
                  <a:lnTo>
                    <a:pt x="1016" y="113"/>
                  </a:lnTo>
                  <a:lnTo>
                    <a:pt x="1004" y="98"/>
                  </a:lnTo>
                  <a:lnTo>
                    <a:pt x="991" y="84"/>
                  </a:lnTo>
                  <a:lnTo>
                    <a:pt x="978" y="73"/>
                  </a:lnTo>
                  <a:lnTo>
                    <a:pt x="960" y="62"/>
                  </a:lnTo>
                  <a:lnTo>
                    <a:pt x="953" y="58"/>
                  </a:lnTo>
                  <a:lnTo>
                    <a:pt x="945" y="54"/>
                  </a:lnTo>
                  <a:lnTo>
                    <a:pt x="932" y="48"/>
                  </a:lnTo>
                  <a:lnTo>
                    <a:pt x="920" y="46"/>
                  </a:lnTo>
                  <a:lnTo>
                    <a:pt x="907" y="42"/>
                  </a:lnTo>
                  <a:lnTo>
                    <a:pt x="893" y="41"/>
                  </a:lnTo>
                  <a:lnTo>
                    <a:pt x="882" y="41"/>
                  </a:lnTo>
                  <a:lnTo>
                    <a:pt x="869" y="41"/>
                  </a:lnTo>
                  <a:lnTo>
                    <a:pt x="855" y="42"/>
                  </a:lnTo>
                  <a:lnTo>
                    <a:pt x="842" y="46"/>
                  </a:lnTo>
                  <a:lnTo>
                    <a:pt x="828" y="48"/>
                  </a:lnTo>
                  <a:lnTo>
                    <a:pt x="817" y="54"/>
                  </a:lnTo>
                  <a:lnTo>
                    <a:pt x="803" y="58"/>
                  </a:lnTo>
                  <a:lnTo>
                    <a:pt x="790" y="65"/>
                  </a:lnTo>
                  <a:lnTo>
                    <a:pt x="779" y="73"/>
                  </a:lnTo>
                  <a:lnTo>
                    <a:pt x="765" y="81"/>
                  </a:lnTo>
                  <a:lnTo>
                    <a:pt x="754" y="90"/>
                  </a:lnTo>
                  <a:lnTo>
                    <a:pt x="742" y="100"/>
                  </a:lnTo>
                  <a:lnTo>
                    <a:pt x="733" y="86"/>
                  </a:lnTo>
                  <a:lnTo>
                    <a:pt x="723" y="73"/>
                  </a:lnTo>
                  <a:lnTo>
                    <a:pt x="712" y="62"/>
                  </a:lnTo>
                  <a:lnTo>
                    <a:pt x="700" y="50"/>
                  </a:lnTo>
                  <a:lnTo>
                    <a:pt x="687" y="41"/>
                  </a:lnTo>
                  <a:lnTo>
                    <a:pt x="673" y="31"/>
                  </a:lnTo>
                  <a:lnTo>
                    <a:pt x="660" y="23"/>
                  </a:lnTo>
                  <a:lnTo>
                    <a:pt x="647" y="16"/>
                  </a:lnTo>
                  <a:lnTo>
                    <a:pt x="635" y="12"/>
                  </a:lnTo>
                  <a:lnTo>
                    <a:pt x="622" y="8"/>
                  </a:lnTo>
                  <a:lnTo>
                    <a:pt x="610" y="6"/>
                  </a:lnTo>
                  <a:lnTo>
                    <a:pt x="599" y="2"/>
                  </a:lnTo>
                  <a:lnTo>
                    <a:pt x="587" y="2"/>
                  </a:lnTo>
                  <a:lnTo>
                    <a:pt x="576" y="0"/>
                  </a:lnTo>
                  <a:lnTo>
                    <a:pt x="562" y="0"/>
                  </a:lnTo>
                  <a:lnTo>
                    <a:pt x="551" y="0"/>
                  </a:lnTo>
                  <a:lnTo>
                    <a:pt x="539" y="2"/>
                  </a:lnTo>
                  <a:lnTo>
                    <a:pt x="526" y="4"/>
                  </a:lnTo>
                  <a:lnTo>
                    <a:pt x="515" y="6"/>
                  </a:lnTo>
                  <a:lnTo>
                    <a:pt x="503" y="10"/>
                  </a:lnTo>
                  <a:lnTo>
                    <a:pt x="492" y="14"/>
                  </a:lnTo>
                  <a:lnTo>
                    <a:pt x="480" y="18"/>
                  </a:lnTo>
                  <a:lnTo>
                    <a:pt x="469" y="21"/>
                  </a:lnTo>
                  <a:lnTo>
                    <a:pt x="457" y="27"/>
                  </a:lnTo>
                  <a:lnTo>
                    <a:pt x="446" y="33"/>
                  </a:lnTo>
                  <a:lnTo>
                    <a:pt x="434" y="41"/>
                  </a:lnTo>
                  <a:lnTo>
                    <a:pt x="423" y="48"/>
                  </a:lnTo>
                  <a:lnTo>
                    <a:pt x="413" y="56"/>
                  </a:lnTo>
                  <a:lnTo>
                    <a:pt x="402" y="63"/>
                  </a:lnTo>
                  <a:lnTo>
                    <a:pt x="392" y="73"/>
                  </a:lnTo>
                  <a:lnTo>
                    <a:pt x="382" y="82"/>
                  </a:lnTo>
                  <a:lnTo>
                    <a:pt x="373" y="92"/>
                  </a:lnTo>
                  <a:lnTo>
                    <a:pt x="363" y="102"/>
                  </a:lnTo>
                  <a:lnTo>
                    <a:pt x="356" y="113"/>
                  </a:lnTo>
                  <a:lnTo>
                    <a:pt x="338" y="136"/>
                  </a:lnTo>
                  <a:lnTo>
                    <a:pt x="325" y="161"/>
                  </a:lnTo>
                  <a:lnTo>
                    <a:pt x="317" y="174"/>
                  </a:lnTo>
                  <a:lnTo>
                    <a:pt x="312" y="187"/>
                  </a:lnTo>
                  <a:lnTo>
                    <a:pt x="304" y="205"/>
                  </a:lnTo>
                  <a:lnTo>
                    <a:pt x="298" y="2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89" name="Freeform 13"/>
            <p:cNvSpPr>
              <a:spLocks/>
            </p:cNvSpPr>
            <p:nvPr/>
          </p:nvSpPr>
          <p:spPr bwMode="auto">
            <a:xfrm>
              <a:off x="1394018" y="1585355"/>
              <a:ext cx="52282" cy="37501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0 w 73"/>
                <a:gd name="T5" fmla="*/ 0 h 59"/>
                <a:gd name="T6" fmla="*/ 0 w 73"/>
                <a:gd name="T7" fmla="*/ 0 h 59"/>
                <a:gd name="T8" fmla="*/ 0 w 73"/>
                <a:gd name="T9" fmla="*/ 0 h 59"/>
                <a:gd name="T10" fmla="*/ 0 w 73"/>
                <a:gd name="T11" fmla="*/ 0 h 59"/>
                <a:gd name="T12" fmla="*/ 0 w 73"/>
                <a:gd name="T13" fmla="*/ 0 h 59"/>
                <a:gd name="T14" fmla="*/ 0 w 73"/>
                <a:gd name="T15" fmla="*/ 0 h 59"/>
                <a:gd name="T16" fmla="*/ 0 w 73"/>
                <a:gd name="T17" fmla="*/ 0 h 59"/>
                <a:gd name="T18" fmla="*/ 0 w 73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59"/>
                <a:gd name="T32" fmla="*/ 73 w 73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59">
                  <a:moveTo>
                    <a:pt x="0" y="0"/>
                  </a:moveTo>
                  <a:lnTo>
                    <a:pt x="6" y="10"/>
                  </a:lnTo>
                  <a:lnTo>
                    <a:pt x="13" y="17"/>
                  </a:lnTo>
                  <a:lnTo>
                    <a:pt x="19" y="25"/>
                  </a:lnTo>
                  <a:lnTo>
                    <a:pt x="27" y="33"/>
                  </a:lnTo>
                  <a:lnTo>
                    <a:pt x="36" y="38"/>
                  </a:lnTo>
                  <a:lnTo>
                    <a:pt x="44" y="44"/>
                  </a:lnTo>
                  <a:lnTo>
                    <a:pt x="54" y="50"/>
                  </a:lnTo>
                  <a:lnTo>
                    <a:pt x="61" y="54"/>
                  </a:lnTo>
                  <a:lnTo>
                    <a:pt x="73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0" name="Freeform 14"/>
            <p:cNvSpPr>
              <a:spLocks/>
            </p:cNvSpPr>
            <p:nvPr/>
          </p:nvSpPr>
          <p:spPr bwMode="auto">
            <a:xfrm>
              <a:off x="1394018" y="1799421"/>
              <a:ext cx="29408" cy="3125"/>
            </a:xfrm>
            <a:custGeom>
              <a:avLst/>
              <a:gdLst>
                <a:gd name="T0" fmla="*/ 0 w 42"/>
                <a:gd name="T1" fmla="*/ 0 h 4"/>
                <a:gd name="T2" fmla="*/ 0 w 42"/>
                <a:gd name="T3" fmla="*/ 1 h 4"/>
                <a:gd name="T4" fmla="*/ 0 w 42"/>
                <a:gd name="T5" fmla="*/ 1 h 4"/>
                <a:gd name="T6" fmla="*/ 0 w 42"/>
                <a:gd name="T7" fmla="*/ 1 h 4"/>
                <a:gd name="T8" fmla="*/ 0 w 42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"/>
                <a:gd name="T17" fmla="*/ 42 w 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">
                  <a:moveTo>
                    <a:pt x="0" y="0"/>
                  </a:moveTo>
                  <a:lnTo>
                    <a:pt x="12" y="2"/>
                  </a:lnTo>
                  <a:lnTo>
                    <a:pt x="21" y="4"/>
                  </a:lnTo>
                  <a:lnTo>
                    <a:pt x="31" y="4"/>
                  </a:lnTo>
                  <a:lnTo>
                    <a:pt x="42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1" name="Freeform 15"/>
            <p:cNvSpPr>
              <a:spLocks/>
            </p:cNvSpPr>
            <p:nvPr/>
          </p:nvSpPr>
          <p:spPr bwMode="auto">
            <a:xfrm>
              <a:off x="2075262" y="1538479"/>
              <a:ext cx="8169" cy="23438"/>
            </a:xfrm>
            <a:custGeom>
              <a:avLst/>
              <a:gdLst>
                <a:gd name="T0" fmla="*/ 0 w 13"/>
                <a:gd name="T1" fmla="*/ 0 h 38"/>
                <a:gd name="T2" fmla="*/ 0 w 13"/>
                <a:gd name="T3" fmla="*/ 0 h 38"/>
                <a:gd name="T4" fmla="*/ 0 w 13"/>
                <a:gd name="T5" fmla="*/ 0 h 38"/>
                <a:gd name="T6" fmla="*/ 0 w 1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8"/>
                <a:gd name="T14" fmla="*/ 13 w 13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8">
                  <a:moveTo>
                    <a:pt x="0" y="38"/>
                  </a:moveTo>
                  <a:lnTo>
                    <a:pt x="2" y="34"/>
                  </a:lnTo>
                  <a:lnTo>
                    <a:pt x="8" y="17"/>
                  </a:lnTo>
                  <a:lnTo>
                    <a:pt x="1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2" name="Freeform 16"/>
            <p:cNvSpPr>
              <a:spLocks/>
            </p:cNvSpPr>
            <p:nvPr/>
          </p:nvSpPr>
          <p:spPr bwMode="auto">
            <a:xfrm>
              <a:off x="1299257" y="1922860"/>
              <a:ext cx="174817" cy="146877"/>
            </a:xfrm>
            <a:custGeom>
              <a:avLst/>
              <a:gdLst>
                <a:gd name="T0" fmla="*/ 0 w 251"/>
                <a:gd name="T1" fmla="*/ 0 h 228"/>
                <a:gd name="T2" fmla="*/ 0 w 251"/>
                <a:gd name="T3" fmla="*/ 0 h 228"/>
                <a:gd name="T4" fmla="*/ 0 w 251"/>
                <a:gd name="T5" fmla="*/ 0 h 228"/>
                <a:gd name="T6" fmla="*/ 0 w 251"/>
                <a:gd name="T7" fmla="*/ 0 h 228"/>
                <a:gd name="T8" fmla="*/ 0 w 251"/>
                <a:gd name="T9" fmla="*/ 0 h 228"/>
                <a:gd name="T10" fmla="*/ 0 w 251"/>
                <a:gd name="T11" fmla="*/ 0 h 228"/>
                <a:gd name="T12" fmla="*/ 0 w 251"/>
                <a:gd name="T13" fmla="*/ 0 h 228"/>
                <a:gd name="T14" fmla="*/ 0 w 251"/>
                <a:gd name="T15" fmla="*/ 0 h 228"/>
                <a:gd name="T16" fmla="*/ 0 w 251"/>
                <a:gd name="T17" fmla="*/ 0 h 228"/>
                <a:gd name="T18" fmla="*/ 0 w 251"/>
                <a:gd name="T19" fmla="*/ 0 h 228"/>
                <a:gd name="T20" fmla="*/ 0 w 251"/>
                <a:gd name="T21" fmla="*/ 0 h 228"/>
                <a:gd name="T22" fmla="*/ 0 w 251"/>
                <a:gd name="T23" fmla="*/ 0 h 228"/>
                <a:gd name="T24" fmla="*/ 0 w 251"/>
                <a:gd name="T25" fmla="*/ 0 h 228"/>
                <a:gd name="T26" fmla="*/ 0 w 251"/>
                <a:gd name="T27" fmla="*/ 0 h 228"/>
                <a:gd name="T28" fmla="*/ 0 w 251"/>
                <a:gd name="T29" fmla="*/ 0 h 228"/>
                <a:gd name="T30" fmla="*/ 0 w 251"/>
                <a:gd name="T31" fmla="*/ 0 h 228"/>
                <a:gd name="T32" fmla="*/ 0 w 251"/>
                <a:gd name="T33" fmla="*/ 0 h 228"/>
                <a:gd name="T34" fmla="*/ 0 w 251"/>
                <a:gd name="T35" fmla="*/ 0 h 228"/>
                <a:gd name="T36" fmla="*/ 0 w 251"/>
                <a:gd name="T37" fmla="*/ 0 h 228"/>
                <a:gd name="T38" fmla="*/ 0 w 251"/>
                <a:gd name="T39" fmla="*/ 0 h 228"/>
                <a:gd name="T40" fmla="*/ 0 w 251"/>
                <a:gd name="T41" fmla="*/ 0 h 228"/>
                <a:gd name="T42" fmla="*/ 0 w 251"/>
                <a:gd name="T43" fmla="*/ 0 h 228"/>
                <a:gd name="T44" fmla="*/ 0 w 251"/>
                <a:gd name="T45" fmla="*/ 0 h 228"/>
                <a:gd name="T46" fmla="*/ 0 w 251"/>
                <a:gd name="T47" fmla="*/ 0 h 228"/>
                <a:gd name="T48" fmla="*/ 0 w 251"/>
                <a:gd name="T49" fmla="*/ 0 h 228"/>
                <a:gd name="T50" fmla="*/ 0 w 251"/>
                <a:gd name="T51" fmla="*/ 0 h 228"/>
                <a:gd name="T52" fmla="*/ 0 w 251"/>
                <a:gd name="T53" fmla="*/ 0 h 228"/>
                <a:gd name="T54" fmla="*/ 0 w 251"/>
                <a:gd name="T55" fmla="*/ 0 h 228"/>
                <a:gd name="T56" fmla="*/ 0 w 251"/>
                <a:gd name="T57" fmla="*/ 0 h 228"/>
                <a:gd name="T58" fmla="*/ 0 w 251"/>
                <a:gd name="T59" fmla="*/ 0 h 228"/>
                <a:gd name="T60" fmla="*/ 0 w 251"/>
                <a:gd name="T61" fmla="*/ 0 h 228"/>
                <a:gd name="T62" fmla="*/ 0 w 251"/>
                <a:gd name="T63" fmla="*/ 0 h 2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"/>
                <a:gd name="T97" fmla="*/ 0 h 228"/>
                <a:gd name="T98" fmla="*/ 251 w 251"/>
                <a:gd name="T99" fmla="*/ 228 h 2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" h="228">
                  <a:moveTo>
                    <a:pt x="171" y="11"/>
                  </a:moveTo>
                  <a:lnTo>
                    <a:pt x="157" y="5"/>
                  </a:lnTo>
                  <a:lnTo>
                    <a:pt x="146" y="1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84" y="1"/>
                  </a:lnTo>
                  <a:lnTo>
                    <a:pt x="73" y="5"/>
                  </a:lnTo>
                  <a:lnTo>
                    <a:pt x="63" y="9"/>
                  </a:lnTo>
                  <a:lnTo>
                    <a:pt x="52" y="15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4" y="53"/>
                  </a:lnTo>
                  <a:lnTo>
                    <a:pt x="8" y="64"/>
                  </a:lnTo>
                  <a:lnTo>
                    <a:pt x="4" y="74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4" y="131"/>
                  </a:lnTo>
                  <a:lnTo>
                    <a:pt x="6" y="141"/>
                  </a:lnTo>
                  <a:lnTo>
                    <a:pt x="12" y="152"/>
                  </a:lnTo>
                  <a:lnTo>
                    <a:pt x="17" y="162"/>
                  </a:lnTo>
                  <a:lnTo>
                    <a:pt x="23" y="171"/>
                  </a:lnTo>
                  <a:lnTo>
                    <a:pt x="31" y="181"/>
                  </a:lnTo>
                  <a:lnTo>
                    <a:pt x="38" y="190"/>
                  </a:lnTo>
                  <a:lnTo>
                    <a:pt x="48" y="198"/>
                  </a:lnTo>
                  <a:lnTo>
                    <a:pt x="58" y="206"/>
                  </a:lnTo>
                  <a:lnTo>
                    <a:pt x="69" y="211"/>
                  </a:lnTo>
                  <a:lnTo>
                    <a:pt x="81" y="217"/>
                  </a:lnTo>
                  <a:lnTo>
                    <a:pt x="94" y="223"/>
                  </a:lnTo>
                  <a:lnTo>
                    <a:pt x="105" y="226"/>
                  </a:lnTo>
                  <a:lnTo>
                    <a:pt x="119" y="228"/>
                  </a:lnTo>
                  <a:lnTo>
                    <a:pt x="130" y="228"/>
                  </a:lnTo>
                  <a:lnTo>
                    <a:pt x="142" y="228"/>
                  </a:lnTo>
                  <a:lnTo>
                    <a:pt x="155" y="228"/>
                  </a:lnTo>
                  <a:lnTo>
                    <a:pt x="167" y="226"/>
                  </a:lnTo>
                  <a:lnTo>
                    <a:pt x="178" y="223"/>
                  </a:lnTo>
                  <a:lnTo>
                    <a:pt x="188" y="219"/>
                  </a:lnTo>
                  <a:lnTo>
                    <a:pt x="199" y="213"/>
                  </a:lnTo>
                  <a:lnTo>
                    <a:pt x="209" y="207"/>
                  </a:lnTo>
                  <a:lnTo>
                    <a:pt x="216" y="200"/>
                  </a:lnTo>
                  <a:lnTo>
                    <a:pt x="224" y="192"/>
                  </a:lnTo>
                  <a:lnTo>
                    <a:pt x="232" y="185"/>
                  </a:lnTo>
                  <a:lnTo>
                    <a:pt x="237" y="175"/>
                  </a:lnTo>
                  <a:lnTo>
                    <a:pt x="243" y="164"/>
                  </a:lnTo>
                  <a:lnTo>
                    <a:pt x="247" y="154"/>
                  </a:lnTo>
                  <a:lnTo>
                    <a:pt x="251" y="143"/>
                  </a:lnTo>
                  <a:lnTo>
                    <a:pt x="251" y="131"/>
                  </a:lnTo>
                  <a:lnTo>
                    <a:pt x="251" y="120"/>
                  </a:lnTo>
                  <a:lnTo>
                    <a:pt x="251" y="108"/>
                  </a:lnTo>
                  <a:lnTo>
                    <a:pt x="249" y="97"/>
                  </a:lnTo>
                  <a:lnTo>
                    <a:pt x="245" y="87"/>
                  </a:lnTo>
                  <a:lnTo>
                    <a:pt x="239" y="76"/>
                  </a:lnTo>
                  <a:lnTo>
                    <a:pt x="236" y="66"/>
                  </a:lnTo>
                  <a:lnTo>
                    <a:pt x="228" y="57"/>
                  </a:lnTo>
                  <a:lnTo>
                    <a:pt x="220" y="47"/>
                  </a:lnTo>
                  <a:lnTo>
                    <a:pt x="213" y="38"/>
                  </a:lnTo>
                  <a:lnTo>
                    <a:pt x="203" y="30"/>
                  </a:lnTo>
                  <a:lnTo>
                    <a:pt x="193" y="22"/>
                  </a:lnTo>
                  <a:lnTo>
                    <a:pt x="182" y="17"/>
                  </a:lnTo>
                  <a:lnTo>
                    <a:pt x="17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3" name="Freeform 17"/>
            <p:cNvSpPr>
              <a:spLocks/>
            </p:cNvSpPr>
            <p:nvPr/>
          </p:nvSpPr>
          <p:spPr bwMode="auto">
            <a:xfrm>
              <a:off x="1299257" y="1922860"/>
              <a:ext cx="174817" cy="146877"/>
            </a:xfrm>
            <a:custGeom>
              <a:avLst/>
              <a:gdLst>
                <a:gd name="T0" fmla="*/ 0 w 251"/>
                <a:gd name="T1" fmla="*/ 0 h 228"/>
                <a:gd name="T2" fmla="*/ 0 w 251"/>
                <a:gd name="T3" fmla="*/ 0 h 228"/>
                <a:gd name="T4" fmla="*/ 0 w 251"/>
                <a:gd name="T5" fmla="*/ 0 h 228"/>
                <a:gd name="T6" fmla="*/ 0 w 251"/>
                <a:gd name="T7" fmla="*/ 0 h 228"/>
                <a:gd name="T8" fmla="*/ 0 w 251"/>
                <a:gd name="T9" fmla="*/ 0 h 228"/>
                <a:gd name="T10" fmla="*/ 0 w 251"/>
                <a:gd name="T11" fmla="*/ 0 h 228"/>
                <a:gd name="T12" fmla="*/ 0 w 251"/>
                <a:gd name="T13" fmla="*/ 0 h 228"/>
                <a:gd name="T14" fmla="*/ 0 w 251"/>
                <a:gd name="T15" fmla="*/ 0 h 228"/>
                <a:gd name="T16" fmla="*/ 0 w 251"/>
                <a:gd name="T17" fmla="*/ 0 h 228"/>
                <a:gd name="T18" fmla="*/ 0 w 251"/>
                <a:gd name="T19" fmla="*/ 0 h 228"/>
                <a:gd name="T20" fmla="*/ 0 w 251"/>
                <a:gd name="T21" fmla="*/ 0 h 228"/>
                <a:gd name="T22" fmla="*/ 0 w 251"/>
                <a:gd name="T23" fmla="*/ 0 h 228"/>
                <a:gd name="T24" fmla="*/ 0 w 251"/>
                <a:gd name="T25" fmla="*/ 0 h 228"/>
                <a:gd name="T26" fmla="*/ 0 w 251"/>
                <a:gd name="T27" fmla="*/ 0 h 228"/>
                <a:gd name="T28" fmla="*/ 0 w 251"/>
                <a:gd name="T29" fmla="*/ 0 h 228"/>
                <a:gd name="T30" fmla="*/ 0 w 251"/>
                <a:gd name="T31" fmla="*/ 0 h 228"/>
                <a:gd name="T32" fmla="*/ 0 w 251"/>
                <a:gd name="T33" fmla="*/ 0 h 228"/>
                <a:gd name="T34" fmla="*/ 0 w 251"/>
                <a:gd name="T35" fmla="*/ 0 h 228"/>
                <a:gd name="T36" fmla="*/ 0 w 251"/>
                <a:gd name="T37" fmla="*/ 0 h 228"/>
                <a:gd name="T38" fmla="*/ 0 w 251"/>
                <a:gd name="T39" fmla="*/ 0 h 228"/>
                <a:gd name="T40" fmla="*/ 0 w 251"/>
                <a:gd name="T41" fmla="*/ 0 h 228"/>
                <a:gd name="T42" fmla="*/ 0 w 251"/>
                <a:gd name="T43" fmla="*/ 0 h 228"/>
                <a:gd name="T44" fmla="*/ 0 w 251"/>
                <a:gd name="T45" fmla="*/ 0 h 228"/>
                <a:gd name="T46" fmla="*/ 0 w 251"/>
                <a:gd name="T47" fmla="*/ 0 h 228"/>
                <a:gd name="T48" fmla="*/ 0 w 251"/>
                <a:gd name="T49" fmla="*/ 0 h 228"/>
                <a:gd name="T50" fmla="*/ 0 w 251"/>
                <a:gd name="T51" fmla="*/ 0 h 228"/>
                <a:gd name="T52" fmla="*/ 0 w 251"/>
                <a:gd name="T53" fmla="*/ 0 h 228"/>
                <a:gd name="T54" fmla="*/ 0 w 251"/>
                <a:gd name="T55" fmla="*/ 0 h 228"/>
                <a:gd name="T56" fmla="*/ 0 w 251"/>
                <a:gd name="T57" fmla="*/ 0 h 228"/>
                <a:gd name="T58" fmla="*/ 0 w 251"/>
                <a:gd name="T59" fmla="*/ 0 h 228"/>
                <a:gd name="T60" fmla="*/ 0 w 251"/>
                <a:gd name="T61" fmla="*/ 0 h 228"/>
                <a:gd name="T62" fmla="*/ 0 w 251"/>
                <a:gd name="T63" fmla="*/ 0 h 2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"/>
                <a:gd name="T97" fmla="*/ 0 h 228"/>
                <a:gd name="T98" fmla="*/ 251 w 251"/>
                <a:gd name="T99" fmla="*/ 228 h 2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" h="228">
                  <a:moveTo>
                    <a:pt x="171" y="11"/>
                  </a:moveTo>
                  <a:lnTo>
                    <a:pt x="157" y="5"/>
                  </a:lnTo>
                  <a:lnTo>
                    <a:pt x="146" y="1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84" y="1"/>
                  </a:lnTo>
                  <a:lnTo>
                    <a:pt x="73" y="5"/>
                  </a:lnTo>
                  <a:lnTo>
                    <a:pt x="63" y="9"/>
                  </a:lnTo>
                  <a:lnTo>
                    <a:pt x="52" y="15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4" y="53"/>
                  </a:lnTo>
                  <a:lnTo>
                    <a:pt x="8" y="64"/>
                  </a:lnTo>
                  <a:lnTo>
                    <a:pt x="4" y="74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4" y="131"/>
                  </a:lnTo>
                  <a:lnTo>
                    <a:pt x="6" y="141"/>
                  </a:lnTo>
                  <a:lnTo>
                    <a:pt x="12" y="152"/>
                  </a:lnTo>
                  <a:lnTo>
                    <a:pt x="17" y="162"/>
                  </a:lnTo>
                  <a:lnTo>
                    <a:pt x="23" y="171"/>
                  </a:lnTo>
                  <a:lnTo>
                    <a:pt x="31" y="181"/>
                  </a:lnTo>
                  <a:lnTo>
                    <a:pt x="38" y="190"/>
                  </a:lnTo>
                  <a:lnTo>
                    <a:pt x="48" y="198"/>
                  </a:lnTo>
                  <a:lnTo>
                    <a:pt x="58" y="206"/>
                  </a:lnTo>
                  <a:lnTo>
                    <a:pt x="69" y="211"/>
                  </a:lnTo>
                  <a:lnTo>
                    <a:pt x="81" y="217"/>
                  </a:lnTo>
                  <a:lnTo>
                    <a:pt x="94" y="223"/>
                  </a:lnTo>
                  <a:lnTo>
                    <a:pt x="105" y="226"/>
                  </a:lnTo>
                  <a:lnTo>
                    <a:pt x="119" y="228"/>
                  </a:lnTo>
                  <a:lnTo>
                    <a:pt x="130" y="228"/>
                  </a:lnTo>
                  <a:lnTo>
                    <a:pt x="142" y="228"/>
                  </a:lnTo>
                  <a:lnTo>
                    <a:pt x="155" y="228"/>
                  </a:lnTo>
                  <a:lnTo>
                    <a:pt x="167" y="226"/>
                  </a:lnTo>
                  <a:lnTo>
                    <a:pt x="178" y="223"/>
                  </a:lnTo>
                  <a:lnTo>
                    <a:pt x="188" y="219"/>
                  </a:lnTo>
                  <a:lnTo>
                    <a:pt x="199" y="213"/>
                  </a:lnTo>
                  <a:lnTo>
                    <a:pt x="209" y="207"/>
                  </a:lnTo>
                  <a:lnTo>
                    <a:pt x="216" y="200"/>
                  </a:lnTo>
                  <a:lnTo>
                    <a:pt x="224" y="192"/>
                  </a:lnTo>
                  <a:lnTo>
                    <a:pt x="232" y="185"/>
                  </a:lnTo>
                  <a:lnTo>
                    <a:pt x="237" y="175"/>
                  </a:lnTo>
                  <a:lnTo>
                    <a:pt x="243" y="164"/>
                  </a:lnTo>
                  <a:lnTo>
                    <a:pt x="247" y="154"/>
                  </a:lnTo>
                  <a:lnTo>
                    <a:pt x="251" y="143"/>
                  </a:lnTo>
                  <a:lnTo>
                    <a:pt x="251" y="131"/>
                  </a:lnTo>
                  <a:lnTo>
                    <a:pt x="251" y="120"/>
                  </a:lnTo>
                  <a:lnTo>
                    <a:pt x="251" y="108"/>
                  </a:lnTo>
                  <a:lnTo>
                    <a:pt x="249" y="97"/>
                  </a:lnTo>
                  <a:lnTo>
                    <a:pt x="245" y="87"/>
                  </a:lnTo>
                  <a:lnTo>
                    <a:pt x="239" y="76"/>
                  </a:lnTo>
                  <a:lnTo>
                    <a:pt x="236" y="66"/>
                  </a:lnTo>
                  <a:lnTo>
                    <a:pt x="228" y="57"/>
                  </a:lnTo>
                  <a:lnTo>
                    <a:pt x="220" y="47"/>
                  </a:lnTo>
                  <a:lnTo>
                    <a:pt x="213" y="38"/>
                  </a:lnTo>
                  <a:lnTo>
                    <a:pt x="203" y="30"/>
                  </a:lnTo>
                  <a:lnTo>
                    <a:pt x="193" y="22"/>
                  </a:lnTo>
                  <a:lnTo>
                    <a:pt x="182" y="17"/>
                  </a:lnTo>
                  <a:lnTo>
                    <a:pt x="171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4" name="Freeform 18"/>
            <p:cNvSpPr>
              <a:spLocks/>
            </p:cNvSpPr>
            <p:nvPr/>
          </p:nvSpPr>
          <p:spPr bwMode="auto">
            <a:xfrm>
              <a:off x="1197961" y="2029111"/>
              <a:ext cx="119268" cy="98439"/>
            </a:xfrm>
            <a:custGeom>
              <a:avLst/>
              <a:gdLst>
                <a:gd name="T0" fmla="*/ 0 w 168"/>
                <a:gd name="T1" fmla="*/ 0 h 154"/>
                <a:gd name="T2" fmla="*/ 0 w 168"/>
                <a:gd name="T3" fmla="*/ 0 h 154"/>
                <a:gd name="T4" fmla="*/ 0 w 168"/>
                <a:gd name="T5" fmla="*/ 0 h 154"/>
                <a:gd name="T6" fmla="*/ 0 w 168"/>
                <a:gd name="T7" fmla="*/ 0 h 154"/>
                <a:gd name="T8" fmla="*/ 0 w 168"/>
                <a:gd name="T9" fmla="*/ 0 h 154"/>
                <a:gd name="T10" fmla="*/ 0 w 168"/>
                <a:gd name="T11" fmla="*/ 0 h 154"/>
                <a:gd name="T12" fmla="*/ 0 w 168"/>
                <a:gd name="T13" fmla="*/ 0 h 154"/>
                <a:gd name="T14" fmla="*/ 0 w 168"/>
                <a:gd name="T15" fmla="*/ 0 h 154"/>
                <a:gd name="T16" fmla="*/ 0 w 168"/>
                <a:gd name="T17" fmla="*/ 0 h 154"/>
                <a:gd name="T18" fmla="*/ 0 w 168"/>
                <a:gd name="T19" fmla="*/ 0 h 154"/>
                <a:gd name="T20" fmla="*/ 0 w 168"/>
                <a:gd name="T21" fmla="*/ 0 h 154"/>
                <a:gd name="T22" fmla="*/ 0 w 168"/>
                <a:gd name="T23" fmla="*/ 0 h 154"/>
                <a:gd name="T24" fmla="*/ 0 w 168"/>
                <a:gd name="T25" fmla="*/ 0 h 154"/>
                <a:gd name="T26" fmla="*/ 0 w 168"/>
                <a:gd name="T27" fmla="*/ 0 h 154"/>
                <a:gd name="T28" fmla="*/ 0 w 168"/>
                <a:gd name="T29" fmla="*/ 0 h 154"/>
                <a:gd name="T30" fmla="*/ 0 w 168"/>
                <a:gd name="T31" fmla="*/ 0 h 154"/>
                <a:gd name="T32" fmla="*/ 0 w 168"/>
                <a:gd name="T33" fmla="*/ 0 h 154"/>
                <a:gd name="T34" fmla="*/ 0 w 168"/>
                <a:gd name="T35" fmla="*/ 0 h 154"/>
                <a:gd name="T36" fmla="*/ 0 w 168"/>
                <a:gd name="T37" fmla="*/ 0 h 154"/>
                <a:gd name="T38" fmla="*/ 0 w 168"/>
                <a:gd name="T39" fmla="*/ 0 h 154"/>
                <a:gd name="T40" fmla="*/ 0 w 168"/>
                <a:gd name="T41" fmla="*/ 0 h 154"/>
                <a:gd name="T42" fmla="*/ 0 w 168"/>
                <a:gd name="T43" fmla="*/ 0 h 154"/>
                <a:gd name="T44" fmla="*/ 0 w 168"/>
                <a:gd name="T45" fmla="*/ 0 h 154"/>
                <a:gd name="T46" fmla="*/ 0 w 168"/>
                <a:gd name="T47" fmla="*/ 0 h 154"/>
                <a:gd name="T48" fmla="*/ 0 w 168"/>
                <a:gd name="T49" fmla="*/ 0 h 154"/>
                <a:gd name="T50" fmla="*/ 0 w 168"/>
                <a:gd name="T51" fmla="*/ 0 h 154"/>
                <a:gd name="T52" fmla="*/ 0 w 168"/>
                <a:gd name="T53" fmla="*/ 0 h 154"/>
                <a:gd name="T54" fmla="*/ 0 w 168"/>
                <a:gd name="T55" fmla="*/ 0 h 154"/>
                <a:gd name="T56" fmla="*/ 0 w 168"/>
                <a:gd name="T57" fmla="*/ 0 h 154"/>
                <a:gd name="T58" fmla="*/ 0 w 168"/>
                <a:gd name="T59" fmla="*/ 0 h 154"/>
                <a:gd name="T60" fmla="*/ 0 w 168"/>
                <a:gd name="T61" fmla="*/ 0 h 154"/>
                <a:gd name="T62" fmla="*/ 0 w 168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54"/>
                <a:gd name="T98" fmla="*/ 168 w 168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54">
                  <a:moveTo>
                    <a:pt x="113" y="7"/>
                  </a:moveTo>
                  <a:lnTo>
                    <a:pt x="105" y="3"/>
                  </a:lnTo>
                  <a:lnTo>
                    <a:pt x="97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1"/>
                  </a:lnTo>
                  <a:lnTo>
                    <a:pt x="49" y="3"/>
                  </a:lnTo>
                  <a:lnTo>
                    <a:pt x="42" y="7"/>
                  </a:lnTo>
                  <a:lnTo>
                    <a:pt x="34" y="11"/>
                  </a:lnTo>
                  <a:lnTo>
                    <a:pt x="28" y="15"/>
                  </a:lnTo>
                  <a:lnTo>
                    <a:pt x="23" y="19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7" y="36"/>
                  </a:lnTo>
                  <a:lnTo>
                    <a:pt x="5" y="43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7"/>
                  </a:lnTo>
                  <a:lnTo>
                    <a:pt x="3" y="95"/>
                  </a:lnTo>
                  <a:lnTo>
                    <a:pt x="7" y="103"/>
                  </a:lnTo>
                  <a:lnTo>
                    <a:pt x="11" y="108"/>
                  </a:lnTo>
                  <a:lnTo>
                    <a:pt x="15" y="116"/>
                  </a:lnTo>
                  <a:lnTo>
                    <a:pt x="21" y="122"/>
                  </a:lnTo>
                  <a:lnTo>
                    <a:pt x="24" y="127"/>
                  </a:lnTo>
                  <a:lnTo>
                    <a:pt x="32" y="133"/>
                  </a:lnTo>
                  <a:lnTo>
                    <a:pt x="38" y="137"/>
                  </a:lnTo>
                  <a:lnTo>
                    <a:pt x="46" y="143"/>
                  </a:lnTo>
                  <a:lnTo>
                    <a:pt x="53" y="146"/>
                  </a:lnTo>
                  <a:lnTo>
                    <a:pt x="63" y="148"/>
                  </a:lnTo>
                  <a:lnTo>
                    <a:pt x="70" y="150"/>
                  </a:lnTo>
                  <a:lnTo>
                    <a:pt x="78" y="152"/>
                  </a:lnTo>
                  <a:lnTo>
                    <a:pt x="86" y="154"/>
                  </a:lnTo>
                  <a:lnTo>
                    <a:pt x="95" y="154"/>
                  </a:lnTo>
                  <a:lnTo>
                    <a:pt x="103" y="152"/>
                  </a:lnTo>
                  <a:lnTo>
                    <a:pt x="111" y="150"/>
                  </a:lnTo>
                  <a:lnTo>
                    <a:pt x="118" y="148"/>
                  </a:lnTo>
                  <a:lnTo>
                    <a:pt x="126" y="146"/>
                  </a:lnTo>
                  <a:lnTo>
                    <a:pt x="132" y="143"/>
                  </a:lnTo>
                  <a:lnTo>
                    <a:pt x="137" y="139"/>
                  </a:lnTo>
                  <a:lnTo>
                    <a:pt x="143" y="135"/>
                  </a:lnTo>
                  <a:lnTo>
                    <a:pt x="149" y="129"/>
                  </a:lnTo>
                  <a:lnTo>
                    <a:pt x="155" y="124"/>
                  </a:lnTo>
                  <a:lnTo>
                    <a:pt x="158" y="116"/>
                  </a:lnTo>
                  <a:lnTo>
                    <a:pt x="162" y="110"/>
                  </a:lnTo>
                  <a:lnTo>
                    <a:pt x="164" y="103"/>
                  </a:lnTo>
                  <a:lnTo>
                    <a:pt x="166" y="95"/>
                  </a:lnTo>
                  <a:lnTo>
                    <a:pt x="166" y="87"/>
                  </a:lnTo>
                  <a:lnTo>
                    <a:pt x="168" y="80"/>
                  </a:lnTo>
                  <a:lnTo>
                    <a:pt x="166" y="72"/>
                  </a:lnTo>
                  <a:lnTo>
                    <a:pt x="164" y="66"/>
                  </a:lnTo>
                  <a:lnTo>
                    <a:pt x="162" y="59"/>
                  </a:lnTo>
                  <a:lnTo>
                    <a:pt x="160" y="51"/>
                  </a:lnTo>
                  <a:lnTo>
                    <a:pt x="157" y="43"/>
                  </a:lnTo>
                  <a:lnTo>
                    <a:pt x="151" y="38"/>
                  </a:lnTo>
                  <a:lnTo>
                    <a:pt x="147" y="32"/>
                  </a:lnTo>
                  <a:lnTo>
                    <a:pt x="141" y="26"/>
                  </a:lnTo>
                  <a:lnTo>
                    <a:pt x="135" y="21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5" name="Freeform 19"/>
            <p:cNvSpPr>
              <a:spLocks/>
            </p:cNvSpPr>
            <p:nvPr/>
          </p:nvSpPr>
          <p:spPr bwMode="auto">
            <a:xfrm>
              <a:off x="1197961" y="2029111"/>
              <a:ext cx="119268" cy="98439"/>
            </a:xfrm>
            <a:custGeom>
              <a:avLst/>
              <a:gdLst>
                <a:gd name="T0" fmla="*/ 0 w 168"/>
                <a:gd name="T1" fmla="*/ 0 h 154"/>
                <a:gd name="T2" fmla="*/ 0 w 168"/>
                <a:gd name="T3" fmla="*/ 0 h 154"/>
                <a:gd name="T4" fmla="*/ 0 w 168"/>
                <a:gd name="T5" fmla="*/ 0 h 154"/>
                <a:gd name="T6" fmla="*/ 0 w 168"/>
                <a:gd name="T7" fmla="*/ 0 h 154"/>
                <a:gd name="T8" fmla="*/ 0 w 168"/>
                <a:gd name="T9" fmla="*/ 0 h 154"/>
                <a:gd name="T10" fmla="*/ 0 w 168"/>
                <a:gd name="T11" fmla="*/ 0 h 154"/>
                <a:gd name="T12" fmla="*/ 0 w 168"/>
                <a:gd name="T13" fmla="*/ 0 h 154"/>
                <a:gd name="T14" fmla="*/ 0 w 168"/>
                <a:gd name="T15" fmla="*/ 0 h 154"/>
                <a:gd name="T16" fmla="*/ 0 w 168"/>
                <a:gd name="T17" fmla="*/ 0 h 154"/>
                <a:gd name="T18" fmla="*/ 0 w 168"/>
                <a:gd name="T19" fmla="*/ 0 h 154"/>
                <a:gd name="T20" fmla="*/ 0 w 168"/>
                <a:gd name="T21" fmla="*/ 0 h 154"/>
                <a:gd name="T22" fmla="*/ 0 w 168"/>
                <a:gd name="T23" fmla="*/ 0 h 154"/>
                <a:gd name="T24" fmla="*/ 0 w 168"/>
                <a:gd name="T25" fmla="*/ 0 h 154"/>
                <a:gd name="T26" fmla="*/ 0 w 168"/>
                <a:gd name="T27" fmla="*/ 0 h 154"/>
                <a:gd name="T28" fmla="*/ 0 w 168"/>
                <a:gd name="T29" fmla="*/ 0 h 154"/>
                <a:gd name="T30" fmla="*/ 0 w 168"/>
                <a:gd name="T31" fmla="*/ 0 h 154"/>
                <a:gd name="T32" fmla="*/ 0 w 168"/>
                <a:gd name="T33" fmla="*/ 0 h 154"/>
                <a:gd name="T34" fmla="*/ 0 w 168"/>
                <a:gd name="T35" fmla="*/ 0 h 154"/>
                <a:gd name="T36" fmla="*/ 0 w 168"/>
                <a:gd name="T37" fmla="*/ 0 h 154"/>
                <a:gd name="T38" fmla="*/ 0 w 168"/>
                <a:gd name="T39" fmla="*/ 0 h 154"/>
                <a:gd name="T40" fmla="*/ 0 w 168"/>
                <a:gd name="T41" fmla="*/ 0 h 154"/>
                <a:gd name="T42" fmla="*/ 0 w 168"/>
                <a:gd name="T43" fmla="*/ 0 h 154"/>
                <a:gd name="T44" fmla="*/ 0 w 168"/>
                <a:gd name="T45" fmla="*/ 0 h 154"/>
                <a:gd name="T46" fmla="*/ 0 w 168"/>
                <a:gd name="T47" fmla="*/ 0 h 154"/>
                <a:gd name="T48" fmla="*/ 0 w 168"/>
                <a:gd name="T49" fmla="*/ 0 h 154"/>
                <a:gd name="T50" fmla="*/ 0 w 168"/>
                <a:gd name="T51" fmla="*/ 0 h 154"/>
                <a:gd name="T52" fmla="*/ 0 w 168"/>
                <a:gd name="T53" fmla="*/ 0 h 154"/>
                <a:gd name="T54" fmla="*/ 0 w 168"/>
                <a:gd name="T55" fmla="*/ 0 h 154"/>
                <a:gd name="T56" fmla="*/ 0 w 168"/>
                <a:gd name="T57" fmla="*/ 0 h 154"/>
                <a:gd name="T58" fmla="*/ 0 w 168"/>
                <a:gd name="T59" fmla="*/ 0 h 154"/>
                <a:gd name="T60" fmla="*/ 0 w 168"/>
                <a:gd name="T61" fmla="*/ 0 h 154"/>
                <a:gd name="T62" fmla="*/ 0 w 168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54"/>
                <a:gd name="T98" fmla="*/ 168 w 168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54">
                  <a:moveTo>
                    <a:pt x="113" y="7"/>
                  </a:moveTo>
                  <a:lnTo>
                    <a:pt x="105" y="3"/>
                  </a:lnTo>
                  <a:lnTo>
                    <a:pt x="97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1"/>
                  </a:lnTo>
                  <a:lnTo>
                    <a:pt x="49" y="3"/>
                  </a:lnTo>
                  <a:lnTo>
                    <a:pt x="42" y="7"/>
                  </a:lnTo>
                  <a:lnTo>
                    <a:pt x="34" y="11"/>
                  </a:lnTo>
                  <a:lnTo>
                    <a:pt x="28" y="15"/>
                  </a:lnTo>
                  <a:lnTo>
                    <a:pt x="23" y="19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7" y="36"/>
                  </a:lnTo>
                  <a:lnTo>
                    <a:pt x="5" y="43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7"/>
                  </a:lnTo>
                  <a:lnTo>
                    <a:pt x="3" y="95"/>
                  </a:lnTo>
                  <a:lnTo>
                    <a:pt x="7" y="103"/>
                  </a:lnTo>
                  <a:lnTo>
                    <a:pt x="11" y="108"/>
                  </a:lnTo>
                  <a:lnTo>
                    <a:pt x="15" y="116"/>
                  </a:lnTo>
                  <a:lnTo>
                    <a:pt x="21" y="122"/>
                  </a:lnTo>
                  <a:lnTo>
                    <a:pt x="24" y="127"/>
                  </a:lnTo>
                  <a:lnTo>
                    <a:pt x="32" y="133"/>
                  </a:lnTo>
                  <a:lnTo>
                    <a:pt x="38" y="137"/>
                  </a:lnTo>
                  <a:lnTo>
                    <a:pt x="46" y="143"/>
                  </a:lnTo>
                  <a:lnTo>
                    <a:pt x="53" y="146"/>
                  </a:lnTo>
                  <a:lnTo>
                    <a:pt x="63" y="148"/>
                  </a:lnTo>
                  <a:lnTo>
                    <a:pt x="70" y="150"/>
                  </a:lnTo>
                  <a:lnTo>
                    <a:pt x="78" y="152"/>
                  </a:lnTo>
                  <a:lnTo>
                    <a:pt x="86" y="154"/>
                  </a:lnTo>
                  <a:lnTo>
                    <a:pt x="95" y="154"/>
                  </a:lnTo>
                  <a:lnTo>
                    <a:pt x="103" y="152"/>
                  </a:lnTo>
                  <a:lnTo>
                    <a:pt x="111" y="150"/>
                  </a:lnTo>
                  <a:lnTo>
                    <a:pt x="118" y="148"/>
                  </a:lnTo>
                  <a:lnTo>
                    <a:pt x="126" y="146"/>
                  </a:lnTo>
                  <a:lnTo>
                    <a:pt x="132" y="143"/>
                  </a:lnTo>
                  <a:lnTo>
                    <a:pt x="137" y="139"/>
                  </a:lnTo>
                  <a:lnTo>
                    <a:pt x="143" y="135"/>
                  </a:lnTo>
                  <a:lnTo>
                    <a:pt x="149" y="129"/>
                  </a:lnTo>
                  <a:lnTo>
                    <a:pt x="155" y="124"/>
                  </a:lnTo>
                  <a:lnTo>
                    <a:pt x="158" y="116"/>
                  </a:lnTo>
                  <a:lnTo>
                    <a:pt x="162" y="110"/>
                  </a:lnTo>
                  <a:lnTo>
                    <a:pt x="164" y="103"/>
                  </a:lnTo>
                  <a:lnTo>
                    <a:pt x="166" y="95"/>
                  </a:lnTo>
                  <a:lnTo>
                    <a:pt x="166" y="87"/>
                  </a:lnTo>
                  <a:lnTo>
                    <a:pt x="168" y="80"/>
                  </a:lnTo>
                  <a:lnTo>
                    <a:pt x="166" y="72"/>
                  </a:lnTo>
                  <a:lnTo>
                    <a:pt x="164" y="66"/>
                  </a:lnTo>
                  <a:lnTo>
                    <a:pt x="162" y="59"/>
                  </a:lnTo>
                  <a:lnTo>
                    <a:pt x="160" y="51"/>
                  </a:lnTo>
                  <a:lnTo>
                    <a:pt x="157" y="43"/>
                  </a:lnTo>
                  <a:lnTo>
                    <a:pt x="151" y="38"/>
                  </a:lnTo>
                  <a:lnTo>
                    <a:pt x="147" y="32"/>
                  </a:lnTo>
                  <a:lnTo>
                    <a:pt x="141" y="26"/>
                  </a:lnTo>
                  <a:lnTo>
                    <a:pt x="135" y="21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6" name="Freeform 20"/>
            <p:cNvSpPr>
              <a:spLocks/>
            </p:cNvSpPr>
            <p:nvPr/>
          </p:nvSpPr>
          <p:spPr bwMode="auto">
            <a:xfrm>
              <a:off x="1144046" y="2105675"/>
              <a:ext cx="58817" cy="50001"/>
            </a:xfrm>
            <a:custGeom>
              <a:avLst/>
              <a:gdLst>
                <a:gd name="T0" fmla="*/ 0 w 84"/>
                <a:gd name="T1" fmla="*/ 0 h 78"/>
                <a:gd name="T2" fmla="*/ 0 w 84"/>
                <a:gd name="T3" fmla="*/ 0 h 78"/>
                <a:gd name="T4" fmla="*/ 0 w 84"/>
                <a:gd name="T5" fmla="*/ 0 h 78"/>
                <a:gd name="T6" fmla="*/ 0 w 84"/>
                <a:gd name="T7" fmla="*/ 0 h 78"/>
                <a:gd name="T8" fmla="*/ 0 w 84"/>
                <a:gd name="T9" fmla="*/ 0 h 78"/>
                <a:gd name="T10" fmla="*/ 0 w 84"/>
                <a:gd name="T11" fmla="*/ 0 h 78"/>
                <a:gd name="T12" fmla="*/ 0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0 h 78"/>
                <a:gd name="T20" fmla="*/ 0 w 84"/>
                <a:gd name="T21" fmla="*/ 0 h 78"/>
                <a:gd name="T22" fmla="*/ 0 w 84"/>
                <a:gd name="T23" fmla="*/ 0 h 78"/>
                <a:gd name="T24" fmla="*/ 0 w 84"/>
                <a:gd name="T25" fmla="*/ 0 h 78"/>
                <a:gd name="T26" fmla="*/ 0 w 84"/>
                <a:gd name="T27" fmla="*/ 0 h 78"/>
                <a:gd name="T28" fmla="*/ 0 w 84"/>
                <a:gd name="T29" fmla="*/ 0 h 78"/>
                <a:gd name="T30" fmla="*/ 0 w 84"/>
                <a:gd name="T31" fmla="*/ 0 h 78"/>
                <a:gd name="T32" fmla="*/ 0 w 84"/>
                <a:gd name="T33" fmla="*/ 0 h 78"/>
                <a:gd name="T34" fmla="*/ 0 w 84"/>
                <a:gd name="T35" fmla="*/ 0 h 78"/>
                <a:gd name="T36" fmla="*/ 0 w 84"/>
                <a:gd name="T37" fmla="*/ 0 h 78"/>
                <a:gd name="T38" fmla="*/ 0 w 84"/>
                <a:gd name="T39" fmla="*/ 0 h 78"/>
                <a:gd name="T40" fmla="*/ 0 w 84"/>
                <a:gd name="T41" fmla="*/ 0 h 78"/>
                <a:gd name="T42" fmla="*/ 0 w 84"/>
                <a:gd name="T43" fmla="*/ 0 h 78"/>
                <a:gd name="T44" fmla="*/ 0 w 84"/>
                <a:gd name="T45" fmla="*/ 0 h 78"/>
                <a:gd name="T46" fmla="*/ 0 w 84"/>
                <a:gd name="T47" fmla="*/ 0 h 78"/>
                <a:gd name="T48" fmla="*/ 0 w 84"/>
                <a:gd name="T49" fmla="*/ 0 h 78"/>
                <a:gd name="T50" fmla="*/ 0 w 84"/>
                <a:gd name="T51" fmla="*/ 0 h 78"/>
                <a:gd name="T52" fmla="*/ 0 w 84"/>
                <a:gd name="T53" fmla="*/ 0 h 78"/>
                <a:gd name="T54" fmla="*/ 0 w 84"/>
                <a:gd name="T55" fmla="*/ 0 h 78"/>
                <a:gd name="T56" fmla="*/ 0 w 84"/>
                <a:gd name="T57" fmla="*/ 0 h 78"/>
                <a:gd name="T58" fmla="*/ 0 w 84"/>
                <a:gd name="T59" fmla="*/ 0 h 78"/>
                <a:gd name="T60" fmla="*/ 0 w 84"/>
                <a:gd name="T61" fmla="*/ 0 h 78"/>
                <a:gd name="T62" fmla="*/ 0 w 84"/>
                <a:gd name="T63" fmla="*/ 0 h 78"/>
                <a:gd name="T64" fmla="*/ 0 w 8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78"/>
                <a:gd name="T101" fmla="*/ 84 w 8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78">
                  <a:moveTo>
                    <a:pt x="58" y="4"/>
                  </a:moveTo>
                  <a:lnTo>
                    <a:pt x="50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2"/>
                  </a:lnTo>
                  <a:lnTo>
                    <a:pt x="19" y="5"/>
                  </a:lnTo>
                  <a:lnTo>
                    <a:pt x="12" y="9"/>
                  </a:lnTo>
                  <a:lnTo>
                    <a:pt x="8" y="15"/>
                  </a:lnTo>
                  <a:lnTo>
                    <a:pt x="4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8" y="59"/>
                  </a:lnTo>
                  <a:lnTo>
                    <a:pt x="14" y="65"/>
                  </a:lnTo>
                  <a:lnTo>
                    <a:pt x="21" y="68"/>
                  </a:lnTo>
                  <a:lnTo>
                    <a:pt x="29" y="74"/>
                  </a:lnTo>
                  <a:lnTo>
                    <a:pt x="37" y="76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9" y="74"/>
                  </a:lnTo>
                  <a:lnTo>
                    <a:pt x="67" y="72"/>
                  </a:lnTo>
                  <a:lnTo>
                    <a:pt x="73" y="68"/>
                  </a:lnTo>
                  <a:lnTo>
                    <a:pt x="79" y="63"/>
                  </a:lnTo>
                  <a:lnTo>
                    <a:pt x="82" y="55"/>
                  </a:lnTo>
                  <a:lnTo>
                    <a:pt x="84" y="47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1" y="26"/>
                  </a:lnTo>
                  <a:lnTo>
                    <a:pt x="77" y="19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7" name="Freeform 21"/>
            <p:cNvSpPr>
              <a:spLocks/>
            </p:cNvSpPr>
            <p:nvPr/>
          </p:nvSpPr>
          <p:spPr bwMode="auto">
            <a:xfrm>
              <a:off x="1144046" y="2105675"/>
              <a:ext cx="58817" cy="50001"/>
            </a:xfrm>
            <a:custGeom>
              <a:avLst/>
              <a:gdLst>
                <a:gd name="T0" fmla="*/ 0 w 84"/>
                <a:gd name="T1" fmla="*/ 0 h 78"/>
                <a:gd name="T2" fmla="*/ 0 w 84"/>
                <a:gd name="T3" fmla="*/ 0 h 78"/>
                <a:gd name="T4" fmla="*/ 0 w 84"/>
                <a:gd name="T5" fmla="*/ 0 h 78"/>
                <a:gd name="T6" fmla="*/ 0 w 84"/>
                <a:gd name="T7" fmla="*/ 0 h 78"/>
                <a:gd name="T8" fmla="*/ 0 w 84"/>
                <a:gd name="T9" fmla="*/ 0 h 78"/>
                <a:gd name="T10" fmla="*/ 0 w 84"/>
                <a:gd name="T11" fmla="*/ 0 h 78"/>
                <a:gd name="T12" fmla="*/ 0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0 h 78"/>
                <a:gd name="T20" fmla="*/ 0 w 84"/>
                <a:gd name="T21" fmla="*/ 0 h 78"/>
                <a:gd name="T22" fmla="*/ 0 w 84"/>
                <a:gd name="T23" fmla="*/ 0 h 78"/>
                <a:gd name="T24" fmla="*/ 0 w 84"/>
                <a:gd name="T25" fmla="*/ 0 h 78"/>
                <a:gd name="T26" fmla="*/ 0 w 84"/>
                <a:gd name="T27" fmla="*/ 0 h 78"/>
                <a:gd name="T28" fmla="*/ 0 w 84"/>
                <a:gd name="T29" fmla="*/ 0 h 78"/>
                <a:gd name="T30" fmla="*/ 0 w 84"/>
                <a:gd name="T31" fmla="*/ 0 h 78"/>
                <a:gd name="T32" fmla="*/ 0 w 84"/>
                <a:gd name="T33" fmla="*/ 0 h 78"/>
                <a:gd name="T34" fmla="*/ 0 w 84"/>
                <a:gd name="T35" fmla="*/ 0 h 78"/>
                <a:gd name="T36" fmla="*/ 0 w 84"/>
                <a:gd name="T37" fmla="*/ 0 h 78"/>
                <a:gd name="T38" fmla="*/ 0 w 84"/>
                <a:gd name="T39" fmla="*/ 0 h 78"/>
                <a:gd name="T40" fmla="*/ 0 w 84"/>
                <a:gd name="T41" fmla="*/ 0 h 78"/>
                <a:gd name="T42" fmla="*/ 0 w 84"/>
                <a:gd name="T43" fmla="*/ 0 h 78"/>
                <a:gd name="T44" fmla="*/ 0 w 84"/>
                <a:gd name="T45" fmla="*/ 0 h 78"/>
                <a:gd name="T46" fmla="*/ 0 w 84"/>
                <a:gd name="T47" fmla="*/ 0 h 78"/>
                <a:gd name="T48" fmla="*/ 0 w 84"/>
                <a:gd name="T49" fmla="*/ 0 h 78"/>
                <a:gd name="T50" fmla="*/ 0 w 84"/>
                <a:gd name="T51" fmla="*/ 0 h 78"/>
                <a:gd name="T52" fmla="*/ 0 w 84"/>
                <a:gd name="T53" fmla="*/ 0 h 78"/>
                <a:gd name="T54" fmla="*/ 0 w 84"/>
                <a:gd name="T55" fmla="*/ 0 h 78"/>
                <a:gd name="T56" fmla="*/ 0 w 84"/>
                <a:gd name="T57" fmla="*/ 0 h 78"/>
                <a:gd name="T58" fmla="*/ 0 w 84"/>
                <a:gd name="T59" fmla="*/ 0 h 78"/>
                <a:gd name="T60" fmla="*/ 0 w 84"/>
                <a:gd name="T61" fmla="*/ 0 h 78"/>
                <a:gd name="T62" fmla="*/ 0 w 84"/>
                <a:gd name="T63" fmla="*/ 0 h 78"/>
                <a:gd name="T64" fmla="*/ 0 w 8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78"/>
                <a:gd name="T101" fmla="*/ 84 w 8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78">
                  <a:moveTo>
                    <a:pt x="58" y="4"/>
                  </a:moveTo>
                  <a:lnTo>
                    <a:pt x="50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2"/>
                  </a:lnTo>
                  <a:lnTo>
                    <a:pt x="19" y="5"/>
                  </a:lnTo>
                  <a:lnTo>
                    <a:pt x="12" y="9"/>
                  </a:lnTo>
                  <a:lnTo>
                    <a:pt x="8" y="15"/>
                  </a:lnTo>
                  <a:lnTo>
                    <a:pt x="4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8" y="59"/>
                  </a:lnTo>
                  <a:lnTo>
                    <a:pt x="14" y="65"/>
                  </a:lnTo>
                  <a:lnTo>
                    <a:pt x="21" y="68"/>
                  </a:lnTo>
                  <a:lnTo>
                    <a:pt x="29" y="74"/>
                  </a:lnTo>
                  <a:lnTo>
                    <a:pt x="37" y="76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9" y="74"/>
                  </a:lnTo>
                  <a:lnTo>
                    <a:pt x="67" y="72"/>
                  </a:lnTo>
                  <a:lnTo>
                    <a:pt x="73" y="68"/>
                  </a:lnTo>
                  <a:lnTo>
                    <a:pt x="79" y="63"/>
                  </a:lnTo>
                  <a:lnTo>
                    <a:pt x="82" y="55"/>
                  </a:lnTo>
                  <a:lnTo>
                    <a:pt x="84" y="47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1" y="26"/>
                  </a:lnTo>
                  <a:lnTo>
                    <a:pt x="77" y="19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8698" name="Group 22"/>
            <p:cNvGrpSpPr>
              <a:grpSpLocks/>
            </p:cNvGrpSpPr>
            <p:nvPr/>
          </p:nvGrpSpPr>
          <p:grpSpPr bwMode="auto">
            <a:xfrm>
              <a:off x="1475656" y="1341602"/>
              <a:ext cx="1011324" cy="725010"/>
              <a:chOff x="1199" y="1123"/>
              <a:chExt cx="619" cy="554"/>
            </a:xfrm>
          </p:grpSpPr>
          <p:sp>
            <p:nvSpPr>
              <p:cNvPr id="28758" name="Freeform 23"/>
              <p:cNvSpPr>
                <a:spLocks/>
              </p:cNvSpPr>
              <p:nvPr/>
            </p:nvSpPr>
            <p:spPr bwMode="auto">
              <a:xfrm>
                <a:off x="1257" y="1599"/>
                <a:ext cx="1" cy="29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0 h 59"/>
                  <a:gd name="T4" fmla="*/ 0 w 1"/>
                  <a:gd name="T5" fmla="*/ 0 h 59"/>
                  <a:gd name="T6" fmla="*/ 0 w 1"/>
                  <a:gd name="T7" fmla="*/ 0 h 59"/>
                  <a:gd name="T8" fmla="*/ 1 w 1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9"/>
                  <a:gd name="T17" fmla="*/ 1 w 1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9">
                    <a:moveTo>
                      <a:pt x="0" y="0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0" y="46"/>
                    </a:lnTo>
                    <a:lnTo>
                      <a:pt x="1" y="5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59" name="Freeform 24"/>
              <p:cNvSpPr>
                <a:spLocks/>
              </p:cNvSpPr>
              <p:nvPr/>
            </p:nvSpPr>
            <p:spPr bwMode="auto">
              <a:xfrm>
                <a:off x="1470" y="1652"/>
                <a:ext cx="16" cy="25"/>
              </a:xfrm>
              <a:custGeom>
                <a:avLst/>
                <a:gdLst>
                  <a:gd name="T0" fmla="*/ 0 w 33"/>
                  <a:gd name="T1" fmla="*/ 1 h 50"/>
                  <a:gd name="T2" fmla="*/ 0 w 33"/>
                  <a:gd name="T3" fmla="*/ 1 h 50"/>
                  <a:gd name="T4" fmla="*/ 0 w 33"/>
                  <a:gd name="T5" fmla="*/ 1 h 50"/>
                  <a:gd name="T6" fmla="*/ 0 w 33"/>
                  <a:gd name="T7" fmla="*/ 1 h 50"/>
                  <a:gd name="T8" fmla="*/ 0 w 33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0"/>
                  <a:gd name="T17" fmla="*/ 33 w 33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0">
                    <a:moveTo>
                      <a:pt x="0" y="50"/>
                    </a:moveTo>
                    <a:lnTo>
                      <a:pt x="10" y="38"/>
                    </a:lnTo>
                    <a:lnTo>
                      <a:pt x="17" y="25"/>
                    </a:lnTo>
                    <a:lnTo>
                      <a:pt x="25" y="13"/>
                    </a:lnTo>
                    <a:lnTo>
                      <a:pt x="33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0" name="Freeform 25"/>
              <p:cNvSpPr>
                <a:spLocks/>
              </p:cNvSpPr>
              <p:nvPr/>
            </p:nvSpPr>
            <p:spPr bwMode="auto">
              <a:xfrm>
                <a:off x="1646" y="1519"/>
                <a:ext cx="21" cy="125"/>
              </a:xfrm>
              <a:custGeom>
                <a:avLst/>
                <a:gdLst>
                  <a:gd name="T0" fmla="*/ 1 w 42"/>
                  <a:gd name="T1" fmla="*/ 0 h 252"/>
                  <a:gd name="T2" fmla="*/ 1 w 42"/>
                  <a:gd name="T3" fmla="*/ 0 h 252"/>
                  <a:gd name="T4" fmla="*/ 1 w 42"/>
                  <a:gd name="T5" fmla="*/ 0 h 252"/>
                  <a:gd name="T6" fmla="*/ 1 w 42"/>
                  <a:gd name="T7" fmla="*/ 0 h 252"/>
                  <a:gd name="T8" fmla="*/ 1 w 42"/>
                  <a:gd name="T9" fmla="*/ 0 h 252"/>
                  <a:gd name="T10" fmla="*/ 1 w 42"/>
                  <a:gd name="T11" fmla="*/ 0 h 252"/>
                  <a:gd name="T12" fmla="*/ 1 w 42"/>
                  <a:gd name="T13" fmla="*/ 0 h 252"/>
                  <a:gd name="T14" fmla="*/ 1 w 42"/>
                  <a:gd name="T15" fmla="*/ 0 h 252"/>
                  <a:gd name="T16" fmla="*/ 1 w 42"/>
                  <a:gd name="T17" fmla="*/ 0 h 252"/>
                  <a:gd name="T18" fmla="*/ 1 w 42"/>
                  <a:gd name="T19" fmla="*/ 0 h 252"/>
                  <a:gd name="T20" fmla="*/ 1 w 42"/>
                  <a:gd name="T21" fmla="*/ 0 h 252"/>
                  <a:gd name="T22" fmla="*/ 1 w 42"/>
                  <a:gd name="T23" fmla="*/ 0 h 252"/>
                  <a:gd name="T24" fmla="*/ 1 w 42"/>
                  <a:gd name="T25" fmla="*/ 0 h 252"/>
                  <a:gd name="T26" fmla="*/ 1 w 42"/>
                  <a:gd name="T27" fmla="*/ 0 h 252"/>
                  <a:gd name="T28" fmla="*/ 1 w 42"/>
                  <a:gd name="T29" fmla="*/ 0 h 252"/>
                  <a:gd name="T30" fmla="*/ 1 w 42"/>
                  <a:gd name="T31" fmla="*/ 0 h 252"/>
                  <a:gd name="T32" fmla="*/ 1 w 42"/>
                  <a:gd name="T33" fmla="*/ 0 h 252"/>
                  <a:gd name="T34" fmla="*/ 0 w 42"/>
                  <a:gd name="T35" fmla="*/ 0 h 2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252"/>
                  <a:gd name="T56" fmla="*/ 42 w 42"/>
                  <a:gd name="T57" fmla="*/ 252 h 2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252">
                    <a:moveTo>
                      <a:pt x="19" y="252"/>
                    </a:moveTo>
                    <a:lnTo>
                      <a:pt x="19" y="250"/>
                    </a:lnTo>
                    <a:lnTo>
                      <a:pt x="25" y="233"/>
                    </a:lnTo>
                    <a:lnTo>
                      <a:pt x="31" y="217"/>
                    </a:lnTo>
                    <a:lnTo>
                      <a:pt x="35" y="200"/>
                    </a:lnTo>
                    <a:lnTo>
                      <a:pt x="39" y="183"/>
                    </a:lnTo>
                    <a:lnTo>
                      <a:pt x="41" y="166"/>
                    </a:lnTo>
                    <a:lnTo>
                      <a:pt x="42" y="151"/>
                    </a:lnTo>
                    <a:lnTo>
                      <a:pt x="42" y="133"/>
                    </a:lnTo>
                    <a:lnTo>
                      <a:pt x="42" y="118"/>
                    </a:lnTo>
                    <a:lnTo>
                      <a:pt x="41" y="101"/>
                    </a:lnTo>
                    <a:lnTo>
                      <a:pt x="37" y="86"/>
                    </a:lnTo>
                    <a:lnTo>
                      <a:pt x="35" y="71"/>
                    </a:lnTo>
                    <a:lnTo>
                      <a:pt x="29" y="55"/>
                    </a:lnTo>
                    <a:lnTo>
                      <a:pt x="23" y="40"/>
                    </a:lnTo>
                    <a:lnTo>
                      <a:pt x="18" y="27"/>
                    </a:lnTo>
                    <a:lnTo>
                      <a:pt x="1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1" name="Freeform 26"/>
              <p:cNvSpPr>
                <a:spLocks/>
              </p:cNvSpPr>
              <p:nvPr/>
            </p:nvSpPr>
            <p:spPr bwMode="auto">
              <a:xfrm>
                <a:off x="1778" y="1462"/>
                <a:ext cx="40" cy="29"/>
              </a:xfrm>
              <a:custGeom>
                <a:avLst/>
                <a:gdLst>
                  <a:gd name="T0" fmla="*/ 0 w 81"/>
                  <a:gd name="T1" fmla="*/ 1 h 57"/>
                  <a:gd name="T2" fmla="*/ 0 w 81"/>
                  <a:gd name="T3" fmla="*/ 1 h 57"/>
                  <a:gd name="T4" fmla="*/ 0 w 81"/>
                  <a:gd name="T5" fmla="*/ 1 h 57"/>
                  <a:gd name="T6" fmla="*/ 0 w 81"/>
                  <a:gd name="T7" fmla="*/ 1 h 57"/>
                  <a:gd name="T8" fmla="*/ 0 w 81"/>
                  <a:gd name="T9" fmla="*/ 1 h 57"/>
                  <a:gd name="T10" fmla="*/ 0 w 81"/>
                  <a:gd name="T11" fmla="*/ 1 h 57"/>
                  <a:gd name="T12" fmla="*/ 0 w 81"/>
                  <a:gd name="T13" fmla="*/ 1 h 57"/>
                  <a:gd name="T14" fmla="*/ 0 w 81"/>
                  <a:gd name="T15" fmla="*/ 1 h 57"/>
                  <a:gd name="T16" fmla="*/ 0 w 81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57"/>
                  <a:gd name="T29" fmla="*/ 81 w 81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57">
                    <a:moveTo>
                      <a:pt x="0" y="57"/>
                    </a:moveTo>
                    <a:lnTo>
                      <a:pt x="12" y="51"/>
                    </a:lnTo>
                    <a:lnTo>
                      <a:pt x="21" y="45"/>
                    </a:lnTo>
                    <a:lnTo>
                      <a:pt x="33" y="40"/>
                    </a:lnTo>
                    <a:lnTo>
                      <a:pt x="43" y="32"/>
                    </a:lnTo>
                    <a:lnTo>
                      <a:pt x="52" y="24"/>
                    </a:lnTo>
                    <a:lnTo>
                      <a:pt x="62" y="17"/>
                    </a:lnTo>
                    <a:lnTo>
                      <a:pt x="71" y="9"/>
                    </a:lnTo>
                    <a:lnTo>
                      <a:pt x="81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2" name="Freeform 27"/>
              <p:cNvSpPr>
                <a:spLocks/>
              </p:cNvSpPr>
              <p:nvPr/>
            </p:nvSpPr>
            <p:spPr bwMode="auto">
              <a:xfrm>
                <a:off x="1681" y="1191"/>
                <a:ext cx="22" cy="19"/>
              </a:xfrm>
              <a:custGeom>
                <a:avLst/>
                <a:gdLst>
                  <a:gd name="T0" fmla="*/ 1 w 44"/>
                  <a:gd name="T1" fmla="*/ 0 h 36"/>
                  <a:gd name="T2" fmla="*/ 1 w 44"/>
                  <a:gd name="T3" fmla="*/ 1 h 36"/>
                  <a:gd name="T4" fmla="*/ 1 w 44"/>
                  <a:gd name="T5" fmla="*/ 1 h 36"/>
                  <a:gd name="T6" fmla="*/ 1 w 44"/>
                  <a:gd name="T7" fmla="*/ 1 h 36"/>
                  <a:gd name="T8" fmla="*/ 0 w 44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6"/>
                  <a:gd name="T17" fmla="*/ 44 w 4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6">
                    <a:moveTo>
                      <a:pt x="44" y="0"/>
                    </a:moveTo>
                    <a:lnTo>
                      <a:pt x="33" y="8"/>
                    </a:lnTo>
                    <a:lnTo>
                      <a:pt x="21" y="17"/>
                    </a:lnTo>
                    <a:lnTo>
                      <a:pt x="10" y="27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3" name="Freeform 28"/>
              <p:cNvSpPr>
                <a:spLocks/>
              </p:cNvSpPr>
              <p:nvPr/>
            </p:nvSpPr>
            <p:spPr bwMode="auto">
              <a:xfrm>
                <a:off x="1562" y="1154"/>
                <a:ext cx="14" cy="18"/>
              </a:xfrm>
              <a:custGeom>
                <a:avLst/>
                <a:gdLst>
                  <a:gd name="T0" fmla="*/ 0 w 29"/>
                  <a:gd name="T1" fmla="*/ 0 h 36"/>
                  <a:gd name="T2" fmla="*/ 0 w 29"/>
                  <a:gd name="T3" fmla="*/ 1 h 36"/>
                  <a:gd name="T4" fmla="*/ 0 w 29"/>
                  <a:gd name="T5" fmla="*/ 1 h 36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36"/>
                  <a:gd name="T11" fmla="*/ 29 w 29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36">
                    <a:moveTo>
                      <a:pt x="29" y="0"/>
                    </a:moveTo>
                    <a:lnTo>
                      <a:pt x="13" y="17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4" name="Freeform 29"/>
              <p:cNvSpPr>
                <a:spLocks/>
              </p:cNvSpPr>
              <p:nvPr/>
            </p:nvSpPr>
            <p:spPr bwMode="auto">
              <a:xfrm>
                <a:off x="1426" y="1123"/>
                <a:ext cx="13" cy="28"/>
              </a:xfrm>
              <a:custGeom>
                <a:avLst/>
                <a:gdLst>
                  <a:gd name="T0" fmla="*/ 1 w 25"/>
                  <a:gd name="T1" fmla="*/ 0 h 57"/>
                  <a:gd name="T2" fmla="*/ 1 w 25"/>
                  <a:gd name="T3" fmla="*/ 0 h 57"/>
                  <a:gd name="T4" fmla="*/ 1 w 25"/>
                  <a:gd name="T5" fmla="*/ 0 h 57"/>
                  <a:gd name="T6" fmla="*/ 1 w 25"/>
                  <a:gd name="T7" fmla="*/ 0 h 57"/>
                  <a:gd name="T8" fmla="*/ 0 w 2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"/>
                  <a:gd name="T17" fmla="*/ 25 w 2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">
                    <a:moveTo>
                      <a:pt x="25" y="57"/>
                    </a:moveTo>
                    <a:lnTo>
                      <a:pt x="21" y="42"/>
                    </a:lnTo>
                    <a:lnTo>
                      <a:pt x="14" y="28"/>
                    </a:lnTo>
                    <a:lnTo>
                      <a:pt x="8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5" name="Freeform 30"/>
              <p:cNvSpPr>
                <a:spLocks/>
              </p:cNvSpPr>
              <p:nvPr/>
            </p:nvSpPr>
            <p:spPr bwMode="auto">
              <a:xfrm>
                <a:off x="1199" y="1185"/>
                <a:ext cx="5" cy="22"/>
              </a:xfrm>
              <a:custGeom>
                <a:avLst/>
                <a:gdLst>
                  <a:gd name="T0" fmla="*/ 1 w 9"/>
                  <a:gd name="T1" fmla="*/ 0 h 43"/>
                  <a:gd name="T2" fmla="*/ 1 w 9"/>
                  <a:gd name="T3" fmla="*/ 1 h 43"/>
                  <a:gd name="T4" fmla="*/ 0 w 9"/>
                  <a:gd name="T5" fmla="*/ 1 h 43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3"/>
                  <a:gd name="T11" fmla="*/ 9 w 9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3">
                    <a:moveTo>
                      <a:pt x="9" y="0"/>
                    </a:moveTo>
                    <a:lnTo>
                      <a:pt x="4" y="22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6" name="Freeform 31"/>
              <p:cNvSpPr>
                <a:spLocks/>
              </p:cNvSpPr>
              <p:nvPr/>
            </p:nvSpPr>
            <p:spPr bwMode="auto">
              <a:xfrm>
                <a:off x="1378" y="1478"/>
                <a:ext cx="169" cy="116"/>
              </a:xfrm>
              <a:custGeom>
                <a:avLst/>
                <a:gdLst>
                  <a:gd name="T0" fmla="*/ 0 w 336"/>
                  <a:gd name="T1" fmla="*/ 1 h 231"/>
                  <a:gd name="T2" fmla="*/ 1 w 336"/>
                  <a:gd name="T3" fmla="*/ 1 h 231"/>
                  <a:gd name="T4" fmla="*/ 1 w 336"/>
                  <a:gd name="T5" fmla="*/ 1 h 231"/>
                  <a:gd name="T6" fmla="*/ 1 w 336"/>
                  <a:gd name="T7" fmla="*/ 1 h 231"/>
                  <a:gd name="T8" fmla="*/ 1 w 336"/>
                  <a:gd name="T9" fmla="*/ 0 h 231"/>
                  <a:gd name="T10" fmla="*/ 0 w 336"/>
                  <a:gd name="T11" fmla="*/ 1 h 231"/>
                  <a:gd name="T12" fmla="*/ 0 w 336"/>
                  <a:gd name="T13" fmla="*/ 1 h 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31"/>
                  <a:gd name="T23" fmla="*/ 336 w 336"/>
                  <a:gd name="T24" fmla="*/ 231 h 2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31">
                    <a:moveTo>
                      <a:pt x="0" y="32"/>
                    </a:moveTo>
                    <a:lnTo>
                      <a:pt x="63" y="225"/>
                    </a:lnTo>
                    <a:lnTo>
                      <a:pt x="327" y="231"/>
                    </a:lnTo>
                    <a:lnTo>
                      <a:pt x="336" y="57"/>
                    </a:lnTo>
                    <a:lnTo>
                      <a:pt x="128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E5E5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7" name="Freeform 32"/>
              <p:cNvSpPr>
                <a:spLocks/>
              </p:cNvSpPr>
              <p:nvPr/>
            </p:nvSpPr>
            <p:spPr bwMode="auto">
              <a:xfrm>
                <a:off x="1264" y="1131"/>
                <a:ext cx="409" cy="383"/>
              </a:xfrm>
              <a:custGeom>
                <a:avLst/>
                <a:gdLst>
                  <a:gd name="T0" fmla="*/ 0 w 817"/>
                  <a:gd name="T1" fmla="*/ 1 h 764"/>
                  <a:gd name="T2" fmla="*/ 1 w 817"/>
                  <a:gd name="T3" fmla="*/ 1 h 764"/>
                  <a:gd name="T4" fmla="*/ 1 w 817"/>
                  <a:gd name="T5" fmla="*/ 0 h 764"/>
                  <a:gd name="T6" fmla="*/ 1 w 817"/>
                  <a:gd name="T7" fmla="*/ 0 h 764"/>
                  <a:gd name="T8" fmla="*/ 1 w 817"/>
                  <a:gd name="T9" fmla="*/ 1 h 764"/>
                  <a:gd name="T10" fmla="*/ 1 w 817"/>
                  <a:gd name="T11" fmla="*/ 1 h 764"/>
                  <a:gd name="T12" fmla="*/ 1 w 817"/>
                  <a:gd name="T13" fmla="*/ 1 h 764"/>
                  <a:gd name="T14" fmla="*/ 1 w 817"/>
                  <a:gd name="T15" fmla="*/ 1 h 764"/>
                  <a:gd name="T16" fmla="*/ 1 w 817"/>
                  <a:gd name="T17" fmla="*/ 1 h 764"/>
                  <a:gd name="T18" fmla="*/ 1 w 817"/>
                  <a:gd name="T19" fmla="*/ 1 h 764"/>
                  <a:gd name="T20" fmla="*/ 1 w 817"/>
                  <a:gd name="T21" fmla="*/ 1 h 764"/>
                  <a:gd name="T22" fmla="*/ 1 w 817"/>
                  <a:gd name="T23" fmla="*/ 1 h 764"/>
                  <a:gd name="T24" fmla="*/ 1 w 817"/>
                  <a:gd name="T25" fmla="*/ 1 h 764"/>
                  <a:gd name="T26" fmla="*/ 1 w 817"/>
                  <a:gd name="T27" fmla="*/ 1 h 764"/>
                  <a:gd name="T28" fmla="*/ 1 w 817"/>
                  <a:gd name="T29" fmla="*/ 1 h 764"/>
                  <a:gd name="T30" fmla="*/ 1 w 817"/>
                  <a:gd name="T31" fmla="*/ 1 h 764"/>
                  <a:gd name="T32" fmla="*/ 1 w 817"/>
                  <a:gd name="T33" fmla="*/ 1 h 764"/>
                  <a:gd name="T34" fmla="*/ 1 w 817"/>
                  <a:gd name="T35" fmla="*/ 1 h 764"/>
                  <a:gd name="T36" fmla="*/ 1 w 817"/>
                  <a:gd name="T37" fmla="*/ 1 h 764"/>
                  <a:gd name="T38" fmla="*/ 1 w 817"/>
                  <a:gd name="T39" fmla="*/ 1 h 764"/>
                  <a:gd name="T40" fmla="*/ 1 w 817"/>
                  <a:gd name="T41" fmla="*/ 1 h 764"/>
                  <a:gd name="T42" fmla="*/ 1 w 817"/>
                  <a:gd name="T43" fmla="*/ 1 h 764"/>
                  <a:gd name="T44" fmla="*/ 1 w 817"/>
                  <a:gd name="T45" fmla="*/ 1 h 764"/>
                  <a:gd name="T46" fmla="*/ 1 w 817"/>
                  <a:gd name="T47" fmla="*/ 1 h 764"/>
                  <a:gd name="T48" fmla="*/ 1 w 817"/>
                  <a:gd name="T49" fmla="*/ 1 h 764"/>
                  <a:gd name="T50" fmla="*/ 1 w 817"/>
                  <a:gd name="T51" fmla="*/ 1 h 764"/>
                  <a:gd name="T52" fmla="*/ 1 w 817"/>
                  <a:gd name="T53" fmla="*/ 1 h 764"/>
                  <a:gd name="T54" fmla="*/ 0 w 817"/>
                  <a:gd name="T55" fmla="*/ 1 h 764"/>
                  <a:gd name="T56" fmla="*/ 0 w 817"/>
                  <a:gd name="T57" fmla="*/ 1 h 7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17"/>
                  <a:gd name="T88" fmla="*/ 0 h 764"/>
                  <a:gd name="T89" fmla="*/ 817 w 817"/>
                  <a:gd name="T90" fmla="*/ 764 h 7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17" h="764">
                    <a:moveTo>
                      <a:pt x="0" y="238"/>
                    </a:moveTo>
                    <a:lnTo>
                      <a:pt x="13" y="116"/>
                    </a:lnTo>
                    <a:lnTo>
                      <a:pt x="117" y="0"/>
                    </a:lnTo>
                    <a:lnTo>
                      <a:pt x="168" y="0"/>
                    </a:lnTo>
                    <a:lnTo>
                      <a:pt x="312" y="175"/>
                    </a:lnTo>
                    <a:lnTo>
                      <a:pt x="350" y="318"/>
                    </a:lnTo>
                    <a:lnTo>
                      <a:pt x="415" y="356"/>
                    </a:lnTo>
                    <a:lnTo>
                      <a:pt x="505" y="168"/>
                    </a:lnTo>
                    <a:lnTo>
                      <a:pt x="603" y="84"/>
                    </a:lnTo>
                    <a:lnTo>
                      <a:pt x="719" y="101"/>
                    </a:lnTo>
                    <a:lnTo>
                      <a:pt x="809" y="244"/>
                    </a:lnTo>
                    <a:lnTo>
                      <a:pt x="817" y="398"/>
                    </a:lnTo>
                    <a:lnTo>
                      <a:pt x="790" y="457"/>
                    </a:lnTo>
                    <a:lnTo>
                      <a:pt x="706" y="442"/>
                    </a:lnTo>
                    <a:lnTo>
                      <a:pt x="624" y="240"/>
                    </a:lnTo>
                    <a:lnTo>
                      <a:pt x="522" y="398"/>
                    </a:lnTo>
                    <a:lnTo>
                      <a:pt x="647" y="526"/>
                    </a:lnTo>
                    <a:lnTo>
                      <a:pt x="658" y="642"/>
                    </a:lnTo>
                    <a:lnTo>
                      <a:pt x="603" y="732"/>
                    </a:lnTo>
                    <a:lnTo>
                      <a:pt x="518" y="747"/>
                    </a:lnTo>
                    <a:lnTo>
                      <a:pt x="398" y="705"/>
                    </a:lnTo>
                    <a:lnTo>
                      <a:pt x="210" y="764"/>
                    </a:lnTo>
                    <a:lnTo>
                      <a:pt x="155" y="702"/>
                    </a:lnTo>
                    <a:lnTo>
                      <a:pt x="145" y="589"/>
                    </a:lnTo>
                    <a:lnTo>
                      <a:pt x="231" y="356"/>
                    </a:lnTo>
                    <a:lnTo>
                      <a:pt x="159" y="192"/>
                    </a:lnTo>
                    <a:lnTo>
                      <a:pt x="61" y="255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E8D9D9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8" name="Freeform 33"/>
              <p:cNvSpPr>
                <a:spLocks/>
              </p:cNvSpPr>
              <p:nvPr/>
            </p:nvSpPr>
            <p:spPr bwMode="auto">
              <a:xfrm>
                <a:off x="1258" y="1124"/>
                <a:ext cx="190" cy="219"/>
              </a:xfrm>
              <a:custGeom>
                <a:avLst/>
                <a:gdLst>
                  <a:gd name="T0" fmla="*/ 0 w 381"/>
                  <a:gd name="T1" fmla="*/ 1 h 438"/>
                  <a:gd name="T2" fmla="*/ 0 w 381"/>
                  <a:gd name="T3" fmla="*/ 1 h 438"/>
                  <a:gd name="T4" fmla="*/ 0 w 381"/>
                  <a:gd name="T5" fmla="*/ 1 h 438"/>
                  <a:gd name="T6" fmla="*/ 0 w 381"/>
                  <a:gd name="T7" fmla="*/ 1 h 438"/>
                  <a:gd name="T8" fmla="*/ 0 w 381"/>
                  <a:gd name="T9" fmla="*/ 0 h 438"/>
                  <a:gd name="T10" fmla="*/ 0 w 381"/>
                  <a:gd name="T11" fmla="*/ 1 h 438"/>
                  <a:gd name="T12" fmla="*/ 0 w 381"/>
                  <a:gd name="T13" fmla="*/ 1 h 438"/>
                  <a:gd name="T14" fmla="*/ 0 w 381"/>
                  <a:gd name="T15" fmla="*/ 1 h 438"/>
                  <a:gd name="T16" fmla="*/ 0 w 381"/>
                  <a:gd name="T17" fmla="*/ 1 h 438"/>
                  <a:gd name="T18" fmla="*/ 0 w 381"/>
                  <a:gd name="T19" fmla="*/ 1 h 438"/>
                  <a:gd name="T20" fmla="*/ 0 w 381"/>
                  <a:gd name="T21" fmla="*/ 1 h 438"/>
                  <a:gd name="T22" fmla="*/ 0 w 381"/>
                  <a:gd name="T23" fmla="*/ 1 h 438"/>
                  <a:gd name="T24" fmla="*/ 0 w 381"/>
                  <a:gd name="T25" fmla="*/ 1 h 438"/>
                  <a:gd name="T26" fmla="*/ 0 w 381"/>
                  <a:gd name="T27" fmla="*/ 1 h 438"/>
                  <a:gd name="T28" fmla="*/ 0 w 381"/>
                  <a:gd name="T29" fmla="*/ 1 h 438"/>
                  <a:gd name="T30" fmla="*/ 0 w 381"/>
                  <a:gd name="T31" fmla="*/ 1 h 438"/>
                  <a:gd name="T32" fmla="*/ 0 w 381"/>
                  <a:gd name="T33" fmla="*/ 1 h 438"/>
                  <a:gd name="T34" fmla="*/ 0 w 381"/>
                  <a:gd name="T35" fmla="*/ 1 h 438"/>
                  <a:gd name="T36" fmla="*/ 0 w 381"/>
                  <a:gd name="T37" fmla="*/ 1 h 438"/>
                  <a:gd name="T38" fmla="*/ 0 w 381"/>
                  <a:gd name="T39" fmla="*/ 1 h 438"/>
                  <a:gd name="T40" fmla="*/ 0 w 381"/>
                  <a:gd name="T41" fmla="*/ 1 h 438"/>
                  <a:gd name="T42" fmla="*/ 0 w 381"/>
                  <a:gd name="T43" fmla="*/ 1 h 438"/>
                  <a:gd name="T44" fmla="*/ 0 w 381"/>
                  <a:gd name="T45" fmla="*/ 1 h 438"/>
                  <a:gd name="T46" fmla="*/ 0 w 381"/>
                  <a:gd name="T47" fmla="*/ 1 h 438"/>
                  <a:gd name="T48" fmla="*/ 0 w 381"/>
                  <a:gd name="T49" fmla="*/ 1 h 438"/>
                  <a:gd name="T50" fmla="*/ 0 w 381"/>
                  <a:gd name="T51" fmla="*/ 1 h 438"/>
                  <a:gd name="T52" fmla="*/ 0 w 381"/>
                  <a:gd name="T53" fmla="*/ 1 h 438"/>
                  <a:gd name="T54" fmla="*/ 0 w 381"/>
                  <a:gd name="T55" fmla="*/ 1 h 4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1"/>
                  <a:gd name="T85" fmla="*/ 0 h 438"/>
                  <a:gd name="T86" fmla="*/ 381 w 381"/>
                  <a:gd name="T87" fmla="*/ 438 h 43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1" h="438">
                    <a:moveTo>
                      <a:pt x="381" y="368"/>
                    </a:moveTo>
                    <a:lnTo>
                      <a:pt x="354" y="230"/>
                    </a:lnTo>
                    <a:lnTo>
                      <a:pt x="291" y="116"/>
                    </a:lnTo>
                    <a:lnTo>
                      <a:pt x="238" y="45"/>
                    </a:lnTo>
                    <a:lnTo>
                      <a:pt x="171" y="0"/>
                    </a:lnTo>
                    <a:lnTo>
                      <a:pt x="119" y="15"/>
                    </a:lnTo>
                    <a:lnTo>
                      <a:pt x="75" y="61"/>
                    </a:lnTo>
                    <a:lnTo>
                      <a:pt x="23" y="108"/>
                    </a:lnTo>
                    <a:lnTo>
                      <a:pt x="2" y="179"/>
                    </a:lnTo>
                    <a:lnTo>
                      <a:pt x="0" y="253"/>
                    </a:lnTo>
                    <a:lnTo>
                      <a:pt x="14" y="278"/>
                    </a:lnTo>
                    <a:lnTo>
                      <a:pt x="54" y="289"/>
                    </a:lnTo>
                    <a:lnTo>
                      <a:pt x="152" y="249"/>
                    </a:lnTo>
                    <a:lnTo>
                      <a:pt x="186" y="345"/>
                    </a:lnTo>
                    <a:lnTo>
                      <a:pt x="265" y="438"/>
                    </a:lnTo>
                    <a:lnTo>
                      <a:pt x="287" y="358"/>
                    </a:lnTo>
                    <a:lnTo>
                      <a:pt x="199" y="122"/>
                    </a:lnTo>
                    <a:lnTo>
                      <a:pt x="142" y="171"/>
                    </a:lnTo>
                    <a:lnTo>
                      <a:pt x="79" y="232"/>
                    </a:lnTo>
                    <a:lnTo>
                      <a:pt x="31" y="232"/>
                    </a:lnTo>
                    <a:lnTo>
                      <a:pt x="54" y="148"/>
                    </a:lnTo>
                    <a:lnTo>
                      <a:pt x="104" y="82"/>
                    </a:lnTo>
                    <a:lnTo>
                      <a:pt x="152" y="38"/>
                    </a:lnTo>
                    <a:lnTo>
                      <a:pt x="196" y="51"/>
                    </a:lnTo>
                    <a:lnTo>
                      <a:pt x="299" y="194"/>
                    </a:lnTo>
                    <a:lnTo>
                      <a:pt x="335" y="322"/>
                    </a:lnTo>
                    <a:lnTo>
                      <a:pt x="381" y="3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69" name="Freeform 34"/>
              <p:cNvSpPr>
                <a:spLocks/>
              </p:cNvSpPr>
              <p:nvPr/>
            </p:nvSpPr>
            <p:spPr bwMode="auto">
              <a:xfrm>
                <a:off x="1469" y="1168"/>
                <a:ext cx="214" cy="202"/>
              </a:xfrm>
              <a:custGeom>
                <a:avLst/>
                <a:gdLst>
                  <a:gd name="T0" fmla="*/ 0 w 429"/>
                  <a:gd name="T1" fmla="*/ 0 h 405"/>
                  <a:gd name="T2" fmla="*/ 0 w 429"/>
                  <a:gd name="T3" fmla="*/ 0 h 405"/>
                  <a:gd name="T4" fmla="*/ 0 w 429"/>
                  <a:gd name="T5" fmla="*/ 0 h 405"/>
                  <a:gd name="T6" fmla="*/ 0 w 429"/>
                  <a:gd name="T7" fmla="*/ 0 h 405"/>
                  <a:gd name="T8" fmla="*/ 0 w 429"/>
                  <a:gd name="T9" fmla="*/ 0 h 405"/>
                  <a:gd name="T10" fmla="*/ 0 w 429"/>
                  <a:gd name="T11" fmla="*/ 0 h 405"/>
                  <a:gd name="T12" fmla="*/ 0 w 429"/>
                  <a:gd name="T13" fmla="*/ 0 h 405"/>
                  <a:gd name="T14" fmla="*/ 0 w 429"/>
                  <a:gd name="T15" fmla="*/ 0 h 405"/>
                  <a:gd name="T16" fmla="*/ 0 w 429"/>
                  <a:gd name="T17" fmla="*/ 0 h 405"/>
                  <a:gd name="T18" fmla="*/ 0 w 429"/>
                  <a:gd name="T19" fmla="*/ 0 h 405"/>
                  <a:gd name="T20" fmla="*/ 0 w 429"/>
                  <a:gd name="T21" fmla="*/ 0 h 405"/>
                  <a:gd name="T22" fmla="*/ 0 w 429"/>
                  <a:gd name="T23" fmla="*/ 0 h 405"/>
                  <a:gd name="T24" fmla="*/ 0 w 429"/>
                  <a:gd name="T25" fmla="*/ 0 h 405"/>
                  <a:gd name="T26" fmla="*/ 0 w 429"/>
                  <a:gd name="T27" fmla="*/ 0 h 405"/>
                  <a:gd name="T28" fmla="*/ 0 w 429"/>
                  <a:gd name="T29" fmla="*/ 0 h 405"/>
                  <a:gd name="T30" fmla="*/ 0 w 429"/>
                  <a:gd name="T31" fmla="*/ 0 h 405"/>
                  <a:gd name="T32" fmla="*/ 0 w 429"/>
                  <a:gd name="T33" fmla="*/ 0 h 405"/>
                  <a:gd name="T34" fmla="*/ 0 w 429"/>
                  <a:gd name="T35" fmla="*/ 0 h 405"/>
                  <a:gd name="T36" fmla="*/ 0 w 429"/>
                  <a:gd name="T37" fmla="*/ 0 h 405"/>
                  <a:gd name="T38" fmla="*/ 0 w 429"/>
                  <a:gd name="T39" fmla="*/ 0 h 405"/>
                  <a:gd name="T40" fmla="*/ 0 w 429"/>
                  <a:gd name="T41" fmla="*/ 0 h 405"/>
                  <a:gd name="T42" fmla="*/ 0 w 429"/>
                  <a:gd name="T43" fmla="*/ 0 h 405"/>
                  <a:gd name="T44" fmla="*/ 0 w 429"/>
                  <a:gd name="T45" fmla="*/ 0 h 405"/>
                  <a:gd name="T46" fmla="*/ 0 w 429"/>
                  <a:gd name="T47" fmla="*/ 0 h 405"/>
                  <a:gd name="T48" fmla="*/ 0 w 429"/>
                  <a:gd name="T49" fmla="*/ 0 h 405"/>
                  <a:gd name="T50" fmla="*/ 0 w 429"/>
                  <a:gd name="T51" fmla="*/ 0 h 405"/>
                  <a:gd name="T52" fmla="*/ 0 w 429"/>
                  <a:gd name="T53" fmla="*/ 0 h 405"/>
                  <a:gd name="T54" fmla="*/ 0 w 429"/>
                  <a:gd name="T55" fmla="*/ 0 h 405"/>
                  <a:gd name="T56" fmla="*/ 0 w 429"/>
                  <a:gd name="T57" fmla="*/ 0 h 40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9"/>
                  <a:gd name="T88" fmla="*/ 0 h 405"/>
                  <a:gd name="T89" fmla="*/ 429 w 429"/>
                  <a:gd name="T90" fmla="*/ 405 h 40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9" h="405">
                    <a:moveTo>
                      <a:pt x="0" y="296"/>
                    </a:moveTo>
                    <a:lnTo>
                      <a:pt x="52" y="134"/>
                    </a:lnTo>
                    <a:lnTo>
                      <a:pt x="132" y="35"/>
                    </a:lnTo>
                    <a:lnTo>
                      <a:pt x="243" y="0"/>
                    </a:lnTo>
                    <a:lnTo>
                      <a:pt x="318" y="27"/>
                    </a:lnTo>
                    <a:lnTo>
                      <a:pt x="375" y="99"/>
                    </a:lnTo>
                    <a:lnTo>
                      <a:pt x="429" y="223"/>
                    </a:lnTo>
                    <a:lnTo>
                      <a:pt x="427" y="344"/>
                    </a:lnTo>
                    <a:lnTo>
                      <a:pt x="395" y="389"/>
                    </a:lnTo>
                    <a:lnTo>
                      <a:pt x="341" y="405"/>
                    </a:lnTo>
                    <a:lnTo>
                      <a:pt x="280" y="364"/>
                    </a:lnTo>
                    <a:lnTo>
                      <a:pt x="224" y="218"/>
                    </a:lnTo>
                    <a:lnTo>
                      <a:pt x="148" y="340"/>
                    </a:lnTo>
                    <a:lnTo>
                      <a:pt x="100" y="351"/>
                    </a:lnTo>
                    <a:lnTo>
                      <a:pt x="100" y="248"/>
                    </a:lnTo>
                    <a:lnTo>
                      <a:pt x="234" y="92"/>
                    </a:lnTo>
                    <a:lnTo>
                      <a:pt x="251" y="191"/>
                    </a:lnTo>
                    <a:lnTo>
                      <a:pt x="282" y="290"/>
                    </a:lnTo>
                    <a:lnTo>
                      <a:pt x="331" y="351"/>
                    </a:lnTo>
                    <a:lnTo>
                      <a:pt x="375" y="342"/>
                    </a:lnTo>
                    <a:lnTo>
                      <a:pt x="398" y="271"/>
                    </a:lnTo>
                    <a:lnTo>
                      <a:pt x="356" y="141"/>
                    </a:lnTo>
                    <a:lnTo>
                      <a:pt x="297" y="61"/>
                    </a:lnTo>
                    <a:lnTo>
                      <a:pt x="228" y="40"/>
                    </a:lnTo>
                    <a:lnTo>
                      <a:pt x="150" y="73"/>
                    </a:lnTo>
                    <a:lnTo>
                      <a:pt x="77" y="174"/>
                    </a:lnTo>
                    <a:lnTo>
                      <a:pt x="41" y="284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0" name="Freeform 35"/>
              <p:cNvSpPr>
                <a:spLocks/>
              </p:cNvSpPr>
              <p:nvPr/>
            </p:nvSpPr>
            <p:spPr bwMode="auto">
              <a:xfrm>
                <a:off x="1321" y="1352"/>
                <a:ext cx="244" cy="250"/>
              </a:xfrm>
              <a:custGeom>
                <a:avLst/>
                <a:gdLst>
                  <a:gd name="T0" fmla="*/ 1 w 488"/>
                  <a:gd name="T1" fmla="*/ 0 h 502"/>
                  <a:gd name="T2" fmla="*/ 1 w 488"/>
                  <a:gd name="T3" fmla="*/ 0 h 502"/>
                  <a:gd name="T4" fmla="*/ 0 w 488"/>
                  <a:gd name="T5" fmla="*/ 0 h 502"/>
                  <a:gd name="T6" fmla="*/ 1 w 488"/>
                  <a:gd name="T7" fmla="*/ 0 h 502"/>
                  <a:gd name="T8" fmla="*/ 1 w 488"/>
                  <a:gd name="T9" fmla="*/ 0 h 502"/>
                  <a:gd name="T10" fmla="*/ 1 w 488"/>
                  <a:gd name="T11" fmla="*/ 0 h 502"/>
                  <a:gd name="T12" fmla="*/ 1 w 488"/>
                  <a:gd name="T13" fmla="*/ 0 h 502"/>
                  <a:gd name="T14" fmla="*/ 1 w 488"/>
                  <a:gd name="T15" fmla="*/ 0 h 502"/>
                  <a:gd name="T16" fmla="*/ 1 w 488"/>
                  <a:gd name="T17" fmla="*/ 0 h 502"/>
                  <a:gd name="T18" fmla="*/ 1 w 488"/>
                  <a:gd name="T19" fmla="*/ 0 h 502"/>
                  <a:gd name="T20" fmla="*/ 1 w 488"/>
                  <a:gd name="T21" fmla="*/ 0 h 502"/>
                  <a:gd name="T22" fmla="*/ 1 w 488"/>
                  <a:gd name="T23" fmla="*/ 0 h 502"/>
                  <a:gd name="T24" fmla="*/ 1 w 488"/>
                  <a:gd name="T25" fmla="*/ 0 h 502"/>
                  <a:gd name="T26" fmla="*/ 1 w 488"/>
                  <a:gd name="T27" fmla="*/ 0 h 502"/>
                  <a:gd name="T28" fmla="*/ 1 w 488"/>
                  <a:gd name="T29" fmla="*/ 0 h 502"/>
                  <a:gd name="T30" fmla="*/ 1 w 488"/>
                  <a:gd name="T31" fmla="*/ 0 h 502"/>
                  <a:gd name="T32" fmla="*/ 1 w 488"/>
                  <a:gd name="T33" fmla="*/ 0 h 502"/>
                  <a:gd name="T34" fmla="*/ 1 w 488"/>
                  <a:gd name="T35" fmla="*/ 0 h 502"/>
                  <a:gd name="T36" fmla="*/ 1 w 488"/>
                  <a:gd name="T37" fmla="*/ 0 h 502"/>
                  <a:gd name="T38" fmla="*/ 1 w 488"/>
                  <a:gd name="T39" fmla="*/ 0 h 502"/>
                  <a:gd name="T40" fmla="*/ 1 w 488"/>
                  <a:gd name="T41" fmla="*/ 0 h 502"/>
                  <a:gd name="T42" fmla="*/ 1 w 488"/>
                  <a:gd name="T43" fmla="*/ 0 h 502"/>
                  <a:gd name="T44" fmla="*/ 1 w 488"/>
                  <a:gd name="T45" fmla="*/ 0 h 502"/>
                  <a:gd name="T46" fmla="*/ 1 w 488"/>
                  <a:gd name="T47" fmla="*/ 0 h 502"/>
                  <a:gd name="T48" fmla="*/ 1 w 488"/>
                  <a:gd name="T49" fmla="*/ 0 h 502"/>
                  <a:gd name="T50" fmla="*/ 1 w 488"/>
                  <a:gd name="T51" fmla="*/ 0 h 502"/>
                  <a:gd name="T52" fmla="*/ 1 w 488"/>
                  <a:gd name="T53" fmla="*/ 0 h 5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8"/>
                  <a:gd name="T82" fmla="*/ 0 h 502"/>
                  <a:gd name="T83" fmla="*/ 488 w 488"/>
                  <a:gd name="T84" fmla="*/ 502 h 50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8" h="502">
                    <a:moveTo>
                      <a:pt x="88" y="0"/>
                    </a:moveTo>
                    <a:lnTo>
                      <a:pt x="25" y="80"/>
                    </a:lnTo>
                    <a:lnTo>
                      <a:pt x="0" y="153"/>
                    </a:lnTo>
                    <a:lnTo>
                      <a:pt x="5" y="229"/>
                    </a:lnTo>
                    <a:lnTo>
                      <a:pt x="21" y="305"/>
                    </a:lnTo>
                    <a:lnTo>
                      <a:pt x="69" y="340"/>
                    </a:lnTo>
                    <a:lnTo>
                      <a:pt x="126" y="368"/>
                    </a:lnTo>
                    <a:lnTo>
                      <a:pt x="160" y="496"/>
                    </a:lnTo>
                    <a:lnTo>
                      <a:pt x="446" y="502"/>
                    </a:lnTo>
                    <a:lnTo>
                      <a:pt x="488" y="290"/>
                    </a:lnTo>
                    <a:lnTo>
                      <a:pt x="440" y="302"/>
                    </a:lnTo>
                    <a:lnTo>
                      <a:pt x="386" y="473"/>
                    </a:lnTo>
                    <a:lnTo>
                      <a:pt x="325" y="452"/>
                    </a:lnTo>
                    <a:lnTo>
                      <a:pt x="338" y="281"/>
                    </a:lnTo>
                    <a:lnTo>
                      <a:pt x="271" y="263"/>
                    </a:lnTo>
                    <a:lnTo>
                      <a:pt x="283" y="469"/>
                    </a:lnTo>
                    <a:lnTo>
                      <a:pt x="187" y="452"/>
                    </a:lnTo>
                    <a:lnTo>
                      <a:pt x="151" y="324"/>
                    </a:lnTo>
                    <a:lnTo>
                      <a:pt x="239" y="305"/>
                    </a:lnTo>
                    <a:lnTo>
                      <a:pt x="239" y="281"/>
                    </a:lnTo>
                    <a:lnTo>
                      <a:pt x="74" y="269"/>
                    </a:lnTo>
                    <a:lnTo>
                      <a:pt x="53" y="206"/>
                    </a:lnTo>
                    <a:lnTo>
                      <a:pt x="53" y="140"/>
                    </a:lnTo>
                    <a:lnTo>
                      <a:pt x="69" y="73"/>
                    </a:lnTo>
                    <a:lnTo>
                      <a:pt x="92" y="2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1" name="Freeform 36"/>
              <p:cNvSpPr>
                <a:spLocks/>
              </p:cNvSpPr>
              <p:nvPr/>
            </p:nvSpPr>
            <p:spPr bwMode="auto">
              <a:xfrm>
                <a:off x="1271" y="1385"/>
                <a:ext cx="141" cy="55"/>
              </a:xfrm>
              <a:custGeom>
                <a:avLst/>
                <a:gdLst>
                  <a:gd name="T0" fmla="*/ 0 w 282"/>
                  <a:gd name="T1" fmla="*/ 0 h 111"/>
                  <a:gd name="T2" fmla="*/ 1 w 282"/>
                  <a:gd name="T3" fmla="*/ 0 h 111"/>
                  <a:gd name="T4" fmla="*/ 1 w 282"/>
                  <a:gd name="T5" fmla="*/ 0 h 111"/>
                  <a:gd name="T6" fmla="*/ 1 w 282"/>
                  <a:gd name="T7" fmla="*/ 0 h 111"/>
                  <a:gd name="T8" fmla="*/ 1 w 282"/>
                  <a:gd name="T9" fmla="*/ 0 h 111"/>
                  <a:gd name="T10" fmla="*/ 1 w 282"/>
                  <a:gd name="T11" fmla="*/ 0 h 111"/>
                  <a:gd name="T12" fmla="*/ 0 w 282"/>
                  <a:gd name="T13" fmla="*/ 0 h 111"/>
                  <a:gd name="T14" fmla="*/ 0 w 282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2"/>
                  <a:gd name="T25" fmla="*/ 0 h 111"/>
                  <a:gd name="T26" fmla="*/ 282 w 282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2" h="111">
                    <a:moveTo>
                      <a:pt x="0" y="0"/>
                    </a:moveTo>
                    <a:lnTo>
                      <a:pt x="184" y="80"/>
                    </a:lnTo>
                    <a:lnTo>
                      <a:pt x="282" y="88"/>
                    </a:lnTo>
                    <a:lnTo>
                      <a:pt x="236" y="111"/>
                    </a:lnTo>
                    <a:lnTo>
                      <a:pt x="142" y="111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2" name="Freeform 37"/>
              <p:cNvSpPr>
                <a:spLocks/>
              </p:cNvSpPr>
              <p:nvPr/>
            </p:nvSpPr>
            <p:spPr bwMode="auto">
              <a:xfrm>
                <a:off x="1420" y="1347"/>
                <a:ext cx="42" cy="46"/>
              </a:xfrm>
              <a:custGeom>
                <a:avLst/>
                <a:gdLst>
                  <a:gd name="T0" fmla="*/ 1 w 84"/>
                  <a:gd name="T1" fmla="*/ 0 h 91"/>
                  <a:gd name="T2" fmla="*/ 1 w 84"/>
                  <a:gd name="T3" fmla="*/ 1 h 91"/>
                  <a:gd name="T4" fmla="*/ 0 w 84"/>
                  <a:gd name="T5" fmla="*/ 1 h 91"/>
                  <a:gd name="T6" fmla="*/ 1 w 84"/>
                  <a:gd name="T7" fmla="*/ 1 h 91"/>
                  <a:gd name="T8" fmla="*/ 1 w 84"/>
                  <a:gd name="T9" fmla="*/ 1 h 91"/>
                  <a:gd name="T10" fmla="*/ 1 w 84"/>
                  <a:gd name="T11" fmla="*/ 1 h 91"/>
                  <a:gd name="T12" fmla="*/ 1 w 84"/>
                  <a:gd name="T13" fmla="*/ 1 h 91"/>
                  <a:gd name="T14" fmla="*/ 1 w 84"/>
                  <a:gd name="T15" fmla="*/ 0 h 91"/>
                  <a:gd name="T16" fmla="*/ 1 w 8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91"/>
                  <a:gd name="T29" fmla="*/ 84 w 84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91">
                    <a:moveTo>
                      <a:pt x="57" y="0"/>
                    </a:moveTo>
                    <a:lnTo>
                      <a:pt x="19" y="13"/>
                    </a:lnTo>
                    <a:lnTo>
                      <a:pt x="0" y="57"/>
                    </a:lnTo>
                    <a:lnTo>
                      <a:pt x="28" y="91"/>
                    </a:lnTo>
                    <a:lnTo>
                      <a:pt x="67" y="87"/>
                    </a:lnTo>
                    <a:lnTo>
                      <a:pt x="84" y="55"/>
                    </a:lnTo>
                    <a:lnTo>
                      <a:pt x="7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3" name="Freeform 38"/>
              <p:cNvSpPr>
                <a:spLocks/>
              </p:cNvSpPr>
              <p:nvPr/>
            </p:nvSpPr>
            <p:spPr bwMode="auto">
              <a:xfrm>
                <a:off x="1488" y="1356"/>
                <a:ext cx="43" cy="42"/>
              </a:xfrm>
              <a:custGeom>
                <a:avLst/>
                <a:gdLst>
                  <a:gd name="T0" fmla="*/ 1 w 86"/>
                  <a:gd name="T1" fmla="*/ 0 h 84"/>
                  <a:gd name="T2" fmla="*/ 0 w 86"/>
                  <a:gd name="T3" fmla="*/ 1 h 84"/>
                  <a:gd name="T4" fmla="*/ 0 w 86"/>
                  <a:gd name="T5" fmla="*/ 1 h 84"/>
                  <a:gd name="T6" fmla="*/ 1 w 86"/>
                  <a:gd name="T7" fmla="*/ 1 h 84"/>
                  <a:gd name="T8" fmla="*/ 1 w 86"/>
                  <a:gd name="T9" fmla="*/ 1 h 84"/>
                  <a:gd name="T10" fmla="*/ 1 w 86"/>
                  <a:gd name="T11" fmla="*/ 1 h 84"/>
                  <a:gd name="T12" fmla="*/ 1 w 86"/>
                  <a:gd name="T13" fmla="*/ 0 h 84"/>
                  <a:gd name="T14" fmla="*/ 1 w 86"/>
                  <a:gd name="T15" fmla="*/ 0 h 84"/>
                  <a:gd name="T16" fmla="*/ 1 w 8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84"/>
                  <a:gd name="T29" fmla="*/ 86 w 8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84">
                    <a:moveTo>
                      <a:pt x="17" y="0"/>
                    </a:moveTo>
                    <a:lnTo>
                      <a:pt x="0" y="27"/>
                    </a:lnTo>
                    <a:lnTo>
                      <a:pt x="0" y="65"/>
                    </a:lnTo>
                    <a:lnTo>
                      <a:pt x="32" y="84"/>
                    </a:lnTo>
                    <a:lnTo>
                      <a:pt x="76" y="63"/>
                    </a:lnTo>
                    <a:lnTo>
                      <a:pt x="86" y="23"/>
                    </a:lnTo>
                    <a:lnTo>
                      <a:pt x="6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4" name="Freeform 39"/>
              <p:cNvSpPr>
                <a:spLocks/>
              </p:cNvSpPr>
              <p:nvPr/>
            </p:nvSpPr>
            <p:spPr bwMode="auto">
              <a:xfrm>
                <a:off x="1422" y="1355"/>
                <a:ext cx="184" cy="163"/>
              </a:xfrm>
              <a:custGeom>
                <a:avLst/>
                <a:gdLst>
                  <a:gd name="T0" fmla="*/ 1 w 367"/>
                  <a:gd name="T1" fmla="*/ 1 h 326"/>
                  <a:gd name="T2" fmla="*/ 1 w 367"/>
                  <a:gd name="T3" fmla="*/ 1 h 326"/>
                  <a:gd name="T4" fmla="*/ 1 w 367"/>
                  <a:gd name="T5" fmla="*/ 1 h 326"/>
                  <a:gd name="T6" fmla="*/ 1 w 367"/>
                  <a:gd name="T7" fmla="*/ 1 h 326"/>
                  <a:gd name="T8" fmla="*/ 1 w 367"/>
                  <a:gd name="T9" fmla="*/ 1 h 326"/>
                  <a:gd name="T10" fmla="*/ 1 w 367"/>
                  <a:gd name="T11" fmla="*/ 1 h 326"/>
                  <a:gd name="T12" fmla="*/ 1 w 367"/>
                  <a:gd name="T13" fmla="*/ 1 h 326"/>
                  <a:gd name="T14" fmla="*/ 1 w 367"/>
                  <a:gd name="T15" fmla="*/ 1 h 326"/>
                  <a:gd name="T16" fmla="*/ 1 w 367"/>
                  <a:gd name="T17" fmla="*/ 1 h 326"/>
                  <a:gd name="T18" fmla="*/ 1 w 367"/>
                  <a:gd name="T19" fmla="*/ 1 h 326"/>
                  <a:gd name="T20" fmla="*/ 1 w 367"/>
                  <a:gd name="T21" fmla="*/ 1 h 326"/>
                  <a:gd name="T22" fmla="*/ 1 w 367"/>
                  <a:gd name="T23" fmla="*/ 1 h 326"/>
                  <a:gd name="T24" fmla="*/ 1 w 367"/>
                  <a:gd name="T25" fmla="*/ 0 h 326"/>
                  <a:gd name="T26" fmla="*/ 1 w 367"/>
                  <a:gd name="T27" fmla="*/ 1 h 326"/>
                  <a:gd name="T28" fmla="*/ 1 w 367"/>
                  <a:gd name="T29" fmla="*/ 1 h 326"/>
                  <a:gd name="T30" fmla="*/ 1 w 367"/>
                  <a:gd name="T31" fmla="*/ 1 h 326"/>
                  <a:gd name="T32" fmla="*/ 1 w 367"/>
                  <a:gd name="T33" fmla="*/ 1 h 326"/>
                  <a:gd name="T34" fmla="*/ 1 w 367"/>
                  <a:gd name="T35" fmla="*/ 1 h 326"/>
                  <a:gd name="T36" fmla="*/ 1 w 367"/>
                  <a:gd name="T37" fmla="*/ 1 h 326"/>
                  <a:gd name="T38" fmla="*/ 1 w 367"/>
                  <a:gd name="T39" fmla="*/ 1 h 326"/>
                  <a:gd name="T40" fmla="*/ 1 w 367"/>
                  <a:gd name="T41" fmla="*/ 1 h 326"/>
                  <a:gd name="T42" fmla="*/ 0 w 367"/>
                  <a:gd name="T43" fmla="*/ 1 h 326"/>
                  <a:gd name="T44" fmla="*/ 1 w 367"/>
                  <a:gd name="T45" fmla="*/ 1 h 326"/>
                  <a:gd name="T46" fmla="*/ 1 w 367"/>
                  <a:gd name="T47" fmla="*/ 1 h 326"/>
                  <a:gd name="T48" fmla="*/ 1 w 367"/>
                  <a:gd name="T49" fmla="*/ 1 h 326"/>
                  <a:gd name="T50" fmla="*/ 1 w 367"/>
                  <a:gd name="T51" fmla="*/ 1 h 326"/>
                  <a:gd name="T52" fmla="*/ 1 w 367"/>
                  <a:gd name="T53" fmla="*/ 1 h 3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67"/>
                  <a:gd name="T82" fmla="*/ 0 h 326"/>
                  <a:gd name="T83" fmla="*/ 367 w 367"/>
                  <a:gd name="T84" fmla="*/ 326 h 3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67" h="326">
                    <a:moveTo>
                      <a:pt x="30" y="164"/>
                    </a:moveTo>
                    <a:lnTo>
                      <a:pt x="101" y="175"/>
                    </a:lnTo>
                    <a:lnTo>
                      <a:pt x="174" y="151"/>
                    </a:lnTo>
                    <a:lnTo>
                      <a:pt x="174" y="181"/>
                    </a:lnTo>
                    <a:lnTo>
                      <a:pt x="112" y="210"/>
                    </a:lnTo>
                    <a:lnTo>
                      <a:pt x="120" y="242"/>
                    </a:lnTo>
                    <a:lnTo>
                      <a:pt x="179" y="277"/>
                    </a:lnTo>
                    <a:lnTo>
                      <a:pt x="260" y="273"/>
                    </a:lnTo>
                    <a:lnTo>
                      <a:pt x="302" y="223"/>
                    </a:lnTo>
                    <a:lnTo>
                      <a:pt x="311" y="174"/>
                    </a:lnTo>
                    <a:lnTo>
                      <a:pt x="304" y="107"/>
                    </a:lnTo>
                    <a:lnTo>
                      <a:pt x="266" y="50"/>
                    </a:lnTo>
                    <a:lnTo>
                      <a:pt x="267" y="0"/>
                    </a:lnTo>
                    <a:lnTo>
                      <a:pt x="350" y="84"/>
                    </a:lnTo>
                    <a:lnTo>
                      <a:pt x="367" y="164"/>
                    </a:lnTo>
                    <a:lnTo>
                      <a:pt x="357" y="238"/>
                    </a:lnTo>
                    <a:lnTo>
                      <a:pt x="327" y="284"/>
                    </a:lnTo>
                    <a:lnTo>
                      <a:pt x="254" y="326"/>
                    </a:lnTo>
                    <a:lnTo>
                      <a:pt x="132" y="317"/>
                    </a:lnTo>
                    <a:lnTo>
                      <a:pt x="74" y="292"/>
                    </a:lnTo>
                    <a:lnTo>
                      <a:pt x="5" y="305"/>
                    </a:lnTo>
                    <a:lnTo>
                      <a:pt x="0" y="273"/>
                    </a:lnTo>
                    <a:lnTo>
                      <a:pt x="59" y="233"/>
                    </a:lnTo>
                    <a:lnTo>
                      <a:pt x="49" y="193"/>
                    </a:lnTo>
                    <a:lnTo>
                      <a:pt x="15" y="187"/>
                    </a:lnTo>
                    <a:lnTo>
                      <a:pt x="3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5" name="Freeform 40"/>
              <p:cNvSpPr>
                <a:spLocks/>
              </p:cNvSpPr>
              <p:nvPr/>
            </p:nvSpPr>
            <p:spPr bwMode="auto">
              <a:xfrm>
                <a:off x="1552" y="1375"/>
                <a:ext cx="141" cy="59"/>
              </a:xfrm>
              <a:custGeom>
                <a:avLst/>
                <a:gdLst>
                  <a:gd name="T0" fmla="*/ 1 w 281"/>
                  <a:gd name="T1" fmla="*/ 1 h 116"/>
                  <a:gd name="T2" fmla="*/ 1 w 281"/>
                  <a:gd name="T3" fmla="*/ 1 h 116"/>
                  <a:gd name="T4" fmla="*/ 1 w 281"/>
                  <a:gd name="T5" fmla="*/ 0 h 116"/>
                  <a:gd name="T6" fmla="*/ 1 w 281"/>
                  <a:gd name="T7" fmla="*/ 1 h 116"/>
                  <a:gd name="T8" fmla="*/ 1 w 281"/>
                  <a:gd name="T9" fmla="*/ 1 h 116"/>
                  <a:gd name="T10" fmla="*/ 0 w 281"/>
                  <a:gd name="T11" fmla="*/ 1 h 116"/>
                  <a:gd name="T12" fmla="*/ 1 w 281"/>
                  <a:gd name="T13" fmla="*/ 1 h 116"/>
                  <a:gd name="T14" fmla="*/ 1 w 281"/>
                  <a:gd name="T15" fmla="*/ 1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1"/>
                  <a:gd name="T25" fmla="*/ 0 h 116"/>
                  <a:gd name="T26" fmla="*/ 281 w 281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1" h="116">
                    <a:moveTo>
                      <a:pt x="6" y="99"/>
                    </a:moveTo>
                    <a:lnTo>
                      <a:pt x="189" y="42"/>
                    </a:lnTo>
                    <a:lnTo>
                      <a:pt x="281" y="0"/>
                    </a:lnTo>
                    <a:lnTo>
                      <a:pt x="256" y="55"/>
                    </a:lnTo>
                    <a:lnTo>
                      <a:pt x="120" y="107"/>
                    </a:lnTo>
                    <a:lnTo>
                      <a:pt x="0" y="116"/>
                    </a:lnTo>
                    <a:lnTo>
                      <a:pt x="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6" name="Freeform 41"/>
              <p:cNvSpPr>
                <a:spLocks/>
              </p:cNvSpPr>
              <p:nvPr/>
            </p:nvSpPr>
            <p:spPr bwMode="auto">
              <a:xfrm>
                <a:off x="1550" y="1457"/>
                <a:ext cx="127" cy="21"/>
              </a:xfrm>
              <a:custGeom>
                <a:avLst/>
                <a:gdLst>
                  <a:gd name="T0" fmla="*/ 0 w 255"/>
                  <a:gd name="T1" fmla="*/ 1 h 42"/>
                  <a:gd name="T2" fmla="*/ 0 w 255"/>
                  <a:gd name="T3" fmla="*/ 0 h 42"/>
                  <a:gd name="T4" fmla="*/ 0 w 255"/>
                  <a:gd name="T5" fmla="*/ 1 h 42"/>
                  <a:gd name="T6" fmla="*/ 0 w 255"/>
                  <a:gd name="T7" fmla="*/ 1 h 42"/>
                  <a:gd name="T8" fmla="*/ 0 w 255"/>
                  <a:gd name="T9" fmla="*/ 1 h 42"/>
                  <a:gd name="T10" fmla="*/ 0 w 255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5"/>
                  <a:gd name="T19" fmla="*/ 0 h 42"/>
                  <a:gd name="T20" fmla="*/ 255 w 255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5" h="42">
                    <a:moveTo>
                      <a:pt x="0" y="4"/>
                    </a:moveTo>
                    <a:lnTo>
                      <a:pt x="255" y="0"/>
                    </a:lnTo>
                    <a:lnTo>
                      <a:pt x="230" y="34"/>
                    </a:lnTo>
                    <a:lnTo>
                      <a:pt x="36" y="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7" name="Freeform 42"/>
              <p:cNvSpPr>
                <a:spLocks/>
              </p:cNvSpPr>
              <p:nvPr/>
            </p:nvSpPr>
            <p:spPr bwMode="auto">
              <a:xfrm>
                <a:off x="1548" y="1484"/>
                <a:ext cx="91" cy="55"/>
              </a:xfrm>
              <a:custGeom>
                <a:avLst/>
                <a:gdLst>
                  <a:gd name="T0" fmla="*/ 0 w 182"/>
                  <a:gd name="T1" fmla="*/ 0 h 109"/>
                  <a:gd name="T2" fmla="*/ 1 w 182"/>
                  <a:gd name="T3" fmla="*/ 1 h 109"/>
                  <a:gd name="T4" fmla="*/ 1 w 182"/>
                  <a:gd name="T5" fmla="*/ 1 h 109"/>
                  <a:gd name="T6" fmla="*/ 1 w 182"/>
                  <a:gd name="T7" fmla="*/ 1 h 109"/>
                  <a:gd name="T8" fmla="*/ 0 w 182"/>
                  <a:gd name="T9" fmla="*/ 0 h 109"/>
                  <a:gd name="T10" fmla="*/ 0 w 182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109"/>
                  <a:gd name="T20" fmla="*/ 182 w 18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109">
                    <a:moveTo>
                      <a:pt x="0" y="0"/>
                    </a:moveTo>
                    <a:lnTo>
                      <a:pt x="182" y="105"/>
                    </a:lnTo>
                    <a:lnTo>
                      <a:pt x="130" y="109"/>
                    </a:lnTo>
                    <a:lnTo>
                      <a:pt x="8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8" name="Freeform 43"/>
              <p:cNvSpPr>
                <a:spLocks/>
              </p:cNvSpPr>
              <p:nvPr/>
            </p:nvSpPr>
            <p:spPr bwMode="auto">
              <a:xfrm>
                <a:off x="1263" y="1456"/>
                <a:ext cx="121" cy="20"/>
              </a:xfrm>
              <a:custGeom>
                <a:avLst/>
                <a:gdLst>
                  <a:gd name="T0" fmla="*/ 1 w 241"/>
                  <a:gd name="T1" fmla="*/ 0 h 40"/>
                  <a:gd name="T2" fmla="*/ 0 w 241"/>
                  <a:gd name="T3" fmla="*/ 1 h 40"/>
                  <a:gd name="T4" fmla="*/ 1 w 241"/>
                  <a:gd name="T5" fmla="*/ 1 h 40"/>
                  <a:gd name="T6" fmla="*/ 1 w 241"/>
                  <a:gd name="T7" fmla="*/ 1 h 40"/>
                  <a:gd name="T8" fmla="*/ 1 w 241"/>
                  <a:gd name="T9" fmla="*/ 0 h 40"/>
                  <a:gd name="T10" fmla="*/ 1 w 241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1"/>
                  <a:gd name="T19" fmla="*/ 0 h 40"/>
                  <a:gd name="T20" fmla="*/ 241 w 241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1" h="40">
                    <a:moveTo>
                      <a:pt x="241" y="0"/>
                    </a:moveTo>
                    <a:lnTo>
                      <a:pt x="0" y="12"/>
                    </a:lnTo>
                    <a:lnTo>
                      <a:pt x="21" y="40"/>
                    </a:lnTo>
                    <a:lnTo>
                      <a:pt x="233" y="33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79" name="Freeform 44"/>
              <p:cNvSpPr>
                <a:spLocks/>
              </p:cNvSpPr>
              <p:nvPr/>
            </p:nvSpPr>
            <p:spPr bwMode="auto">
              <a:xfrm>
                <a:off x="1281" y="1484"/>
                <a:ext cx="73" cy="70"/>
              </a:xfrm>
              <a:custGeom>
                <a:avLst/>
                <a:gdLst>
                  <a:gd name="T0" fmla="*/ 0 w 148"/>
                  <a:gd name="T1" fmla="*/ 0 h 140"/>
                  <a:gd name="T2" fmla="*/ 0 w 148"/>
                  <a:gd name="T3" fmla="*/ 1 h 140"/>
                  <a:gd name="T4" fmla="*/ 0 w 148"/>
                  <a:gd name="T5" fmla="*/ 1 h 140"/>
                  <a:gd name="T6" fmla="*/ 0 w 148"/>
                  <a:gd name="T7" fmla="*/ 0 h 140"/>
                  <a:gd name="T8" fmla="*/ 0 w 148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40"/>
                  <a:gd name="T17" fmla="*/ 148 w 14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40">
                    <a:moveTo>
                      <a:pt x="123" y="0"/>
                    </a:moveTo>
                    <a:lnTo>
                      <a:pt x="0" y="140"/>
                    </a:lnTo>
                    <a:lnTo>
                      <a:pt x="148" y="46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8699" name="Freeform 45"/>
            <p:cNvSpPr>
              <a:spLocks/>
            </p:cNvSpPr>
            <p:nvPr/>
          </p:nvSpPr>
          <p:spPr bwMode="auto">
            <a:xfrm>
              <a:off x="1717511" y="2354116"/>
              <a:ext cx="1207381" cy="984389"/>
            </a:xfrm>
            <a:custGeom>
              <a:avLst/>
              <a:gdLst>
                <a:gd name="T0" fmla="*/ 0 w 1717"/>
                <a:gd name="T1" fmla="*/ 0 h 1531"/>
                <a:gd name="T2" fmla="*/ 0 w 1717"/>
                <a:gd name="T3" fmla="*/ 0 h 1531"/>
                <a:gd name="T4" fmla="*/ 0 w 1717"/>
                <a:gd name="T5" fmla="*/ 0 h 1531"/>
                <a:gd name="T6" fmla="*/ 0 w 1717"/>
                <a:gd name="T7" fmla="*/ 0 h 1531"/>
                <a:gd name="T8" fmla="*/ 0 w 1717"/>
                <a:gd name="T9" fmla="*/ 0 h 1531"/>
                <a:gd name="T10" fmla="*/ 0 w 1717"/>
                <a:gd name="T11" fmla="*/ 0 h 1531"/>
                <a:gd name="T12" fmla="*/ 0 w 1717"/>
                <a:gd name="T13" fmla="*/ 0 h 1531"/>
                <a:gd name="T14" fmla="*/ 0 w 1717"/>
                <a:gd name="T15" fmla="*/ 0 h 15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17"/>
                <a:gd name="T25" fmla="*/ 0 h 1531"/>
                <a:gd name="T26" fmla="*/ 1717 w 1717"/>
                <a:gd name="T27" fmla="*/ 1531 h 15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17" h="1531">
                  <a:moveTo>
                    <a:pt x="1288" y="0"/>
                  </a:moveTo>
                  <a:lnTo>
                    <a:pt x="1288" y="383"/>
                  </a:lnTo>
                  <a:lnTo>
                    <a:pt x="0" y="383"/>
                  </a:lnTo>
                  <a:lnTo>
                    <a:pt x="0" y="1148"/>
                  </a:lnTo>
                  <a:lnTo>
                    <a:pt x="1288" y="1148"/>
                  </a:lnTo>
                  <a:lnTo>
                    <a:pt x="1288" y="1531"/>
                  </a:lnTo>
                  <a:lnTo>
                    <a:pt x="1717" y="764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00" name="Freeform 46"/>
            <p:cNvSpPr>
              <a:spLocks/>
            </p:cNvSpPr>
            <p:nvPr/>
          </p:nvSpPr>
          <p:spPr bwMode="auto">
            <a:xfrm>
              <a:off x="1717511" y="2354116"/>
              <a:ext cx="1207381" cy="984389"/>
            </a:xfrm>
            <a:custGeom>
              <a:avLst/>
              <a:gdLst>
                <a:gd name="T0" fmla="*/ 0 w 1717"/>
                <a:gd name="T1" fmla="*/ 0 h 1531"/>
                <a:gd name="T2" fmla="*/ 0 w 1717"/>
                <a:gd name="T3" fmla="*/ 0 h 1531"/>
                <a:gd name="T4" fmla="*/ 0 w 1717"/>
                <a:gd name="T5" fmla="*/ 0 h 1531"/>
                <a:gd name="T6" fmla="*/ 0 w 1717"/>
                <a:gd name="T7" fmla="*/ 0 h 1531"/>
                <a:gd name="T8" fmla="*/ 0 w 1717"/>
                <a:gd name="T9" fmla="*/ 0 h 1531"/>
                <a:gd name="T10" fmla="*/ 0 w 1717"/>
                <a:gd name="T11" fmla="*/ 0 h 1531"/>
                <a:gd name="T12" fmla="*/ 0 w 1717"/>
                <a:gd name="T13" fmla="*/ 0 h 1531"/>
                <a:gd name="T14" fmla="*/ 0 w 1717"/>
                <a:gd name="T15" fmla="*/ 0 h 15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17"/>
                <a:gd name="T25" fmla="*/ 0 h 1531"/>
                <a:gd name="T26" fmla="*/ 1717 w 1717"/>
                <a:gd name="T27" fmla="*/ 1531 h 15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17" h="1531">
                  <a:moveTo>
                    <a:pt x="1288" y="0"/>
                  </a:moveTo>
                  <a:lnTo>
                    <a:pt x="1288" y="383"/>
                  </a:lnTo>
                  <a:lnTo>
                    <a:pt x="0" y="383"/>
                  </a:lnTo>
                  <a:lnTo>
                    <a:pt x="0" y="1148"/>
                  </a:lnTo>
                  <a:lnTo>
                    <a:pt x="1288" y="1148"/>
                  </a:lnTo>
                  <a:lnTo>
                    <a:pt x="1288" y="1531"/>
                  </a:lnTo>
                  <a:lnTo>
                    <a:pt x="1717" y="764"/>
                  </a:lnTo>
                  <a:lnTo>
                    <a:pt x="128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01" name="Rectangle 47"/>
            <p:cNvSpPr>
              <a:spLocks noChangeArrowheads="1"/>
            </p:cNvSpPr>
            <p:nvPr/>
          </p:nvSpPr>
          <p:spPr bwMode="auto">
            <a:xfrm>
              <a:off x="1776328" y="2741621"/>
              <a:ext cx="785860" cy="27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메시지</a:t>
              </a: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702" name="Rectangle 48"/>
            <p:cNvSpPr>
              <a:spLocks noChangeArrowheads="1"/>
            </p:cNvSpPr>
            <p:nvPr/>
          </p:nvSpPr>
          <p:spPr bwMode="auto">
            <a:xfrm>
              <a:off x="2583427" y="2741621"/>
              <a:ext cx="133972" cy="27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endPara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703" name="Group 49"/>
            <p:cNvGrpSpPr>
              <a:grpSpLocks/>
            </p:cNvGrpSpPr>
            <p:nvPr/>
          </p:nvGrpSpPr>
          <p:grpSpPr bwMode="auto">
            <a:xfrm>
              <a:off x="3124216" y="2416617"/>
              <a:ext cx="1655043" cy="817199"/>
              <a:chOff x="2336" y="2024"/>
              <a:chExt cx="1176" cy="635"/>
            </a:xfrm>
          </p:grpSpPr>
          <p:sp>
            <p:nvSpPr>
              <p:cNvPr id="28754" name="Freeform 50"/>
              <p:cNvSpPr>
                <a:spLocks/>
              </p:cNvSpPr>
              <p:nvPr/>
            </p:nvSpPr>
            <p:spPr bwMode="auto">
              <a:xfrm>
                <a:off x="2336" y="2024"/>
                <a:ext cx="1176" cy="635"/>
              </a:xfrm>
              <a:custGeom>
                <a:avLst/>
                <a:gdLst>
                  <a:gd name="T0" fmla="*/ 1 w 2351"/>
                  <a:gd name="T1" fmla="*/ 0 h 811"/>
                  <a:gd name="T2" fmla="*/ 1 w 2351"/>
                  <a:gd name="T3" fmla="*/ 9 h 811"/>
                  <a:gd name="T4" fmla="*/ 0 w 2351"/>
                  <a:gd name="T5" fmla="*/ 9 h 811"/>
                  <a:gd name="T6" fmla="*/ 0 w 2351"/>
                  <a:gd name="T7" fmla="*/ 25 h 811"/>
                  <a:gd name="T8" fmla="*/ 1 w 2351"/>
                  <a:gd name="T9" fmla="*/ 25 h 811"/>
                  <a:gd name="T10" fmla="*/ 1 w 2351"/>
                  <a:gd name="T11" fmla="*/ 34 h 811"/>
                  <a:gd name="T12" fmla="*/ 1 w 2351"/>
                  <a:gd name="T13" fmla="*/ 16 h 811"/>
                  <a:gd name="T14" fmla="*/ 1 w 2351"/>
                  <a:gd name="T15" fmla="*/ 0 h 8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1"/>
                  <a:gd name="T25" fmla="*/ 0 h 811"/>
                  <a:gd name="T26" fmla="*/ 2351 w 2351"/>
                  <a:gd name="T27" fmla="*/ 811 h 8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1" h="811">
                    <a:moveTo>
                      <a:pt x="1764" y="0"/>
                    </a:moveTo>
                    <a:lnTo>
                      <a:pt x="1764" y="204"/>
                    </a:lnTo>
                    <a:lnTo>
                      <a:pt x="0" y="204"/>
                    </a:lnTo>
                    <a:lnTo>
                      <a:pt x="0" y="609"/>
                    </a:lnTo>
                    <a:lnTo>
                      <a:pt x="1764" y="609"/>
                    </a:lnTo>
                    <a:lnTo>
                      <a:pt x="1764" y="811"/>
                    </a:lnTo>
                    <a:lnTo>
                      <a:pt x="2351" y="406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55" name="Freeform 51"/>
              <p:cNvSpPr>
                <a:spLocks/>
              </p:cNvSpPr>
              <p:nvPr/>
            </p:nvSpPr>
            <p:spPr bwMode="auto">
              <a:xfrm>
                <a:off x="2336" y="2024"/>
                <a:ext cx="1176" cy="635"/>
              </a:xfrm>
              <a:custGeom>
                <a:avLst/>
                <a:gdLst>
                  <a:gd name="T0" fmla="*/ 1 w 2351"/>
                  <a:gd name="T1" fmla="*/ 0 h 811"/>
                  <a:gd name="T2" fmla="*/ 1 w 2351"/>
                  <a:gd name="T3" fmla="*/ 9 h 811"/>
                  <a:gd name="T4" fmla="*/ 0 w 2351"/>
                  <a:gd name="T5" fmla="*/ 9 h 811"/>
                  <a:gd name="T6" fmla="*/ 0 w 2351"/>
                  <a:gd name="T7" fmla="*/ 25 h 811"/>
                  <a:gd name="T8" fmla="*/ 1 w 2351"/>
                  <a:gd name="T9" fmla="*/ 25 h 811"/>
                  <a:gd name="T10" fmla="*/ 1 w 2351"/>
                  <a:gd name="T11" fmla="*/ 34 h 811"/>
                  <a:gd name="T12" fmla="*/ 1 w 2351"/>
                  <a:gd name="T13" fmla="*/ 16 h 811"/>
                  <a:gd name="T14" fmla="*/ 1 w 2351"/>
                  <a:gd name="T15" fmla="*/ 0 h 8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1"/>
                  <a:gd name="T25" fmla="*/ 0 h 811"/>
                  <a:gd name="T26" fmla="*/ 2351 w 2351"/>
                  <a:gd name="T27" fmla="*/ 811 h 8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1" h="811">
                    <a:moveTo>
                      <a:pt x="1764" y="0"/>
                    </a:moveTo>
                    <a:lnTo>
                      <a:pt x="1764" y="204"/>
                    </a:lnTo>
                    <a:lnTo>
                      <a:pt x="0" y="204"/>
                    </a:lnTo>
                    <a:lnTo>
                      <a:pt x="0" y="609"/>
                    </a:lnTo>
                    <a:lnTo>
                      <a:pt x="1764" y="609"/>
                    </a:lnTo>
                    <a:lnTo>
                      <a:pt x="1764" y="811"/>
                    </a:lnTo>
                    <a:lnTo>
                      <a:pt x="2351" y="406"/>
                    </a:lnTo>
                    <a:lnTo>
                      <a:pt x="1764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56" name="Rectangle 52"/>
              <p:cNvSpPr>
                <a:spLocks noChangeArrowheads="1"/>
              </p:cNvSpPr>
              <p:nvPr/>
            </p:nvSpPr>
            <p:spPr bwMode="auto">
              <a:xfrm>
                <a:off x="2601" y="2248"/>
                <a:ext cx="49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1800" b="0">
                    <a:solidFill>
                      <a:srgbClr val="00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메시지</a:t>
                </a:r>
                <a:endPara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8757" name="Rectangle 53"/>
              <p:cNvSpPr>
                <a:spLocks noChangeArrowheads="1"/>
              </p:cNvSpPr>
              <p:nvPr/>
            </p:nvSpPr>
            <p:spPr bwMode="auto">
              <a:xfrm>
                <a:off x="3107" y="2240"/>
                <a:ext cx="9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800" b="0">
                    <a:solidFill>
                      <a:srgbClr val="00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</a:t>
                </a:r>
                <a:endParaRPr lang="en-US" altLang="ko-KR" sz="1800" b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28704" name="Freeform 54"/>
            <p:cNvSpPr>
              <a:spLocks/>
            </p:cNvSpPr>
            <p:nvPr/>
          </p:nvSpPr>
          <p:spPr bwMode="auto">
            <a:xfrm>
              <a:off x="2397173" y="3329129"/>
              <a:ext cx="447662" cy="426568"/>
            </a:xfrm>
            <a:custGeom>
              <a:avLst/>
              <a:gdLst>
                <a:gd name="T0" fmla="*/ 0 w 637"/>
                <a:gd name="T1" fmla="*/ 0 h 665"/>
                <a:gd name="T2" fmla="*/ 0 w 637"/>
                <a:gd name="T3" fmla="*/ 0 h 665"/>
                <a:gd name="T4" fmla="*/ 0 w 637"/>
                <a:gd name="T5" fmla="*/ 0 h 665"/>
                <a:gd name="T6" fmla="*/ 0 w 637"/>
                <a:gd name="T7" fmla="*/ 0 h 665"/>
                <a:gd name="T8" fmla="*/ 0 w 637"/>
                <a:gd name="T9" fmla="*/ 0 h 665"/>
                <a:gd name="T10" fmla="*/ 0 w 637"/>
                <a:gd name="T11" fmla="*/ 0 h 665"/>
                <a:gd name="T12" fmla="*/ 0 w 637"/>
                <a:gd name="T13" fmla="*/ 0 h 665"/>
                <a:gd name="T14" fmla="*/ 0 w 637"/>
                <a:gd name="T15" fmla="*/ 0 h 6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7"/>
                <a:gd name="T25" fmla="*/ 0 h 665"/>
                <a:gd name="T26" fmla="*/ 637 w 637"/>
                <a:gd name="T27" fmla="*/ 665 h 6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7" h="665">
                  <a:moveTo>
                    <a:pt x="266" y="656"/>
                  </a:moveTo>
                  <a:lnTo>
                    <a:pt x="178" y="574"/>
                  </a:lnTo>
                  <a:lnTo>
                    <a:pt x="637" y="80"/>
                  </a:lnTo>
                  <a:lnTo>
                    <a:pt x="549" y="0"/>
                  </a:lnTo>
                  <a:lnTo>
                    <a:pt x="90" y="492"/>
                  </a:lnTo>
                  <a:lnTo>
                    <a:pt x="0" y="410"/>
                  </a:lnTo>
                  <a:lnTo>
                    <a:pt x="9" y="665"/>
                  </a:lnTo>
                  <a:lnTo>
                    <a:pt x="266" y="65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05" name="Freeform 55"/>
            <p:cNvSpPr>
              <a:spLocks/>
            </p:cNvSpPr>
            <p:nvPr/>
          </p:nvSpPr>
          <p:spPr bwMode="auto">
            <a:xfrm>
              <a:off x="4241738" y="3096313"/>
              <a:ext cx="449296" cy="428131"/>
            </a:xfrm>
            <a:custGeom>
              <a:avLst/>
              <a:gdLst>
                <a:gd name="T0" fmla="*/ 0 w 638"/>
                <a:gd name="T1" fmla="*/ 0 h 666"/>
                <a:gd name="T2" fmla="*/ 0 w 638"/>
                <a:gd name="T3" fmla="*/ 0 h 666"/>
                <a:gd name="T4" fmla="*/ 0 w 638"/>
                <a:gd name="T5" fmla="*/ 0 h 666"/>
                <a:gd name="T6" fmla="*/ 0 w 638"/>
                <a:gd name="T7" fmla="*/ 0 h 666"/>
                <a:gd name="T8" fmla="*/ 0 w 638"/>
                <a:gd name="T9" fmla="*/ 0 h 666"/>
                <a:gd name="T10" fmla="*/ 0 w 638"/>
                <a:gd name="T11" fmla="*/ 0 h 666"/>
                <a:gd name="T12" fmla="*/ 0 w 638"/>
                <a:gd name="T13" fmla="*/ 0 h 666"/>
                <a:gd name="T14" fmla="*/ 0 w 638"/>
                <a:gd name="T15" fmla="*/ 0 h 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8"/>
                <a:gd name="T25" fmla="*/ 0 h 666"/>
                <a:gd name="T26" fmla="*/ 638 w 638"/>
                <a:gd name="T27" fmla="*/ 666 h 6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8" h="666">
                  <a:moveTo>
                    <a:pt x="266" y="656"/>
                  </a:moveTo>
                  <a:lnTo>
                    <a:pt x="176" y="574"/>
                  </a:lnTo>
                  <a:lnTo>
                    <a:pt x="638" y="82"/>
                  </a:lnTo>
                  <a:lnTo>
                    <a:pt x="550" y="0"/>
                  </a:lnTo>
                  <a:lnTo>
                    <a:pt x="90" y="494"/>
                  </a:lnTo>
                  <a:lnTo>
                    <a:pt x="0" y="410"/>
                  </a:lnTo>
                  <a:lnTo>
                    <a:pt x="10" y="666"/>
                  </a:lnTo>
                  <a:lnTo>
                    <a:pt x="266" y="65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06" name="Freeform 56"/>
            <p:cNvSpPr>
              <a:spLocks/>
            </p:cNvSpPr>
            <p:nvPr/>
          </p:nvSpPr>
          <p:spPr bwMode="auto">
            <a:xfrm>
              <a:off x="2397173" y="1907235"/>
              <a:ext cx="447662" cy="428131"/>
            </a:xfrm>
            <a:custGeom>
              <a:avLst/>
              <a:gdLst>
                <a:gd name="T0" fmla="*/ 0 w 637"/>
                <a:gd name="T1" fmla="*/ 0 h 665"/>
                <a:gd name="T2" fmla="*/ 0 w 637"/>
                <a:gd name="T3" fmla="*/ 0 h 665"/>
                <a:gd name="T4" fmla="*/ 0 w 637"/>
                <a:gd name="T5" fmla="*/ 0 h 665"/>
                <a:gd name="T6" fmla="*/ 0 w 637"/>
                <a:gd name="T7" fmla="*/ 0 h 665"/>
                <a:gd name="T8" fmla="*/ 0 w 637"/>
                <a:gd name="T9" fmla="*/ 0 h 665"/>
                <a:gd name="T10" fmla="*/ 0 w 637"/>
                <a:gd name="T11" fmla="*/ 0 h 665"/>
                <a:gd name="T12" fmla="*/ 0 w 637"/>
                <a:gd name="T13" fmla="*/ 0 h 665"/>
                <a:gd name="T14" fmla="*/ 0 w 637"/>
                <a:gd name="T15" fmla="*/ 0 h 6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7"/>
                <a:gd name="T25" fmla="*/ 0 h 665"/>
                <a:gd name="T26" fmla="*/ 637 w 637"/>
                <a:gd name="T27" fmla="*/ 665 h 6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7" h="665">
                  <a:moveTo>
                    <a:pt x="266" y="9"/>
                  </a:moveTo>
                  <a:lnTo>
                    <a:pt x="178" y="91"/>
                  </a:lnTo>
                  <a:lnTo>
                    <a:pt x="637" y="583"/>
                  </a:lnTo>
                  <a:lnTo>
                    <a:pt x="549" y="665"/>
                  </a:lnTo>
                  <a:lnTo>
                    <a:pt x="90" y="173"/>
                  </a:lnTo>
                  <a:lnTo>
                    <a:pt x="0" y="255"/>
                  </a:lnTo>
                  <a:lnTo>
                    <a:pt x="9" y="0"/>
                  </a:lnTo>
                  <a:lnTo>
                    <a:pt x="266" y="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07" name="Freeform 57"/>
            <p:cNvSpPr>
              <a:spLocks/>
            </p:cNvSpPr>
            <p:nvPr/>
          </p:nvSpPr>
          <p:spPr bwMode="auto">
            <a:xfrm>
              <a:off x="4178019" y="2008798"/>
              <a:ext cx="449296" cy="428131"/>
            </a:xfrm>
            <a:custGeom>
              <a:avLst/>
              <a:gdLst>
                <a:gd name="T0" fmla="*/ 0 w 638"/>
                <a:gd name="T1" fmla="*/ 0 h 668"/>
                <a:gd name="T2" fmla="*/ 0 w 638"/>
                <a:gd name="T3" fmla="*/ 0 h 668"/>
                <a:gd name="T4" fmla="*/ 0 w 638"/>
                <a:gd name="T5" fmla="*/ 0 h 668"/>
                <a:gd name="T6" fmla="*/ 0 w 638"/>
                <a:gd name="T7" fmla="*/ 0 h 668"/>
                <a:gd name="T8" fmla="*/ 0 w 638"/>
                <a:gd name="T9" fmla="*/ 0 h 668"/>
                <a:gd name="T10" fmla="*/ 0 w 638"/>
                <a:gd name="T11" fmla="*/ 0 h 668"/>
                <a:gd name="T12" fmla="*/ 0 w 638"/>
                <a:gd name="T13" fmla="*/ 0 h 668"/>
                <a:gd name="T14" fmla="*/ 0 w 638"/>
                <a:gd name="T15" fmla="*/ 0 h 6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8"/>
                <a:gd name="T25" fmla="*/ 0 h 668"/>
                <a:gd name="T26" fmla="*/ 638 w 638"/>
                <a:gd name="T27" fmla="*/ 668 h 6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8" h="668">
                  <a:moveTo>
                    <a:pt x="266" y="10"/>
                  </a:moveTo>
                  <a:lnTo>
                    <a:pt x="178" y="94"/>
                  </a:lnTo>
                  <a:lnTo>
                    <a:pt x="638" y="586"/>
                  </a:lnTo>
                  <a:lnTo>
                    <a:pt x="550" y="668"/>
                  </a:lnTo>
                  <a:lnTo>
                    <a:pt x="90" y="174"/>
                  </a:lnTo>
                  <a:lnTo>
                    <a:pt x="0" y="258"/>
                  </a:lnTo>
                  <a:lnTo>
                    <a:pt x="10" y="0"/>
                  </a:lnTo>
                  <a:lnTo>
                    <a:pt x="266" y="1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8708" name="Group 58"/>
            <p:cNvGrpSpPr>
              <a:grpSpLocks/>
            </p:cNvGrpSpPr>
            <p:nvPr/>
          </p:nvGrpSpPr>
          <p:grpSpPr bwMode="auto">
            <a:xfrm>
              <a:off x="2753343" y="3657259"/>
              <a:ext cx="1336451" cy="276566"/>
              <a:chOff x="1836" y="2338"/>
              <a:chExt cx="818" cy="177"/>
            </a:xfrm>
          </p:grpSpPr>
          <p:sp>
            <p:nvSpPr>
              <p:cNvPr id="28752" name="Rectangle 59"/>
              <p:cNvSpPr>
                <a:spLocks noChangeArrowheads="1"/>
              </p:cNvSpPr>
              <p:nvPr/>
            </p:nvSpPr>
            <p:spPr bwMode="auto">
              <a:xfrm>
                <a:off x="1836" y="2338"/>
                <a:ext cx="81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필터</a:t>
                </a:r>
                <a:r>
                  <a:rPr lang="en-US" altLang="ko-KR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1(</a:t>
                </a:r>
                <a:r>
                  <a:rPr lang="ko-KR" altLang="en-US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뇌</a:t>
                </a:r>
                <a:r>
                  <a:rPr lang="en-US" altLang="ko-KR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&amp;</a:t>
                </a:r>
                <a:r>
                  <a:rPr lang="ko-KR" altLang="en-US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입</a:t>
                </a:r>
                <a:r>
                  <a:rPr lang="en-US" altLang="ko-KR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</a:p>
            </p:txBody>
          </p:sp>
          <p:sp>
            <p:nvSpPr>
              <p:cNvPr id="28753" name="Rectangle 60"/>
              <p:cNvSpPr>
                <a:spLocks noChangeArrowheads="1"/>
              </p:cNvSpPr>
              <p:nvPr/>
            </p:nvSpPr>
            <p:spPr bwMode="auto">
              <a:xfrm>
                <a:off x="2162" y="2338"/>
                <a:ext cx="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ko-KR" sz="1800" b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28709" name="Group 61"/>
            <p:cNvGrpSpPr>
              <a:grpSpLocks/>
            </p:cNvGrpSpPr>
            <p:nvPr/>
          </p:nvGrpSpPr>
          <p:grpSpPr bwMode="auto">
            <a:xfrm>
              <a:off x="4663259" y="3657259"/>
              <a:ext cx="1336451" cy="276566"/>
              <a:chOff x="3005" y="2338"/>
              <a:chExt cx="818" cy="177"/>
            </a:xfrm>
          </p:grpSpPr>
          <p:sp>
            <p:nvSpPr>
              <p:cNvPr id="28750" name="Rectangle 62"/>
              <p:cNvSpPr>
                <a:spLocks noChangeArrowheads="1"/>
              </p:cNvSpPr>
              <p:nvPr/>
            </p:nvSpPr>
            <p:spPr bwMode="auto">
              <a:xfrm>
                <a:off x="3005" y="2338"/>
                <a:ext cx="81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필터</a:t>
                </a:r>
                <a:r>
                  <a:rPr lang="en-US" altLang="ko-KR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2(</a:t>
                </a:r>
                <a:r>
                  <a:rPr lang="ko-KR" altLang="en-US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귀</a:t>
                </a:r>
                <a:r>
                  <a:rPr lang="en-US" altLang="ko-KR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&amp;</a:t>
                </a:r>
                <a:r>
                  <a:rPr lang="ko-KR" altLang="en-US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뇌</a:t>
                </a:r>
                <a:r>
                  <a:rPr lang="en-US" altLang="ko-KR" sz="1800" b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</a:p>
            </p:txBody>
          </p:sp>
          <p:sp>
            <p:nvSpPr>
              <p:cNvPr id="28751" name="Rectangle 63"/>
              <p:cNvSpPr>
                <a:spLocks noChangeArrowheads="1"/>
              </p:cNvSpPr>
              <p:nvPr/>
            </p:nvSpPr>
            <p:spPr bwMode="auto">
              <a:xfrm>
                <a:off x="3341" y="2338"/>
                <a:ext cx="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ko-KR" sz="1800" b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28710" name="Rectangle 64"/>
            <p:cNvSpPr>
              <a:spLocks noChangeArrowheads="1"/>
            </p:cNvSpPr>
            <p:nvPr/>
          </p:nvSpPr>
          <p:spPr bwMode="auto">
            <a:xfrm>
              <a:off x="2630807" y="1322851"/>
              <a:ext cx="923099" cy="27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아이디어</a:t>
              </a: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711" name="Freeform 65"/>
            <p:cNvSpPr>
              <a:spLocks noEditPoints="1"/>
            </p:cNvSpPr>
            <p:nvPr/>
          </p:nvSpPr>
          <p:spPr bwMode="auto">
            <a:xfrm>
              <a:off x="3514695" y="1829108"/>
              <a:ext cx="434592" cy="871887"/>
            </a:xfrm>
            <a:custGeom>
              <a:avLst/>
              <a:gdLst>
                <a:gd name="T0" fmla="*/ 0 w 616"/>
                <a:gd name="T1" fmla="*/ 0 h 1355"/>
                <a:gd name="T2" fmla="*/ 0 w 616"/>
                <a:gd name="T3" fmla="*/ 0 h 1355"/>
                <a:gd name="T4" fmla="*/ 0 w 616"/>
                <a:gd name="T5" fmla="*/ 0 h 1355"/>
                <a:gd name="T6" fmla="*/ 0 w 616"/>
                <a:gd name="T7" fmla="*/ 0 h 1355"/>
                <a:gd name="T8" fmla="*/ 0 w 616"/>
                <a:gd name="T9" fmla="*/ 0 h 1355"/>
                <a:gd name="T10" fmla="*/ 0 w 616"/>
                <a:gd name="T11" fmla="*/ 0 h 1355"/>
                <a:gd name="T12" fmla="*/ 0 w 616"/>
                <a:gd name="T13" fmla="*/ 0 h 1355"/>
                <a:gd name="T14" fmla="*/ 0 w 616"/>
                <a:gd name="T15" fmla="*/ 0 h 1355"/>
                <a:gd name="T16" fmla="*/ 0 w 616"/>
                <a:gd name="T17" fmla="*/ 0 h 1355"/>
                <a:gd name="T18" fmla="*/ 0 w 616"/>
                <a:gd name="T19" fmla="*/ 0 h 1355"/>
                <a:gd name="T20" fmla="*/ 0 w 616"/>
                <a:gd name="T21" fmla="*/ 0 h 1355"/>
                <a:gd name="T22" fmla="*/ 0 w 616"/>
                <a:gd name="T23" fmla="*/ 0 h 1355"/>
                <a:gd name="T24" fmla="*/ 0 w 616"/>
                <a:gd name="T25" fmla="*/ 0 h 1355"/>
                <a:gd name="T26" fmla="*/ 0 w 616"/>
                <a:gd name="T27" fmla="*/ 0 h 1355"/>
                <a:gd name="T28" fmla="*/ 0 w 616"/>
                <a:gd name="T29" fmla="*/ 0 h 1355"/>
                <a:gd name="T30" fmla="*/ 0 w 616"/>
                <a:gd name="T31" fmla="*/ 0 h 1355"/>
                <a:gd name="T32" fmla="*/ 0 w 616"/>
                <a:gd name="T33" fmla="*/ 0 h 1355"/>
                <a:gd name="T34" fmla="*/ 0 w 616"/>
                <a:gd name="T35" fmla="*/ 0 h 1355"/>
                <a:gd name="T36" fmla="*/ 0 w 616"/>
                <a:gd name="T37" fmla="*/ 0 h 1355"/>
                <a:gd name="T38" fmla="*/ 0 w 616"/>
                <a:gd name="T39" fmla="*/ 0 h 1355"/>
                <a:gd name="T40" fmla="*/ 0 w 616"/>
                <a:gd name="T41" fmla="*/ 0 h 1355"/>
                <a:gd name="T42" fmla="*/ 0 w 616"/>
                <a:gd name="T43" fmla="*/ 0 h 1355"/>
                <a:gd name="T44" fmla="*/ 0 w 616"/>
                <a:gd name="T45" fmla="*/ 0 h 1355"/>
                <a:gd name="T46" fmla="*/ 0 w 616"/>
                <a:gd name="T47" fmla="*/ 0 h 1355"/>
                <a:gd name="T48" fmla="*/ 0 w 616"/>
                <a:gd name="T49" fmla="*/ 0 h 1355"/>
                <a:gd name="T50" fmla="*/ 0 w 616"/>
                <a:gd name="T51" fmla="*/ 0 h 1355"/>
                <a:gd name="T52" fmla="*/ 0 w 616"/>
                <a:gd name="T53" fmla="*/ 0 h 1355"/>
                <a:gd name="T54" fmla="*/ 0 w 616"/>
                <a:gd name="T55" fmla="*/ 0 h 1355"/>
                <a:gd name="T56" fmla="*/ 0 w 616"/>
                <a:gd name="T57" fmla="*/ 0 h 1355"/>
                <a:gd name="T58" fmla="*/ 0 w 616"/>
                <a:gd name="T59" fmla="*/ 0 h 1355"/>
                <a:gd name="T60" fmla="*/ 0 w 616"/>
                <a:gd name="T61" fmla="*/ 0 h 1355"/>
                <a:gd name="T62" fmla="*/ 0 w 616"/>
                <a:gd name="T63" fmla="*/ 0 h 1355"/>
                <a:gd name="T64" fmla="*/ 0 w 616"/>
                <a:gd name="T65" fmla="*/ 0 h 1355"/>
                <a:gd name="T66" fmla="*/ 0 w 616"/>
                <a:gd name="T67" fmla="*/ 0 h 1355"/>
                <a:gd name="T68" fmla="*/ 0 w 616"/>
                <a:gd name="T69" fmla="*/ 0 h 1355"/>
                <a:gd name="T70" fmla="*/ 0 w 616"/>
                <a:gd name="T71" fmla="*/ 0 h 1355"/>
                <a:gd name="T72" fmla="*/ 0 w 616"/>
                <a:gd name="T73" fmla="*/ 0 h 1355"/>
                <a:gd name="T74" fmla="*/ 0 w 616"/>
                <a:gd name="T75" fmla="*/ 0 h 1355"/>
                <a:gd name="T76" fmla="*/ 0 w 616"/>
                <a:gd name="T77" fmla="*/ 0 h 1355"/>
                <a:gd name="T78" fmla="*/ 0 w 616"/>
                <a:gd name="T79" fmla="*/ 0 h 1355"/>
                <a:gd name="T80" fmla="*/ 0 w 616"/>
                <a:gd name="T81" fmla="*/ 0 h 1355"/>
                <a:gd name="T82" fmla="*/ 0 w 616"/>
                <a:gd name="T83" fmla="*/ 0 h 1355"/>
                <a:gd name="T84" fmla="*/ 0 w 616"/>
                <a:gd name="T85" fmla="*/ 0 h 1355"/>
                <a:gd name="T86" fmla="*/ 0 w 616"/>
                <a:gd name="T87" fmla="*/ 0 h 1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6"/>
                <a:gd name="T133" fmla="*/ 0 h 1355"/>
                <a:gd name="T134" fmla="*/ 616 w 616"/>
                <a:gd name="T135" fmla="*/ 1355 h 13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6" h="1355">
                  <a:moveTo>
                    <a:pt x="616" y="5"/>
                  </a:moveTo>
                  <a:lnTo>
                    <a:pt x="616" y="38"/>
                  </a:lnTo>
                  <a:lnTo>
                    <a:pt x="616" y="68"/>
                  </a:lnTo>
                  <a:lnTo>
                    <a:pt x="614" y="101"/>
                  </a:lnTo>
                  <a:lnTo>
                    <a:pt x="610" y="131"/>
                  </a:lnTo>
                  <a:lnTo>
                    <a:pt x="603" y="194"/>
                  </a:lnTo>
                  <a:lnTo>
                    <a:pt x="593" y="253"/>
                  </a:lnTo>
                  <a:lnTo>
                    <a:pt x="582" y="312"/>
                  </a:lnTo>
                  <a:lnTo>
                    <a:pt x="574" y="341"/>
                  </a:lnTo>
                  <a:lnTo>
                    <a:pt x="566" y="370"/>
                  </a:lnTo>
                  <a:lnTo>
                    <a:pt x="559" y="396"/>
                  </a:lnTo>
                  <a:lnTo>
                    <a:pt x="551" y="421"/>
                  </a:lnTo>
                  <a:lnTo>
                    <a:pt x="542" y="448"/>
                  </a:lnTo>
                  <a:lnTo>
                    <a:pt x="532" y="471"/>
                  </a:lnTo>
                  <a:lnTo>
                    <a:pt x="522" y="495"/>
                  </a:lnTo>
                  <a:lnTo>
                    <a:pt x="513" y="516"/>
                  </a:lnTo>
                  <a:lnTo>
                    <a:pt x="501" y="539"/>
                  </a:lnTo>
                  <a:lnTo>
                    <a:pt x="490" y="558"/>
                  </a:lnTo>
                  <a:lnTo>
                    <a:pt x="478" y="577"/>
                  </a:lnTo>
                  <a:lnTo>
                    <a:pt x="467" y="595"/>
                  </a:lnTo>
                  <a:lnTo>
                    <a:pt x="455" y="612"/>
                  </a:lnTo>
                  <a:lnTo>
                    <a:pt x="444" y="627"/>
                  </a:lnTo>
                  <a:lnTo>
                    <a:pt x="433" y="640"/>
                  </a:lnTo>
                  <a:lnTo>
                    <a:pt x="419" y="652"/>
                  </a:lnTo>
                  <a:lnTo>
                    <a:pt x="408" y="661"/>
                  </a:lnTo>
                  <a:lnTo>
                    <a:pt x="394" y="671"/>
                  </a:lnTo>
                  <a:lnTo>
                    <a:pt x="381" y="677"/>
                  </a:lnTo>
                  <a:lnTo>
                    <a:pt x="367" y="682"/>
                  </a:lnTo>
                  <a:lnTo>
                    <a:pt x="354" y="686"/>
                  </a:lnTo>
                  <a:lnTo>
                    <a:pt x="352" y="686"/>
                  </a:lnTo>
                  <a:lnTo>
                    <a:pt x="341" y="686"/>
                  </a:lnTo>
                  <a:lnTo>
                    <a:pt x="327" y="688"/>
                  </a:lnTo>
                  <a:lnTo>
                    <a:pt x="329" y="688"/>
                  </a:lnTo>
                  <a:lnTo>
                    <a:pt x="316" y="690"/>
                  </a:lnTo>
                  <a:lnTo>
                    <a:pt x="304" y="694"/>
                  </a:lnTo>
                  <a:lnTo>
                    <a:pt x="293" y="701"/>
                  </a:lnTo>
                  <a:lnTo>
                    <a:pt x="279" y="709"/>
                  </a:lnTo>
                  <a:lnTo>
                    <a:pt x="268" y="719"/>
                  </a:lnTo>
                  <a:lnTo>
                    <a:pt x="256" y="730"/>
                  </a:lnTo>
                  <a:lnTo>
                    <a:pt x="245" y="743"/>
                  </a:lnTo>
                  <a:lnTo>
                    <a:pt x="233" y="757"/>
                  </a:lnTo>
                  <a:lnTo>
                    <a:pt x="222" y="772"/>
                  </a:lnTo>
                  <a:lnTo>
                    <a:pt x="211" y="789"/>
                  </a:lnTo>
                  <a:lnTo>
                    <a:pt x="199" y="808"/>
                  </a:lnTo>
                  <a:lnTo>
                    <a:pt x="189" y="827"/>
                  </a:lnTo>
                  <a:lnTo>
                    <a:pt x="178" y="848"/>
                  </a:lnTo>
                  <a:lnTo>
                    <a:pt x="168" y="871"/>
                  </a:lnTo>
                  <a:lnTo>
                    <a:pt x="159" y="894"/>
                  </a:lnTo>
                  <a:lnTo>
                    <a:pt x="149" y="917"/>
                  </a:lnTo>
                  <a:lnTo>
                    <a:pt x="142" y="944"/>
                  </a:lnTo>
                  <a:lnTo>
                    <a:pt x="132" y="968"/>
                  </a:lnTo>
                  <a:lnTo>
                    <a:pt x="124" y="995"/>
                  </a:lnTo>
                  <a:lnTo>
                    <a:pt x="117" y="1024"/>
                  </a:lnTo>
                  <a:lnTo>
                    <a:pt x="111" y="1050"/>
                  </a:lnTo>
                  <a:lnTo>
                    <a:pt x="98" y="1109"/>
                  </a:lnTo>
                  <a:lnTo>
                    <a:pt x="88" y="1169"/>
                  </a:lnTo>
                  <a:lnTo>
                    <a:pt x="84" y="1214"/>
                  </a:lnTo>
                  <a:lnTo>
                    <a:pt x="82" y="1216"/>
                  </a:lnTo>
                  <a:lnTo>
                    <a:pt x="82" y="1218"/>
                  </a:lnTo>
                  <a:lnTo>
                    <a:pt x="80" y="1218"/>
                  </a:lnTo>
                  <a:lnTo>
                    <a:pt x="77" y="1218"/>
                  </a:lnTo>
                  <a:lnTo>
                    <a:pt x="75" y="1218"/>
                  </a:lnTo>
                  <a:lnTo>
                    <a:pt x="73" y="1216"/>
                  </a:lnTo>
                  <a:lnTo>
                    <a:pt x="73" y="1214"/>
                  </a:lnTo>
                  <a:lnTo>
                    <a:pt x="73" y="1212"/>
                  </a:lnTo>
                  <a:lnTo>
                    <a:pt x="77" y="1167"/>
                  </a:lnTo>
                  <a:lnTo>
                    <a:pt x="86" y="1106"/>
                  </a:lnTo>
                  <a:lnTo>
                    <a:pt x="100" y="1048"/>
                  </a:lnTo>
                  <a:lnTo>
                    <a:pt x="105" y="1020"/>
                  </a:lnTo>
                  <a:lnTo>
                    <a:pt x="113" y="991"/>
                  </a:lnTo>
                  <a:lnTo>
                    <a:pt x="121" y="965"/>
                  </a:lnTo>
                  <a:lnTo>
                    <a:pt x="130" y="940"/>
                  </a:lnTo>
                  <a:lnTo>
                    <a:pt x="138" y="913"/>
                  </a:lnTo>
                  <a:lnTo>
                    <a:pt x="147" y="888"/>
                  </a:lnTo>
                  <a:lnTo>
                    <a:pt x="157" y="865"/>
                  </a:lnTo>
                  <a:lnTo>
                    <a:pt x="168" y="842"/>
                  </a:lnTo>
                  <a:lnTo>
                    <a:pt x="178" y="822"/>
                  </a:lnTo>
                  <a:lnTo>
                    <a:pt x="189" y="802"/>
                  </a:lnTo>
                  <a:lnTo>
                    <a:pt x="201" y="783"/>
                  </a:lnTo>
                  <a:lnTo>
                    <a:pt x="212" y="766"/>
                  </a:lnTo>
                  <a:lnTo>
                    <a:pt x="224" y="749"/>
                  </a:lnTo>
                  <a:lnTo>
                    <a:pt x="235" y="734"/>
                  </a:lnTo>
                  <a:lnTo>
                    <a:pt x="249" y="720"/>
                  </a:lnTo>
                  <a:lnTo>
                    <a:pt x="260" y="709"/>
                  </a:lnTo>
                  <a:lnTo>
                    <a:pt x="274" y="699"/>
                  </a:lnTo>
                  <a:lnTo>
                    <a:pt x="287" y="690"/>
                  </a:lnTo>
                  <a:lnTo>
                    <a:pt x="300" y="684"/>
                  </a:lnTo>
                  <a:lnTo>
                    <a:pt x="314" y="678"/>
                  </a:lnTo>
                  <a:lnTo>
                    <a:pt x="325" y="675"/>
                  </a:lnTo>
                  <a:lnTo>
                    <a:pt x="327" y="675"/>
                  </a:lnTo>
                  <a:lnTo>
                    <a:pt x="339" y="675"/>
                  </a:lnTo>
                  <a:lnTo>
                    <a:pt x="352" y="673"/>
                  </a:lnTo>
                  <a:lnTo>
                    <a:pt x="364" y="671"/>
                  </a:lnTo>
                  <a:lnTo>
                    <a:pt x="375" y="667"/>
                  </a:lnTo>
                  <a:lnTo>
                    <a:pt x="387" y="659"/>
                  </a:lnTo>
                  <a:lnTo>
                    <a:pt x="400" y="652"/>
                  </a:lnTo>
                  <a:lnTo>
                    <a:pt x="411" y="642"/>
                  </a:lnTo>
                  <a:lnTo>
                    <a:pt x="423" y="631"/>
                  </a:lnTo>
                  <a:lnTo>
                    <a:pt x="434" y="619"/>
                  </a:lnTo>
                  <a:lnTo>
                    <a:pt x="446" y="604"/>
                  </a:lnTo>
                  <a:lnTo>
                    <a:pt x="457" y="589"/>
                  </a:lnTo>
                  <a:lnTo>
                    <a:pt x="469" y="572"/>
                  </a:lnTo>
                  <a:lnTo>
                    <a:pt x="480" y="553"/>
                  </a:lnTo>
                  <a:lnTo>
                    <a:pt x="490" y="534"/>
                  </a:lnTo>
                  <a:lnTo>
                    <a:pt x="501" y="513"/>
                  </a:lnTo>
                  <a:lnTo>
                    <a:pt x="511" y="490"/>
                  </a:lnTo>
                  <a:lnTo>
                    <a:pt x="521" y="467"/>
                  </a:lnTo>
                  <a:lnTo>
                    <a:pt x="530" y="444"/>
                  </a:lnTo>
                  <a:lnTo>
                    <a:pt x="540" y="417"/>
                  </a:lnTo>
                  <a:lnTo>
                    <a:pt x="547" y="392"/>
                  </a:lnTo>
                  <a:lnTo>
                    <a:pt x="555" y="366"/>
                  </a:lnTo>
                  <a:lnTo>
                    <a:pt x="563" y="337"/>
                  </a:lnTo>
                  <a:lnTo>
                    <a:pt x="570" y="310"/>
                  </a:lnTo>
                  <a:lnTo>
                    <a:pt x="582" y="251"/>
                  </a:lnTo>
                  <a:lnTo>
                    <a:pt x="591" y="192"/>
                  </a:lnTo>
                  <a:lnTo>
                    <a:pt x="599" y="131"/>
                  </a:lnTo>
                  <a:lnTo>
                    <a:pt x="601" y="99"/>
                  </a:lnTo>
                  <a:lnTo>
                    <a:pt x="603" y="68"/>
                  </a:lnTo>
                  <a:lnTo>
                    <a:pt x="605" y="36"/>
                  </a:lnTo>
                  <a:lnTo>
                    <a:pt x="605" y="5"/>
                  </a:lnTo>
                  <a:lnTo>
                    <a:pt x="605" y="3"/>
                  </a:lnTo>
                  <a:lnTo>
                    <a:pt x="607" y="2"/>
                  </a:lnTo>
                  <a:lnTo>
                    <a:pt x="609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2"/>
                  </a:lnTo>
                  <a:lnTo>
                    <a:pt x="616" y="3"/>
                  </a:lnTo>
                  <a:lnTo>
                    <a:pt x="616" y="5"/>
                  </a:lnTo>
                  <a:close/>
                  <a:moveTo>
                    <a:pt x="159" y="1203"/>
                  </a:moveTo>
                  <a:lnTo>
                    <a:pt x="69" y="1355"/>
                  </a:lnTo>
                  <a:lnTo>
                    <a:pt x="0" y="1191"/>
                  </a:lnTo>
                  <a:lnTo>
                    <a:pt x="159" y="120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12" name="Rectangle 66"/>
            <p:cNvSpPr>
              <a:spLocks noChangeArrowheads="1"/>
            </p:cNvSpPr>
            <p:nvPr/>
          </p:nvSpPr>
          <p:spPr bwMode="auto">
            <a:xfrm>
              <a:off x="3709118" y="1613480"/>
              <a:ext cx="692733" cy="27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노이즈</a:t>
              </a:r>
              <a:endPara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713" name="Line 67"/>
            <p:cNvSpPr>
              <a:spLocks noChangeShapeType="1"/>
            </p:cNvSpPr>
            <p:nvPr/>
          </p:nvSpPr>
          <p:spPr bwMode="auto">
            <a:xfrm flipH="1">
              <a:off x="3761399" y="1483791"/>
              <a:ext cx="576733" cy="4671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14" name="Line 68"/>
            <p:cNvSpPr>
              <a:spLocks noChangeShapeType="1"/>
            </p:cNvSpPr>
            <p:nvPr/>
          </p:nvSpPr>
          <p:spPr bwMode="auto">
            <a:xfrm>
              <a:off x="3761399" y="1424415"/>
              <a:ext cx="511381" cy="5265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8715" name="Picture 69" descr="j026279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767" y="1640043"/>
              <a:ext cx="1325015" cy="1946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16" name="Group 70"/>
            <p:cNvGrpSpPr>
              <a:grpSpLocks/>
            </p:cNvGrpSpPr>
            <p:nvPr/>
          </p:nvGrpSpPr>
          <p:grpSpPr bwMode="auto">
            <a:xfrm>
              <a:off x="6635260" y="1483791"/>
              <a:ext cx="1081578" cy="926575"/>
              <a:chOff x="4502" y="939"/>
              <a:chExt cx="769" cy="721"/>
            </a:xfrm>
          </p:grpSpPr>
          <p:sp>
            <p:nvSpPr>
              <p:cNvPr id="28721" name="Freeform 71"/>
              <p:cNvSpPr>
                <a:spLocks/>
              </p:cNvSpPr>
              <p:nvPr/>
            </p:nvSpPr>
            <p:spPr bwMode="auto">
              <a:xfrm>
                <a:off x="4502" y="939"/>
                <a:ext cx="769" cy="721"/>
              </a:xfrm>
              <a:custGeom>
                <a:avLst/>
                <a:gdLst>
                  <a:gd name="T0" fmla="*/ 1 w 1536"/>
                  <a:gd name="T1" fmla="*/ 1 h 1441"/>
                  <a:gd name="T2" fmla="*/ 1 w 1536"/>
                  <a:gd name="T3" fmla="*/ 1 h 1441"/>
                  <a:gd name="T4" fmla="*/ 0 w 1536"/>
                  <a:gd name="T5" fmla="*/ 1 h 1441"/>
                  <a:gd name="T6" fmla="*/ 1 w 1536"/>
                  <a:gd name="T7" fmla="*/ 1 h 1441"/>
                  <a:gd name="T8" fmla="*/ 1 w 1536"/>
                  <a:gd name="T9" fmla="*/ 1 h 1441"/>
                  <a:gd name="T10" fmla="*/ 1 w 1536"/>
                  <a:gd name="T11" fmla="*/ 1 h 1441"/>
                  <a:gd name="T12" fmla="*/ 1 w 1536"/>
                  <a:gd name="T13" fmla="*/ 1 h 1441"/>
                  <a:gd name="T14" fmla="*/ 1 w 1536"/>
                  <a:gd name="T15" fmla="*/ 1 h 1441"/>
                  <a:gd name="T16" fmla="*/ 1 w 1536"/>
                  <a:gd name="T17" fmla="*/ 1 h 1441"/>
                  <a:gd name="T18" fmla="*/ 1 w 1536"/>
                  <a:gd name="T19" fmla="*/ 1 h 1441"/>
                  <a:gd name="T20" fmla="*/ 1 w 1536"/>
                  <a:gd name="T21" fmla="*/ 1 h 1441"/>
                  <a:gd name="T22" fmla="*/ 1 w 1536"/>
                  <a:gd name="T23" fmla="*/ 1 h 1441"/>
                  <a:gd name="T24" fmla="*/ 1 w 1536"/>
                  <a:gd name="T25" fmla="*/ 1 h 1441"/>
                  <a:gd name="T26" fmla="*/ 1 w 1536"/>
                  <a:gd name="T27" fmla="*/ 1 h 1441"/>
                  <a:gd name="T28" fmla="*/ 1 w 1536"/>
                  <a:gd name="T29" fmla="*/ 1 h 1441"/>
                  <a:gd name="T30" fmla="*/ 1 w 1536"/>
                  <a:gd name="T31" fmla="*/ 1 h 1441"/>
                  <a:gd name="T32" fmla="*/ 1 w 1536"/>
                  <a:gd name="T33" fmla="*/ 1 h 1441"/>
                  <a:gd name="T34" fmla="*/ 1 w 1536"/>
                  <a:gd name="T35" fmla="*/ 1 h 1441"/>
                  <a:gd name="T36" fmla="*/ 1 w 1536"/>
                  <a:gd name="T37" fmla="*/ 1 h 1441"/>
                  <a:gd name="T38" fmla="*/ 1 w 1536"/>
                  <a:gd name="T39" fmla="*/ 1 h 1441"/>
                  <a:gd name="T40" fmla="*/ 1 w 1536"/>
                  <a:gd name="T41" fmla="*/ 1 h 1441"/>
                  <a:gd name="T42" fmla="*/ 1 w 1536"/>
                  <a:gd name="T43" fmla="*/ 1 h 1441"/>
                  <a:gd name="T44" fmla="*/ 1 w 1536"/>
                  <a:gd name="T45" fmla="*/ 1 h 1441"/>
                  <a:gd name="T46" fmla="*/ 1 w 1536"/>
                  <a:gd name="T47" fmla="*/ 1 h 1441"/>
                  <a:gd name="T48" fmla="*/ 1 w 1536"/>
                  <a:gd name="T49" fmla="*/ 1 h 1441"/>
                  <a:gd name="T50" fmla="*/ 1 w 1536"/>
                  <a:gd name="T51" fmla="*/ 1 h 1441"/>
                  <a:gd name="T52" fmla="*/ 1 w 1536"/>
                  <a:gd name="T53" fmla="*/ 1 h 1441"/>
                  <a:gd name="T54" fmla="*/ 1 w 1536"/>
                  <a:gd name="T55" fmla="*/ 1 h 1441"/>
                  <a:gd name="T56" fmla="*/ 1 w 1536"/>
                  <a:gd name="T57" fmla="*/ 1 h 1441"/>
                  <a:gd name="T58" fmla="*/ 1 w 1536"/>
                  <a:gd name="T59" fmla="*/ 1 h 1441"/>
                  <a:gd name="T60" fmla="*/ 1 w 1536"/>
                  <a:gd name="T61" fmla="*/ 1 h 1441"/>
                  <a:gd name="T62" fmla="*/ 1 w 1536"/>
                  <a:gd name="T63" fmla="*/ 1 h 1441"/>
                  <a:gd name="T64" fmla="*/ 1 w 1536"/>
                  <a:gd name="T65" fmla="*/ 1 h 1441"/>
                  <a:gd name="T66" fmla="*/ 1 w 1536"/>
                  <a:gd name="T67" fmla="*/ 1 h 1441"/>
                  <a:gd name="T68" fmla="*/ 1 w 1536"/>
                  <a:gd name="T69" fmla="*/ 1 h 1441"/>
                  <a:gd name="T70" fmla="*/ 1 w 1536"/>
                  <a:gd name="T71" fmla="*/ 1 h 1441"/>
                  <a:gd name="T72" fmla="*/ 1 w 1536"/>
                  <a:gd name="T73" fmla="*/ 1 h 1441"/>
                  <a:gd name="T74" fmla="*/ 1 w 1536"/>
                  <a:gd name="T75" fmla="*/ 1 h 1441"/>
                  <a:gd name="T76" fmla="*/ 1 w 1536"/>
                  <a:gd name="T77" fmla="*/ 1 h 1441"/>
                  <a:gd name="T78" fmla="*/ 1 w 1536"/>
                  <a:gd name="T79" fmla="*/ 1 h 1441"/>
                  <a:gd name="T80" fmla="*/ 1 w 1536"/>
                  <a:gd name="T81" fmla="*/ 1 h 1441"/>
                  <a:gd name="T82" fmla="*/ 1 w 1536"/>
                  <a:gd name="T83" fmla="*/ 1 h 1441"/>
                  <a:gd name="T84" fmla="*/ 1 w 1536"/>
                  <a:gd name="T85" fmla="*/ 1 h 1441"/>
                  <a:gd name="T86" fmla="*/ 1 w 1536"/>
                  <a:gd name="T87" fmla="*/ 0 h 1441"/>
                  <a:gd name="T88" fmla="*/ 1 w 1536"/>
                  <a:gd name="T89" fmla="*/ 1 h 1441"/>
                  <a:gd name="T90" fmla="*/ 1 w 1536"/>
                  <a:gd name="T91" fmla="*/ 1 h 1441"/>
                  <a:gd name="T92" fmla="*/ 1 w 1536"/>
                  <a:gd name="T93" fmla="*/ 1 h 1441"/>
                  <a:gd name="T94" fmla="*/ 1 w 1536"/>
                  <a:gd name="T95" fmla="*/ 1 h 1441"/>
                  <a:gd name="T96" fmla="*/ 1 w 1536"/>
                  <a:gd name="T97" fmla="*/ 1 h 1441"/>
                  <a:gd name="T98" fmla="*/ 1 w 1536"/>
                  <a:gd name="T99" fmla="*/ 1 h 1441"/>
                  <a:gd name="T100" fmla="*/ 1 w 1536"/>
                  <a:gd name="T101" fmla="*/ 1 h 1441"/>
                  <a:gd name="T102" fmla="*/ 1 w 1536"/>
                  <a:gd name="T103" fmla="*/ 1 h 1441"/>
                  <a:gd name="T104" fmla="*/ 1 w 1536"/>
                  <a:gd name="T105" fmla="*/ 1 h 1441"/>
                  <a:gd name="T106" fmla="*/ 1 w 1536"/>
                  <a:gd name="T107" fmla="*/ 1 h 1441"/>
                  <a:gd name="T108" fmla="*/ 1 w 1536"/>
                  <a:gd name="T109" fmla="*/ 1 h 1441"/>
                  <a:gd name="T110" fmla="*/ 1 w 1536"/>
                  <a:gd name="T111" fmla="*/ 1 h 1441"/>
                  <a:gd name="T112" fmla="*/ 1 w 1536"/>
                  <a:gd name="T113" fmla="*/ 1 h 1441"/>
                  <a:gd name="T114" fmla="*/ 1 w 1536"/>
                  <a:gd name="T115" fmla="*/ 1 h 1441"/>
                  <a:gd name="T116" fmla="*/ 1 w 1536"/>
                  <a:gd name="T117" fmla="*/ 1 h 14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36"/>
                  <a:gd name="T178" fmla="*/ 0 h 1441"/>
                  <a:gd name="T179" fmla="*/ 1536 w 1536"/>
                  <a:gd name="T180" fmla="*/ 1441 h 14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36" h="1441">
                    <a:moveTo>
                      <a:pt x="137" y="480"/>
                    </a:moveTo>
                    <a:lnTo>
                      <a:pt x="122" y="482"/>
                    </a:lnTo>
                    <a:lnTo>
                      <a:pt x="109" y="488"/>
                    </a:lnTo>
                    <a:lnTo>
                      <a:pt x="95" y="494"/>
                    </a:lnTo>
                    <a:lnTo>
                      <a:pt x="82" y="501"/>
                    </a:lnTo>
                    <a:lnTo>
                      <a:pt x="70" y="509"/>
                    </a:lnTo>
                    <a:lnTo>
                      <a:pt x="59" y="520"/>
                    </a:lnTo>
                    <a:lnTo>
                      <a:pt x="47" y="532"/>
                    </a:lnTo>
                    <a:lnTo>
                      <a:pt x="38" y="543"/>
                    </a:lnTo>
                    <a:lnTo>
                      <a:pt x="30" y="558"/>
                    </a:lnTo>
                    <a:lnTo>
                      <a:pt x="22" y="572"/>
                    </a:lnTo>
                    <a:lnTo>
                      <a:pt x="15" y="589"/>
                    </a:lnTo>
                    <a:lnTo>
                      <a:pt x="9" y="604"/>
                    </a:lnTo>
                    <a:lnTo>
                      <a:pt x="5" y="621"/>
                    </a:lnTo>
                    <a:lnTo>
                      <a:pt x="1" y="640"/>
                    </a:lnTo>
                    <a:lnTo>
                      <a:pt x="0" y="658"/>
                    </a:lnTo>
                    <a:lnTo>
                      <a:pt x="0" y="677"/>
                    </a:lnTo>
                    <a:lnTo>
                      <a:pt x="0" y="690"/>
                    </a:lnTo>
                    <a:lnTo>
                      <a:pt x="0" y="703"/>
                    </a:lnTo>
                    <a:lnTo>
                      <a:pt x="1" y="717"/>
                    </a:lnTo>
                    <a:lnTo>
                      <a:pt x="3" y="728"/>
                    </a:lnTo>
                    <a:lnTo>
                      <a:pt x="7" y="741"/>
                    </a:lnTo>
                    <a:lnTo>
                      <a:pt x="11" y="753"/>
                    </a:lnTo>
                    <a:lnTo>
                      <a:pt x="15" y="764"/>
                    </a:lnTo>
                    <a:lnTo>
                      <a:pt x="19" y="776"/>
                    </a:lnTo>
                    <a:lnTo>
                      <a:pt x="24" y="787"/>
                    </a:lnTo>
                    <a:lnTo>
                      <a:pt x="30" y="797"/>
                    </a:lnTo>
                    <a:lnTo>
                      <a:pt x="36" y="806"/>
                    </a:lnTo>
                    <a:lnTo>
                      <a:pt x="44" y="816"/>
                    </a:lnTo>
                    <a:lnTo>
                      <a:pt x="51" y="825"/>
                    </a:lnTo>
                    <a:lnTo>
                      <a:pt x="59" y="833"/>
                    </a:lnTo>
                    <a:lnTo>
                      <a:pt x="66" y="841"/>
                    </a:lnTo>
                    <a:lnTo>
                      <a:pt x="76" y="848"/>
                    </a:lnTo>
                    <a:lnTo>
                      <a:pt x="74" y="846"/>
                    </a:lnTo>
                    <a:lnTo>
                      <a:pt x="65" y="860"/>
                    </a:lnTo>
                    <a:lnTo>
                      <a:pt x="57" y="875"/>
                    </a:lnTo>
                    <a:lnTo>
                      <a:pt x="49" y="892"/>
                    </a:lnTo>
                    <a:lnTo>
                      <a:pt x="44" y="909"/>
                    </a:lnTo>
                    <a:lnTo>
                      <a:pt x="38" y="926"/>
                    </a:lnTo>
                    <a:lnTo>
                      <a:pt x="34" y="944"/>
                    </a:lnTo>
                    <a:lnTo>
                      <a:pt x="32" y="963"/>
                    </a:lnTo>
                    <a:lnTo>
                      <a:pt x="32" y="982"/>
                    </a:lnTo>
                    <a:lnTo>
                      <a:pt x="32" y="1001"/>
                    </a:lnTo>
                    <a:lnTo>
                      <a:pt x="36" y="1020"/>
                    </a:lnTo>
                    <a:lnTo>
                      <a:pt x="40" y="1039"/>
                    </a:lnTo>
                    <a:lnTo>
                      <a:pt x="44" y="1058"/>
                    </a:lnTo>
                    <a:lnTo>
                      <a:pt x="51" y="1075"/>
                    </a:lnTo>
                    <a:lnTo>
                      <a:pt x="59" y="1092"/>
                    </a:lnTo>
                    <a:lnTo>
                      <a:pt x="68" y="1106"/>
                    </a:lnTo>
                    <a:lnTo>
                      <a:pt x="78" y="1121"/>
                    </a:lnTo>
                    <a:lnTo>
                      <a:pt x="89" y="1134"/>
                    </a:lnTo>
                    <a:lnTo>
                      <a:pt x="101" y="1146"/>
                    </a:lnTo>
                    <a:lnTo>
                      <a:pt x="114" y="1155"/>
                    </a:lnTo>
                    <a:lnTo>
                      <a:pt x="128" y="1163"/>
                    </a:lnTo>
                    <a:lnTo>
                      <a:pt x="141" y="1170"/>
                    </a:lnTo>
                    <a:lnTo>
                      <a:pt x="156" y="1174"/>
                    </a:lnTo>
                    <a:lnTo>
                      <a:pt x="164" y="1176"/>
                    </a:lnTo>
                    <a:lnTo>
                      <a:pt x="172" y="1178"/>
                    </a:lnTo>
                    <a:lnTo>
                      <a:pt x="179" y="1178"/>
                    </a:lnTo>
                    <a:lnTo>
                      <a:pt x="187" y="1178"/>
                    </a:lnTo>
                    <a:lnTo>
                      <a:pt x="197" y="1178"/>
                    </a:lnTo>
                    <a:lnTo>
                      <a:pt x="206" y="1178"/>
                    </a:lnTo>
                    <a:lnTo>
                      <a:pt x="204" y="1178"/>
                    </a:lnTo>
                    <a:lnTo>
                      <a:pt x="214" y="1199"/>
                    </a:lnTo>
                    <a:lnTo>
                      <a:pt x="225" y="1218"/>
                    </a:lnTo>
                    <a:lnTo>
                      <a:pt x="237" y="1235"/>
                    </a:lnTo>
                    <a:lnTo>
                      <a:pt x="248" y="1252"/>
                    </a:lnTo>
                    <a:lnTo>
                      <a:pt x="262" y="1268"/>
                    </a:lnTo>
                    <a:lnTo>
                      <a:pt x="275" y="1283"/>
                    </a:lnTo>
                    <a:lnTo>
                      <a:pt x="290" y="1296"/>
                    </a:lnTo>
                    <a:lnTo>
                      <a:pt x="306" y="1308"/>
                    </a:lnTo>
                    <a:lnTo>
                      <a:pt x="321" y="1319"/>
                    </a:lnTo>
                    <a:lnTo>
                      <a:pt x="336" y="1329"/>
                    </a:lnTo>
                    <a:lnTo>
                      <a:pt x="354" y="1336"/>
                    </a:lnTo>
                    <a:lnTo>
                      <a:pt x="371" y="1344"/>
                    </a:lnTo>
                    <a:lnTo>
                      <a:pt x="388" y="1348"/>
                    </a:lnTo>
                    <a:lnTo>
                      <a:pt x="407" y="1352"/>
                    </a:lnTo>
                    <a:lnTo>
                      <a:pt x="424" y="1355"/>
                    </a:lnTo>
                    <a:lnTo>
                      <a:pt x="443" y="1355"/>
                    </a:lnTo>
                    <a:lnTo>
                      <a:pt x="461" y="1355"/>
                    </a:lnTo>
                    <a:lnTo>
                      <a:pt x="480" y="1352"/>
                    </a:lnTo>
                    <a:lnTo>
                      <a:pt x="499" y="1348"/>
                    </a:lnTo>
                    <a:lnTo>
                      <a:pt x="516" y="1342"/>
                    </a:lnTo>
                    <a:lnTo>
                      <a:pt x="533" y="1334"/>
                    </a:lnTo>
                    <a:lnTo>
                      <a:pt x="551" y="1327"/>
                    </a:lnTo>
                    <a:lnTo>
                      <a:pt x="568" y="1317"/>
                    </a:lnTo>
                    <a:lnTo>
                      <a:pt x="585" y="1306"/>
                    </a:lnTo>
                    <a:lnTo>
                      <a:pt x="593" y="1321"/>
                    </a:lnTo>
                    <a:lnTo>
                      <a:pt x="602" y="1336"/>
                    </a:lnTo>
                    <a:lnTo>
                      <a:pt x="612" y="1350"/>
                    </a:lnTo>
                    <a:lnTo>
                      <a:pt x="623" y="1363"/>
                    </a:lnTo>
                    <a:lnTo>
                      <a:pt x="635" y="1374"/>
                    </a:lnTo>
                    <a:lnTo>
                      <a:pt x="646" y="1386"/>
                    </a:lnTo>
                    <a:lnTo>
                      <a:pt x="658" y="1395"/>
                    </a:lnTo>
                    <a:lnTo>
                      <a:pt x="671" y="1405"/>
                    </a:lnTo>
                    <a:lnTo>
                      <a:pt x="683" y="1415"/>
                    </a:lnTo>
                    <a:lnTo>
                      <a:pt x="696" y="1420"/>
                    </a:lnTo>
                    <a:lnTo>
                      <a:pt x="711" y="1428"/>
                    </a:lnTo>
                    <a:lnTo>
                      <a:pt x="725" y="1432"/>
                    </a:lnTo>
                    <a:lnTo>
                      <a:pt x="740" y="1437"/>
                    </a:lnTo>
                    <a:lnTo>
                      <a:pt x="753" y="1439"/>
                    </a:lnTo>
                    <a:lnTo>
                      <a:pt x="769" y="1441"/>
                    </a:lnTo>
                    <a:lnTo>
                      <a:pt x="784" y="1441"/>
                    </a:lnTo>
                    <a:lnTo>
                      <a:pt x="794" y="1441"/>
                    </a:lnTo>
                    <a:lnTo>
                      <a:pt x="803" y="1441"/>
                    </a:lnTo>
                    <a:lnTo>
                      <a:pt x="813" y="1439"/>
                    </a:lnTo>
                    <a:lnTo>
                      <a:pt x="822" y="1437"/>
                    </a:lnTo>
                    <a:lnTo>
                      <a:pt x="832" y="1436"/>
                    </a:lnTo>
                    <a:lnTo>
                      <a:pt x="842" y="1434"/>
                    </a:lnTo>
                    <a:lnTo>
                      <a:pt x="861" y="1426"/>
                    </a:lnTo>
                    <a:lnTo>
                      <a:pt x="878" y="1416"/>
                    </a:lnTo>
                    <a:lnTo>
                      <a:pt x="895" y="1407"/>
                    </a:lnTo>
                    <a:lnTo>
                      <a:pt x="910" y="1395"/>
                    </a:lnTo>
                    <a:lnTo>
                      <a:pt x="928" y="1382"/>
                    </a:lnTo>
                    <a:lnTo>
                      <a:pt x="941" y="1367"/>
                    </a:lnTo>
                    <a:lnTo>
                      <a:pt x="956" y="1350"/>
                    </a:lnTo>
                    <a:lnTo>
                      <a:pt x="968" y="1331"/>
                    </a:lnTo>
                    <a:lnTo>
                      <a:pt x="979" y="1312"/>
                    </a:lnTo>
                    <a:lnTo>
                      <a:pt x="991" y="1292"/>
                    </a:lnTo>
                    <a:lnTo>
                      <a:pt x="1000" y="1270"/>
                    </a:lnTo>
                    <a:lnTo>
                      <a:pt x="1008" y="1247"/>
                    </a:lnTo>
                    <a:lnTo>
                      <a:pt x="1014" y="1224"/>
                    </a:lnTo>
                    <a:lnTo>
                      <a:pt x="1014" y="1226"/>
                    </a:lnTo>
                    <a:lnTo>
                      <a:pt x="1027" y="1235"/>
                    </a:lnTo>
                    <a:lnTo>
                      <a:pt x="1039" y="1243"/>
                    </a:lnTo>
                    <a:lnTo>
                      <a:pt x="1052" y="1249"/>
                    </a:lnTo>
                    <a:lnTo>
                      <a:pt x="1065" y="1254"/>
                    </a:lnTo>
                    <a:lnTo>
                      <a:pt x="1081" y="1260"/>
                    </a:lnTo>
                    <a:lnTo>
                      <a:pt x="1094" y="1262"/>
                    </a:lnTo>
                    <a:lnTo>
                      <a:pt x="1108" y="1264"/>
                    </a:lnTo>
                    <a:lnTo>
                      <a:pt x="1123" y="1266"/>
                    </a:lnTo>
                    <a:lnTo>
                      <a:pt x="1134" y="1264"/>
                    </a:lnTo>
                    <a:lnTo>
                      <a:pt x="1144" y="1264"/>
                    </a:lnTo>
                    <a:lnTo>
                      <a:pt x="1153" y="1262"/>
                    </a:lnTo>
                    <a:lnTo>
                      <a:pt x="1165" y="1260"/>
                    </a:lnTo>
                    <a:lnTo>
                      <a:pt x="1174" y="1256"/>
                    </a:lnTo>
                    <a:lnTo>
                      <a:pt x="1184" y="1252"/>
                    </a:lnTo>
                    <a:lnTo>
                      <a:pt x="1194" y="1249"/>
                    </a:lnTo>
                    <a:lnTo>
                      <a:pt x="1203" y="1245"/>
                    </a:lnTo>
                    <a:lnTo>
                      <a:pt x="1211" y="1239"/>
                    </a:lnTo>
                    <a:lnTo>
                      <a:pt x="1220" y="1233"/>
                    </a:lnTo>
                    <a:lnTo>
                      <a:pt x="1228" y="1228"/>
                    </a:lnTo>
                    <a:lnTo>
                      <a:pt x="1238" y="1220"/>
                    </a:lnTo>
                    <a:lnTo>
                      <a:pt x="1245" y="1212"/>
                    </a:lnTo>
                    <a:lnTo>
                      <a:pt x="1253" y="1205"/>
                    </a:lnTo>
                    <a:lnTo>
                      <a:pt x="1268" y="1190"/>
                    </a:lnTo>
                    <a:lnTo>
                      <a:pt x="1282" y="1170"/>
                    </a:lnTo>
                    <a:lnTo>
                      <a:pt x="1293" y="1149"/>
                    </a:lnTo>
                    <a:lnTo>
                      <a:pt x="1303" y="1129"/>
                    </a:lnTo>
                    <a:lnTo>
                      <a:pt x="1312" y="1106"/>
                    </a:lnTo>
                    <a:lnTo>
                      <a:pt x="1318" y="1083"/>
                    </a:lnTo>
                    <a:lnTo>
                      <a:pt x="1322" y="1069"/>
                    </a:lnTo>
                    <a:lnTo>
                      <a:pt x="1324" y="1058"/>
                    </a:lnTo>
                    <a:lnTo>
                      <a:pt x="1326" y="1045"/>
                    </a:lnTo>
                    <a:lnTo>
                      <a:pt x="1328" y="1031"/>
                    </a:lnTo>
                    <a:lnTo>
                      <a:pt x="1328" y="1018"/>
                    </a:lnTo>
                    <a:lnTo>
                      <a:pt x="1329" y="1005"/>
                    </a:lnTo>
                    <a:lnTo>
                      <a:pt x="1328" y="1005"/>
                    </a:lnTo>
                    <a:lnTo>
                      <a:pt x="1339" y="1003"/>
                    </a:lnTo>
                    <a:lnTo>
                      <a:pt x="1351" y="999"/>
                    </a:lnTo>
                    <a:lnTo>
                      <a:pt x="1360" y="995"/>
                    </a:lnTo>
                    <a:lnTo>
                      <a:pt x="1372" y="991"/>
                    </a:lnTo>
                    <a:lnTo>
                      <a:pt x="1381" y="985"/>
                    </a:lnTo>
                    <a:lnTo>
                      <a:pt x="1391" y="982"/>
                    </a:lnTo>
                    <a:lnTo>
                      <a:pt x="1400" y="976"/>
                    </a:lnTo>
                    <a:lnTo>
                      <a:pt x="1410" y="968"/>
                    </a:lnTo>
                    <a:lnTo>
                      <a:pt x="1419" y="963"/>
                    </a:lnTo>
                    <a:lnTo>
                      <a:pt x="1429" y="955"/>
                    </a:lnTo>
                    <a:lnTo>
                      <a:pt x="1437" y="947"/>
                    </a:lnTo>
                    <a:lnTo>
                      <a:pt x="1446" y="938"/>
                    </a:lnTo>
                    <a:lnTo>
                      <a:pt x="1462" y="921"/>
                    </a:lnTo>
                    <a:lnTo>
                      <a:pt x="1477" y="902"/>
                    </a:lnTo>
                    <a:lnTo>
                      <a:pt x="1490" y="881"/>
                    </a:lnTo>
                    <a:lnTo>
                      <a:pt x="1502" y="858"/>
                    </a:lnTo>
                    <a:lnTo>
                      <a:pt x="1511" y="833"/>
                    </a:lnTo>
                    <a:lnTo>
                      <a:pt x="1519" y="808"/>
                    </a:lnTo>
                    <a:lnTo>
                      <a:pt x="1527" y="783"/>
                    </a:lnTo>
                    <a:lnTo>
                      <a:pt x="1530" y="755"/>
                    </a:lnTo>
                    <a:lnTo>
                      <a:pt x="1532" y="741"/>
                    </a:lnTo>
                    <a:lnTo>
                      <a:pt x="1534" y="728"/>
                    </a:lnTo>
                    <a:lnTo>
                      <a:pt x="1534" y="715"/>
                    </a:lnTo>
                    <a:lnTo>
                      <a:pt x="1536" y="699"/>
                    </a:lnTo>
                    <a:lnTo>
                      <a:pt x="1534" y="675"/>
                    </a:lnTo>
                    <a:lnTo>
                      <a:pt x="1532" y="650"/>
                    </a:lnTo>
                    <a:lnTo>
                      <a:pt x="1529" y="625"/>
                    </a:lnTo>
                    <a:lnTo>
                      <a:pt x="1523" y="600"/>
                    </a:lnTo>
                    <a:lnTo>
                      <a:pt x="1515" y="577"/>
                    </a:lnTo>
                    <a:lnTo>
                      <a:pt x="1507" y="555"/>
                    </a:lnTo>
                    <a:lnTo>
                      <a:pt x="1496" y="532"/>
                    </a:lnTo>
                    <a:lnTo>
                      <a:pt x="1486" y="513"/>
                    </a:lnTo>
                    <a:lnTo>
                      <a:pt x="1484" y="513"/>
                    </a:lnTo>
                    <a:lnTo>
                      <a:pt x="1492" y="488"/>
                    </a:lnTo>
                    <a:lnTo>
                      <a:pt x="1496" y="465"/>
                    </a:lnTo>
                    <a:lnTo>
                      <a:pt x="1498" y="453"/>
                    </a:lnTo>
                    <a:lnTo>
                      <a:pt x="1500" y="440"/>
                    </a:lnTo>
                    <a:lnTo>
                      <a:pt x="1500" y="429"/>
                    </a:lnTo>
                    <a:lnTo>
                      <a:pt x="1500" y="415"/>
                    </a:lnTo>
                    <a:lnTo>
                      <a:pt x="1500" y="396"/>
                    </a:lnTo>
                    <a:lnTo>
                      <a:pt x="1498" y="375"/>
                    </a:lnTo>
                    <a:lnTo>
                      <a:pt x="1494" y="356"/>
                    </a:lnTo>
                    <a:lnTo>
                      <a:pt x="1490" y="337"/>
                    </a:lnTo>
                    <a:lnTo>
                      <a:pt x="1484" y="318"/>
                    </a:lnTo>
                    <a:lnTo>
                      <a:pt x="1477" y="301"/>
                    </a:lnTo>
                    <a:lnTo>
                      <a:pt x="1469" y="284"/>
                    </a:lnTo>
                    <a:lnTo>
                      <a:pt x="1462" y="268"/>
                    </a:lnTo>
                    <a:lnTo>
                      <a:pt x="1452" y="253"/>
                    </a:lnTo>
                    <a:lnTo>
                      <a:pt x="1440" y="240"/>
                    </a:lnTo>
                    <a:lnTo>
                      <a:pt x="1429" y="227"/>
                    </a:lnTo>
                    <a:lnTo>
                      <a:pt x="1418" y="215"/>
                    </a:lnTo>
                    <a:lnTo>
                      <a:pt x="1404" y="206"/>
                    </a:lnTo>
                    <a:lnTo>
                      <a:pt x="1391" y="196"/>
                    </a:lnTo>
                    <a:lnTo>
                      <a:pt x="1375" y="188"/>
                    </a:lnTo>
                    <a:lnTo>
                      <a:pt x="1360" y="183"/>
                    </a:lnTo>
                    <a:lnTo>
                      <a:pt x="1362" y="181"/>
                    </a:lnTo>
                    <a:lnTo>
                      <a:pt x="1358" y="162"/>
                    </a:lnTo>
                    <a:lnTo>
                      <a:pt x="1352" y="143"/>
                    </a:lnTo>
                    <a:lnTo>
                      <a:pt x="1347" y="125"/>
                    </a:lnTo>
                    <a:lnTo>
                      <a:pt x="1339" y="108"/>
                    </a:lnTo>
                    <a:lnTo>
                      <a:pt x="1331" y="93"/>
                    </a:lnTo>
                    <a:lnTo>
                      <a:pt x="1322" y="78"/>
                    </a:lnTo>
                    <a:lnTo>
                      <a:pt x="1312" y="64"/>
                    </a:lnTo>
                    <a:lnTo>
                      <a:pt x="1303" y="51"/>
                    </a:lnTo>
                    <a:lnTo>
                      <a:pt x="1289" y="40"/>
                    </a:lnTo>
                    <a:lnTo>
                      <a:pt x="1278" y="30"/>
                    </a:lnTo>
                    <a:lnTo>
                      <a:pt x="1264" y="21"/>
                    </a:lnTo>
                    <a:lnTo>
                      <a:pt x="1251" y="13"/>
                    </a:lnTo>
                    <a:lnTo>
                      <a:pt x="1236" y="7"/>
                    </a:lnTo>
                    <a:lnTo>
                      <a:pt x="1222" y="3"/>
                    </a:lnTo>
                    <a:lnTo>
                      <a:pt x="1207" y="2"/>
                    </a:lnTo>
                    <a:lnTo>
                      <a:pt x="1192" y="0"/>
                    </a:lnTo>
                    <a:lnTo>
                      <a:pt x="1182" y="0"/>
                    </a:lnTo>
                    <a:lnTo>
                      <a:pt x="1173" y="2"/>
                    </a:lnTo>
                    <a:lnTo>
                      <a:pt x="1163" y="3"/>
                    </a:lnTo>
                    <a:lnTo>
                      <a:pt x="1153" y="5"/>
                    </a:lnTo>
                    <a:lnTo>
                      <a:pt x="1144" y="9"/>
                    </a:lnTo>
                    <a:lnTo>
                      <a:pt x="1136" y="11"/>
                    </a:lnTo>
                    <a:lnTo>
                      <a:pt x="1127" y="17"/>
                    </a:lnTo>
                    <a:lnTo>
                      <a:pt x="1119" y="21"/>
                    </a:lnTo>
                    <a:lnTo>
                      <a:pt x="1109" y="26"/>
                    </a:lnTo>
                    <a:lnTo>
                      <a:pt x="1102" y="32"/>
                    </a:lnTo>
                    <a:lnTo>
                      <a:pt x="1094" y="38"/>
                    </a:lnTo>
                    <a:lnTo>
                      <a:pt x="1086" y="45"/>
                    </a:lnTo>
                    <a:lnTo>
                      <a:pt x="1079" y="53"/>
                    </a:lnTo>
                    <a:lnTo>
                      <a:pt x="1073" y="61"/>
                    </a:lnTo>
                    <a:lnTo>
                      <a:pt x="1065" y="68"/>
                    </a:lnTo>
                    <a:lnTo>
                      <a:pt x="1060" y="78"/>
                    </a:lnTo>
                    <a:lnTo>
                      <a:pt x="1054" y="70"/>
                    </a:lnTo>
                    <a:lnTo>
                      <a:pt x="1048" y="61"/>
                    </a:lnTo>
                    <a:lnTo>
                      <a:pt x="1041" y="53"/>
                    </a:lnTo>
                    <a:lnTo>
                      <a:pt x="1035" y="45"/>
                    </a:lnTo>
                    <a:lnTo>
                      <a:pt x="1027" y="38"/>
                    </a:lnTo>
                    <a:lnTo>
                      <a:pt x="1019" y="32"/>
                    </a:lnTo>
                    <a:lnTo>
                      <a:pt x="1012" y="26"/>
                    </a:lnTo>
                    <a:lnTo>
                      <a:pt x="1004" y="21"/>
                    </a:lnTo>
                    <a:lnTo>
                      <a:pt x="997" y="17"/>
                    </a:lnTo>
                    <a:lnTo>
                      <a:pt x="989" y="11"/>
                    </a:lnTo>
                    <a:lnTo>
                      <a:pt x="979" y="9"/>
                    </a:lnTo>
                    <a:lnTo>
                      <a:pt x="972" y="5"/>
                    </a:lnTo>
                    <a:lnTo>
                      <a:pt x="962" y="3"/>
                    </a:lnTo>
                    <a:lnTo>
                      <a:pt x="954" y="2"/>
                    </a:lnTo>
                    <a:lnTo>
                      <a:pt x="945" y="0"/>
                    </a:lnTo>
                    <a:lnTo>
                      <a:pt x="935" y="0"/>
                    </a:lnTo>
                    <a:lnTo>
                      <a:pt x="926" y="2"/>
                    </a:lnTo>
                    <a:lnTo>
                      <a:pt x="914" y="2"/>
                    </a:lnTo>
                    <a:lnTo>
                      <a:pt x="903" y="5"/>
                    </a:lnTo>
                    <a:lnTo>
                      <a:pt x="893" y="7"/>
                    </a:lnTo>
                    <a:lnTo>
                      <a:pt x="884" y="13"/>
                    </a:lnTo>
                    <a:lnTo>
                      <a:pt x="872" y="17"/>
                    </a:lnTo>
                    <a:lnTo>
                      <a:pt x="863" y="23"/>
                    </a:lnTo>
                    <a:lnTo>
                      <a:pt x="855" y="30"/>
                    </a:lnTo>
                    <a:lnTo>
                      <a:pt x="845" y="38"/>
                    </a:lnTo>
                    <a:lnTo>
                      <a:pt x="838" y="45"/>
                    </a:lnTo>
                    <a:lnTo>
                      <a:pt x="828" y="55"/>
                    </a:lnTo>
                    <a:lnTo>
                      <a:pt x="822" y="64"/>
                    </a:lnTo>
                    <a:lnTo>
                      <a:pt x="815" y="74"/>
                    </a:lnTo>
                    <a:lnTo>
                      <a:pt x="809" y="85"/>
                    </a:lnTo>
                    <a:lnTo>
                      <a:pt x="803" y="97"/>
                    </a:lnTo>
                    <a:lnTo>
                      <a:pt x="797" y="110"/>
                    </a:lnTo>
                    <a:lnTo>
                      <a:pt x="797" y="114"/>
                    </a:lnTo>
                    <a:lnTo>
                      <a:pt x="790" y="105"/>
                    </a:lnTo>
                    <a:lnTo>
                      <a:pt x="784" y="97"/>
                    </a:lnTo>
                    <a:lnTo>
                      <a:pt x="776" y="89"/>
                    </a:lnTo>
                    <a:lnTo>
                      <a:pt x="769" y="84"/>
                    </a:lnTo>
                    <a:lnTo>
                      <a:pt x="761" y="78"/>
                    </a:lnTo>
                    <a:lnTo>
                      <a:pt x="753" y="72"/>
                    </a:lnTo>
                    <a:lnTo>
                      <a:pt x="744" y="66"/>
                    </a:lnTo>
                    <a:lnTo>
                      <a:pt x="736" y="61"/>
                    </a:lnTo>
                    <a:lnTo>
                      <a:pt x="729" y="57"/>
                    </a:lnTo>
                    <a:lnTo>
                      <a:pt x="719" y="53"/>
                    </a:lnTo>
                    <a:lnTo>
                      <a:pt x="709" y="51"/>
                    </a:lnTo>
                    <a:lnTo>
                      <a:pt x="702" y="47"/>
                    </a:lnTo>
                    <a:lnTo>
                      <a:pt x="692" y="45"/>
                    </a:lnTo>
                    <a:lnTo>
                      <a:pt x="683" y="45"/>
                    </a:lnTo>
                    <a:lnTo>
                      <a:pt x="673" y="43"/>
                    </a:lnTo>
                    <a:lnTo>
                      <a:pt x="665" y="43"/>
                    </a:lnTo>
                    <a:lnTo>
                      <a:pt x="652" y="43"/>
                    </a:lnTo>
                    <a:lnTo>
                      <a:pt x="639" y="45"/>
                    </a:lnTo>
                    <a:lnTo>
                      <a:pt x="625" y="49"/>
                    </a:lnTo>
                    <a:lnTo>
                      <a:pt x="614" y="53"/>
                    </a:lnTo>
                    <a:lnTo>
                      <a:pt x="600" y="57"/>
                    </a:lnTo>
                    <a:lnTo>
                      <a:pt x="589" y="63"/>
                    </a:lnTo>
                    <a:lnTo>
                      <a:pt x="577" y="70"/>
                    </a:lnTo>
                    <a:lnTo>
                      <a:pt x="566" y="78"/>
                    </a:lnTo>
                    <a:lnTo>
                      <a:pt x="556" y="87"/>
                    </a:lnTo>
                    <a:lnTo>
                      <a:pt x="545" y="97"/>
                    </a:lnTo>
                    <a:lnTo>
                      <a:pt x="535" y="106"/>
                    </a:lnTo>
                    <a:lnTo>
                      <a:pt x="528" y="118"/>
                    </a:lnTo>
                    <a:lnTo>
                      <a:pt x="518" y="131"/>
                    </a:lnTo>
                    <a:lnTo>
                      <a:pt x="510" y="145"/>
                    </a:lnTo>
                    <a:lnTo>
                      <a:pt x="503" y="158"/>
                    </a:lnTo>
                    <a:lnTo>
                      <a:pt x="497" y="173"/>
                    </a:lnTo>
                    <a:lnTo>
                      <a:pt x="482" y="164"/>
                    </a:lnTo>
                    <a:lnTo>
                      <a:pt x="468" y="156"/>
                    </a:lnTo>
                    <a:lnTo>
                      <a:pt x="453" y="148"/>
                    </a:lnTo>
                    <a:lnTo>
                      <a:pt x="438" y="143"/>
                    </a:lnTo>
                    <a:lnTo>
                      <a:pt x="422" y="137"/>
                    </a:lnTo>
                    <a:lnTo>
                      <a:pt x="407" y="135"/>
                    </a:lnTo>
                    <a:lnTo>
                      <a:pt x="390" y="133"/>
                    </a:lnTo>
                    <a:lnTo>
                      <a:pt x="375" y="131"/>
                    </a:lnTo>
                    <a:lnTo>
                      <a:pt x="363" y="131"/>
                    </a:lnTo>
                    <a:lnTo>
                      <a:pt x="350" y="133"/>
                    </a:lnTo>
                    <a:lnTo>
                      <a:pt x="338" y="135"/>
                    </a:lnTo>
                    <a:lnTo>
                      <a:pt x="327" y="139"/>
                    </a:lnTo>
                    <a:lnTo>
                      <a:pt x="315" y="141"/>
                    </a:lnTo>
                    <a:lnTo>
                      <a:pt x="304" y="146"/>
                    </a:lnTo>
                    <a:lnTo>
                      <a:pt x="292" y="150"/>
                    </a:lnTo>
                    <a:lnTo>
                      <a:pt x="281" y="156"/>
                    </a:lnTo>
                    <a:lnTo>
                      <a:pt x="271" y="162"/>
                    </a:lnTo>
                    <a:lnTo>
                      <a:pt x="260" y="169"/>
                    </a:lnTo>
                    <a:lnTo>
                      <a:pt x="250" y="177"/>
                    </a:lnTo>
                    <a:lnTo>
                      <a:pt x="241" y="185"/>
                    </a:lnTo>
                    <a:lnTo>
                      <a:pt x="231" y="192"/>
                    </a:lnTo>
                    <a:lnTo>
                      <a:pt x="221" y="202"/>
                    </a:lnTo>
                    <a:lnTo>
                      <a:pt x="214" y="211"/>
                    </a:lnTo>
                    <a:lnTo>
                      <a:pt x="204" y="221"/>
                    </a:lnTo>
                    <a:lnTo>
                      <a:pt x="197" y="232"/>
                    </a:lnTo>
                    <a:lnTo>
                      <a:pt x="189" y="244"/>
                    </a:lnTo>
                    <a:lnTo>
                      <a:pt x="176" y="267"/>
                    </a:lnTo>
                    <a:lnTo>
                      <a:pt x="170" y="280"/>
                    </a:lnTo>
                    <a:lnTo>
                      <a:pt x="164" y="291"/>
                    </a:lnTo>
                    <a:lnTo>
                      <a:pt x="158" y="305"/>
                    </a:lnTo>
                    <a:lnTo>
                      <a:pt x="153" y="320"/>
                    </a:lnTo>
                    <a:lnTo>
                      <a:pt x="149" y="333"/>
                    </a:lnTo>
                    <a:lnTo>
                      <a:pt x="145" y="347"/>
                    </a:lnTo>
                    <a:lnTo>
                      <a:pt x="141" y="362"/>
                    </a:lnTo>
                    <a:lnTo>
                      <a:pt x="139" y="377"/>
                    </a:lnTo>
                    <a:lnTo>
                      <a:pt x="137" y="392"/>
                    </a:lnTo>
                    <a:lnTo>
                      <a:pt x="135" y="408"/>
                    </a:lnTo>
                    <a:lnTo>
                      <a:pt x="135" y="423"/>
                    </a:lnTo>
                    <a:lnTo>
                      <a:pt x="135" y="438"/>
                    </a:lnTo>
                    <a:lnTo>
                      <a:pt x="135" y="459"/>
                    </a:lnTo>
                    <a:lnTo>
                      <a:pt x="137" y="4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22" name="Freeform 72"/>
              <p:cNvSpPr>
                <a:spLocks/>
              </p:cNvSpPr>
              <p:nvPr/>
            </p:nvSpPr>
            <p:spPr bwMode="auto">
              <a:xfrm>
                <a:off x="4541" y="1363"/>
                <a:ext cx="45" cy="13"/>
              </a:xfrm>
              <a:custGeom>
                <a:avLst/>
                <a:gdLst>
                  <a:gd name="T0" fmla="*/ 0 w 90"/>
                  <a:gd name="T1" fmla="*/ 0 h 27"/>
                  <a:gd name="T2" fmla="*/ 1 w 90"/>
                  <a:gd name="T3" fmla="*/ 0 h 27"/>
                  <a:gd name="T4" fmla="*/ 1 w 90"/>
                  <a:gd name="T5" fmla="*/ 0 h 27"/>
                  <a:gd name="T6" fmla="*/ 1 w 90"/>
                  <a:gd name="T7" fmla="*/ 0 h 27"/>
                  <a:gd name="T8" fmla="*/ 1 w 90"/>
                  <a:gd name="T9" fmla="*/ 0 h 27"/>
                  <a:gd name="T10" fmla="*/ 1 w 90"/>
                  <a:gd name="T11" fmla="*/ 0 h 27"/>
                  <a:gd name="T12" fmla="*/ 1 w 90"/>
                  <a:gd name="T13" fmla="*/ 0 h 27"/>
                  <a:gd name="T14" fmla="*/ 1 w 90"/>
                  <a:gd name="T15" fmla="*/ 0 h 27"/>
                  <a:gd name="T16" fmla="*/ 1 w 90"/>
                  <a:gd name="T17" fmla="*/ 0 h 27"/>
                  <a:gd name="T18" fmla="*/ 1 w 90"/>
                  <a:gd name="T19" fmla="*/ 0 h 27"/>
                  <a:gd name="T20" fmla="*/ 1 w 90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7"/>
                  <a:gd name="T35" fmla="*/ 90 w 90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7">
                    <a:moveTo>
                      <a:pt x="0" y="0"/>
                    </a:moveTo>
                    <a:lnTo>
                      <a:pt x="8" y="6"/>
                    </a:lnTo>
                    <a:lnTo>
                      <a:pt x="17" y="12"/>
                    </a:lnTo>
                    <a:lnTo>
                      <a:pt x="27" y="17"/>
                    </a:lnTo>
                    <a:lnTo>
                      <a:pt x="36" y="21"/>
                    </a:lnTo>
                    <a:lnTo>
                      <a:pt x="46" y="23"/>
                    </a:lnTo>
                    <a:lnTo>
                      <a:pt x="57" y="25"/>
                    </a:lnTo>
                    <a:lnTo>
                      <a:pt x="67" y="27"/>
                    </a:lnTo>
                    <a:lnTo>
                      <a:pt x="77" y="27"/>
                    </a:lnTo>
                    <a:lnTo>
                      <a:pt x="82" y="27"/>
                    </a:lnTo>
                    <a:lnTo>
                      <a:pt x="9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23" name="Freeform 73"/>
              <p:cNvSpPr>
                <a:spLocks/>
              </p:cNvSpPr>
              <p:nvPr/>
            </p:nvSpPr>
            <p:spPr bwMode="auto">
              <a:xfrm>
                <a:off x="5109" y="1322"/>
                <a:ext cx="58" cy="119"/>
              </a:xfrm>
              <a:custGeom>
                <a:avLst/>
                <a:gdLst>
                  <a:gd name="T0" fmla="*/ 1 w 116"/>
                  <a:gd name="T1" fmla="*/ 0 h 239"/>
                  <a:gd name="T2" fmla="*/ 1 w 116"/>
                  <a:gd name="T3" fmla="*/ 0 h 239"/>
                  <a:gd name="T4" fmla="*/ 1 w 116"/>
                  <a:gd name="T5" fmla="*/ 0 h 239"/>
                  <a:gd name="T6" fmla="*/ 1 w 116"/>
                  <a:gd name="T7" fmla="*/ 0 h 239"/>
                  <a:gd name="T8" fmla="*/ 1 w 116"/>
                  <a:gd name="T9" fmla="*/ 0 h 239"/>
                  <a:gd name="T10" fmla="*/ 1 w 116"/>
                  <a:gd name="T11" fmla="*/ 0 h 239"/>
                  <a:gd name="T12" fmla="*/ 1 w 116"/>
                  <a:gd name="T13" fmla="*/ 0 h 239"/>
                  <a:gd name="T14" fmla="*/ 1 w 116"/>
                  <a:gd name="T15" fmla="*/ 0 h 239"/>
                  <a:gd name="T16" fmla="*/ 1 w 116"/>
                  <a:gd name="T17" fmla="*/ 0 h 239"/>
                  <a:gd name="T18" fmla="*/ 1 w 116"/>
                  <a:gd name="T19" fmla="*/ 0 h 239"/>
                  <a:gd name="T20" fmla="*/ 1 w 116"/>
                  <a:gd name="T21" fmla="*/ 0 h 239"/>
                  <a:gd name="T22" fmla="*/ 1 w 116"/>
                  <a:gd name="T23" fmla="*/ 0 h 239"/>
                  <a:gd name="T24" fmla="*/ 1 w 116"/>
                  <a:gd name="T25" fmla="*/ 0 h 239"/>
                  <a:gd name="T26" fmla="*/ 1 w 116"/>
                  <a:gd name="T27" fmla="*/ 0 h 239"/>
                  <a:gd name="T28" fmla="*/ 1 w 116"/>
                  <a:gd name="T29" fmla="*/ 0 h 239"/>
                  <a:gd name="T30" fmla="*/ 1 w 116"/>
                  <a:gd name="T31" fmla="*/ 0 h 239"/>
                  <a:gd name="T32" fmla="*/ 1 w 116"/>
                  <a:gd name="T33" fmla="*/ 0 h 239"/>
                  <a:gd name="T34" fmla="*/ 1 w 116"/>
                  <a:gd name="T35" fmla="*/ 0 h 239"/>
                  <a:gd name="T36" fmla="*/ 0 w 116"/>
                  <a:gd name="T37" fmla="*/ 0 h 2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239"/>
                  <a:gd name="T59" fmla="*/ 116 w 116"/>
                  <a:gd name="T60" fmla="*/ 239 h 2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239">
                    <a:moveTo>
                      <a:pt x="116" y="239"/>
                    </a:moveTo>
                    <a:lnTo>
                      <a:pt x="116" y="237"/>
                    </a:lnTo>
                    <a:lnTo>
                      <a:pt x="115" y="218"/>
                    </a:lnTo>
                    <a:lnTo>
                      <a:pt x="113" y="199"/>
                    </a:lnTo>
                    <a:lnTo>
                      <a:pt x="111" y="181"/>
                    </a:lnTo>
                    <a:lnTo>
                      <a:pt x="107" y="164"/>
                    </a:lnTo>
                    <a:lnTo>
                      <a:pt x="103" y="145"/>
                    </a:lnTo>
                    <a:lnTo>
                      <a:pt x="97" y="130"/>
                    </a:lnTo>
                    <a:lnTo>
                      <a:pt x="92" y="113"/>
                    </a:lnTo>
                    <a:lnTo>
                      <a:pt x="84" y="97"/>
                    </a:lnTo>
                    <a:lnTo>
                      <a:pt x="76" y="82"/>
                    </a:lnTo>
                    <a:lnTo>
                      <a:pt x="67" y="69"/>
                    </a:lnTo>
                    <a:lnTo>
                      <a:pt x="57" y="54"/>
                    </a:lnTo>
                    <a:lnTo>
                      <a:pt x="48" y="42"/>
                    </a:lnTo>
                    <a:lnTo>
                      <a:pt x="36" y="31"/>
                    </a:lnTo>
                    <a:lnTo>
                      <a:pt x="25" y="19"/>
                    </a:lnTo>
                    <a:lnTo>
                      <a:pt x="13" y="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24" name="Freeform 74"/>
              <p:cNvSpPr>
                <a:spLocks/>
              </p:cNvSpPr>
              <p:nvPr/>
            </p:nvSpPr>
            <p:spPr bwMode="auto">
              <a:xfrm>
                <a:off x="5219" y="1195"/>
                <a:ext cx="26" cy="44"/>
              </a:xfrm>
              <a:custGeom>
                <a:avLst/>
                <a:gdLst>
                  <a:gd name="T0" fmla="*/ 0 w 51"/>
                  <a:gd name="T1" fmla="*/ 1 h 87"/>
                  <a:gd name="T2" fmla="*/ 1 w 51"/>
                  <a:gd name="T3" fmla="*/ 1 h 87"/>
                  <a:gd name="T4" fmla="*/ 1 w 51"/>
                  <a:gd name="T5" fmla="*/ 1 h 87"/>
                  <a:gd name="T6" fmla="*/ 1 w 51"/>
                  <a:gd name="T7" fmla="*/ 1 h 87"/>
                  <a:gd name="T8" fmla="*/ 1 w 51"/>
                  <a:gd name="T9" fmla="*/ 1 h 87"/>
                  <a:gd name="T10" fmla="*/ 1 w 51"/>
                  <a:gd name="T11" fmla="*/ 1 h 87"/>
                  <a:gd name="T12" fmla="*/ 1 w 51"/>
                  <a:gd name="T13" fmla="*/ 1 h 87"/>
                  <a:gd name="T14" fmla="*/ 1 w 51"/>
                  <a:gd name="T15" fmla="*/ 1 h 87"/>
                  <a:gd name="T16" fmla="*/ 1 w 51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87"/>
                  <a:gd name="T29" fmla="*/ 51 w 51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87">
                    <a:moveTo>
                      <a:pt x="0" y="87"/>
                    </a:moveTo>
                    <a:lnTo>
                      <a:pt x="9" y="78"/>
                    </a:lnTo>
                    <a:lnTo>
                      <a:pt x="17" y="68"/>
                    </a:lnTo>
                    <a:lnTo>
                      <a:pt x="23" y="59"/>
                    </a:lnTo>
                    <a:lnTo>
                      <a:pt x="30" y="47"/>
                    </a:lnTo>
                    <a:lnTo>
                      <a:pt x="36" y="36"/>
                    </a:lnTo>
                    <a:lnTo>
                      <a:pt x="42" y="24"/>
                    </a:lnTo>
                    <a:lnTo>
                      <a:pt x="48" y="11"/>
                    </a:lnTo>
                    <a:lnTo>
                      <a:pt x="5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25" name="Freeform 75"/>
              <p:cNvSpPr>
                <a:spLocks/>
              </p:cNvSpPr>
              <p:nvPr/>
            </p:nvSpPr>
            <p:spPr bwMode="auto">
              <a:xfrm>
                <a:off x="5184" y="1029"/>
                <a:ext cx="1" cy="21"/>
              </a:xfrm>
              <a:custGeom>
                <a:avLst/>
                <a:gdLst>
                  <a:gd name="T0" fmla="*/ 1 w 2"/>
                  <a:gd name="T1" fmla="*/ 1 h 42"/>
                  <a:gd name="T2" fmla="*/ 1 w 2"/>
                  <a:gd name="T3" fmla="*/ 1 h 42"/>
                  <a:gd name="T4" fmla="*/ 0 w 2"/>
                  <a:gd name="T5" fmla="*/ 1 h 42"/>
                  <a:gd name="T6" fmla="*/ 0 w 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2"/>
                  <a:gd name="T14" fmla="*/ 2 w 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2">
                    <a:moveTo>
                      <a:pt x="2" y="42"/>
                    </a:moveTo>
                    <a:lnTo>
                      <a:pt x="2" y="40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26" name="Freeform 76"/>
              <p:cNvSpPr>
                <a:spLocks/>
              </p:cNvSpPr>
              <p:nvPr/>
            </p:nvSpPr>
            <p:spPr bwMode="auto">
              <a:xfrm>
                <a:off x="4571" y="1179"/>
                <a:ext cx="4" cy="24"/>
              </a:xfrm>
              <a:custGeom>
                <a:avLst/>
                <a:gdLst>
                  <a:gd name="T0" fmla="*/ 0 w 8"/>
                  <a:gd name="T1" fmla="*/ 0 h 48"/>
                  <a:gd name="T2" fmla="*/ 0 w 8"/>
                  <a:gd name="T3" fmla="*/ 1 h 48"/>
                  <a:gd name="T4" fmla="*/ 1 w 8"/>
                  <a:gd name="T5" fmla="*/ 1 h 48"/>
                  <a:gd name="T6" fmla="*/ 1 w 8"/>
                  <a:gd name="T7" fmla="*/ 1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8"/>
                  <a:gd name="T14" fmla="*/ 8 w 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8">
                    <a:moveTo>
                      <a:pt x="0" y="0"/>
                    </a:moveTo>
                    <a:lnTo>
                      <a:pt x="0" y="12"/>
                    </a:lnTo>
                    <a:lnTo>
                      <a:pt x="2" y="23"/>
                    </a:lnTo>
                    <a:lnTo>
                      <a:pt x="8" y="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28727" name="Group 77"/>
              <p:cNvGrpSpPr>
                <a:grpSpLocks/>
              </p:cNvGrpSpPr>
              <p:nvPr/>
            </p:nvGrpSpPr>
            <p:grpSpPr bwMode="auto">
              <a:xfrm>
                <a:off x="4649" y="1026"/>
                <a:ext cx="619" cy="554"/>
                <a:chOff x="1199" y="1123"/>
                <a:chExt cx="619" cy="554"/>
              </a:xfrm>
            </p:grpSpPr>
            <p:sp>
              <p:nvSpPr>
                <p:cNvPr id="28728" name="Freeform 78"/>
                <p:cNvSpPr>
                  <a:spLocks/>
                </p:cNvSpPr>
                <p:nvPr/>
              </p:nvSpPr>
              <p:spPr bwMode="auto">
                <a:xfrm>
                  <a:off x="1257" y="1599"/>
                  <a:ext cx="1" cy="29"/>
                </a:xfrm>
                <a:custGeom>
                  <a:avLst/>
                  <a:gdLst>
                    <a:gd name="T0" fmla="*/ 0 w 1"/>
                    <a:gd name="T1" fmla="*/ 0 h 59"/>
                    <a:gd name="T2" fmla="*/ 0 w 1"/>
                    <a:gd name="T3" fmla="*/ 0 h 59"/>
                    <a:gd name="T4" fmla="*/ 0 w 1"/>
                    <a:gd name="T5" fmla="*/ 0 h 59"/>
                    <a:gd name="T6" fmla="*/ 0 w 1"/>
                    <a:gd name="T7" fmla="*/ 0 h 59"/>
                    <a:gd name="T8" fmla="*/ 1 w 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59"/>
                    <a:gd name="T17" fmla="*/ 1 w 1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59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0" y="31"/>
                      </a:lnTo>
                      <a:lnTo>
                        <a:pt x="0" y="46"/>
                      </a:lnTo>
                      <a:lnTo>
                        <a:pt x="1" y="5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29" name="Freeform 79"/>
                <p:cNvSpPr>
                  <a:spLocks/>
                </p:cNvSpPr>
                <p:nvPr/>
              </p:nvSpPr>
              <p:spPr bwMode="auto">
                <a:xfrm>
                  <a:off x="1470" y="1652"/>
                  <a:ext cx="16" cy="25"/>
                </a:xfrm>
                <a:custGeom>
                  <a:avLst/>
                  <a:gdLst>
                    <a:gd name="T0" fmla="*/ 0 w 33"/>
                    <a:gd name="T1" fmla="*/ 1 h 50"/>
                    <a:gd name="T2" fmla="*/ 0 w 33"/>
                    <a:gd name="T3" fmla="*/ 1 h 50"/>
                    <a:gd name="T4" fmla="*/ 0 w 33"/>
                    <a:gd name="T5" fmla="*/ 1 h 50"/>
                    <a:gd name="T6" fmla="*/ 0 w 33"/>
                    <a:gd name="T7" fmla="*/ 1 h 50"/>
                    <a:gd name="T8" fmla="*/ 0 w 33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50"/>
                    <a:gd name="T17" fmla="*/ 33 w 33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50">
                      <a:moveTo>
                        <a:pt x="0" y="50"/>
                      </a:moveTo>
                      <a:lnTo>
                        <a:pt x="10" y="38"/>
                      </a:lnTo>
                      <a:lnTo>
                        <a:pt x="17" y="25"/>
                      </a:lnTo>
                      <a:lnTo>
                        <a:pt x="25" y="13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0" name="Freeform 80"/>
                <p:cNvSpPr>
                  <a:spLocks/>
                </p:cNvSpPr>
                <p:nvPr/>
              </p:nvSpPr>
              <p:spPr bwMode="auto">
                <a:xfrm>
                  <a:off x="1646" y="1519"/>
                  <a:ext cx="21" cy="125"/>
                </a:xfrm>
                <a:custGeom>
                  <a:avLst/>
                  <a:gdLst>
                    <a:gd name="T0" fmla="*/ 1 w 42"/>
                    <a:gd name="T1" fmla="*/ 0 h 252"/>
                    <a:gd name="T2" fmla="*/ 1 w 42"/>
                    <a:gd name="T3" fmla="*/ 0 h 252"/>
                    <a:gd name="T4" fmla="*/ 1 w 42"/>
                    <a:gd name="T5" fmla="*/ 0 h 252"/>
                    <a:gd name="T6" fmla="*/ 1 w 42"/>
                    <a:gd name="T7" fmla="*/ 0 h 252"/>
                    <a:gd name="T8" fmla="*/ 1 w 42"/>
                    <a:gd name="T9" fmla="*/ 0 h 252"/>
                    <a:gd name="T10" fmla="*/ 1 w 42"/>
                    <a:gd name="T11" fmla="*/ 0 h 252"/>
                    <a:gd name="T12" fmla="*/ 1 w 42"/>
                    <a:gd name="T13" fmla="*/ 0 h 252"/>
                    <a:gd name="T14" fmla="*/ 1 w 42"/>
                    <a:gd name="T15" fmla="*/ 0 h 252"/>
                    <a:gd name="T16" fmla="*/ 1 w 42"/>
                    <a:gd name="T17" fmla="*/ 0 h 252"/>
                    <a:gd name="T18" fmla="*/ 1 w 42"/>
                    <a:gd name="T19" fmla="*/ 0 h 252"/>
                    <a:gd name="T20" fmla="*/ 1 w 42"/>
                    <a:gd name="T21" fmla="*/ 0 h 252"/>
                    <a:gd name="T22" fmla="*/ 1 w 42"/>
                    <a:gd name="T23" fmla="*/ 0 h 252"/>
                    <a:gd name="T24" fmla="*/ 1 w 42"/>
                    <a:gd name="T25" fmla="*/ 0 h 252"/>
                    <a:gd name="T26" fmla="*/ 1 w 42"/>
                    <a:gd name="T27" fmla="*/ 0 h 252"/>
                    <a:gd name="T28" fmla="*/ 1 w 42"/>
                    <a:gd name="T29" fmla="*/ 0 h 252"/>
                    <a:gd name="T30" fmla="*/ 1 w 42"/>
                    <a:gd name="T31" fmla="*/ 0 h 252"/>
                    <a:gd name="T32" fmla="*/ 1 w 42"/>
                    <a:gd name="T33" fmla="*/ 0 h 252"/>
                    <a:gd name="T34" fmla="*/ 0 w 42"/>
                    <a:gd name="T35" fmla="*/ 0 h 2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"/>
                    <a:gd name="T55" fmla="*/ 0 h 252"/>
                    <a:gd name="T56" fmla="*/ 42 w 42"/>
                    <a:gd name="T57" fmla="*/ 252 h 2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" h="252">
                      <a:moveTo>
                        <a:pt x="19" y="252"/>
                      </a:moveTo>
                      <a:lnTo>
                        <a:pt x="19" y="250"/>
                      </a:lnTo>
                      <a:lnTo>
                        <a:pt x="25" y="233"/>
                      </a:lnTo>
                      <a:lnTo>
                        <a:pt x="31" y="217"/>
                      </a:lnTo>
                      <a:lnTo>
                        <a:pt x="35" y="200"/>
                      </a:lnTo>
                      <a:lnTo>
                        <a:pt x="39" y="183"/>
                      </a:lnTo>
                      <a:lnTo>
                        <a:pt x="41" y="166"/>
                      </a:lnTo>
                      <a:lnTo>
                        <a:pt x="42" y="151"/>
                      </a:lnTo>
                      <a:lnTo>
                        <a:pt x="42" y="133"/>
                      </a:lnTo>
                      <a:lnTo>
                        <a:pt x="42" y="118"/>
                      </a:lnTo>
                      <a:lnTo>
                        <a:pt x="41" y="101"/>
                      </a:lnTo>
                      <a:lnTo>
                        <a:pt x="37" y="86"/>
                      </a:lnTo>
                      <a:lnTo>
                        <a:pt x="35" y="71"/>
                      </a:lnTo>
                      <a:lnTo>
                        <a:pt x="29" y="55"/>
                      </a:lnTo>
                      <a:lnTo>
                        <a:pt x="23" y="40"/>
                      </a:lnTo>
                      <a:lnTo>
                        <a:pt x="18" y="27"/>
                      </a:lnTo>
                      <a:lnTo>
                        <a:pt x="1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1" name="Freeform 81"/>
                <p:cNvSpPr>
                  <a:spLocks/>
                </p:cNvSpPr>
                <p:nvPr/>
              </p:nvSpPr>
              <p:spPr bwMode="auto">
                <a:xfrm>
                  <a:off x="1778" y="1462"/>
                  <a:ext cx="40" cy="29"/>
                </a:xfrm>
                <a:custGeom>
                  <a:avLst/>
                  <a:gdLst>
                    <a:gd name="T0" fmla="*/ 0 w 81"/>
                    <a:gd name="T1" fmla="*/ 1 h 57"/>
                    <a:gd name="T2" fmla="*/ 0 w 81"/>
                    <a:gd name="T3" fmla="*/ 1 h 57"/>
                    <a:gd name="T4" fmla="*/ 0 w 81"/>
                    <a:gd name="T5" fmla="*/ 1 h 57"/>
                    <a:gd name="T6" fmla="*/ 0 w 81"/>
                    <a:gd name="T7" fmla="*/ 1 h 57"/>
                    <a:gd name="T8" fmla="*/ 0 w 81"/>
                    <a:gd name="T9" fmla="*/ 1 h 57"/>
                    <a:gd name="T10" fmla="*/ 0 w 81"/>
                    <a:gd name="T11" fmla="*/ 1 h 57"/>
                    <a:gd name="T12" fmla="*/ 0 w 81"/>
                    <a:gd name="T13" fmla="*/ 1 h 57"/>
                    <a:gd name="T14" fmla="*/ 0 w 81"/>
                    <a:gd name="T15" fmla="*/ 1 h 57"/>
                    <a:gd name="T16" fmla="*/ 0 w 81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1"/>
                    <a:gd name="T28" fmla="*/ 0 h 57"/>
                    <a:gd name="T29" fmla="*/ 81 w 81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1" h="57">
                      <a:moveTo>
                        <a:pt x="0" y="57"/>
                      </a:moveTo>
                      <a:lnTo>
                        <a:pt x="12" y="51"/>
                      </a:lnTo>
                      <a:lnTo>
                        <a:pt x="21" y="45"/>
                      </a:lnTo>
                      <a:lnTo>
                        <a:pt x="33" y="40"/>
                      </a:lnTo>
                      <a:lnTo>
                        <a:pt x="43" y="32"/>
                      </a:lnTo>
                      <a:lnTo>
                        <a:pt x="52" y="24"/>
                      </a:lnTo>
                      <a:lnTo>
                        <a:pt x="62" y="17"/>
                      </a:lnTo>
                      <a:lnTo>
                        <a:pt x="71" y="9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2" name="Freeform 82"/>
                <p:cNvSpPr>
                  <a:spLocks/>
                </p:cNvSpPr>
                <p:nvPr/>
              </p:nvSpPr>
              <p:spPr bwMode="auto">
                <a:xfrm>
                  <a:off x="1681" y="1191"/>
                  <a:ext cx="22" cy="19"/>
                </a:xfrm>
                <a:custGeom>
                  <a:avLst/>
                  <a:gdLst>
                    <a:gd name="T0" fmla="*/ 1 w 44"/>
                    <a:gd name="T1" fmla="*/ 0 h 36"/>
                    <a:gd name="T2" fmla="*/ 1 w 44"/>
                    <a:gd name="T3" fmla="*/ 1 h 36"/>
                    <a:gd name="T4" fmla="*/ 1 w 44"/>
                    <a:gd name="T5" fmla="*/ 1 h 36"/>
                    <a:gd name="T6" fmla="*/ 1 w 44"/>
                    <a:gd name="T7" fmla="*/ 1 h 36"/>
                    <a:gd name="T8" fmla="*/ 0 w 44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6"/>
                    <a:gd name="T17" fmla="*/ 44 w 44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6">
                      <a:moveTo>
                        <a:pt x="44" y="0"/>
                      </a:moveTo>
                      <a:lnTo>
                        <a:pt x="33" y="8"/>
                      </a:lnTo>
                      <a:lnTo>
                        <a:pt x="21" y="17"/>
                      </a:lnTo>
                      <a:lnTo>
                        <a:pt x="10" y="27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3" name="Freeform 83"/>
                <p:cNvSpPr>
                  <a:spLocks/>
                </p:cNvSpPr>
                <p:nvPr/>
              </p:nvSpPr>
              <p:spPr bwMode="auto">
                <a:xfrm>
                  <a:off x="1562" y="1154"/>
                  <a:ext cx="14" cy="18"/>
                </a:xfrm>
                <a:custGeom>
                  <a:avLst/>
                  <a:gdLst>
                    <a:gd name="T0" fmla="*/ 0 w 29"/>
                    <a:gd name="T1" fmla="*/ 0 h 36"/>
                    <a:gd name="T2" fmla="*/ 0 w 29"/>
                    <a:gd name="T3" fmla="*/ 1 h 36"/>
                    <a:gd name="T4" fmla="*/ 0 w 29"/>
                    <a:gd name="T5" fmla="*/ 1 h 36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36"/>
                    <a:gd name="T11" fmla="*/ 29 w 29"/>
                    <a:gd name="T12" fmla="*/ 36 h 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36">
                      <a:moveTo>
                        <a:pt x="29" y="0"/>
                      </a:moveTo>
                      <a:lnTo>
                        <a:pt x="13" y="17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4" name="Freeform 84"/>
                <p:cNvSpPr>
                  <a:spLocks/>
                </p:cNvSpPr>
                <p:nvPr/>
              </p:nvSpPr>
              <p:spPr bwMode="auto">
                <a:xfrm>
                  <a:off x="1426" y="1123"/>
                  <a:ext cx="13" cy="28"/>
                </a:xfrm>
                <a:custGeom>
                  <a:avLst/>
                  <a:gdLst>
                    <a:gd name="T0" fmla="*/ 1 w 25"/>
                    <a:gd name="T1" fmla="*/ 0 h 57"/>
                    <a:gd name="T2" fmla="*/ 1 w 25"/>
                    <a:gd name="T3" fmla="*/ 0 h 57"/>
                    <a:gd name="T4" fmla="*/ 1 w 25"/>
                    <a:gd name="T5" fmla="*/ 0 h 57"/>
                    <a:gd name="T6" fmla="*/ 1 w 25"/>
                    <a:gd name="T7" fmla="*/ 0 h 57"/>
                    <a:gd name="T8" fmla="*/ 0 w 25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57"/>
                    <a:gd name="T17" fmla="*/ 25 w 25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57">
                      <a:moveTo>
                        <a:pt x="25" y="57"/>
                      </a:moveTo>
                      <a:lnTo>
                        <a:pt x="21" y="42"/>
                      </a:lnTo>
                      <a:lnTo>
                        <a:pt x="14" y="28"/>
                      </a:lnTo>
                      <a:lnTo>
                        <a:pt x="8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5" name="Freeform 85"/>
                <p:cNvSpPr>
                  <a:spLocks/>
                </p:cNvSpPr>
                <p:nvPr/>
              </p:nvSpPr>
              <p:spPr bwMode="auto">
                <a:xfrm>
                  <a:off x="1199" y="1185"/>
                  <a:ext cx="5" cy="22"/>
                </a:xfrm>
                <a:custGeom>
                  <a:avLst/>
                  <a:gdLst>
                    <a:gd name="T0" fmla="*/ 1 w 9"/>
                    <a:gd name="T1" fmla="*/ 0 h 43"/>
                    <a:gd name="T2" fmla="*/ 1 w 9"/>
                    <a:gd name="T3" fmla="*/ 1 h 43"/>
                    <a:gd name="T4" fmla="*/ 0 w 9"/>
                    <a:gd name="T5" fmla="*/ 1 h 43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43"/>
                    <a:gd name="T11" fmla="*/ 9 w 9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43">
                      <a:moveTo>
                        <a:pt x="9" y="0"/>
                      </a:moveTo>
                      <a:lnTo>
                        <a:pt x="4" y="22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6" name="Freeform 86"/>
                <p:cNvSpPr>
                  <a:spLocks/>
                </p:cNvSpPr>
                <p:nvPr/>
              </p:nvSpPr>
              <p:spPr bwMode="auto">
                <a:xfrm>
                  <a:off x="1378" y="1478"/>
                  <a:ext cx="169" cy="116"/>
                </a:xfrm>
                <a:custGeom>
                  <a:avLst/>
                  <a:gdLst>
                    <a:gd name="T0" fmla="*/ 0 w 336"/>
                    <a:gd name="T1" fmla="*/ 1 h 231"/>
                    <a:gd name="T2" fmla="*/ 1 w 336"/>
                    <a:gd name="T3" fmla="*/ 1 h 231"/>
                    <a:gd name="T4" fmla="*/ 1 w 336"/>
                    <a:gd name="T5" fmla="*/ 1 h 231"/>
                    <a:gd name="T6" fmla="*/ 1 w 336"/>
                    <a:gd name="T7" fmla="*/ 1 h 231"/>
                    <a:gd name="T8" fmla="*/ 1 w 336"/>
                    <a:gd name="T9" fmla="*/ 0 h 231"/>
                    <a:gd name="T10" fmla="*/ 0 w 336"/>
                    <a:gd name="T11" fmla="*/ 1 h 231"/>
                    <a:gd name="T12" fmla="*/ 0 w 336"/>
                    <a:gd name="T13" fmla="*/ 1 h 2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231"/>
                    <a:gd name="T23" fmla="*/ 336 w 336"/>
                    <a:gd name="T24" fmla="*/ 231 h 2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231">
                      <a:moveTo>
                        <a:pt x="0" y="32"/>
                      </a:moveTo>
                      <a:lnTo>
                        <a:pt x="63" y="225"/>
                      </a:lnTo>
                      <a:lnTo>
                        <a:pt x="327" y="231"/>
                      </a:lnTo>
                      <a:lnTo>
                        <a:pt x="336" y="57"/>
                      </a:lnTo>
                      <a:lnTo>
                        <a:pt x="128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7" name="Freeform 87"/>
                <p:cNvSpPr>
                  <a:spLocks/>
                </p:cNvSpPr>
                <p:nvPr/>
              </p:nvSpPr>
              <p:spPr bwMode="auto">
                <a:xfrm>
                  <a:off x="1264" y="1131"/>
                  <a:ext cx="409" cy="383"/>
                </a:xfrm>
                <a:custGeom>
                  <a:avLst/>
                  <a:gdLst>
                    <a:gd name="T0" fmla="*/ 0 w 817"/>
                    <a:gd name="T1" fmla="*/ 1 h 764"/>
                    <a:gd name="T2" fmla="*/ 1 w 817"/>
                    <a:gd name="T3" fmla="*/ 1 h 764"/>
                    <a:gd name="T4" fmla="*/ 1 w 817"/>
                    <a:gd name="T5" fmla="*/ 0 h 764"/>
                    <a:gd name="T6" fmla="*/ 1 w 817"/>
                    <a:gd name="T7" fmla="*/ 0 h 764"/>
                    <a:gd name="T8" fmla="*/ 1 w 817"/>
                    <a:gd name="T9" fmla="*/ 1 h 764"/>
                    <a:gd name="T10" fmla="*/ 1 w 817"/>
                    <a:gd name="T11" fmla="*/ 1 h 764"/>
                    <a:gd name="T12" fmla="*/ 1 w 817"/>
                    <a:gd name="T13" fmla="*/ 1 h 764"/>
                    <a:gd name="T14" fmla="*/ 1 w 817"/>
                    <a:gd name="T15" fmla="*/ 1 h 764"/>
                    <a:gd name="T16" fmla="*/ 1 w 817"/>
                    <a:gd name="T17" fmla="*/ 1 h 764"/>
                    <a:gd name="T18" fmla="*/ 1 w 817"/>
                    <a:gd name="T19" fmla="*/ 1 h 764"/>
                    <a:gd name="T20" fmla="*/ 1 w 817"/>
                    <a:gd name="T21" fmla="*/ 1 h 764"/>
                    <a:gd name="T22" fmla="*/ 1 w 817"/>
                    <a:gd name="T23" fmla="*/ 1 h 764"/>
                    <a:gd name="T24" fmla="*/ 1 w 817"/>
                    <a:gd name="T25" fmla="*/ 1 h 764"/>
                    <a:gd name="T26" fmla="*/ 1 w 817"/>
                    <a:gd name="T27" fmla="*/ 1 h 764"/>
                    <a:gd name="T28" fmla="*/ 1 w 817"/>
                    <a:gd name="T29" fmla="*/ 1 h 764"/>
                    <a:gd name="T30" fmla="*/ 1 w 817"/>
                    <a:gd name="T31" fmla="*/ 1 h 764"/>
                    <a:gd name="T32" fmla="*/ 1 w 817"/>
                    <a:gd name="T33" fmla="*/ 1 h 764"/>
                    <a:gd name="T34" fmla="*/ 1 w 817"/>
                    <a:gd name="T35" fmla="*/ 1 h 764"/>
                    <a:gd name="T36" fmla="*/ 1 w 817"/>
                    <a:gd name="T37" fmla="*/ 1 h 764"/>
                    <a:gd name="T38" fmla="*/ 1 w 817"/>
                    <a:gd name="T39" fmla="*/ 1 h 764"/>
                    <a:gd name="T40" fmla="*/ 1 w 817"/>
                    <a:gd name="T41" fmla="*/ 1 h 764"/>
                    <a:gd name="T42" fmla="*/ 1 w 817"/>
                    <a:gd name="T43" fmla="*/ 1 h 764"/>
                    <a:gd name="T44" fmla="*/ 1 w 817"/>
                    <a:gd name="T45" fmla="*/ 1 h 764"/>
                    <a:gd name="T46" fmla="*/ 1 w 817"/>
                    <a:gd name="T47" fmla="*/ 1 h 764"/>
                    <a:gd name="T48" fmla="*/ 1 w 817"/>
                    <a:gd name="T49" fmla="*/ 1 h 764"/>
                    <a:gd name="T50" fmla="*/ 1 w 817"/>
                    <a:gd name="T51" fmla="*/ 1 h 764"/>
                    <a:gd name="T52" fmla="*/ 1 w 817"/>
                    <a:gd name="T53" fmla="*/ 1 h 764"/>
                    <a:gd name="T54" fmla="*/ 0 w 817"/>
                    <a:gd name="T55" fmla="*/ 1 h 764"/>
                    <a:gd name="T56" fmla="*/ 0 w 817"/>
                    <a:gd name="T57" fmla="*/ 1 h 76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17"/>
                    <a:gd name="T88" fmla="*/ 0 h 764"/>
                    <a:gd name="T89" fmla="*/ 817 w 817"/>
                    <a:gd name="T90" fmla="*/ 764 h 76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17" h="764">
                      <a:moveTo>
                        <a:pt x="0" y="238"/>
                      </a:moveTo>
                      <a:lnTo>
                        <a:pt x="13" y="116"/>
                      </a:lnTo>
                      <a:lnTo>
                        <a:pt x="117" y="0"/>
                      </a:lnTo>
                      <a:lnTo>
                        <a:pt x="168" y="0"/>
                      </a:lnTo>
                      <a:lnTo>
                        <a:pt x="312" y="175"/>
                      </a:lnTo>
                      <a:lnTo>
                        <a:pt x="350" y="318"/>
                      </a:lnTo>
                      <a:lnTo>
                        <a:pt x="415" y="356"/>
                      </a:lnTo>
                      <a:lnTo>
                        <a:pt x="505" y="168"/>
                      </a:lnTo>
                      <a:lnTo>
                        <a:pt x="603" y="84"/>
                      </a:lnTo>
                      <a:lnTo>
                        <a:pt x="719" y="101"/>
                      </a:lnTo>
                      <a:lnTo>
                        <a:pt x="809" y="244"/>
                      </a:lnTo>
                      <a:lnTo>
                        <a:pt x="817" y="398"/>
                      </a:lnTo>
                      <a:lnTo>
                        <a:pt x="790" y="457"/>
                      </a:lnTo>
                      <a:lnTo>
                        <a:pt x="706" y="442"/>
                      </a:lnTo>
                      <a:lnTo>
                        <a:pt x="624" y="240"/>
                      </a:lnTo>
                      <a:lnTo>
                        <a:pt x="522" y="398"/>
                      </a:lnTo>
                      <a:lnTo>
                        <a:pt x="647" y="526"/>
                      </a:lnTo>
                      <a:lnTo>
                        <a:pt x="658" y="642"/>
                      </a:lnTo>
                      <a:lnTo>
                        <a:pt x="603" y="732"/>
                      </a:lnTo>
                      <a:lnTo>
                        <a:pt x="518" y="747"/>
                      </a:lnTo>
                      <a:lnTo>
                        <a:pt x="398" y="705"/>
                      </a:lnTo>
                      <a:lnTo>
                        <a:pt x="210" y="764"/>
                      </a:lnTo>
                      <a:lnTo>
                        <a:pt x="155" y="702"/>
                      </a:lnTo>
                      <a:lnTo>
                        <a:pt x="145" y="589"/>
                      </a:lnTo>
                      <a:lnTo>
                        <a:pt x="231" y="356"/>
                      </a:lnTo>
                      <a:lnTo>
                        <a:pt x="159" y="192"/>
                      </a:lnTo>
                      <a:lnTo>
                        <a:pt x="61" y="255"/>
                      </a:lnTo>
                      <a:lnTo>
                        <a:pt x="0" y="238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8" name="Freeform 88"/>
                <p:cNvSpPr>
                  <a:spLocks/>
                </p:cNvSpPr>
                <p:nvPr/>
              </p:nvSpPr>
              <p:spPr bwMode="auto">
                <a:xfrm>
                  <a:off x="1258" y="1124"/>
                  <a:ext cx="190" cy="219"/>
                </a:xfrm>
                <a:custGeom>
                  <a:avLst/>
                  <a:gdLst>
                    <a:gd name="T0" fmla="*/ 0 w 381"/>
                    <a:gd name="T1" fmla="*/ 1 h 438"/>
                    <a:gd name="T2" fmla="*/ 0 w 381"/>
                    <a:gd name="T3" fmla="*/ 1 h 438"/>
                    <a:gd name="T4" fmla="*/ 0 w 381"/>
                    <a:gd name="T5" fmla="*/ 1 h 438"/>
                    <a:gd name="T6" fmla="*/ 0 w 381"/>
                    <a:gd name="T7" fmla="*/ 1 h 438"/>
                    <a:gd name="T8" fmla="*/ 0 w 381"/>
                    <a:gd name="T9" fmla="*/ 0 h 438"/>
                    <a:gd name="T10" fmla="*/ 0 w 381"/>
                    <a:gd name="T11" fmla="*/ 1 h 438"/>
                    <a:gd name="T12" fmla="*/ 0 w 381"/>
                    <a:gd name="T13" fmla="*/ 1 h 438"/>
                    <a:gd name="T14" fmla="*/ 0 w 381"/>
                    <a:gd name="T15" fmla="*/ 1 h 438"/>
                    <a:gd name="T16" fmla="*/ 0 w 381"/>
                    <a:gd name="T17" fmla="*/ 1 h 438"/>
                    <a:gd name="T18" fmla="*/ 0 w 381"/>
                    <a:gd name="T19" fmla="*/ 1 h 438"/>
                    <a:gd name="T20" fmla="*/ 0 w 381"/>
                    <a:gd name="T21" fmla="*/ 1 h 438"/>
                    <a:gd name="T22" fmla="*/ 0 w 381"/>
                    <a:gd name="T23" fmla="*/ 1 h 438"/>
                    <a:gd name="T24" fmla="*/ 0 w 381"/>
                    <a:gd name="T25" fmla="*/ 1 h 438"/>
                    <a:gd name="T26" fmla="*/ 0 w 381"/>
                    <a:gd name="T27" fmla="*/ 1 h 438"/>
                    <a:gd name="T28" fmla="*/ 0 w 381"/>
                    <a:gd name="T29" fmla="*/ 1 h 438"/>
                    <a:gd name="T30" fmla="*/ 0 w 381"/>
                    <a:gd name="T31" fmla="*/ 1 h 438"/>
                    <a:gd name="T32" fmla="*/ 0 w 381"/>
                    <a:gd name="T33" fmla="*/ 1 h 438"/>
                    <a:gd name="T34" fmla="*/ 0 w 381"/>
                    <a:gd name="T35" fmla="*/ 1 h 438"/>
                    <a:gd name="T36" fmla="*/ 0 w 381"/>
                    <a:gd name="T37" fmla="*/ 1 h 438"/>
                    <a:gd name="T38" fmla="*/ 0 w 381"/>
                    <a:gd name="T39" fmla="*/ 1 h 438"/>
                    <a:gd name="T40" fmla="*/ 0 w 381"/>
                    <a:gd name="T41" fmla="*/ 1 h 438"/>
                    <a:gd name="T42" fmla="*/ 0 w 381"/>
                    <a:gd name="T43" fmla="*/ 1 h 438"/>
                    <a:gd name="T44" fmla="*/ 0 w 381"/>
                    <a:gd name="T45" fmla="*/ 1 h 438"/>
                    <a:gd name="T46" fmla="*/ 0 w 381"/>
                    <a:gd name="T47" fmla="*/ 1 h 438"/>
                    <a:gd name="T48" fmla="*/ 0 w 381"/>
                    <a:gd name="T49" fmla="*/ 1 h 438"/>
                    <a:gd name="T50" fmla="*/ 0 w 381"/>
                    <a:gd name="T51" fmla="*/ 1 h 438"/>
                    <a:gd name="T52" fmla="*/ 0 w 381"/>
                    <a:gd name="T53" fmla="*/ 1 h 438"/>
                    <a:gd name="T54" fmla="*/ 0 w 381"/>
                    <a:gd name="T55" fmla="*/ 1 h 4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1"/>
                    <a:gd name="T85" fmla="*/ 0 h 438"/>
                    <a:gd name="T86" fmla="*/ 381 w 381"/>
                    <a:gd name="T87" fmla="*/ 438 h 4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1" h="438">
                      <a:moveTo>
                        <a:pt x="381" y="368"/>
                      </a:moveTo>
                      <a:lnTo>
                        <a:pt x="354" y="230"/>
                      </a:lnTo>
                      <a:lnTo>
                        <a:pt x="291" y="116"/>
                      </a:lnTo>
                      <a:lnTo>
                        <a:pt x="238" y="45"/>
                      </a:lnTo>
                      <a:lnTo>
                        <a:pt x="171" y="0"/>
                      </a:lnTo>
                      <a:lnTo>
                        <a:pt x="119" y="15"/>
                      </a:lnTo>
                      <a:lnTo>
                        <a:pt x="75" y="61"/>
                      </a:lnTo>
                      <a:lnTo>
                        <a:pt x="23" y="108"/>
                      </a:lnTo>
                      <a:lnTo>
                        <a:pt x="2" y="179"/>
                      </a:lnTo>
                      <a:lnTo>
                        <a:pt x="0" y="253"/>
                      </a:lnTo>
                      <a:lnTo>
                        <a:pt x="14" y="278"/>
                      </a:lnTo>
                      <a:lnTo>
                        <a:pt x="54" y="289"/>
                      </a:lnTo>
                      <a:lnTo>
                        <a:pt x="152" y="249"/>
                      </a:lnTo>
                      <a:lnTo>
                        <a:pt x="186" y="345"/>
                      </a:lnTo>
                      <a:lnTo>
                        <a:pt x="265" y="438"/>
                      </a:lnTo>
                      <a:lnTo>
                        <a:pt x="287" y="358"/>
                      </a:lnTo>
                      <a:lnTo>
                        <a:pt x="199" y="122"/>
                      </a:lnTo>
                      <a:lnTo>
                        <a:pt x="142" y="171"/>
                      </a:lnTo>
                      <a:lnTo>
                        <a:pt x="79" y="232"/>
                      </a:lnTo>
                      <a:lnTo>
                        <a:pt x="31" y="232"/>
                      </a:lnTo>
                      <a:lnTo>
                        <a:pt x="54" y="148"/>
                      </a:lnTo>
                      <a:lnTo>
                        <a:pt x="104" y="82"/>
                      </a:lnTo>
                      <a:lnTo>
                        <a:pt x="152" y="38"/>
                      </a:lnTo>
                      <a:lnTo>
                        <a:pt x="196" y="51"/>
                      </a:lnTo>
                      <a:lnTo>
                        <a:pt x="299" y="194"/>
                      </a:lnTo>
                      <a:lnTo>
                        <a:pt x="335" y="322"/>
                      </a:lnTo>
                      <a:lnTo>
                        <a:pt x="381" y="3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39" name="Freeform 89"/>
                <p:cNvSpPr>
                  <a:spLocks/>
                </p:cNvSpPr>
                <p:nvPr/>
              </p:nvSpPr>
              <p:spPr bwMode="auto">
                <a:xfrm>
                  <a:off x="1469" y="1168"/>
                  <a:ext cx="214" cy="202"/>
                </a:xfrm>
                <a:custGeom>
                  <a:avLst/>
                  <a:gdLst>
                    <a:gd name="T0" fmla="*/ 0 w 429"/>
                    <a:gd name="T1" fmla="*/ 0 h 405"/>
                    <a:gd name="T2" fmla="*/ 0 w 429"/>
                    <a:gd name="T3" fmla="*/ 0 h 405"/>
                    <a:gd name="T4" fmla="*/ 0 w 429"/>
                    <a:gd name="T5" fmla="*/ 0 h 405"/>
                    <a:gd name="T6" fmla="*/ 0 w 429"/>
                    <a:gd name="T7" fmla="*/ 0 h 405"/>
                    <a:gd name="T8" fmla="*/ 0 w 429"/>
                    <a:gd name="T9" fmla="*/ 0 h 405"/>
                    <a:gd name="T10" fmla="*/ 0 w 429"/>
                    <a:gd name="T11" fmla="*/ 0 h 405"/>
                    <a:gd name="T12" fmla="*/ 0 w 429"/>
                    <a:gd name="T13" fmla="*/ 0 h 405"/>
                    <a:gd name="T14" fmla="*/ 0 w 429"/>
                    <a:gd name="T15" fmla="*/ 0 h 405"/>
                    <a:gd name="T16" fmla="*/ 0 w 429"/>
                    <a:gd name="T17" fmla="*/ 0 h 405"/>
                    <a:gd name="T18" fmla="*/ 0 w 429"/>
                    <a:gd name="T19" fmla="*/ 0 h 405"/>
                    <a:gd name="T20" fmla="*/ 0 w 429"/>
                    <a:gd name="T21" fmla="*/ 0 h 405"/>
                    <a:gd name="T22" fmla="*/ 0 w 429"/>
                    <a:gd name="T23" fmla="*/ 0 h 405"/>
                    <a:gd name="T24" fmla="*/ 0 w 429"/>
                    <a:gd name="T25" fmla="*/ 0 h 405"/>
                    <a:gd name="T26" fmla="*/ 0 w 429"/>
                    <a:gd name="T27" fmla="*/ 0 h 405"/>
                    <a:gd name="T28" fmla="*/ 0 w 429"/>
                    <a:gd name="T29" fmla="*/ 0 h 405"/>
                    <a:gd name="T30" fmla="*/ 0 w 429"/>
                    <a:gd name="T31" fmla="*/ 0 h 405"/>
                    <a:gd name="T32" fmla="*/ 0 w 429"/>
                    <a:gd name="T33" fmla="*/ 0 h 405"/>
                    <a:gd name="T34" fmla="*/ 0 w 429"/>
                    <a:gd name="T35" fmla="*/ 0 h 405"/>
                    <a:gd name="T36" fmla="*/ 0 w 429"/>
                    <a:gd name="T37" fmla="*/ 0 h 405"/>
                    <a:gd name="T38" fmla="*/ 0 w 429"/>
                    <a:gd name="T39" fmla="*/ 0 h 405"/>
                    <a:gd name="T40" fmla="*/ 0 w 429"/>
                    <a:gd name="T41" fmla="*/ 0 h 405"/>
                    <a:gd name="T42" fmla="*/ 0 w 429"/>
                    <a:gd name="T43" fmla="*/ 0 h 405"/>
                    <a:gd name="T44" fmla="*/ 0 w 429"/>
                    <a:gd name="T45" fmla="*/ 0 h 405"/>
                    <a:gd name="T46" fmla="*/ 0 w 429"/>
                    <a:gd name="T47" fmla="*/ 0 h 405"/>
                    <a:gd name="T48" fmla="*/ 0 w 429"/>
                    <a:gd name="T49" fmla="*/ 0 h 405"/>
                    <a:gd name="T50" fmla="*/ 0 w 429"/>
                    <a:gd name="T51" fmla="*/ 0 h 405"/>
                    <a:gd name="T52" fmla="*/ 0 w 429"/>
                    <a:gd name="T53" fmla="*/ 0 h 405"/>
                    <a:gd name="T54" fmla="*/ 0 w 429"/>
                    <a:gd name="T55" fmla="*/ 0 h 405"/>
                    <a:gd name="T56" fmla="*/ 0 w 429"/>
                    <a:gd name="T57" fmla="*/ 0 h 40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29"/>
                    <a:gd name="T88" fmla="*/ 0 h 405"/>
                    <a:gd name="T89" fmla="*/ 429 w 429"/>
                    <a:gd name="T90" fmla="*/ 405 h 40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29" h="405">
                      <a:moveTo>
                        <a:pt x="0" y="296"/>
                      </a:moveTo>
                      <a:lnTo>
                        <a:pt x="52" y="134"/>
                      </a:lnTo>
                      <a:lnTo>
                        <a:pt x="132" y="35"/>
                      </a:lnTo>
                      <a:lnTo>
                        <a:pt x="243" y="0"/>
                      </a:lnTo>
                      <a:lnTo>
                        <a:pt x="318" y="27"/>
                      </a:lnTo>
                      <a:lnTo>
                        <a:pt x="375" y="99"/>
                      </a:lnTo>
                      <a:lnTo>
                        <a:pt x="429" y="223"/>
                      </a:lnTo>
                      <a:lnTo>
                        <a:pt x="427" y="344"/>
                      </a:lnTo>
                      <a:lnTo>
                        <a:pt x="395" y="389"/>
                      </a:lnTo>
                      <a:lnTo>
                        <a:pt x="341" y="405"/>
                      </a:lnTo>
                      <a:lnTo>
                        <a:pt x="280" y="364"/>
                      </a:lnTo>
                      <a:lnTo>
                        <a:pt x="224" y="218"/>
                      </a:lnTo>
                      <a:lnTo>
                        <a:pt x="148" y="340"/>
                      </a:lnTo>
                      <a:lnTo>
                        <a:pt x="100" y="351"/>
                      </a:lnTo>
                      <a:lnTo>
                        <a:pt x="100" y="248"/>
                      </a:lnTo>
                      <a:lnTo>
                        <a:pt x="234" y="92"/>
                      </a:lnTo>
                      <a:lnTo>
                        <a:pt x="251" y="191"/>
                      </a:lnTo>
                      <a:lnTo>
                        <a:pt x="282" y="290"/>
                      </a:lnTo>
                      <a:lnTo>
                        <a:pt x="331" y="351"/>
                      </a:lnTo>
                      <a:lnTo>
                        <a:pt x="375" y="342"/>
                      </a:lnTo>
                      <a:lnTo>
                        <a:pt x="398" y="271"/>
                      </a:lnTo>
                      <a:lnTo>
                        <a:pt x="356" y="141"/>
                      </a:lnTo>
                      <a:lnTo>
                        <a:pt x="297" y="61"/>
                      </a:lnTo>
                      <a:lnTo>
                        <a:pt x="228" y="40"/>
                      </a:lnTo>
                      <a:lnTo>
                        <a:pt x="150" y="73"/>
                      </a:lnTo>
                      <a:lnTo>
                        <a:pt x="77" y="174"/>
                      </a:lnTo>
                      <a:lnTo>
                        <a:pt x="41" y="284"/>
                      </a:lnTo>
                      <a:lnTo>
                        <a:pt x="0" y="2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0" name="Freeform 90"/>
                <p:cNvSpPr>
                  <a:spLocks/>
                </p:cNvSpPr>
                <p:nvPr/>
              </p:nvSpPr>
              <p:spPr bwMode="auto">
                <a:xfrm>
                  <a:off x="1321" y="1352"/>
                  <a:ext cx="244" cy="250"/>
                </a:xfrm>
                <a:custGeom>
                  <a:avLst/>
                  <a:gdLst>
                    <a:gd name="T0" fmla="*/ 1 w 488"/>
                    <a:gd name="T1" fmla="*/ 0 h 502"/>
                    <a:gd name="T2" fmla="*/ 1 w 488"/>
                    <a:gd name="T3" fmla="*/ 0 h 502"/>
                    <a:gd name="T4" fmla="*/ 0 w 488"/>
                    <a:gd name="T5" fmla="*/ 0 h 502"/>
                    <a:gd name="T6" fmla="*/ 1 w 488"/>
                    <a:gd name="T7" fmla="*/ 0 h 502"/>
                    <a:gd name="T8" fmla="*/ 1 w 488"/>
                    <a:gd name="T9" fmla="*/ 0 h 502"/>
                    <a:gd name="T10" fmla="*/ 1 w 488"/>
                    <a:gd name="T11" fmla="*/ 0 h 502"/>
                    <a:gd name="T12" fmla="*/ 1 w 488"/>
                    <a:gd name="T13" fmla="*/ 0 h 502"/>
                    <a:gd name="T14" fmla="*/ 1 w 488"/>
                    <a:gd name="T15" fmla="*/ 0 h 502"/>
                    <a:gd name="T16" fmla="*/ 1 w 488"/>
                    <a:gd name="T17" fmla="*/ 0 h 502"/>
                    <a:gd name="T18" fmla="*/ 1 w 488"/>
                    <a:gd name="T19" fmla="*/ 0 h 502"/>
                    <a:gd name="T20" fmla="*/ 1 w 488"/>
                    <a:gd name="T21" fmla="*/ 0 h 502"/>
                    <a:gd name="T22" fmla="*/ 1 w 488"/>
                    <a:gd name="T23" fmla="*/ 0 h 502"/>
                    <a:gd name="T24" fmla="*/ 1 w 488"/>
                    <a:gd name="T25" fmla="*/ 0 h 502"/>
                    <a:gd name="T26" fmla="*/ 1 w 488"/>
                    <a:gd name="T27" fmla="*/ 0 h 502"/>
                    <a:gd name="T28" fmla="*/ 1 w 488"/>
                    <a:gd name="T29" fmla="*/ 0 h 502"/>
                    <a:gd name="T30" fmla="*/ 1 w 488"/>
                    <a:gd name="T31" fmla="*/ 0 h 502"/>
                    <a:gd name="T32" fmla="*/ 1 w 488"/>
                    <a:gd name="T33" fmla="*/ 0 h 502"/>
                    <a:gd name="T34" fmla="*/ 1 w 488"/>
                    <a:gd name="T35" fmla="*/ 0 h 502"/>
                    <a:gd name="T36" fmla="*/ 1 w 488"/>
                    <a:gd name="T37" fmla="*/ 0 h 502"/>
                    <a:gd name="T38" fmla="*/ 1 w 488"/>
                    <a:gd name="T39" fmla="*/ 0 h 502"/>
                    <a:gd name="T40" fmla="*/ 1 w 488"/>
                    <a:gd name="T41" fmla="*/ 0 h 502"/>
                    <a:gd name="T42" fmla="*/ 1 w 488"/>
                    <a:gd name="T43" fmla="*/ 0 h 502"/>
                    <a:gd name="T44" fmla="*/ 1 w 488"/>
                    <a:gd name="T45" fmla="*/ 0 h 502"/>
                    <a:gd name="T46" fmla="*/ 1 w 488"/>
                    <a:gd name="T47" fmla="*/ 0 h 502"/>
                    <a:gd name="T48" fmla="*/ 1 w 488"/>
                    <a:gd name="T49" fmla="*/ 0 h 502"/>
                    <a:gd name="T50" fmla="*/ 1 w 488"/>
                    <a:gd name="T51" fmla="*/ 0 h 502"/>
                    <a:gd name="T52" fmla="*/ 1 w 488"/>
                    <a:gd name="T53" fmla="*/ 0 h 50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8"/>
                    <a:gd name="T82" fmla="*/ 0 h 502"/>
                    <a:gd name="T83" fmla="*/ 488 w 488"/>
                    <a:gd name="T84" fmla="*/ 502 h 50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8" h="502">
                      <a:moveTo>
                        <a:pt x="88" y="0"/>
                      </a:moveTo>
                      <a:lnTo>
                        <a:pt x="25" y="80"/>
                      </a:lnTo>
                      <a:lnTo>
                        <a:pt x="0" y="153"/>
                      </a:lnTo>
                      <a:lnTo>
                        <a:pt x="5" y="229"/>
                      </a:lnTo>
                      <a:lnTo>
                        <a:pt x="21" y="305"/>
                      </a:lnTo>
                      <a:lnTo>
                        <a:pt x="69" y="340"/>
                      </a:lnTo>
                      <a:lnTo>
                        <a:pt x="126" y="368"/>
                      </a:lnTo>
                      <a:lnTo>
                        <a:pt x="160" y="496"/>
                      </a:lnTo>
                      <a:lnTo>
                        <a:pt x="446" y="502"/>
                      </a:lnTo>
                      <a:lnTo>
                        <a:pt x="488" y="290"/>
                      </a:lnTo>
                      <a:lnTo>
                        <a:pt x="440" y="302"/>
                      </a:lnTo>
                      <a:lnTo>
                        <a:pt x="386" y="473"/>
                      </a:lnTo>
                      <a:lnTo>
                        <a:pt x="325" y="452"/>
                      </a:lnTo>
                      <a:lnTo>
                        <a:pt x="338" y="281"/>
                      </a:lnTo>
                      <a:lnTo>
                        <a:pt x="271" y="263"/>
                      </a:lnTo>
                      <a:lnTo>
                        <a:pt x="283" y="469"/>
                      </a:lnTo>
                      <a:lnTo>
                        <a:pt x="187" y="452"/>
                      </a:lnTo>
                      <a:lnTo>
                        <a:pt x="151" y="324"/>
                      </a:lnTo>
                      <a:lnTo>
                        <a:pt x="239" y="305"/>
                      </a:lnTo>
                      <a:lnTo>
                        <a:pt x="239" y="281"/>
                      </a:lnTo>
                      <a:lnTo>
                        <a:pt x="74" y="269"/>
                      </a:lnTo>
                      <a:lnTo>
                        <a:pt x="53" y="206"/>
                      </a:lnTo>
                      <a:lnTo>
                        <a:pt x="53" y="140"/>
                      </a:lnTo>
                      <a:lnTo>
                        <a:pt x="69" y="73"/>
                      </a:lnTo>
                      <a:lnTo>
                        <a:pt x="92" y="27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1" name="Freeform 91"/>
                <p:cNvSpPr>
                  <a:spLocks/>
                </p:cNvSpPr>
                <p:nvPr/>
              </p:nvSpPr>
              <p:spPr bwMode="auto">
                <a:xfrm>
                  <a:off x="1271" y="1385"/>
                  <a:ext cx="141" cy="55"/>
                </a:xfrm>
                <a:custGeom>
                  <a:avLst/>
                  <a:gdLst>
                    <a:gd name="T0" fmla="*/ 0 w 282"/>
                    <a:gd name="T1" fmla="*/ 0 h 111"/>
                    <a:gd name="T2" fmla="*/ 1 w 282"/>
                    <a:gd name="T3" fmla="*/ 0 h 111"/>
                    <a:gd name="T4" fmla="*/ 1 w 282"/>
                    <a:gd name="T5" fmla="*/ 0 h 111"/>
                    <a:gd name="T6" fmla="*/ 1 w 282"/>
                    <a:gd name="T7" fmla="*/ 0 h 111"/>
                    <a:gd name="T8" fmla="*/ 1 w 282"/>
                    <a:gd name="T9" fmla="*/ 0 h 111"/>
                    <a:gd name="T10" fmla="*/ 1 w 282"/>
                    <a:gd name="T11" fmla="*/ 0 h 111"/>
                    <a:gd name="T12" fmla="*/ 0 w 282"/>
                    <a:gd name="T13" fmla="*/ 0 h 111"/>
                    <a:gd name="T14" fmla="*/ 0 w 282"/>
                    <a:gd name="T15" fmla="*/ 0 h 1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2"/>
                    <a:gd name="T25" fmla="*/ 0 h 111"/>
                    <a:gd name="T26" fmla="*/ 282 w 282"/>
                    <a:gd name="T27" fmla="*/ 111 h 1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2" h="111">
                      <a:moveTo>
                        <a:pt x="0" y="0"/>
                      </a:moveTo>
                      <a:lnTo>
                        <a:pt x="184" y="80"/>
                      </a:lnTo>
                      <a:lnTo>
                        <a:pt x="282" y="88"/>
                      </a:lnTo>
                      <a:lnTo>
                        <a:pt x="236" y="111"/>
                      </a:lnTo>
                      <a:lnTo>
                        <a:pt x="142" y="111"/>
                      </a:lnTo>
                      <a:lnTo>
                        <a:pt x="17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2" name="Freeform 92"/>
                <p:cNvSpPr>
                  <a:spLocks/>
                </p:cNvSpPr>
                <p:nvPr/>
              </p:nvSpPr>
              <p:spPr bwMode="auto">
                <a:xfrm>
                  <a:off x="1420" y="1347"/>
                  <a:ext cx="42" cy="46"/>
                </a:xfrm>
                <a:custGeom>
                  <a:avLst/>
                  <a:gdLst>
                    <a:gd name="T0" fmla="*/ 1 w 84"/>
                    <a:gd name="T1" fmla="*/ 0 h 91"/>
                    <a:gd name="T2" fmla="*/ 1 w 84"/>
                    <a:gd name="T3" fmla="*/ 1 h 91"/>
                    <a:gd name="T4" fmla="*/ 0 w 84"/>
                    <a:gd name="T5" fmla="*/ 1 h 91"/>
                    <a:gd name="T6" fmla="*/ 1 w 84"/>
                    <a:gd name="T7" fmla="*/ 1 h 91"/>
                    <a:gd name="T8" fmla="*/ 1 w 84"/>
                    <a:gd name="T9" fmla="*/ 1 h 91"/>
                    <a:gd name="T10" fmla="*/ 1 w 84"/>
                    <a:gd name="T11" fmla="*/ 1 h 91"/>
                    <a:gd name="T12" fmla="*/ 1 w 84"/>
                    <a:gd name="T13" fmla="*/ 1 h 91"/>
                    <a:gd name="T14" fmla="*/ 1 w 84"/>
                    <a:gd name="T15" fmla="*/ 0 h 91"/>
                    <a:gd name="T16" fmla="*/ 1 w 84"/>
                    <a:gd name="T17" fmla="*/ 0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91"/>
                    <a:gd name="T29" fmla="*/ 84 w 84"/>
                    <a:gd name="T30" fmla="*/ 91 h 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91">
                      <a:moveTo>
                        <a:pt x="57" y="0"/>
                      </a:moveTo>
                      <a:lnTo>
                        <a:pt x="19" y="13"/>
                      </a:lnTo>
                      <a:lnTo>
                        <a:pt x="0" y="57"/>
                      </a:lnTo>
                      <a:lnTo>
                        <a:pt x="28" y="91"/>
                      </a:lnTo>
                      <a:lnTo>
                        <a:pt x="67" y="87"/>
                      </a:lnTo>
                      <a:lnTo>
                        <a:pt x="84" y="55"/>
                      </a:lnTo>
                      <a:lnTo>
                        <a:pt x="78" y="19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3" name="Freeform 93"/>
                <p:cNvSpPr>
                  <a:spLocks/>
                </p:cNvSpPr>
                <p:nvPr/>
              </p:nvSpPr>
              <p:spPr bwMode="auto">
                <a:xfrm>
                  <a:off x="1488" y="1356"/>
                  <a:ext cx="43" cy="42"/>
                </a:xfrm>
                <a:custGeom>
                  <a:avLst/>
                  <a:gdLst>
                    <a:gd name="T0" fmla="*/ 1 w 86"/>
                    <a:gd name="T1" fmla="*/ 0 h 84"/>
                    <a:gd name="T2" fmla="*/ 0 w 86"/>
                    <a:gd name="T3" fmla="*/ 1 h 84"/>
                    <a:gd name="T4" fmla="*/ 0 w 86"/>
                    <a:gd name="T5" fmla="*/ 1 h 84"/>
                    <a:gd name="T6" fmla="*/ 1 w 86"/>
                    <a:gd name="T7" fmla="*/ 1 h 84"/>
                    <a:gd name="T8" fmla="*/ 1 w 86"/>
                    <a:gd name="T9" fmla="*/ 1 h 84"/>
                    <a:gd name="T10" fmla="*/ 1 w 86"/>
                    <a:gd name="T11" fmla="*/ 1 h 84"/>
                    <a:gd name="T12" fmla="*/ 1 w 86"/>
                    <a:gd name="T13" fmla="*/ 0 h 84"/>
                    <a:gd name="T14" fmla="*/ 1 w 86"/>
                    <a:gd name="T15" fmla="*/ 0 h 84"/>
                    <a:gd name="T16" fmla="*/ 1 w 86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84"/>
                    <a:gd name="T29" fmla="*/ 86 w 86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84">
                      <a:moveTo>
                        <a:pt x="17" y="0"/>
                      </a:moveTo>
                      <a:lnTo>
                        <a:pt x="0" y="27"/>
                      </a:lnTo>
                      <a:lnTo>
                        <a:pt x="0" y="65"/>
                      </a:lnTo>
                      <a:lnTo>
                        <a:pt x="32" y="84"/>
                      </a:lnTo>
                      <a:lnTo>
                        <a:pt x="76" y="63"/>
                      </a:lnTo>
                      <a:lnTo>
                        <a:pt x="86" y="23"/>
                      </a:lnTo>
                      <a:lnTo>
                        <a:pt x="61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4" name="Freeform 94"/>
                <p:cNvSpPr>
                  <a:spLocks/>
                </p:cNvSpPr>
                <p:nvPr/>
              </p:nvSpPr>
              <p:spPr bwMode="auto">
                <a:xfrm>
                  <a:off x="1422" y="1355"/>
                  <a:ext cx="184" cy="163"/>
                </a:xfrm>
                <a:custGeom>
                  <a:avLst/>
                  <a:gdLst>
                    <a:gd name="T0" fmla="*/ 1 w 367"/>
                    <a:gd name="T1" fmla="*/ 1 h 326"/>
                    <a:gd name="T2" fmla="*/ 1 w 367"/>
                    <a:gd name="T3" fmla="*/ 1 h 326"/>
                    <a:gd name="T4" fmla="*/ 1 w 367"/>
                    <a:gd name="T5" fmla="*/ 1 h 326"/>
                    <a:gd name="T6" fmla="*/ 1 w 367"/>
                    <a:gd name="T7" fmla="*/ 1 h 326"/>
                    <a:gd name="T8" fmla="*/ 1 w 367"/>
                    <a:gd name="T9" fmla="*/ 1 h 326"/>
                    <a:gd name="T10" fmla="*/ 1 w 367"/>
                    <a:gd name="T11" fmla="*/ 1 h 326"/>
                    <a:gd name="T12" fmla="*/ 1 w 367"/>
                    <a:gd name="T13" fmla="*/ 1 h 326"/>
                    <a:gd name="T14" fmla="*/ 1 w 367"/>
                    <a:gd name="T15" fmla="*/ 1 h 326"/>
                    <a:gd name="T16" fmla="*/ 1 w 367"/>
                    <a:gd name="T17" fmla="*/ 1 h 326"/>
                    <a:gd name="T18" fmla="*/ 1 w 367"/>
                    <a:gd name="T19" fmla="*/ 1 h 326"/>
                    <a:gd name="T20" fmla="*/ 1 w 367"/>
                    <a:gd name="T21" fmla="*/ 1 h 326"/>
                    <a:gd name="T22" fmla="*/ 1 w 367"/>
                    <a:gd name="T23" fmla="*/ 1 h 326"/>
                    <a:gd name="T24" fmla="*/ 1 w 367"/>
                    <a:gd name="T25" fmla="*/ 0 h 326"/>
                    <a:gd name="T26" fmla="*/ 1 w 367"/>
                    <a:gd name="T27" fmla="*/ 1 h 326"/>
                    <a:gd name="T28" fmla="*/ 1 w 367"/>
                    <a:gd name="T29" fmla="*/ 1 h 326"/>
                    <a:gd name="T30" fmla="*/ 1 w 367"/>
                    <a:gd name="T31" fmla="*/ 1 h 326"/>
                    <a:gd name="T32" fmla="*/ 1 w 367"/>
                    <a:gd name="T33" fmla="*/ 1 h 326"/>
                    <a:gd name="T34" fmla="*/ 1 w 367"/>
                    <a:gd name="T35" fmla="*/ 1 h 326"/>
                    <a:gd name="T36" fmla="*/ 1 w 367"/>
                    <a:gd name="T37" fmla="*/ 1 h 326"/>
                    <a:gd name="T38" fmla="*/ 1 w 367"/>
                    <a:gd name="T39" fmla="*/ 1 h 326"/>
                    <a:gd name="T40" fmla="*/ 1 w 367"/>
                    <a:gd name="T41" fmla="*/ 1 h 326"/>
                    <a:gd name="T42" fmla="*/ 0 w 367"/>
                    <a:gd name="T43" fmla="*/ 1 h 326"/>
                    <a:gd name="T44" fmla="*/ 1 w 367"/>
                    <a:gd name="T45" fmla="*/ 1 h 326"/>
                    <a:gd name="T46" fmla="*/ 1 w 367"/>
                    <a:gd name="T47" fmla="*/ 1 h 326"/>
                    <a:gd name="T48" fmla="*/ 1 w 367"/>
                    <a:gd name="T49" fmla="*/ 1 h 326"/>
                    <a:gd name="T50" fmla="*/ 1 w 367"/>
                    <a:gd name="T51" fmla="*/ 1 h 326"/>
                    <a:gd name="T52" fmla="*/ 1 w 367"/>
                    <a:gd name="T53" fmla="*/ 1 h 3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67"/>
                    <a:gd name="T82" fmla="*/ 0 h 326"/>
                    <a:gd name="T83" fmla="*/ 367 w 367"/>
                    <a:gd name="T84" fmla="*/ 326 h 32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67" h="326">
                      <a:moveTo>
                        <a:pt x="30" y="164"/>
                      </a:moveTo>
                      <a:lnTo>
                        <a:pt x="101" y="175"/>
                      </a:lnTo>
                      <a:lnTo>
                        <a:pt x="174" y="151"/>
                      </a:lnTo>
                      <a:lnTo>
                        <a:pt x="174" y="181"/>
                      </a:lnTo>
                      <a:lnTo>
                        <a:pt x="112" y="210"/>
                      </a:lnTo>
                      <a:lnTo>
                        <a:pt x="120" y="242"/>
                      </a:lnTo>
                      <a:lnTo>
                        <a:pt x="179" y="277"/>
                      </a:lnTo>
                      <a:lnTo>
                        <a:pt x="260" y="273"/>
                      </a:lnTo>
                      <a:lnTo>
                        <a:pt x="302" y="223"/>
                      </a:lnTo>
                      <a:lnTo>
                        <a:pt x="311" y="174"/>
                      </a:lnTo>
                      <a:lnTo>
                        <a:pt x="304" y="107"/>
                      </a:lnTo>
                      <a:lnTo>
                        <a:pt x="266" y="50"/>
                      </a:lnTo>
                      <a:lnTo>
                        <a:pt x="267" y="0"/>
                      </a:lnTo>
                      <a:lnTo>
                        <a:pt x="350" y="84"/>
                      </a:lnTo>
                      <a:lnTo>
                        <a:pt x="367" y="164"/>
                      </a:lnTo>
                      <a:lnTo>
                        <a:pt x="357" y="238"/>
                      </a:lnTo>
                      <a:lnTo>
                        <a:pt x="327" y="284"/>
                      </a:lnTo>
                      <a:lnTo>
                        <a:pt x="254" y="326"/>
                      </a:lnTo>
                      <a:lnTo>
                        <a:pt x="132" y="317"/>
                      </a:lnTo>
                      <a:lnTo>
                        <a:pt x="74" y="292"/>
                      </a:lnTo>
                      <a:lnTo>
                        <a:pt x="5" y="305"/>
                      </a:lnTo>
                      <a:lnTo>
                        <a:pt x="0" y="273"/>
                      </a:lnTo>
                      <a:lnTo>
                        <a:pt x="59" y="233"/>
                      </a:lnTo>
                      <a:lnTo>
                        <a:pt x="49" y="193"/>
                      </a:lnTo>
                      <a:lnTo>
                        <a:pt x="15" y="187"/>
                      </a:lnTo>
                      <a:lnTo>
                        <a:pt x="30" y="1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5" name="Freeform 95"/>
                <p:cNvSpPr>
                  <a:spLocks/>
                </p:cNvSpPr>
                <p:nvPr/>
              </p:nvSpPr>
              <p:spPr bwMode="auto">
                <a:xfrm>
                  <a:off x="1552" y="1375"/>
                  <a:ext cx="141" cy="59"/>
                </a:xfrm>
                <a:custGeom>
                  <a:avLst/>
                  <a:gdLst>
                    <a:gd name="T0" fmla="*/ 1 w 281"/>
                    <a:gd name="T1" fmla="*/ 1 h 116"/>
                    <a:gd name="T2" fmla="*/ 1 w 281"/>
                    <a:gd name="T3" fmla="*/ 1 h 116"/>
                    <a:gd name="T4" fmla="*/ 1 w 281"/>
                    <a:gd name="T5" fmla="*/ 0 h 116"/>
                    <a:gd name="T6" fmla="*/ 1 w 281"/>
                    <a:gd name="T7" fmla="*/ 1 h 116"/>
                    <a:gd name="T8" fmla="*/ 1 w 281"/>
                    <a:gd name="T9" fmla="*/ 1 h 116"/>
                    <a:gd name="T10" fmla="*/ 0 w 281"/>
                    <a:gd name="T11" fmla="*/ 1 h 116"/>
                    <a:gd name="T12" fmla="*/ 1 w 281"/>
                    <a:gd name="T13" fmla="*/ 1 h 116"/>
                    <a:gd name="T14" fmla="*/ 1 w 281"/>
                    <a:gd name="T15" fmla="*/ 1 h 1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1"/>
                    <a:gd name="T25" fmla="*/ 0 h 116"/>
                    <a:gd name="T26" fmla="*/ 281 w 281"/>
                    <a:gd name="T27" fmla="*/ 116 h 1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1" h="116">
                      <a:moveTo>
                        <a:pt x="6" y="99"/>
                      </a:moveTo>
                      <a:lnTo>
                        <a:pt x="189" y="42"/>
                      </a:lnTo>
                      <a:lnTo>
                        <a:pt x="281" y="0"/>
                      </a:lnTo>
                      <a:lnTo>
                        <a:pt x="256" y="55"/>
                      </a:lnTo>
                      <a:lnTo>
                        <a:pt x="120" y="107"/>
                      </a:lnTo>
                      <a:lnTo>
                        <a:pt x="0" y="116"/>
                      </a:lnTo>
                      <a:lnTo>
                        <a:pt x="6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6" name="Freeform 96"/>
                <p:cNvSpPr>
                  <a:spLocks/>
                </p:cNvSpPr>
                <p:nvPr/>
              </p:nvSpPr>
              <p:spPr bwMode="auto">
                <a:xfrm>
                  <a:off x="1550" y="1457"/>
                  <a:ext cx="127" cy="21"/>
                </a:xfrm>
                <a:custGeom>
                  <a:avLst/>
                  <a:gdLst>
                    <a:gd name="T0" fmla="*/ 0 w 255"/>
                    <a:gd name="T1" fmla="*/ 1 h 42"/>
                    <a:gd name="T2" fmla="*/ 0 w 255"/>
                    <a:gd name="T3" fmla="*/ 0 h 42"/>
                    <a:gd name="T4" fmla="*/ 0 w 255"/>
                    <a:gd name="T5" fmla="*/ 1 h 42"/>
                    <a:gd name="T6" fmla="*/ 0 w 255"/>
                    <a:gd name="T7" fmla="*/ 1 h 42"/>
                    <a:gd name="T8" fmla="*/ 0 w 255"/>
                    <a:gd name="T9" fmla="*/ 1 h 42"/>
                    <a:gd name="T10" fmla="*/ 0 w 255"/>
                    <a:gd name="T11" fmla="*/ 1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"/>
                    <a:gd name="T20" fmla="*/ 255 w 255"/>
                    <a:gd name="T21" fmla="*/ 42 h 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">
                      <a:moveTo>
                        <a:pt x="0" y="4"/>
                      </a:moveTo>
                      <a:lnTo>
                        <a:pt x="255" y="0"/>
                      </a:lnTo>
                      <a:lnTo>
                        <a:pt x="230" y="34"/>
                      </a:lnTo>
                      <a:lnTo>
                        <a:pt x="36" y="4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7" name="Freeform 97"/>
                <p:cNvSpPr>
                  <a:spLocks/>
                </p:cNvSpPr>
                <p:nvPr/>
              </p:nvSpPr>
              <p:spPr bwMode="auto">
                <a:xfrm>
                  <a:off x="1548" y="1484"/>
                  <a:ext cx="91" cy="55"/>
                </a:xfrm>
                <a:custGeom>
                  <a:avLst/>
                  <a:gdLst>
                    <a:gd name="T0" fmla="*/ 0 w 182"/>
                    <a:gd name="T1" fmla="*/ 0 h 109"/>
                    <a:gd name="T2" fmla="*/ 1 w 182"/>
                    <a:gd name="T3" fmla="*/ 1 h 109"/>
                    <a:gd name="T4" fmla="*/ 1 w 182"/>
                    <a:gd name="T5" fmla="*/ 1 h 109"/>
                    <a:gd name="T6" fmla="*/ 1 w 182"/>
                    <a:gd name="T7" fmla="*/ 1 h 109"/>
                    <a:gd name="T8" fmla="*/ 0 w 182"/>
                    <a:gd name="T9" fmla="*/ 0 h 109"/>
                    <a:gd name="T10" fmla="*/ 0 w 182"/>
                    <a:gd name="T11" fmla="*/ 0 h 1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109"/>
                    <a:gd name="T20" fmla="*/ 182 w 182"/>
                    <a:gd name="T21" fmla="*/ 109 h 1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109">
                      <a:moveTo>
                        <a:pt x="0" y="0"/>
                      </a:moveTo>
                      <a:lnTo>
                        <a:pt x="182" y="105"/>
                      </a:lnTo>
                      <a:lnTo>
                        <a:pt x="130" y="109"/>
                      </a:lnTo>
                      <a:lnTo>
                        <a:pt x="8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8" name="Freeform 98"/>
                <p:cNvSpPr>
                  <a:spLocks/>
                </p:cNvSpPr>
                <p:nvPr/>
              </p:nvSpPr>
              <p:spPr bwMode="auto">
                <a:xfrm>
                  <a:off x="1263" y="1456"/>
                  <a:ext cx="121" cy="20"/>
                </a:xfrm>
                <a:custGeom>
                  <a:avLst/>
                  <a:gdLst>
                    <a:gd name="T0" fmla="*/ 1 w 241"/>
                    <a:gd name="T1" fmla="*/ 0 h 40"/>
                    <a:gd name="T2" fmla="*/ 0 w 241"/>
                    <a:gd name="T3" fmla="*/ 1 h 40"/>
                    <a:gd name="T4" fmla="*/ 1 w 241"/>
                    <a:gd name="T5" fmla="*/ 1 h 40"/>
                    <a:gd name="T6" fmla="*/ 1 w 241"/>
                    <a:gd name="T7" fmla="*/ 1 h 40"/>
                    <a:gd name="T8" fmla="*/ 1 w 241"/>
                    <a:gd name="T9" fmla="*/ 0 h 40"/>
                    <a:gd name="T10" fmla="*/ 1 w 241"/>
                    <a:gd name="T11" fmla="*/ 0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1"/>
                    <a:gd name="T19" fmla="*/ 0 h 40"/>
                    <a:gd name="T20" fmla="*/ 241 w 241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1" h="40">
                      <a:moveTo>
                        <a:pt x="241" y="0"/>
                      </a:moveTo>
                      <a:lnTo>
                        <a:pt x="0" y="12"/>
                      </a:lnTo>
                      <a:lnTo>
                        <a:pt x="21" y="40"/>
                      </a:lnTo>
                      <a:lnTo>
                        <a:pt x="233" y="33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749" name="Freeform 99"/>
                <p:cNvSpPr>
                  <a:spLocks/>
                </p:cNvSpPr>
                <p:nvPr/>
              </p:nvSpPr>
              <p:spPr bwMode="auto">
                <a:xfrm>
                  <a:off x="1281" y="1484"/>
                  <a:ext cx="73" cy="70"/>
                </a:xfrm>
                <a:custGeom>
                  <a:avLst/>
                  <a:gdLst>
                    <a:gd name="T0" fmla="*/ 0 w 148"/>
                    <a:gd name="T1" fmla="*/ 0 h 140"/>
                    <a:gd name="T2" fmla="*/ 0 w 148"/>
                    <a:gd name="T3" fmla="*/ 1 h 140"/>
                    <a:gd name="T4" fmla="*/ 0 w 148"/>
                    <a:gd name="T5" fmla="*/ 1 h 140"/>
                    <a:gd name="T6" fmla="*/ 0 w 148"/>
                    <a:gd name="T7" fmla="*/ 0 h 140"/>
                    <a:gd name="T8" fmla="*/ 0 w 148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"/>
                    <a:gd name="T16" fmla="*/ 0 h 140"/>
                    <a:gd name="T17" fmla="*/ 148 w 148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" h="140">
                      <a:moveTo>
                        <a:pt x="123" y="0"/>
                      </a:moveTo>
                      <a:lnTo>
                        <a:pt x="0" y="140"/>
                      </a:lnTo>
                      <a:lnTo>
                        <a:pt x="148" y="46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8717" name="Group 100"/>
            <p:cNvGrpSpPr>
              <a:grpSpLocks/>
            </p:cNvGrpSpPr>
            <p:nvPr/>
          </p:nvGrpSpPr>
          <p:grpSpPr bwMode="auto">
            <a:xfrm>
              <a:off x="4975315" y="2416617"/>
              <a:ext cx="957409" cy="817199"/>
              <a:chOff x="3651" y="1979"/>
              <a:chExt cx="680" cy="635"/>
            </a:xfrm>
          </p:grpSpPr>
          <p:sp>
            <p:nvSpPr>
              <p:cNvPr id="28718" name="Freeform 101"/>
              <p:cNvSpPr>
                <a:spLocks/>
              </p:cNvSpPr>
              <p:nvPr/>
            </p:nvSpPr>
            <p:spPr bwMode="auto">
              <a:xfrm>
                <a:off x="3651" y="1979"/>
                <a:ext cx="680" cy="635"/>
              </a:xfrm>
              <a:custGeom>
                <a:avLst/>
                <a:gdLst>
                  <a:gd name="T0" fmla="*/ 0 w 2351"/>
                  <a:gd name="T1" fmla="*/ 0 h 811"/>
                  <a:gd name="T2" fmla="*/ 0 w 2351"/>
                  <a:gd name="T3" fmla="*/ 9 h 811"/>
                  <a:gd name="T4" fmla="*/ 0 w 2351"/>
                  <a:gd name="T5" fmla="*/ 9 h 811"/>
                  <a:gd name="T6" fmla="*/ 0 w 2351"/>
                  <a:gd name="T7" fmla="*/ 25 h 811"/>
                  <a:gd name="T8" fmla="*/ 0 w 2351"/>
                  <a:gd name="T9" fmla="*/ 25 h 811"/>
                  <a:gd name="T10" fmla="*/ 0 w 2351"/>
                  <a:gd name="T11" fmla="*/ 34 h 811"/>
                  <a:gd name="T12" fmla="*/ 0 w 2351"/>
                  <a:gd name="T13" fmla="*/ 16 h 811"/>
                  <a:gd name="T14" fmla="*/ 0 w 2351"/>
                  <a:gd name="T15" fmla="*/ 0 h 8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1"/>
                  <a:gd name="T25" fmla="*/ 0 h 811"/>
                  <a:gd name="T26" fmla="*/ 2351 w 2351"/>
                  <a:gd name="T27" fmla="*/ 811 h 8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1" h="811">
                    <a:moveTo>
                      <a:pt x="1764" y="0"/>
                    </a:moveTo>
                    <a:lnTo>
                      <a:pt x="1764" y="204"/>
                    </a:lnTo>
                    <a:lnTo>
                      <a:pt x="0" y="204"/>
                    </a:lnTo>
                    <a:lnTo>
                      <a:pt x="0" y="609"/>
                    </a:lnTo>
                    <a:lnTo>
                      <a:pt x="1764" y="609"/>
                    </a:lnTo>
                    <a:lnTo>
                      <a:pt x="1764" y="811"/>
                    </a:lnTo>
                    <a:lnTo>
                      <a:pt x="2351" y="406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19" name="Freeform 102"/>
              <p:cNvSpPr>
                <a:spLocks/>
              </p:cNvSpPr>
              <p:nvPr/>
            </p:nvSpPr>
            <p:spPr bwMode="auto">
              <a:xfrm>
                <a:off x="3651" y="1979"/>
                <a:ext cx="680" cy="635"/>
              </a:xfrm>
              <a:custGeom>
                <a:avLst/>
                <a:gdLst>
                  <a:gd name="T0" fmla="*/ 0 w 2351"/>
                  <a:gd name="T1" fmla="*/ 0 h 811"/>
                  <a:gd name="T2" fmla="*/ 0 w 2351"/>
                  <a:gd name="T3" fmla="*/ 9 h 811"/>
                  <a:gd name="T4" fmla="*/ 0 w 2351"/>
                  <a:gd name="T5" fmla="*/ 9 h 811"/>
                  <a:gd name="T6" fmla="*/ 0 w 2351"/>
                  <a:gd name="T7" fmla="*/ 25 h 811"/>
                  <a:gd name="T8" fmla="*/ 0 w 2351"/>
                  <a:gd name="T9" fmla="*/ 25 h 811"/>
                  <a:gd name="T10" fmla="*/ 0 w 2351"/>
                  <a:gd name="T11" fmla="*/ 34 h 811"/>
                  <a:gd name="T12" fmla="*/ 0 w 2351"/>
                  <a:gd name="T13" fmla="*/ 16 h 811"/>
                  <a:gd name="T14" fmla="*/ 0 w 2351"/>
                  <a:gd name="T15" fmla="*/ 0 h 8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1"/>
                  <a:gd name="T25" fmla="*/ 0 h 811"/>
                  <a:gd name="T26" fmla="*/ 2351 w 2351"/>
                  <a:gd name="T27" fmla="*/ 811 h 8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1" h="811">
                    <a:moveTo>
                      <a:pt x="1764" y="0"/>
                    </a:moveTo>
                    <a:lnTo>
                      <a:pt x="1764" y="204"/>
                    </a:lnTo>
                    <a:lnTo>
                      <a:pt x="0" y="204"/>
                    </a:lnTo>
                    <a:lnTo>
                      <a:pt x="0" y="609"/>
                    </a:lnTo>
                    <a:lnTo>
                      <a:pt x="1764" y="609"/>
                    </a:lnTo>
                    <a:lnTo>
                      <a:pt x="1764" y="811"/>
                    </a:lnTo>
                    <a:lnTo>
                      <a:pt x="2351" y="406"/>
                    </a:lnTo>
                    <a:lnTo>
                      <a:pt x="1764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20" name="Rectangle 103"/>
              <p:cNvSpPr>
                <a:spLocks noChangeArrowheads="1"/>
              </p:cNvSpPr>
              <p:nvPr/>
            </p:nvSpPr>
            <p:spPr bwMode="auto">
              <a:xfrm>
                <a:off x="3651" y="2203"/>
                <a:ext cx="49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1800" b="0">
                    <a:solidFill>
                      <a:srgbClr val="00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메시지</a:t>
                </a:r>
                <a:endParaRPr lang="ko-KR" altLang="en-US" sz="1800" b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  <p:sp>
        <p:nvSpPr>
          <p:cNvPr id="28680" name="Text Box 104"/>
          <p:cNvSpPr txBox="1">
            <a:spLocks noChangeArrowheads="1"/>
          </p:cNvSpPr>
          <p:nvPr/>
        </p:nvSpPr>
        <p:spPr bwMode="auto">
          <a:xfrm>
            <a:off x="395288" y="4205288"/>
            <a:ext cx="8280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자기의 생각이 잘 정리되어 있어야 한다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필터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1, 2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일치해야 한다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노이즈를 제거하고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큰 소리로 이야기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청취자의 수준과 능력에 맞추어 표현되고 이해할 시간의 속도 조절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청취자는 자신의 이해 정도나 상태 등을 응답 메시지에 의해 적절히 표현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29699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5E568154-0544-4D47-96EC-2AC847D9BA84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청중이 경청하게 만드는 요소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52400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잘 들리도록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크게</a:t>
            </a:r>
          </a:p>
          <a:p>
            <a:pPr eaLnBrk="1" hangingPunct="1"/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정확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언어 사용</a:t>
            </a:r>
          </a:p>
          <a:p>
            <a:pPr eaLnBrk="1" hangingPunct="1"/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청취자가 집중할 수 있도록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흥미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로워 하는 단어로 명확하게</a:t>
            </a:r>
          </a:p>
          <a:p>
            <a:pPr eaLnBrk="1" hangingPunct="1"/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청취자의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사고 경향, 지식 수준, 문화적 경험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대해 이해</a:t>
            </a:r>
          </a:p>
          <a:p>
            <a:pPr eaLnBrk="1" hangingPunct="1"/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청취자의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반응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유도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072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42BEBE9-1C8B-44DA-B544-ADB9629A29AC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능력 점검 체크 리스트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사람을 판단하기 전에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그를 알아보는 노력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을 하는가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침착하고, 편안하고, 개방적이고</a:t>
            </a:r>
            <a:r>
              <a:rPr lang="en-US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친절하며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, 남에게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관심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을 보이는가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사람을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존중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하고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있는 그대로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받아들이는가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상대방과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함께 시간을 보내고 일대일로 대화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하는가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상대방을 잘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이해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하고 상대방에게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협조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적인가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자신과 상대방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서로의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관점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을 청취하려고 하는가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긍정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적 태도를 갖고 있는가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항상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리더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(또는 </a:t>
            </a:r>
            <a:r>
              <a:rPr lang="ko-KR" altLang="en-US" sz="1800" dirty="0" err="1">
                <a:latin typeface="HY헤드라인M" pitchFamily="18" charset="-127"/>
                <a:ea typeface="HY헤드라인M" pitchFamily="18" charset="-127"/>
              </a:rPr>
              <a:t>조정자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)가 되려고 하지 않는가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상대방의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바디 랭귀지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를 관찰하는가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유머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감각을 갖고 있는가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공정한 </a:t>
            </a:r>
            <a:r>
              <a:rPr lang="ko-KR" altLang="en-US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논쟁법</a:t>
            </a:r>
            <a:r>
              <a:rPr lang="ko-KR" altLang="en-US" sz="1800" dirty="0" err="1">
                <a:latin typeface="HY헤드라인M" pitchFamily="18" charset="-127"/>
                <a:ea typeface="HY헤드라인M" pitchFamily="18" charset="-127"/>
              </a:rPr>
              <a:t>을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배워 알고 있는가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대화 중재자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를 가지려 하는가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marL="342900" indent="-342900" eaLnBrk="1" latin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altLang="ko-KR" sz="18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defRPr/>
            </a:pPr>
            <a:r>
              <a:rPr lang="en-US" altLang="ko-KR" sz="1800" dirty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	</a:t>
            </a:r>
            <a:r>
              <a:rPr lang="ko-KR" altLang="en-US" sz="1800" dirty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자신에게 부족한 점은 무엇인가</a:t>
            </a:r>
            <a:r>
              <a:rPr lang="en-US" altLang="ko-KR" sz="1800" dirty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? </a:t>
            </a:r>
            <a:r>
              <a:rPr lang="ko-KR" altLang="en-US" sz="1800" dirty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어떻게 개선할 수 있는가</a:t>
            </a:r>
            <a:r>
              <a:rPr lang="en-US" altLang="ko-KR" sz="1800" dirty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?</a:t>
            </a:r>
            <a:endParaRPr lang="ko-KR" altLang="en-US" sz="1800" dirty="0">
              <a:solidFill>
                <a:schemeClr val="accent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1747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242B682A-5858-4FED-8049-3736D4713989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기술문서 작성시 고려사항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14400" y="4648200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 b="0">
              <a:solidFill>
                <a:schemeClr val="tx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뚜렷함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애매모호하지 않고 의심의 여지를 남겨서는 안됨</a:t>
            </a:r>
          </a:p>
          <a:p>
            <a:pPr eaLnBrk="1" hangingPunct="1"/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간결성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내용이 분명하지 않은 장황한 내용은 피해야 한다.</a:t>
            </a:r>
          </a:p>
          <a:p>
            <a:pPr eaLnBrk="1" hangingPunct="1"/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정확성과 정밀성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정확성은 용도에 맞는 정보의 제공, 정밀성은 제공된 정보의 불확실성 수준을 의미함</a:t>
            </a:r>
          </a:p>
          <a:p>
            <a:pPr eaLnBrk="1" hangingPunct="1"/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주도 면밀함과 논리적 구성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작성하기 용이한 서식으로 필요한 모든 정보를 포함</a:t>
            </a:r>
          </a:p>
          <a:p>
            <a:pPr eaLnBrk="1" hangingPunct="1"/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독자에 초점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정보의 사용자에 맞게</a:t>
            </a:r>
          </a:p>
          <a:p>
            <a:pPr eaLnBrk="1" hangingPunct="1"/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신뢰성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개념이 시험을 거쳐 입증된 것임을 알림, 아이디어의 연구, 분석, 종합, 시험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신뢰성을 높을 수 있는 증거의 제시가 필요함 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참고문헌</a:t>
            </a:r>
            <a:r>
              <a:rPr lang="en-US" altLang="ko-KR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표시</a:t>
            </a:r>
          </a:p>
          <a:p>
            <a:pPr eaLnBrk="1" hangingPunct="1"/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시기의 적절성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제품 사용 또는 프로젝트 준공 일정에 맞춤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3795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5753DBD6-9DB0-4E4F-85DB-1627F3CBF852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관련 심적 장애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01838" y="1600200"/>
            <a:ext cx="3205162" cy="328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en-US" altLang="ko-KR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OO </a:t>
            </a: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창의적이지 못하다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001838" y="2019300"/>
            <a:ext cx="3205162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지적인 사람은 훌륭한 사고를 한다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001838" y="2413000"/>
            <a:ext cx="3205162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놀이는 무가치하다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036763" y="4846638"/>
            <a:ext cx="2049462" cy="328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틀에 박힌 인식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036763" y="5240338"/>
            <a:ext cx="2049462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무사안일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6172200" y="5054600"/>
            <a:ext cx="2049463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불모지</a:t>
            </a:r>
          </a:p>
        </p:txBody>
      </p:sp>
      <p:cxnSp>
        <p:nvCxnSpPr>
          <p:cNvPr id="33803" name="AutoShape 11"/>
          <p:cNvCxnSpPr>
            <a:cxnSpLocks noChangeShapeType="1"/>
            <a:stCxn id="33811" idx="6"/>
            <a:endCxn id="33802" idx="1"/>
          </p:cNvCxnSpPr>
          <p:nvPr/>
        </p:nvCxnSpPr>
        <p:spPr bwMode="auto">
          <a:xfrm>
            <a:off x="5811838" y="5210175"/>
            <a:ext cx="346075" cy="7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2"/>
          <p:cNvCxnSpPr>
            <a:cxnSpLocks noChangeShapeType="1"/>
            <a:stCxn id="33800" idx="1"/>
            <a:endCxn id="33810" idx="6"/>
          </p:cNvCxnSpPr>
          <p:nvPr/>
        </p:nvCxnSpPr>
        <p:spPr bwMode="auto">
          <a:xfrm rot="10800000" flipV="1">
            <a:off x="1692275" y="5011738"/>
            <a:ext cx="330200" cy="18891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13"/>
          <p:cNvCxnSpPr>
            <a:cxnSpLocks noChangeShapeType="1"/>
            <a:stCxn id="33801" idx="1"/>
            <a:endCxn id="33810" idx="6"/>
          </p:cNvCxnSpPr>
          <p:nvPr/>
        </p:nvCxnSpPr>
        <p:spPr bwMode="auto">
          <a:xfrm rot="10800000">
            <a:off x="1692275" y="5200650"/>
            <a:ext cx="330200" cy="203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AutoShape 14"/>
          <p:cNvCxnSpPr>
            <a:cxnSpLocks noChangeShapeType="1"/>
            <a:stCxn id="33809" idx="6"/>
            <a:endCxn id="33797" idx="1"/>
          </p:cNvCxnSpPr>
          <p:nvPr/>
        </p:nvCxnSpPr>
        <p:spPr bwMode="auto">
          <a:xfrm flipV="1">
            <a:off x="1635125" y="1765300"/>
            <a:ext cx="352425" cy="3952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15"/>
          <p:cNvCxnSpPr>
            <a:cxnSpLocks noChangeShapeType="1"/>
            <a:stCxn id="33809" idx="6"/>
            <a:endCxn id="33798" idx="1"/>
          </p:cNvCxnSpPr>
          <p:nvPr/>
        </p:nvCxnSpPr>
        <p:spPr bwMode="auto">
          <a:xfrm>
            <a:off x="1635125" y="2160588"/>
            <a:ext cx="352425" cy="222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16"/>
          <p:cNvCxnSpPr>
            <a:cxnSpLocks noChangeShapeType="1"/>
            <a:stCxn id="33809" idx="6"/>
            <a:endCxn id="33799" idx="1"/>
          </p:cNvCxnSpPr>
          <p:nvPr/>
        </p:nvCxnSpPr>
        <p:spPr bwMode="auto">
          <a:xfrm>
            <a:off x="1635125" y="2160588"/>
            <a:ext cx="352425" cy="4159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311150" y="1776413"/>
            <a:ext cx="1309688" cy="7667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잘못된 </a:t>
            </a:r>
          </a:p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가정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68300" y="4816475"/>
            <a:ext cx="1309688" cy="7667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문화적 </a:t>
            </a:r>
          </a:p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장애</a:t>
            </a: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4487863" y="4826000"/>
            <a:ext cx="1309687" cy="7667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환경적 </a:t>
            </a:r>
          </a:p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장애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1976438" y="3221038"/>
            <a:ext cx="2049462" cy="328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정답은 유일하다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1976438" y="3640138"/>
            <a:ext cx="2049462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분리된 문제로 인식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1976438" y="4033838"/>
            <a:ext cx="2049462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규칙을 따라야 </a:t>
            </a:r>
            <a:r>
              <a:rPr kumimoji="0" lang="ko-KR" altLang="en-US" sz="16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한다</a:t>
            </a:r>
            <a:endParaRPr kumimoji="0" lang="ko-KR" altLang="en-US" sz="16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33815" name="AutoShape 23"/>
          <p:cNvCxnSpPr>
            <a:cxnSpLocks noChangeShapeType="1"/>
            <a:stCxn id="33818" idx="6"/>
            <a:endCxn id="33812" idx="1"/>
          </p:cNvCxnSpPr>
          <p:nvPr/>
        </p:nvCxnSpPr>
        <p:spPr bwMode="auto">
          <a:xfrm flipV="1">
            <a:off x="1609725" y="3386138"/>
            <a:ext cx="352425" cy="3952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24"/>
          <p:cNvCxnSpPr>
            <a:cxnSpLocks noChangeShapeType="1"/>
            <a:stCxn id="33818" idx="6"/>
            <a:endCxn id="33813" idx="1"/>
          </p:cNvCxnSpPr>
          <p:nvPr/>
        </p:nvCxnSpPr>
        <p:spPr bwMode="auto">
          <a:xfrm>
            <a:off x="1609725" y="3781425"/>
            <a:ext cx="352425" cy="222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25"/>
          <p:cNvCxnSpPr>
            <a:cxnSpLocks noChangeShapeType="1"/>
            <a:stCxn id="33818" idx="6"/>
            <a:endCxn id="33814" idx="1"/>
          </p:cNvCxnSpPr>
          <p:nvPr/>
        </p:nvCxnSpPr>
        <p:spPr bwMode="auto">
          <a:xfrm>
            <a:off x="1609725" y="3781425"/>
            <a:ext cx="352425" cy="4159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285750" y="3397250"/>
            <a:ext cx="1309688" cy="7667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습관</a:t>
            </a:r>
            <a:endParaRPr kumimoji="0" lang="en-US" altLang="ko-KR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장애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6143625" y="3216275"/>
            <a:ext cx="2049463" cy="328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실패를 두려워함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143625" y="3635375"/>
            <a:ext cx="2049463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문제의 애매함에 불편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6143625" y="4029075"/>
            <a:ext cx="2049463" cy="32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부정적, 비관적 사고</a:t>
            </a:r>
          </a:p>
        </p:txBody>
      </p:sp>
      <p:cxnSp>
        <p:nvCxnSpPr>
          <p:cNvPr id="33822" name="AutoShape 30"/>
          <p:cNvCxnSpPr>
            <a:cxnSpLocks noChangeShapeType="1"/>
            <a:stCxn id="33825" idx="6"/>
            <a:endCxn id="33819" idx="1"/>
          </p:cNvCxnSpPr>
          <p:nvPr/>
        </p:nvCxnSpPr>
        <p:spPr bwMode="auto">
          <a:xfrm flipV="1">
            <a:off x="5776913" y="3381375"/>
            <a:ext cx="352425" cy="3952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1"/>
          <p:cNvCxnSpPr>
            <a:cxnSpLocks noChangeShapeType="1"/>
            <a:stCxn id="33825" idx="6"/>
            <a:endCxn id="33820" idx="1"/>
          </p:cNvCxnSpPr>
          <p:nvPr/>
        </p:nvCxnSpPr>
        <p:spPr bwMode="auto">
          <a:xfrm>
            <a:off x="5776913" y="3776663"/>
            <a:ext cx="352425" cy="222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2"/>
          <p:cNvCxnSpPr>
            <a:cxnSpLocks noChangeShapeType="1"/>
            <a:stCxn id="33825" idx="6"/>
            <a:endCxn id="33821" idx="1"/>
          </p:cNvCxnSpPr>
          <p:nvPr/>
        </p:nvCxnSpPr>
        <p:spPr bwMode="auto">
          <a:xfrm>
            <a:off x="5776913" y="3776663"/>
            <a:ext cx="352425" cy="4159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5" name="Oval 33"/>
          <p:cNvSpPr>
            <a:spLocks noChangeArrowheads="1"/>
          </p:cNvSpPr>
          <p:nvPr/>
        </p:nvSpPr>
        <p:spPr bwMode="auto">
          <a:xfrm>
            <a:off x="4452938" y="3392488"/>
            <a:ext cx="1309687" cy="7667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감정적 </a:t>
            </a:r>
          </a:p>
          <a:p>
            <a:pPr algn="ctr" latinLnBrk="0">
              <a:buFontTx/>
              <a:buNone/>
            </a:pPr>
            <a:r>
              <a: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장애</a:t>
            </a:r>
          </a:p>
        </p:txBody>
      </p:sp>
      <p:sp>
        <p:nvSpPr>
          <p:cNvPr id="33826" name="Rectangle 35"/>
          <p:cNvSpPr>
            <a:spLocks noChangeArrowheads="1"/>
          </p:cNvSpPr>
          <p:nvPr/>
        </p:nvSpPr>
        <p:spPr bwMode="auto">
          <a:xfrm>
            <a:off x="5207000" y="2071688"/>
            <a:ext cx="2992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많이 아는 사람이 창의적인 사고를 한다?</a:t>
            </a:r>
          </a:p>
        </p:txBody>
      </p:sp>
      <p:sp>
        <p:nvSpPr>
          <p:cNvPr id="33827" name="Rectangle 36"/>
          <p:cNvSpPr>
            <a:spLocks noChangeArrowheads="1"/>
          </p:cNvSpPr>
          <p:nvPr/>
        </p:nvSpPr>
        <p:spPr bwMode="auto">
          <a:xfrm>
            <a:off x="8193088" y="3505200"/>
            <a:ext cx="855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잘 정의된 문제에  익숙</a:t>
            </a: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8193088" y="4897438"/>
            <a:ext cx="855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변화를 </a:t>
            </a:r>
            <a:endParaRPr kumimoji="0" lang="en-US" altLang="ko-KR" sz="1200" b="0" dirty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추구하지 않는 </a:t>
            </a:r>
            <a:endParaRPr kumimoji="0" lang="en-US" altLang="ko-KR" sz="1200" b="0" dirty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분위기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4819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84722480-D642-4C34-87C1-1F5E7211C2B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grpSp>
        <p:nvGrpSpPr>
          <p:cNvPr id="34820" name="Group 15"/>
          <p:cNvGrpSpPr>
            <a:grpSpLocks/>
          </p:cNvGrpSpPr>
          <p:nvPr/>
        </p:nvGrpSpPr>
        <p:grpSpPr bwMode="auto">
          <a:xfrm>
            <a:off x="152400" y="1219200"/>
            <a:ext cx="8839200" cy="1504950"/>
            <a:chOff x="96" y="108"/>
            <a:chExt cx="5568" cy="948"/>
          </a:xfrm>
        </p:grpSpPr>
        <p:sp>
          <p:nvSpPr>
            <p:cNvPr id="34827" name="Rectangle 2"/>
            <p:cNvSpPr>
              <a:spLocks noChangeArrowheads="1"/>
            </p:cNvSpPr>
            <p:nvPr/>
          </p:nvSpPr>
          <p:spPr bwMode="auto">
            <a:xfrm>
              <a:off x="96" y="108"/>
              <a:ext cx="5568" cy="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288925" indent="-288925"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Aft>
                  <a:spcPts val="413"/>
                </a:spcAft>
                <a:buFontTx/>
                <a:buNone/>
              </a:pPr>
              <a:r>
                <a:rPr lang="ko-KR" altLang="en-US" sz="16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다음 도형 가운데서 그 외의 것들과 구별이 되는 도형을 원으로 표시하여라.</a:t>
              </a:r>
            </a:p>
            <a:p>
              <a:pPr algn="just" eaLnBrk="1" hangingPunct="1">
                <a:lnSpc>
                  <a:spcPct val="110000"/>
                </a:lnSpc>
                <a:buFontTx/>
                <a:buNone/>
              </a:pPr>
              <a:r>
                <a:rPr lang="ko-KR" altLang="en-US" sz="16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선택한 </a:t>
              </a:r>
              <a:r>
                <a:rPr lang="ko-KR" altLang="en-US" sz="1600" b="0">
                  <a:solidFill>
                    <a:srgbClr val="FF33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이유</a:t>
              </a:r>
              <a:r>
                <a:rPr lang="ko-KR" altLang="en-US" sz="16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를 설명하여라.</a:t>
              </a:r>
            </a:p>
            <a:p>
              <a:pPr algn="just" eaLnBrk="1" hangingPunct="1"/>
              <a:endParaRPr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1" hangingPunct="1">
                <a:buFont typeface="Wingdings" panose="05000000000000000000" pitchFamily="2" charset="2"/>
                <a:buNone/>
              </a:pPr>
              <a:r>
                <a:rPr lang="en-US" altLang="ko-KR" sz="16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a. □         b.              c. ◆           d. ╂         e. ▲</a:t>
              </a:r>
            </a:p>
          </p:txBody>
        </p:sp>
        <p:grpSp>
          <p:nvGrpSpPr>
            <p:cNvPr id="34828" name="Group 3"/>
            <p:cNvGrpSpPr>
              <a:grpSpLocks/>
            </p:cNvGrpSpPr>
            <p:nvPr/>
          </p:nvGrpSpPr>
          <p:grpSpPr bwMode="auto">
            <a:xfrm>
              <a:off x="1098" y="749"/>
              <a:ext cx="150" cy="140"/>
              <a:chOff x="4864" y="799"/>
              <a:chExt cx="249" cy="232"/>
            </a:xfrm>
          </p:grpSpPr>
          <p:sp>
            <p:nvSpPr>
              <p:cNvPr id="34829" name="Rectangle 4"/>
              <p:cNvSpPr>
                <a:spLocks noChangeArrowheads="1"/>
              </p:cNvSpPr>
              <p:nvPr/>
            </p:nvSpPr>
            <p:spPr bwMode="auto">
              <a:xfrm>
                <a:off x="4921" y="845"/>
                <a:ext cx="136" cy="1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2400" b="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34830" name="Freeform 5"/>
              <p:cNvSpPr>
                <a:spLocks/>
              </p:cNvSpPr>
              <p:nvPr/>
            </p:nvSpPr>
            <p:spPr bwMode="auto">
              <a:xfrm>
                <a:off x="4864" y="800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31" name="Freeform 6"/>
              <p:cNvSpPr>
                <a:spLocks/>
              </p:cNvSpPr>
              <p:nvPr/>
            </p:nvSpPr>
            <p:spPr bwMode="auto">
              <a:xfrm flipV="1">
                <a:off x="4865" y="981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32" name="Freeform 7"/>
              <p:cNvSpPr>
                <a:spLocks/>
              </p:cNvSpPr>
              <p:nvPr/>
            </p:nvSpPr>
            <p:spPr bwMode="auto">
              <a:xfrm flipH="1" flipV="1">
                <a:off x="5057" y="981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33" name="Freeform 8"/>
              <p:cNvSpPr>
                <a:spLocks/>
              </p:cNvSpPr>
              <p:nvPr/>
            </p:nvSpPr>
            <p:spPr bwMode="auto">
              <a:xfrm flipH="1">
                <a:off x="5057" y="799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pic>
        <p:nvPicPr>
          <p:cNvPr id="3482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152400" y="28956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8925" indent="-288925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ko-KR" altLang="en-US" sz="16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정사각형</a:t>
            </a:r>
            <a:r>
              <a:rPr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 몇 개 보이는가?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ko-KR" sz="16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4572000" y="28956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8925" indent="-288925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ko-KR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</a:t>
            </a:r>
            <a:r>
              <a:rPr lang="en-US" altLang="ko-KR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가는 길을 그려라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ko-KR" sz="16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482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습관 장애</a:t>
            </a:r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 flipV="1">
            <a:off x="5794375" y="3648075"/>
            <a:ext cx="1973263" cy="2092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58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CC04E23-E62C-48F2-BB5A-EBD5E06FE61A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발상의 전환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이중 이미지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881438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지도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여인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944563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노인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남녀</a:t>
            </a:r>
          </a:p>
        </p:txBody>
      </p:sp>
      <p:pic>
        <p:nvPicPr>
          <p:cNvPr id="35847" name="Picture 6" descr="img_43435_224223_0?20040320175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668588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7" descr="img_43435_224223_1?20040320175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1412875"/>
            <a:ext cx="27654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 descr="img_43435_224223_2?20040320175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41438"/>
            <a:ext cx="2254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00875" y="5805488"/>
            <a:ext cx="1404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얼굴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  <p:bldP spid="24474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68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746E6AA-1A47-4460-912D-66BD0C262AEC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발상의 전환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이중 이미지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6869" name="Picture 3" descr="er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219200"/>
            <a:ext cx="2209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6786563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호수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태아</a:t>
            </a: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3433763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물고기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944563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사람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남자</a:t>
            </a:r>
          </a:p>
        </p:txBody>
      </p:sp>
      <p:pic>
        <p:nvPicPr>
          <p:cNvPr id="36873" name="Picture 7" descr="img_43435_186516_0?20040311220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219200"/>
            <a:ext cx="3514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8" descr="ws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19200"/>
            <a:ext cx="1952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/>
      <p:bldP spid="2457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789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F1A7A1C5-05FF-4ACE-9BC8-B4EE7220CC54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착시</a:t>
            </a:r>
          </a:p>
        </p:txBody>
      </p:sp>
      <p:pic>
        <p:nvPicPr>
          <p:cNvPr id="37893" name="Picture 3" descr="Cap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152400" y="3786188"/>
            <a:ext cx="8839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뮐러</a:t>
            </a:r>
            <a:r>
              <a:rPr lang="en-US" altLang="ko-KR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라이어 착시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1899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뮐러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(Muller)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라이어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(Lyer)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의해 고안된 것으로 가장 잘 알려진 것이다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동일한 두 개의 선분이 화살표 머리의 방향 때문에 길이가 달라져 보인다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spcAft>
                <a:spcPct val="20000"/>
              </a:spcAft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분트 착시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유명한 생리학자이며 의학자이고 과학자인 헬름홀츠의 조교인 분트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(Wunt)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의해 만들어졌다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 착시는 두 개의 직선 중 수직선이 수평선보다 길게 보인다는 것이다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실제로는 길이가 같다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spcAft>
                <a:spcPct val="20000"/>
              </a:spcAft>
            </a:pPr>
            <a:r>
              <a:rPr lang="ko-KR" altLang="en-US" sz="1800" b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포겐도르프 착시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: 1860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발견된 것으로 오른쪽의 사선을 연장하면 왼쪽 사선의 위쪽 끝에서 만난다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그러나 두 사선이 만나는 점은 좀 더 아래에 있어 보인다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73900" y="1966913"/>
            <a:ext cx="950913" cy="908050"/>
            <a:chOff x="4452" y="1233"/>
            <a:chExt cx="599" cy="572"/>
          </a:xfrm>
        </p:grpSpPr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H="1" flipV="1">
              <a:off x="4722" y="1233"/>
              <a:ext cx="329" cy="5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V="1">
              <a:off x="4452" y="1233"/>
              <a:ext cx="270" cy="5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717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3E8FD5BA-02FC-4EA3-80D0-ECBC69C01127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창의성의 평가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독창성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독창성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이란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반응 답안이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예외적인 성격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가지거나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총명하다고 판단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되는 답안을 하는 것으로 창의성을 구성하는 중심개념이다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다음은 독창성을 측정하는 문항의 예이다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1&gt;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만약 사람들이 잠을 필요로 하지 않고 자고 싶어하지도 않는다면 어떻게 될까요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여러분의 생각을 적어보세요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2&gt;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철수는 오늘 아침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시에 일어났습니다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세수를 하고 아침밥을 맛있게 먹고 학교로 향했습니다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철수가 교실 문을 열고 들어서는 순간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수위 아저씨가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철수에게로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헐레벌떡 뛰어왔습니다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수위아저씨가 왜 그렇게 급하게 뛰어왔을 까요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추측해보세요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8915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7338AFF2-CD51-4891-A4A7-827B890FE813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캠릿브지 대학의 연결구과에 따르면, 한 단어 안에서 글자가 어떤 순서로 배되열어 있는가 하것는은 중하요지 않고, 첫째번와 마지막 글자가 올바른 위치에 있것는이 중하요다고 한다. 나머지 글들자은 완전히 엉진창망의 순서로 되어 있지을라도 당신은 아무 문없제이 이것을 읽을 수 있다. 왜하냐면 인간의 두뇌는 모든 글자를 하나 하나 읽것는이 아니라 단어 하나를 전체로 인하식기 때이문다.</a:t>
            </a:r>
          </a:p>
          <a:p>
            <a:pPr algn="just" latinLnBrk="0">
              <a:spcBef>
                <a:spcPct val="0"/>
              </a:spcBef>
              <a:buFontTx/>
              <a:buNone/>
            </a:pPr>
            <a:endParaRPr lang="ko-KR" altLang="en-US" sz="18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문제가 없으신가요?  다시 한번 잘 읽어보시기 바랍니다. </a:t>
            </a:r>
            <a:br>
              <a:rPr lang="ko-KR" altLang="en-US" sz="1800" b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lang="ko-KR" altLang="en-US" sz="1800" b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latinLnBrk="0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 극복 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단어의 인식구조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399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BA53E53D-8A5F-44F0-969E-C961E405101A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시각화와 기억법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Mind Map</a:t>
            </a:r>
            <a:endParaRPr lang="ko-KR" altLang="en-US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9941" name="Picture 3" descr="UNI00000100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7777162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096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FEBD7BD4-7C98-409E-9A38-80AE0D73CFD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pic>
        <p:nvPicPr>
          <p:cNvPr id="40964" name="Picture 10" descr="Do I want to do this? Will it end in disaster? Will it make a good story anywa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333625"/>
            <a:ext cx="44767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시각화와 기억법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플로우차트</a:t>
            </a:r>
          </a:p>
        </p:txBody>
      </p:sp>
      <p:pic>
        <p:nvPicPr>
          <p:cNvPr id="40966" name="Picture 12" descr="Flow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6406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198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AB78D390-AD25-410A-89B5-E48D9318306D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시각화와 기억법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다이어그램</a:t>
            </a:r>
          </a:p>
        </p:txBody>
      </p:sp>
      <p:pic>
        <p:nvPicPr>
          <p:cNvPr id="41989" name="Picture 5" descr="concept_diagram_neem_s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9200"/>
            <a:ext cx="4343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Domain of Research/研究の範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050"/>
            <a:ext cx="4419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301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90E1313E-FD77-4786-AD9D-54B2F24C7B1F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시각화와 기억법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그래프</a:t>
            </a:r>
          </a:p>
        </p:txBody>
      </p:sp>
      <p:pic>
        <p:nvPicPr>
          <p:cNvPr id="43013" name="Picture 6" descr="grap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1100"/>
            <a:ext cx="381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82629177_9abbce5e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019425"/>
            <a:ext cx="4762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505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13F3A8D7-8695-4CFC-8697-9D50E86B992A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시각화와 기억법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en-US" altLang="ko-KR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CASH DEPOSIT </a:t>
            </a:r>
            <a:r>
              <a:rPr lang="ko-KR" altLang="en-US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기억법칙</a:t>
            </a:r>
          </a:p>
        </p:txBody>
      </p:sp>
      <p:graphicFrame>
        <p:nvGraphicFramePr>
          <p:cNvPr id="254011" name="Group 59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839200" cy="5105401"/>
        </p:xfrm>
        <a:graphic>
          <a:graphicData uri="http://schemas.openxmlformats.org/drawingml/2006/table">
            <a:tbl>
              <a:tblPr/>
              <a:tblGrid>
                <a:gridCol w="175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집중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oncentration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사물을 보던가 듣던가 할 때 집중해서 행동한다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연상작업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ssociation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영구 기억 재고에 넣어져 있는 영상과 결부시킨다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연상을 생각만이 아니고 영상이나 행동으로써 시각화하고 떠올린다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잘 듣기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earing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잘 이해하기 위해서는 잘 들을 필요가 있다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새겨두기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eposit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잘 기억되기까지 단단히 기억을 머리 속에 넣어둔다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xaggerate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기억해야 할 것은 되도록 호들갑스럽게 과장하여 영상화 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그림으로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추상적인 것은 안 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모두 그림과 같이 영상화 한 편이 기억에 남는다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괴상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ddities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연상이나 영상화는 기묘하면 할수록 잘 기억된다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우스꽝스러움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illiness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우스꽝스러울수록 잘 기억된다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구체적 아이디어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아이디어는 구체적인 형태의 것으로 바꾸는 것이 기억의 요령이다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사고작업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houghts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생각은 정확히 이해하고 나서 기억 작업에 들어간다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608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1058254-261D-44D1-8D84-CF735A57AE02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스턴버그의 성공지능 </a:t>
            </a:r>
            <a:r>
              <a:rPr lang="en-US" altLang="ko-KR" sz="160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(Successful Intelligence)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6085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356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56"/>
          <p:cNvSpPr>
            <a:spLocks noChangeArrowheads="1"/>
          </p:cNvSpPr>
          <p:nvPr/>
        </p:nvSpPr>
        <p:spPr bwMode="auto">
          <a:xfrm>
            <a:off x="152400" y="1219200"/>
            <a:ext cx="8839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미국 예일대학의 </a:t>
            </a:r>
            <a:r>
              <a:rPr lang="ko-KR" altLang="en-US" sz="1800" b="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스턴버그는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21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세기와 같은 다양성의 사회에서 성공하려면 과거와 같은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IQ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형 인재로는 어렵고 </a:t>
            </a:r>
            <a:r>
              <a:rPr lang="ko-KR" altLang="en-US" sz="1800" b="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성공지능형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인재가 필요하다고 주장하고 있다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첫째는 </a:t>
            </a:r>
            <a:r>
              <a:rPr lang="ko-KR" altLang="en-US" sz="1600" dirty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분석적 지능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이는 논리를 구성하는 능력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사물을 체계적으로 분석하는 능력을 말한다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분석적 지능이 뛰어난 사람은 학교 </a:t>
            </a:r>
            <a:r>
              <a:rPr lang="ko-KR" altLang="en-US" sz="1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필기시험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보면 대체로 점수가 높다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둘째는 </a:t>
            </a:r>
            <a:r>
              <a:rPr lang="ko-KR" altLang="en-US" sz="1600" dirty="0">
                <a:solidFill>
                  <a:srgbClr val="003CF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실천적 지능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이는 현장에서 직접 체험한 것을 바탕으로 형성된 지능을 말한다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실천적 지능이 높은 사람은 </a:t>
            </a:r>
            <a:r>
              <a:rPr lang="ko-KR" altLang="en-US" sz="1600" dirty="0">
                <a:solidFill>
                  <a:srgbClr val="003CF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실용성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있는 프로그램을 개발하고 또 이론과 실제를 접목시키는 능력이 우수하다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셋째는 </a:t>
            </a:r>
            <a:r>
              <a:rPr lang="ko-KR" altLang="en-US" sz="1600" dirty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창조적 지능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이는 아이디어와 창의력이 좋은 사람을 말한다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지적 호기심이 강하고 </a:t>
            </a:r>
            <a:r>
              <a:rPr lang="ko-KR" altLang="en-US" sz="1600" dirty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새로운 것</a:t>
            </a:r>
            <a:r>
              <a:rPr lang="ko-KR" altLang="en-US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찾아내거나 새로운 것에 도전하기를 좋아한다</a:t>
            </a:r>
            <a:r>
              <a: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2" name="타원 1"/>
          <p:cNvSpPr/>
          <p:nvPr/>
        </p:nvSpPr>
        <p:spPr bwMode="auto">
          <a:xfrm>
            <a:off x="6156175" y="4050453"/>
            <a:ext cx="1172571" cy="11184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5802909" y="4658360"/>
            <a:ext cx="1172571" cy="111844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509441" y="4658360"/>
            <a:ext cx="1172571" cy="1118447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710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4DF51E0D-7FFE-44BB-8DEB-8CC5416D8171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가드너의 다중지능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1650"/>
            <a:ext cx="561674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133"/>
          <p:cNvSpPr>
            <a:spLocks noChangeArrowheads="1"/>
          </p:cNvSpPr>
          <p:nvPr/>
        </p:nvSpPr>
        <p:spPr bwMode="auto">
          <a:xfrm>
            <a:off x="152400" y="1219200"/>
            <a:ext cx="8839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가드너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(Gardner)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그의 저서 ‘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Frames of Mind: The Theory of Multiple Intelligences’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</a:t>
            </a:r>
            <a:r>
              <a:rPr lang="ko-KR" altLang="en-US" sz="1800" b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지능을 특정한 문화 속에서 가치가 부여된 문제를 해결하거나 결과물을 창출하는 능력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보았다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그는 이런 정의를 기초로 하여 생물학적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문화인류학적 증거를 들어 지능에 대한 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가지 기준을 제시하고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 기준에 따른 인간의 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가지 지적 능력을 설정하였으며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이러한 능력들의 상대적 중요성은 동일하다고 가정하였다</a:t>
            </a:r>
            <a:r>
              <a:rPr lang="en-US" altLang="ko-KR" sz="18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813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5307A152-4960-4AF9-9698-D3B417E9D8A4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가드너의 다중지능</a:t>
            </a:r>
          </a:p>
        </p:txBody>
      </p:sp>
      <p:graphicFrame>
        <p:nvGraphicFramePr>
          <p:cNvPr id="263205" name="Group 37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839200" cy="5029201"/>
        </p:xfrm>
        <a:graphic>
          <a:graphicData uri="http://schemas.openxmlformats.org/drawingml/2006/table">
            <a:tbl>
              <a:tblPr/>
              <a:tblGrid>
                <a:gridCol w="240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지능의 종류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핵심 요소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언어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(Linguistic Intelligence)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단어를 효과적으로 사용하는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단어와 언어의 소리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의미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기능에 대한 민감성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논리 수학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(Logical-Mathematical Intelligence)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숫자를 효과적으로 사용하는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추론을 잘하는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논리적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수리적 유형에 대한 민감성과 구분 능력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공간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(Spatial Intelligence)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시각적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공간적 세계를 정확하게 지각하는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이런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지각력을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변형시킬 수 있는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색깔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형태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공간에 대한 감각과 이런 요소들간의 관계에 대한 민감성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신체 운동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(Bodily-Kinesthetic Intelligence)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자기 몸의 움직임을 통제하고 사물을 능숙하게 다루는 능력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음악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(Musical Intelligence)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리듬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음정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음색을 낼 수 있고 감지할 수 있는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음악적 표현 형식에 대한 감상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대인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(Interpersonal Intelligence)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다른 사람의 기분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의도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느낌을 구별하고 그것에 적절하게 반응하는 능력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자성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(Intrapersonal Intelligence)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자신의 감정에 충실하고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자신의 정서를 구별하는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자신의 강점과 약점에 대한 지식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자연 지능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(Naturalistic Intelligence)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자연 환경에 있는 여러 가지 재료와 특성을 활용하여 문제를 해결하거나 만들어 내는 능력</a:t>
                      </a:r>
                      <a:b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자연계의 여러 특성에 대한 민감성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4915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37315C69-D451-47A2-A105-E9DA15E2BEBB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가드너의 다중지능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52400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법률가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시인 등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논리 수학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수학자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과학자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등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음악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작곡가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음악가 등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운동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무용가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배우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운동선수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기능공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외과의사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연구원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과학자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기술자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등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공간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조각가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바둑기사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외과의사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그래픽 아티스트 등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대인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교사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임상가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종교인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정치가 등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자성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철학가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종교인 등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자연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지능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환경학자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동식물 연구가 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819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DD2AC82D-CB0F-4651-96CF-9675C357D283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창의성의 평가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유창성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ko-KR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유창성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이란, 많은 수의 </a:t>
            </a:r>
            <a:r>
              <a:rPr lang="ko-KR" altLang="ko-KR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반응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낼 수 있는 능력으로, </a:t>
            </a:r>
            <a:r>
              <a:rPr lang="ko-KR" altLang="ko-KR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사고의 </a:t>
            </a:r>
            <a:r>
              <a:rPr lang="ko-KR" altLang="ko-KR" sz="1800" b="0" dirty="0" err="1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풍부성</a:t>
            </a:r>
            <a:r>
              <a:rPr lang="ko-KR" altLang="ko-KR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측정하는 개념이다. 유창성을 측정하려면, 주어진 시간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안에 많은 답을 낼 수 있는 문항을 제시하는데, 그 예는 다음과 같다.</a:t>
            </a:r>
          </a:p>
          <a:p>
            <a:pPr eaLnBrk="1" hangingPunct="1">
              <a:lnSpc>
                <a:spcPct val="90000"/>
              </a:lnSpc>
            </a:pP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3&gt; “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”자가 들어가는 단어를 생각나는 대로 쓰시오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/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4&gt;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불을 붙일 수 있는 액체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생각나는 대로 쓰시오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5017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F13A89E1-F73B-478B-B254-B20F6EB11CC3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허만의 지능모형 </a:t>
            </a:r>
          </a:p>
        </p:txBody>
      </p:sp>
      <p:pic>
        <p:nvPicPr>
          <p:cNvPr id="50181" name="Picture 19" descr="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524000"/>
            <a:ext cx="5657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20"/>
          <p:cNvSpPr txBox="1">
            <a:spLocks noChangeArrowheads="1"/>
          </p:cNvSpPr>
          <p:nvPr/>
        </p:nvSpPr>
        <p:spPr bwMode="auto">
          <a:xfrm>
            <a:off x="3997325" y="23622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 u="sng">
                <a:latin typeface="HY헤드라인M" panose="02030600000101010101" pitchFamily="18" charset="-127"/>
                <a:ea typeface="HY헤드라인M" panose="02030600000101010101" pitchFamily="18" charset="-127"/>
              </a:rPr>
              <a:t>오른쪽 대뇌반구</a:t>
            </a:r>
            <a:endParaRPr kumimoji="0" lang="ko-KR" altLang="en-US" sz="16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183" name="Text Box 21"/>
          <p:cNvSpPr txBox="1">
            <a:spLocks noChangeArrowheads="1"/>
          </p:cNvSpPr>
          <p:nvPr/>
        </p:nvSpPr>
        <p:spPr bwMode="auto">
          <a:xfrm>
            <a:off x="720725" y="29210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 u="sng">
                <a:latin typeface="HY헤드라인M" panose="02030600000101010101" pitchFamily="18" charset="-127"/>
                <a:ea typeface="HY헤드라인M" panose="02030600000101010101" pitchFamily="18" charset="-127"/>
              </a:rPr>
              <a:t>왼쪽 대뇌반구</a:t>
            </a:r>
            <a:endParaRPr kumimoji="0" lang="ko-KR" altLang="en-US" sz="16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184" name="Text Box 22"/>
          <p:cNvSpPr txBox="1">
            <a:spLocks noChangeArrowheads="1"/>
          </p:cNvSpPr>
          <p:nvPr/>
        </p:nvSpPr>
        <p:spPr bwMode="auto">
          <a:xfrm>
            <a:off x="34925" y="386715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대뇌의 신피질</a:t>
            </a:r>
          </a:p>
        </p:txBody>
      </p:sp>
      <p:sp>
        <p:nvSpPr>
          <p:cNvPr id="50185" name="Text Box 23"/>
          <p:cNvSpPr txBox="1">
            <a:spLocks noChangeArrowheads="1"/>
          </p:cNvSpPr>
          <p:nvPr/>
        </p:nvSpPr>
        <p:spPr bwMode="auto">
          <a:xfrm>
            <a:off x="1025525" y="505936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 u="sng">
                <a:latin typeface="HY헤드라인M" panose="02030600000101010101" pitchFamily="18" charset="-127"/>
                <a:ea typeface="HY헤드라인M" panose="02030600000101010101" pitchFamily="18" charset="-127"/>
              </a:rPr>
              <a:t>왼쪽 대뇌 변연계</a:t>
            </a:r>
            <a:endParaRPr kumimoji="0" lang="ko-KR" altLang="en-US" sz="16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186" name="Text Box 24"/>
          <p:cNvSpPr txBox="1">
            <a:spLocks noChangeArrowheads="1"/>
          </p:cNvSpPr>
          <p:nvPr/>
        </p:nvSpPr>
        <p:spPr bwMode="auto">
          <a:xfrm>
            <a:off x="4743450" y="3192463"/>
            <a:ext cx="261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buFontTx/>
              <a:buChar char="•"/>
            </a:pPr>
            <a:endParaRPr kumimoji="0" lang="ko-KR" altLang="en-US" sz="16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187" name="Text Box 25"/>
          <p:cNvSpPr txBox="1">
            <a:spLocks noChangeArrowheads="1"/>
          </p:cNvSpPr>
          <p:nvPr/>
        </p:nvSpPr>
        <p:spPr bwMode="auto">
          <a:xfrm>
            <a:off x="2625725" y="5410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시상</a:t>
            </a:r>
          </a:p>
        </p:txBody>
      </p:sp>
      <p:sp>
        <p:nvSpPr>
          <p:cNvPr id="50188" name="Text Box 26"/>
          <p:cNvSpPr txBox="1">
            <a:spLocks noChangeArrowheads="1"/>
          </p:cNvSpPr>
          <p:nvPr/>
        </p:nvSpPr>
        <p:spPr bwMode="auto">
          <a:xfrm>
            <a:off x="4606925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뇌량</a:t>
            </a:r>
          </a:p>
        </p:txBody>
      </p:sp>
      <p:sp>
        <p:nvSpPr>
          <p:cNvPr id="50189" name="Text Box 27"/>
          <p:cNvSpPr txBox="1">
            <a:spLocks noChangeArrowheads="1"/>
          </p:cNvSpPr>
          <p:nvPr/>
        </p:nvSpPr>
        <p:spPr bwMode="auto">
          <a:xfrm>
            <a:off x="4606925" y="3657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해마교연</a:t>
            </a:r>
          </a:p>
        </p:txBody>
      </p:sp>
      <p:sp>
        <p:nvSpPr>
          <p:cNvPr id="50190" name="Text Box 28"/>
          <p:cNvSpPr txBox="1">
            <a:spLocks noChangeArrowheads="1"/>
          </p:cNvSpPr>
          <p:nvPr/>
        </p:nvSpPr>
        <p:spPr bwMode="auto">
          <a:xfrm>
            <a:off x="4530725" y="4114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소뇌</a:t>
            </a:r>
          </a:p>
        </p:txBody>
      </p:sp>
      <p:sp>
        <p:nvSpPr>
          <p:cNvPr id="50191" name="Text Box 29"/>
          <p:cNvSpPr txBox="1">
            <a:spLocks noChangeArrowheads="1"/>
          </p:cNvSpPr>
          <p:nvPr/>
        </p:nvSpPr>
        <p:spPr bwMode="auto">
          <a:xfrm>
            <a:off x="3997325" y="49403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1600" b="0" u="sng">
                <a:latin typeface="HY헤드라인M" panose="02030600000101010101" pitchFamily="18" charset="-127"/>
                <a:ea typeface="HY헤드라인M" panose="02030600000101010101" pitchFamily="18" charset="-127"/>
              </a:rPr>
              <a:t>오른쪽 대뇌 변연계</a:t>
            </a:r>
            <a:endParaRPr kumimoji="0" lang="ko-KR" altLang="en-US" sz="16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192" name="Text Box 30"/>
          <p:cNvSpPr txBox="1">
            <a:spLocks noChangeArrowheads="1"/>
          </p:cNvSpPr>
          <p:nvPr/>
        </p:nvSpPr>
        <p:spPr bwMode="auto">
          <a:xfrm>
            <a:off x="1412280" y="1295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rgbClr val="CC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좌뇌</a:t>
            </a:r>
            <a:endParaRPr kumimoji="0" lang="ko-KR" altLang="en-US" sz="2000" b="0" dirty="0">
              <a:solidFill>
                <a:srgbClr val="CC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193" name="Text Box 31"/>
          <p:cNvSpPr txBox="1">
            <a:spLocks noChangeArrowheads="1"/>
          </p:cNvSpPr>
          <p:nvPr/>
        </p:nvSpPr>
        <p:spPr bwMode="auto">
          <a:xfrm>
            <a:off x="2845594" y="1295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우뇌</a:t>
            </a:r>
            <a:endParaRPr kumimoji="0" lang="ko-KR" altLang="en-US" sz="2000" b="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194" name="Text Box 32"/>
          <p:cNvSpPr txBox="1">
            <a:spLocks noChangeArrowheads="1"/>
          </p:cNvSpPr>
          <p:nvPr/>
        </p:nvSpPr>
        <p:spPr bwMode="auto">
          <a:xfrm>
            <a:off x="720725" y="18129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latinLnBrk="0">
              <a:spcBef>
                <a:spcPct val="50000"/>
              </a:spcBef>
              <a:buFontTx/>
              <a:buNone/>
            </a:pPr>
            <a:r>
              <a:rPr kumimoji="0" lang="ko-KR" altLang="en-US" sz="20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대뇌 반구</a:t>
            </a:r>
          </a:p>
        </p:txBody>
      </p:sp>
      <p:sp>
        <p:nvSpPr>
          <p:cNvPr id="50195" name="Text Box 33"/>
          <p:cNvSpPr txBox="1">
            <a:spLocks noChangeArrowheads="1"/>
          </p:cNvSpPr>
          <p:nvPr/>
        </p:nvSpPr>
        <p:spPr bwMode="auto">
          <a:xfrm>
            <a:off x="152400" y="2209800"/>
            <a:ext cx="186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latinLnBrk="0">
              <a:spcBef>
                <a:spcPct val="50000"/>
              </a:spcBef>
              <a:buFontTx/>
              <a:buNone/>
            </a:pPr>
            <a:r>
              <a:rPr kumimoji="0" lang="ko-KR" altLang="en-US" sz="20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대뇌 변연계</a:t>
            </a:r>
          </a:p>
        </p:txBody>
      </p:sp>
      <p:pic>
        <p:nvPicPr>
          <p:cNvPr id="50196" name="Picture 35" descr="p124344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19200"/>
            <a:ext cx="34115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97" name="직선 연결선 2"/>
          <p:cNvCxnSpPr>
            <a:cxnSpLocks noChangeShapeType="1"/>
            <a:stCxn id="50191" idx="3"/>
          </p:cNvCxnSpPr>
          <p:nvPr/>
        </p:nvCxnSpPr>
        <p:spPr bwMode="auto">
          <a:xfrm flipV="1">
            <a:off x="5978525" y="2362200"/>
            <a:ext cx="1127125" cy="2746375"/>
          </a:xfrm>
          <a:prstGeom prst="line">
            <a:avLst/>
          </a:prstGeom>
          <a:noFill/>
          <a:ln w="19050" algn="ctr">
            <a:solidFill>
              <a:srgbClr val="003CF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0" y="3957498"/>
            <a:ext cx="1992089" cy="229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512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B6F2CC5D-D05C-405A-A0B0-36FBF92BA16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허만의 지능모형 </a:t>
            </a:r>
          </a:p>
        </p:txBody>
      </p:sp>
      <p:grpSp>
        <p:nvGrpSpPr>
          <p:cNvPr id="51205" name="Group 18"/>
          <p:cNvGrpSpPr>
            <a:grpSpLocks/>
          </p:cNvGrpSpPr>
          <p:nvPr/>
        </p:nvGrpSpPr>
        <p:grpSpPr bwMode="auto">
          <a:xfrm>
            <a:off x="1066800" y="1700213"/>
            <a:ext cx="7010400" cy="4191000"/>
            <a:chOff x="672" y="1056"/>
            <a:chExt cx="4416" cy="2640"/>
          </a:xfrm>
        </p:grpSpPr>
        <p:sp>
          <p:nvSpPr>
            <p:cNvPr id="51206" name="Oval 19"/>
            <p:cNvSpPr>
              <a:spLocks noChangeArrowheads="1"/>
            </p:cNvSpPr>
            <p:nvPr/>
          </p:nvSpPr>
          <p:spPr bwMode="auto">
            <a:xfrm>
              <a:off x="1344" y="1440"/>
              <a:ext cx="3264" cy="225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07" name="Oval 20"/>
            <p:cNvSpPr>
              <a:spLocks noChangeArrowheads="1"/>
            </p:cNvSpPr>
            <p:nvPr/>
          </p:nvSpPr>
          <p:spPr bwMode="auto">
            <a:xfrm>
              <a:off x="1968" y="1296"/>
              <a:ext cx="2448" cy="22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08" name="Oval 21"/>
            <p:cNvSpPr>
              <a:spLocks noChangeArrowheads="1"/>
            </p:cNvSpPr>
            <p:nvPr/>
          </p:nvSpPr>
          <p:spPr bwMode="auto">
            <a:xfrm>
              <a:off x="768" y="1056"/>
              <a:ext cx="4272" cy="24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09" name="Oval 22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0" name="Oval 23"/>
            <p:cNvSpPr>
              <a:spLocks noChangeArrowheads="1"/>
            </p:cNvSpPr>
            <p:nvPr/>
          </p:nvSpPr>
          <p:spPr bwMode="auto">
            <a:xfrm>
              <a:off x="672" y="1152"/>
              <a:ext cx="4416" cy="23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1" name="Oval 24"/>
            <p:cNvSpPr>
              <a:spLocks noChangeArrowheads="1"/>
            </p:cNvSpPr>
            <p:nvPr/>
          </p:nvSpPr>
          <p:spPr bwMode="auto">
            <a:xfrm>
              <a:off x="864" y="2304"/>
              <a:ext cx="2016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2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2" name="Line 25"/>
            <p:cNvSpPr>
              <a:spLocks noChangeShapeType="1"/>
            </p:cNvSpPr>
            <p:nvPr/>
          </p:nvSpPr>
          <p:spPr bwMode="auto">
            <a:xfrm>
              <a:off x="960" y="2304"/>
              <a:ext cx="39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3" name="Line 26"/>
            <p:cNvSpPr>
              <a:spLocks noChangeShapeType="1"/>
            </p:cNvSpPr>
            <p:nvPr/>
          </p:nvSpPr>
          <p:spPr bwMode="auto">
            <a:xfrm>
              <a:off x="2880" y="1152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4" name="Text Box 27"/>
            <p:cNvSpPr txBox="1">
              <a:spLocks noChangeArrowheads="1"/>
            </p:cNvSpPr>
            <p:nvPr/>
          </p:nvSpPr>
          <p:spPr bwMode="auto">
            <a:xfrm>
              <a:off x="2064" y="1200"/>
              <a:ext cx="67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kumimoji="0" lang="ko-KR" altLang="en-US" sz="20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이성적 </a:t>
              </a:r>
              <a:r>
                <a:rPr kumimoji="0" lang="ko-KR" altLang="en-US" sz="2000" b="0">
                  <a:solidFill>
                    <a:srgbClr val="CC0066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실제적 분석적 </a:t>
              </a:r>
              <a:r>
                <a:rPr kumimoji="0" lang="ko-KR" altLang="en-US" sz="20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비판적 </a:t>
              </a:r>
              <a:r>
                <a:rPr kumimoji="0" lang="ko-KR" altLang="en-US" sz="2000" b="0">
                  <a:solidFill>
                    <a:srgbClr val="CC0066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논리적</a:t>
              </a:r>
              <a:endPara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5" name="Text Box 28"/>
            <p:cNvSpPr txBox="1">
              <a:spLocks noChangeArrowheads="1"/>
            </p:cNvSpPr>
            <p:nvPr/>
          </p:nvSpPr>
          <p:spPr bwMode="auto">
            <a:xfrm>
              <a:off x="2976" y="1188"/>
              <a:ext cx="720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kumimoji="0" lang="ko-KR" altLang="en-US" sz="2100" b="0">
                  <a:solidFill>
                    <a:srgbClr val="CC0066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직관적 혁신적 창의적 </a:t>
              </a:r>
              <a:r>
                <a:rPr kumimoji="0" lang="ko-KR" altLang="en-US" sz="21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시각적 탐험적</a:t>
              </a:r>
              <a:endPara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6" name="Text Box 29"/>
            <p:cNvSpPr txBox="1">
              <a:spLocks noChangeArrowheads="1"/>
            </p:cNvSpPr>
            <p:nvPr/>
          </p:nvSpPr>
          <p:spPr bwMode="auto">
            <a:xfrm>
              <a:off x="2064" y="2400"/>
              <a:ext cx="67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kumimoji="0" lang="ko-KR" altLang="en-US" sz="2000" b="0">
                  <a:solidFill>
                    <a:srgbClr val="CC0066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계획적 </a:t>
              </a:r>
              <a:r>
                <a:rPr kumimoji="0" lang="ko-KR" altLang="en-US" sz="20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조직적 </a:t>
              </a:r>
              <a:r>
                <a:rPr kumimoji="0" lang="ko-KR" altLang="en-US" sz="2000" b="0">
                  <a:solidFill>
                    <a:srgbClr val="CC0066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관료적 보수적 </a:t>
              </a:r>
              <a:r>
                <a:rPr kumimoji="0" lang="ko-KR" altLang="en-US" sz="20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구조적</a:t>
              </a:r>
              <a:endPara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7" name="Text Box 30"/>
            <p:cNvSpPr txBox="1">
              <a:spLocks noChangeArrowheads="1"/>
            </p:cNvSpPr>
            <p:nvPr/>
          </p:nvSpPr>
          <p:spPr bwMode="auto">
            <a:xfrm>
              <a:off x="2928" y="2400"/>
              <a:ext cx="72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kumimoji="0" lang="ko-KR" altLang="en-US" sz="20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외향적 </a:t>
              </a:r>
              <a:r>
                <a:rPr kumimoji="0" lang="ko-KR" altLang="en-US" sz="2000" b="0">
                  <a:solidFill>
                    <a:srgbClr val="CC0066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사교적 </a:t>
              </a:r>
              <a:r>
                <a:rPr kumimoji="0" lang="ko-KR" altLang="en-US" sz="20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감정적 </a:t>
              </a:r>
              <a:r>
                <a:rPr kumimoji="0" lang="ko-KR" altLang="en-US" sz="2000" b="0">
                  <a:solidFill>
                    <a:srgbClr val="CC0066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인간적 협동적</a:t>
              </a:r>
              <a:endParaRPr kumimoji="0" lang="ko-KR" altLang="en-US" sz="18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8" name="AutoShape 31"/>
            <p:cNvSpPr>
              <a:spLocks noChangeArrowheads="1"/>
            </p:cNvSpPr>
            <p:nvPr/>
          </p:nvSpPr>
          <p:spPr bwMode="auto">
            <a:xfrm>
              <a:off x="1104" y="1680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buFontTx/>
                <a:buNone/>
              </a:pPr>
              <a:r>
                <a:rPr kumimoji="0" lang="en-US" altLang="ko-KR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</a:t>
              </a:r>
              <a:r>
                <a:rPr kumimoji="0" lang="ko-KR" altLang="en-US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19" name="AutoShape 32"/>
            <p:cNvSpPr>
              <a:spLocks noChangeArrowheads="1"/>
            </p:cNvSpPr>
            <p:nvPr/>
          </p:nvSpPr>
          <p:spPr bwMode="auto">
            <a:xfrm>
              <a:off x="3792" y="1680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buFontTx/>
                <a:buNone/>
              </a:pPr>
              <a:r>
                <a:rPr kumimoji="0" lang="en-US" altLang="ko-KR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</a:t>
              </a:r>
              <a:r>
                <a:rPr kumimoji="0" lang="ko-KR" altLang="en-US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20" name="AutoShape 33"/>
            <p:cNvSpPr>
              <a:spLocks noChangeArrowheads="1"/>
            </p:cNvSpPr>
            <p:nvPr/>
          </p:nvSpPr>
          <p:spPr bwMode="auto">
            <a:xfrm>
              <a:off x="3792" y="2544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buFontTx/>
                <a:buNone/>
              </a:pPr>
              <a:r>
                <a:rPr kumimoji="0" lang="en-US" altLang="ko-KR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</a:t>
              </a:r>
              <a:r>
                <a:rPr kumimoji="0" lang="ko-KR" altLang="en-US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221" name="AutoShape 34"/>
            <p:cNvSpPr>
              <a:spLocks noChangeArrowheads="1"/>
            </p:cNvSpPr>
            <p:nvPr/>
          </p:nvSpPr>
          <p:spPr bwMode="auto">
            <a:xfrm>
              <a:off x="1104" y="2544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latinLnBrk="0">
                <a:buFontTx/>
                <a:buNone/>
              </a:pPr>
              <a:r>
                <a:rPr kumimoji="0" lang="en-US" altLang="ko-KR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</a:t>
              </a:r>
              <a:r>
                <a:rPr kumimoji="0" lang="ko-KR" altLang="en-US" sz="2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426718" y="119777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rgbClr val="CC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좌뇌</a:t>
            </a:r>
            <a:endParaRPr kumimoji="0" lang="ko-KR" altLang="en-US" sz="2000" b="0" dirty="0">
              <a:solidFill>
                <a:srgbClr val="CC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60032" y="119777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우뇌</a:t>
            </a:r>
            <a:endParaRPr kumimoji="0" lang="ko-KR" altLang="en-US" sz="2000" b="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79512" y="2619584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spcBef>
                <a:spcPts val="0"/>
              </a:spcBef>
              <a:buFontTx/>
              <a:buNone/>
            </a:pPr>
            <a:r>
              <a:rPr kumimoji="0"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대뇌</a:t>
            </a:r>
            <a:endParaRPr kumimoji="0" lang="en-US" altLang="ko-KR" sz="20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>
              <a:spcBef>
                <a:spcPts val="0"/>
              </a:spcBef>
              <a:buFontTx/>
              <a:buNone/>
            </a:pPr>
            <a:r>
              <a:rPr kumimoji="0"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반구</a:t>
            </a:r>
            <a:endParaRPr kumimoji="0" lang="ko-KR" altLang="en-US" sz="20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-90487" y="4014581"/>
            <a:ext cx="1863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latinLnBrk="0">
              <a:spcBef>
                <a:spcPts val="0"/>
              </a:spcBef>
              <a:buFontTx/>
              <a:buNone/>
            </a:pPr>
            <a:r>
              <a:rPr kumimoji="0"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대뇌</a:t>
            </a:r>
            <a:endParaRPr kumimoji="0" lang="en-US" altLang="ko-KR" sz="20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>
              <a:spcBef>
                <a:spcPts val="0"/>
              </a:spcBef>
              <a:buFontTx/>
              <a:buNone/>
            </a:pPr>
            <a:r>
              <a:rPr kumimoji="0" lang="ko-KR" altLang="en-US" sz="20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변연계</a:t>
            </a:r>
            <a:endParaRPr kumimoji="0" lang="ko-KR" altLang="en-US" sz="20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5222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69EB027A-1A61-435F-A5DF-0402BA0E027F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허만의 지능모형 </a:t>
            </a:r>
          </a:p>
        </p:txBody>
      </p:sp>
      <p:sp>
        <p:nvSpPr>
          <p:cNvPr id="52229" name="Rectangle 20"/>
          <p:cNvSpPr>
            <a:spLocks noChangeArrowheads="1"/>
          </p:cNvSpPr>
          <p:nvPr/>
        </p:nvSpPr>
        <p:spPr bwMode="auto">
          <a:xfrm>
            <a:off x="152400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en-US" altLang="ko-KR" sz="1800" b="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800" b="0" dirty="0" err="1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법률가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엔지니어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컴퓨터과학자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은행가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외과의사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800" b="0" dirty="0" err="1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계획입안자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관료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관리자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경리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간호원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사회사업가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교육자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조련사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>
                <a:solidFill>
                  <a:srgbClr val="33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</a:t>
            </a:r>
            <a:r>
              <a:rPr lang="ko-KR" altLang="en-US" sz="1800" b="0" dirty="0" err="1">
                <a:solidFill>
                  <a:srgbClr val="33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예술가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탐험가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사업가 </a:t>
            </a:r>
          </a:p>
          <a:p>
            <a:pPr eaLnBrk="1" hangingPunct="1"/>
            <a:r>
              <a:rPr lang="ko-KR" altLang="en-US" sz="1800" b="0" dirty="0" err="1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다중우성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분야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이상에서 우성을 보임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5325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EBE743BA-C1EB-4988-A0C1-0BBEE2DBA0C3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허만의 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두뇌우성 특성도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73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자유형 1"/>
          <p:cNvSpPr>
            <a:spLocks/>
          </p:cNvSpPr>
          <p:nvPr/>
        </p:nvSpPr>
        <p:spPr bwMode="auto">
          <a:xfrm>
            <a:off x="3133725" y="2835275"/>
            <a:ext cx="2413000" cy="1419225"/>
          </a:xfrm>
          <a:custGeom>
            <a:avLst/>
            <a:gdLst>
              <a:gd name="T0" fmla="*/ 0 w 2413000"/>
              <a:gd name="T1" fmla="*/ 657225 h 1419225"/>
              <a:gd name="T2" fmla="*/ 1146175 w 2413000"/>
              <a:gd name="T3" fmla="*/ 0 h 1419225"/>
              <a:gd name="T4" fmla="*/ 2413000 w 2413000"/>
              <a:gd name="T5" fmla="*/ 641350 h 1419225"/>
              <a:gd name="T6" fmla="*/ 1139825 w 2413000"/>
              <a:gd name="T7" fmla="*/ 1419225 h 1419225"/>
              <a:gd name="T8" fmla="*/ 0 w 2413000"/>
              <a:gd name="T9" fmla="*/ 657225 h 1419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3000" h="1419225">
                <a:moveTo>
                  <a:pt x="0" y="657225"/>
                </a:moveTo>
                <a:lnTo>
                  <a:pt x="1146175" y="0"/>
                </a:lnTo>
                <a:lnTo>
                  <a:pt x="2413000" y="641350"/>
                </a:lnTo>
                <a:lnTo>
                  <a:pt x="1139825" y="1419225"/>
                </a:lnTo>
                <a:lnTo>
                  <a:pt x="0" y="657225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허만의 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문제해결과정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2847" r="2942" b="11118"/>
          <a:stretch>
            <a:fillRect/>
          </a:stretch>
        </p:blipFill>
        <p:spPr bwMode="auto">
          <a:xfrm>
            <a:off x="468313" y="1268413"/>
            <a:ext cx="83518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5427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34BC8573-B1DE-4CBF-9794-885DA668AFCA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573819" y="2852738"/>
            <a:ext cx="55015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</a:t>
            </a:r>
            <a:endParaRPr kumimoji="0"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latinLnBrk="1" hangingPunct="1">
              <a:defRPr/>
            </a:pP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endParaRPr kumimoji="0"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latinLnBrk="1" hangingPunct="1">
              <a:defRPr/>
            </a:pP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수렴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279" name="직사각형 7"/>
          <p:cNvSpPr>
            <a:spLocks noChangeArrowheads="1"/>
          </p:cNvSpPr>
          <p:nvPr/>
        </p:nvSpPr>
        <p:spPr bwMode="auto">
          <a:xfrm>
            <a:off x="6121400" y="2997200"/>
            <a:ext cx="90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창출</a:t>
            </a:r>
            <a:endParaRPr lang="ko-KR" altLang="en-US" sz="2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280" name="직사각형 8"/>
          <p:cNvSpPr>
            <a:spLocks noChangeArrowheads="1"/>
          </p:cNvSpPr>
          <p:nvPr/>
        </p:nvSpPr>
        <p:spPr bwMode="auto">
          <a:xfrm>
            <a:off x="4191000" y="1322388"/>
            <a:ext cx="903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다듬기</a:t>
            </a:r>
            <a:endParaRPr lang="ko-KR" altLang="en-US" sz="2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281" name="직사각형 9"/>
          <p:cNvSpPr>
            <a:spLocks noChangeArrowheads="1"/>
          </p:cNvSpPr>
          <p:nvPr/>
        </p:nvSpPr>
        <p:spPr bwMode="auto">
          <a:xfrm>
            <a:off x="2232025" y="2997200"/>
            <a:ext cx="903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판정</a:t>
            </a:r>
            <a:endParaRPr lang="ko-KR" altLang="en-US" sz="2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282" name="직사각형 10"/>
          <p:cNvSpPr>
            <a:spLocks noChangeArrowheads="1"/>
          </p:cNvSpPr>
          <p:nvPr/>
        </p:nvSpPr>
        <p:spPr bwMode="auto">
          <a:xfrm>
            <a:off x="4552950" y="465296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실행</a:t>
            </a:r>
            <a:endParaRPr lang="ko-KR" altLang="en-US" sz="2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44650" y="2852738"/>
            <a:ext cx="55015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kumimoji="0"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</a:t>
            </a:r>
            <a:endParaRPr kumimoji="0"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latinLnBrk="1" hangingPunct="1">
              <a:defRPr/>
            </a:pP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endParaRPr kumimoji="0"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latinLnBrk="1" hangingPunct="1">
              <a:defRPr/>
            </a:pP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확산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허만의 지능모형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역할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55299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5530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26296D5F-F0BB-45D0-BAFC-FF46BF356CDE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graphicFrame>
        <p:nvGraphicFramePr>
          <p:cNvPr id="7" name="Group 15"/>
          <p:cNvGraphicFramePr>
            <a:graphicFrameLocks noGrp="1"/>
          </p:cNvGraphicFramePr>
          <p:nvPr/>
        </p:nvGraphicFramePr>
        <p:xfrm>
          <a:off x="684213" y="2205038"/>
          <a:ext cx="7848600" cy="2700337"/>
        </p:xfrm>
        <a:graphic>
          <a:graphicData uri="http://schemas.openxmlformats.org/drawingml/2006/table">
            <a:tbl>
              <a:tblPr/>
              <a:tblGrid>
                <a:gridCol w="388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3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 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문제 정의          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 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아이디어 창출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아이디어 다듬기</a:t>
                      </a:r>
                      <a:endParaRPr kumimoji="1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4. 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아이디어 판정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5. 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아이디어 실행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탐험가 </a:t>
                      </a: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+ 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탐정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예술가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엔지니어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판사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제작자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</a:t>
            </a:r>
            <a:r>
              <a:rPr kumimoji="0"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921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D3B35C1A-5E83-437B-ADE6-876385CF2DD6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창의성의 평가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융통성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ko-KR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융통성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이란, 한 범주의 생각에서 다른 </a:t>
            </a:r>
            <a:r>
              <a:rPr lang="ko-KR" altLang="ko-KR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범주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생각으로 변화시켜 문제 해결을 할 수 있는 능력을 말한다. 문제 사태에 대하여 </a:t>
            </a:r>
            <a:r>
              <a:rPr lang="ko-KR" altLang="ko-KR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접근하는 방법이 얼마나 </a:t>
            </a:r>
            <a:r>
              <a:rPr lang="ko-KR" altLang="ko-KR" sz="1800" b="0" dirty="0" err="1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다양</a:t>
            </a:r>
            <a:r>
              <a:rPr lang="ko-KR" altLang="ko-KR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한가를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측정하는 요인이다. 융통성 측정 문항의 예는 다음과 같다.</a:t>
            </a: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5&gt;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신문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가지고 사용할 수 있는 가능한 방법들을 생각해 보시오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/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6&gt;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영희는 어느 날 다락방을 오랜만에 청소하게 되었습니다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청소를 하다가 녹이 슬고 못쓰게 된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우산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하나를 발견하게 되었습니다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영희는 이 우산으로 무엇인가를 만들어 보려고 합니다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당신이 영희라면 이 우산으로 무엇을 만들 수 있겠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습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니까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여러분의 생각을 적어보세요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/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짧은 것을 </a:t>
            </a:r>
            <a:r>
              <a:rPr lang="ko-KR" altLang="en-US" sz="1800" b="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있는 대로 말해보세요</a:t>
            </a:r>
            <a:r>
              <a:rPr lang="en-US" altLang="ko-KR" sz="1800" b="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개미다리</a:t>
            </a:r>
            <a:r>
              <a:rPr lang="en-US" altLang="ko-KR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강아지다리</a:t>
            </a:r>
            <a:r>
              <a:rPr lang="en-US" altLang="ko-KR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도마뱀다리</a:t>
            </a:r>
            <a:r>
              <a:rPr lang="en-US" altLang="ko-KR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개구리다리</a:t>
            </a: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 </a:t>
            </a:r>
            <a:r>
              <a:rPr lang="ko-KR" altLang="en-US" sz="1800" b="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개미다리</a:t>
            </a:r>
            <a:r>
              <a:rPr lang="en-US" altLang="ko-KR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군인들의 머리</a:t>
            </a:r>
            <a:r>
              <a:rPr lang="en-US" altLang="ko-KR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짧은 인생</a:t>
            </a:r>
            <a:r>
              <a:rPr lang="en-US" altLang="ko-KR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생각</a:t>
            </a:r>
            <a:endParaRPr lang="en-US" altLang="ko-KR" sz="1800" b="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02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C723BBB5-8D4C-4108-B911-12E11DD2F2A9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창의성의 평가 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정교성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ko-KR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정교성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이란, 어떤 골격에 세부를 덧붙여서 불완전한 골격을 완성시킬 수 있는 능력으로 부족한 것을 보완할 수 있도록 계획하는 능력이다. 독창적인 아이디어는 실생활과 관련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짓기에는 거칠고 비현실적일 수 있는데, 이러한 </a:t>
            </a:r>
            <a:r>
              <a:rPr lang="ko-KR" altLang="ko-KR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거친 아이디어를 다듬고 보완하는 능력</a:t>
            </a:r>
            <a:r>
              <a:rPr lang="ko-KR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 바로 정교성이다. 정교성을 측정할 수 있는 문항은 다음과 같다.</a:t>
            </a: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7&gt;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철수는 친구들과 숲으로 놀러 왔다가 그만 길을 잃고 말았습니다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친구들을 찾기 위해 여기 저기 헤매고 다녔지만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길은 찾지 못하고 날까지 어두워졌습니다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그런데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어디선가 부스럭 부스럭하는 소리가 들려 철수는 소리가 나는 곳으로 다가갔습니다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그랬더니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그곳에는 무시무시하게 생긴 괴물이 있는 것이 아닙니까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철수는 깜짝 놀라 걸음아 날 살려라 하고 도망을 쳤습니다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과연 철수가 본 괴물은 어떻게 생겼을까요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아래에 나와있는 것은 철수가 본 괴물의 신체의 일부분입니다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이를 사용하여 괴물의 모습을 상상해서 그려보세요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/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문항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8&gt;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원을 이용하여 알아볼 수 있는 사물들을 그려보세요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579938"/>
            <a:ext cx="1390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12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F97FB473-F958-49B4-BAED-AE5C325761B2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배양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독창성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특별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별난 아이디어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유창성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많이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양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융통성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넓게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범주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다양성</a:t>
            </a: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정교성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섬세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 가능한 아이디어</a:t>
            </a:r>
          </a:p>
          <a:p>
            <a:pPr eaLnBrk="1" hangingPunct="1">
              <a:lnSpc>
                <a:spcPct val="90000"/>
              </a:lnSpc>
            </a:pP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관심과 호기심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나온다.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적극적이고 긍정적인 사고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나온다.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유연하고 열린 사고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길러진다.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칭찬과 보상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자란다.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sz="1800" b="0" dirty="0" err="1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팀활동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으로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증폭된다.</a:t>
            </a: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endParaRPr lang="ko-KR" altLang="en-US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270" name="Picture 7" descr="http://img.news.yahoo.co.kr/picture/2009/10/20090313/2009031302575257810_15031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189038"/>
            <a:ext cx="18478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54375"/>
            <a:ext cx="3419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331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9796EEA-E889-43A4-9D63-44CC7DEA7AB9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패러다임 변환</a:t>
            </a:r>
            <a:r>
              <a:rPr lang="en-US" altLang="ko-KR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(Paradigm Shift)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9239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패러다임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sz="18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시대적으로 가장 보편성을 가진 사고유형</a:t>
            </a:r>
            <a:r>
              <a:rPr lang="en-US" altLang="ko-KR" sz="18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규칙</a:t>
            </a:r>
            <a:r>
              <a:rPr lang="en-US" altLang="ko-KR" sz="18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가치관</a:t>
            </a:r>
            <a:r>
              <a:rPr lang="en-US" altLang="ko-KR" sz="18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 등의 모범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928813"/>
            <a:ext cx="71628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ko-KR" altLang="en-US" sz="1800" kern="0" dirty="0">
                <a:latin typeface="HY헤드라인M" pitchFamily="18" charset="-127"/>
                <a:ea typeface="HY헤드라인M" pitchFamily="18" charset="-127"/>
              </a:rPr>
              <a:t>패러다임 변환</a:t>
            </a:r>
            <a:r>
              <a:rPr lang="en-US" altLang="ko-KR" sz="1800" kern="0" dirty="0">
                <a:latin typeface="HY헤드라인M" pitchFamily="18" charset="-127"/>
                <a:ea typeface="HY헤드라인M" pitchFamily="18" charset="-127"/>
              </a:rPr>
              <a:t>: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800" kern="0" dirty="0">
                <a:latin typeface="HY헤드라인M" pitchFamily="18" charset="-127"/>
                <a:ea typeface="HY헤드라인M" pitchFamily="18" charset="-127"/>
              </a:rPr>
              <a:t>전형적인 </a:t>
            </a:r>
            <a:r>
              <a:rPr lang="en-US" altLang="ko-KR" sz="1800" kern="0" dirty="0">
                <a:latin typeface="HY헤드라인M" pitchFamily="18" charset="-127"/>
                <a:ea typeface="HY헤드라인M" pitchFamily="18" charset="-127"/>
              </a:rPr>
              <a:t>S </a:t>
            </a:r>
            <a:r>
              <a:rPr lang="ko-KR" altLang="en-US" sz="1800" kern="0" dirty="0">
                <a:latin typeface="HY헤드라인M" pitchFamily="18" charset="-127"/>
                <a:ea typeface="HY헤드라인M" pitchFamily="18" charset="-127"/>
              </a:rPr>
              <a:t>커브 형태로 주기를 나타냄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8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초기(</a:t>
            </a:r>
            <a:r>
              <a:rPr lang="en-US" altLang="ko-KR" sz="18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sz="18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부분) </a:t>
            </a:r>
            <a:r>
              <a:rPr lang="en-US" altLang="ko-KR" sz="18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문제 해결이 느림, 몇 명의 개척자들만 사용</a:t>
            </a:r>
          </a:p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800" kern="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중반(</a:t>
            </a:r>
            <a:r>
              <a:rPr lang="en-US" altLang="ko-KR" sz="1800" kern="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B</a:t>
            </a:r>
            <a:r>
              <a:rPr lang="ko-KR" altLang="en-US" sz="1800" kern="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부분) </a:t>
            </a:r>
            <a:r>
              <a:rPr lang="en-US" altLang="ko-KR" sz="1800" kern="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kern="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문제 해결이 매우 성공적이고 잘 수용됨</a:t>
            </a:r>
          </a:p>
          <a:p>
            <a:pPr marL="1257300" lvl="2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800" kern="0" dirty="0">
                <a:latin typeface="HY헤드라인M" pitchFamily="18" charset="-127"/>
                <a:ea typeface="HY헤드라인M" pitchFamily="18" charset="-127"/>
              </a:rPr>
              <a:t>문제가 잠재되어 잘 나타나지 않음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3500438"/>
            <a:ext cx="5140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ko-KR" altLang="en-US" sz="1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말기(</a:t>
            </a:r>
            <a:r>
              <a:rPr lang="en-US" altLang="ko-KR" sz="1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C</a:t>
            </a:r>
            <a:r>
              <a:rPr lang="ko-KR" altLang="en-US" sz="1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부분) </a:t>
            </a:r>
            <a:r>
              <a:rPr lang="en-US" altLang="ko-KR" sz="1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잠재되었던 문제 노출</a:t>
            </a:r>
            <a:endParaRPr lang="en-US" altLang="ko-KR" sz="1800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257300" lvl="2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800" kern="0" dirty="0">
                <a:latin typeface="HY헤드라인M" pitchFamily="18" charset="-127"/>
                <a:ea typeface="HY헤드라인M" pitchFamily="18" charset="-127"/>
              </a:rPr>
              <a:t>문제 해결에 비용, 시간이 많이 들고, 불만족 증대</a:t>
            </a:r>
          </a:p>
          <a:p>
            <a:pPr marL="1257300" lvl="2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800" kern="0" dirty="0">
                <a:latin typeface="HY헤드라인M" pitchFamily="18" charset="-127"/>
                <a:ea typeface="HY헤드라인M" pitchFamily="18" charset="-127"/>
              </a:rPr>
              <a:t>해결방안도 더 이상 넓은 범위에 적용되지 못함</a:t>
            </a:r>
          </a:p>
          <a:p>
            <a:pPr marL="1257300" lvl="2" indent="-342900" eaLnBrk="1" latin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800" kern="0" dirty="0">
                <a:latin typeface="HY헤드라인M" pitchFamily="18" charset="-127"/>
                <a:ea typeface="HY헤드라인M" pitchFamily="18" charset="-127"/>
              </a:rPr>
              <a:t>패러다임 변환이 불가피 </a:t>
            </a:r>
          </a:p>
        </p:txBody>
      </p:sp>
      <p:sp>
        <p:nvSpPr>
          <p:cNvPr id="2" name="타원 1"/>
          <p:cNvSpPr/>
          <p:nvPr/>
        </p:nvSpPr>
        <p:spPr bwMode="auto">
          <a:xfrm>
            <a:off x="5621744" y="5383464"/>
            <a:ext cx="951384" cy="9513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7164288" y="3805796"/>
            <a:ext cx="951384" cy="951384"/>
          </a:xfrm>
          <a:prstGeom prst="ellipse">
            <a:avLst/>
          </a:prstGeom>
          <a:noFill/>
          <a:ln w="28575" cap="flat" cmpd="sng" algn="ctr">
            <a:solidFill>
              <a:srgbClr val="003C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6335155" y="4535504"/>
            <a:ext cx="951384" cy="951384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충북대학교 토목공학부 정보기술기반 건설경영연구실 </a:t>
            </a:r>
            <a:r>
              <a:rPr kumimoji="0" lang="en-US" altLang="ko-KR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400" b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창의공학 </a:t>
            </a:r>
          </a:p>
        </p:txBody>
      </p:sp>
      <p:sp>
        <p:nvSpPr>
          <p:cNvPr id="143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fld id="{05D82EA6-5517-4240-B534-26A584FD2DEC}" type="slidenum">
              <a:rPr kumimoji="0"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r>
              <a:rPr kumimoji="0"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패러다임 변환</a:t>
            </a:r>
            <a:r>
              <a:rPr lang="en-US" altLang="ko-KR" sz="2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(Paradigm Shift)</a:t>
            </a:r>
          </a:p>
        </p:txBody>
      </p:sp>
      <p:pic>
        <p:nvPicPr>
          <p:cNvPr id="14341" name="Picture 4" descr="그림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248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 bwMode="auto">
          <a:xfrm>
            <a:off x="3275856" y="4869160"/>
            <a:ext cx="1296144" cy="21602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986739" y="3901686"/>
            <a:ext cx="1296144" cy="216024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103148" y="2839390"/>
            <a:ext cx="1296144" cy="216024"/>
          </a:xfrm>
          <a:prstGeom prst="roundRect">
            <a:avLst/>
          </a:prstGeom>
          <a:noFill/>
          <a:ln w="28575" cap="flat" cmpd="sng" algn="ctr">
            <a:solidFill>
              <a:srgbClr val="003C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휴먼견출새내기체"/>
        <a:ea typeface="휴먼견출새내기체"/>
        <a:cs typeface=""/>
      </a:majorFont>
      <a:minorFont>
        <a:latin typeface="휴먼견출새내기체"/>
        <a:ea typeface="휴먼견출새내기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8514</TotalTime>
  <Words>2730</Words>
  <Application>Microsoft Office PowerPoint</Application>
  <PresentationFormat>화면 슬라이드 쇼(4:3)</PresentationFormat>
  <Paragraphs>474</Paragraphs>
  <Slides>45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5" baseType="lpstr">
      <vt:lpstr>HY헤드라인M</vt:lpstr>
      <vt:lpstr>Monotype Sorts</vt:lpstr>
      <vt:lpstr>굴림</vt:lpstr>
      <vt:lpstr>맑은 고딕</vt:lpstr>
      <vt:lpstr>휴먼견출새내기체</vt:lpstr>
      <vt:lpstr>Arial</vt:lpstr>
      <vt:lpstr>Times New Roman</vt:lpstr>
      <vt:lpstr>Wingdings</vt:lpstr>
      <vt:lpstr>기본 디자인</vt:lpstr>
      <vt:lpstr>비트맵 이미지</vt:lpstr>
      <vt:lpstr>#01. 창의공학설계입문</vt:lpstr>
      <vt:lpstr>창의성이란?</vt:lpstr>
      <vt:lpstr>창의성의 평가 - 독창성</vt:lpstr>
      <vt:lpstr>창의성의 평가 - 유창성</vt:lpstr>
      <vt:lpstr>창의성의 평가 - 융통성</vt:lpstr>
      <vt:lpstr>창의성의 평가 - 정교성</vt:lpstr>
      <vt:lpstr>창의성 배양</vt:lpstr>
      <vt:lpstr>패러다임 변환(Paradigm Shift)</vt:lpstr>
      <vt:lpstr>PowerPoint 프레젠테이션</vt:lpstr>
      <vt:lpstr>PowerPoint 프레젠테이션</vt:lpstr>
      <vt:lpstr>공학적 문제와 문제해결</vt:lpstr>
      <vt:lpstr>창의적 문제해결 과정</vt:lpstr>
      <vt:lpstr>창의적 문제해결을 위한 여러 능력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심적장애 극복 - 발상의 전환 (이중 이미지)</vt:lpstr>
      <vt:lpstr>심적장애 극복 - 발상의 전환 (이중 이미지)</vt:lpstr>
      <vt:lpstr>심적장애 극복 - 착시</vt:lpstr>
      <vt:lpstr>PowerPoint 프레젠테이션</vt:lpstr>
      <vt:lpstr>시각화와 기억법 - Mind Map</vt:lpstr>
      <vt:lpstr>시각화와 기억법 - 플로우차트</vt:lpstr>
      <vt:lpstr>시각화와 기억법 - 다이어그램</vt:lpstr>
      <vt:lpstr>시각화와 기억법 - 그래프</vt:lpstr>
      <vt:lpstr>시각화와 기억법 - CASH DEPOSIT 기억법칙</vt:lpstr>
      <vt:lpstr>지능모형 - 스턴버그의 성공지능 (Successful Intelligence) </vt:lpstr>
      <vt:lpstr>지능모형 - 가드너의 다중지능</vt:lpstr>
      <vt:lpstr>지능모형 - 가드너의 다중지능</vt:lpstr>
      <vt:lpstr>지능모형 - 가드너의 다중지능</vt:lpstr>
      <vt:lpstr>지능모형 - 허만의 지능모형 </vt:lpstr>
      <vt:lpstr>지능모형 - 허만의 지능모형 </vt:lpstr>
      <vt:lpstr>지능모형 - 허만의 지능모형 </vt:lpstr>
      <vt:lpstr>지능모형 - 허만의 지능모형 (두뇌우성 특성도)</vt:lpstr>
      <vt:lpstr>지능모형 - 허만의 지능모형 (문제해결과정)</vt:lpstr>
      <vt:lpstr>지능모형 - 허만의 지능모형 (역할)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정근채</dc:creator>
  <cp:lastModifiedBy>정근채</cp:lastModifiedBy>
  <cp:revision>335</cp:revision>
  <cp:lastPrinted>2018-02-06T07:40:26Z</cp:lastPrinted>
  <dcterms:created xsi:type="dcterms:W3CDTF">1601-01-01T00:00:00Z</dcterms:created>
  <dcterms:modified xsi:type="dcterms:W3CDTF">2020-01-03T08:41:40Z</dcterms:modified>
</cp:coreProperties>
</file>