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8" r:id="rId3"/>
    <p:sldId id="269" r:id="rId4"/>
    <p:sldId id="271" r:id="rId5"/>
    <p:sldId id="272" r:id="rId6"/>
    <p:sldId id="291" r:id="rId7"/>
    <p:sldId id="273" r:id="rId8"/>
    <p:sldId id="274" r:id="rId9"/>
    <p:sldId id="276" r:id="rId10"/>
    <p:sldId id="277" r:id="rId11"/>
    <p:sldId id="309" r:id="rId12"/>
    <p:sldId id="304" r:id="rId13"/>
    <p:sldId id="293" r:id="rId14"/>
    <p:sldId id="294" r:id="rId15"/>
    <p:sldId id="297" r:id="rId16"/>
    <p:sldId id="301" r:id="rId17"/>
    <p:sldId id="296" r:id="rId18"/>
    <p:sldId id="310" r:id="rId19"/>
    <p:sldId id="278" r:id="rId20"/>
    <p:sldId id="280" r:id="rId21"/>
    <p:sldId id="279" r:id="rId22"/>
    <p:sldId id="284" r:id="rId23"/>
    <p:sldId id="317" r:id="rId24"/>
    <p:sldId id="307" r:id="rId25"/>
    <p:sldId id="311" r:id="rId26"/>
    <p:sldId id="299" r:id="rId27"/>
    <p:sldId id="313" r:id="rId28"/>
    <p:sldId id="314" r:id="rId29"/>
    <p:sldId id="315" r:id="rId30"/>
    <p:sldId id="318" r:id="rId31"/>
    <p:sldId id="319" r:id="rId32"/>
    <p:sldId id="320" r:id="rId33"/>
    <p:sldId id="324" r:id="rId34"/>
    <p:sldId id="322" r:id="rId35"/>
    <p:sldId id="316" r:id="rId36"/>
    <p:sldId id="323" r:id="rId37"/>
    <p:sldId id="321" r:id="rId3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imes New Roman" panose="02020603050405020304" pitchFamily="18" charset="0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2880">
          <p15:clr>
            <a:srgbClr val="A4A3A4"/>
          </p15:clr>
        </p15:guide>
        <p15:guide id="4" pos="96">
          <p15:clr>
            <a:srgbClr val="A4A3A4"/>
          </p15:clr>
        </p15:guide>
        <p15:guide id="5" pos="5647">
          <p15:clr>
            <a:srgbClr val="A4A3A4"/>
          </p15:clr>
        </p15:guide>
        <p15:guide id="6" pos="4272">
          <p15:clr>
            <a:srgbClr val="A4A3A4"/>
          </p15:clr>
        </p15:guide>
        <p15:guide id="7" pos="1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6" autoAdjust="0"/>
    <p:restoredTop sz="94660" autoAdjust="0"/>
  </p:normalViewPr>
  <p:slideViewPr>
    <p:cSldViewPr snapToObjects="1">
      <p:cViewPr varScale="1">
        <p:scale>
          <a:sx n="109" d="100"/>
          <a:sy n="109" d="100"/>
        </p:scale>
        <p:origin x="120" y="1554"/>
      </p:cViewPr>
      <p:guideLst>
        <p:guide orient="horz" pos="754"/>
        <p:guide orient="horz" pos="3936"/>
        <p:guide pos="2880"/>
        <p:guide pos="96"/>
        <p:guide pos="5647"/>
        <p:guide pos="4272"/>
        <p:guide pos="14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"/>
    </p:cViewPr>
  </p:sorterViewPr>
  <p:notesViewPr>
    <p:cSldViewPr snapToObjects="1">
      <p:cViewPr varScale="1">
        <p:scale>
          <a:sx n="143" d="100"/>
          <a:sy n="143" d="100"/>
        </p:scale>
        <p:origin x="-102" y="-60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9.xml"/><Relationship Id="rId7" Type="http://schemas.openxmlformats.org/officeDocument/2006/relationships/slide" Target="slides/slide15.xml"/><Relationship Id="rId2" Type="http://schemas.openxmlformats.org/officeDocument/2006/relationships/slide" Target="slides/slide8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10" Type="http://schemas.openxmlformats.org/officeDocument/2006/relationships/slide" Target="slides/slide21.xml"/><Relationship Id="rId4" Type="http://schemas.openxmlformats.org/officeDocument/2006/relationships/slide" Target="slides/slide12.xml"/><Relationship Id="rId9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smtClean="0"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8D25F35A-6CFE-4C4D-9CAF-DE91CBD69AC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89E75157-E1AC-4619-B0AC-2B54EDB45342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6167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8F1EF6D3-8537-4BB8-B20A-F930C62DF4B1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0268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0CC98EBF-E5F2-48FE-B2D8-8BDC2E26DC13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9127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4953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953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03EA9CAB-B073-437B-967B-8BB98FE6AAA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2476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5F63EFE1-8D8F-444F-87EB-3D283BC557CE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1243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6164613C-0957-40D4-A556-A6A056C80CB8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135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BA45D7C9-C743-43F8-8C5E-9263A7623531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0733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ADC3EA09-4E33-485A-A6E4-CE536D59C0EE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93360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7F804520-29D7-4FF7-8A8C-C0F8D206E99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821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FCF2BB27-EF1A-4543-9D89-DB632A69818A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172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34BAF40B-CE28-433E-B4C3-1D2BD8F435C0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4792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87226B9E-C239-4D44-92C6-1E5B00891F48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176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716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0" sz="1400">
                <a:latin typeface="+mn-lt"/>
              </a:defRPr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47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400" smtClean="0">
                <a:latin typeface="휴먼견출새내기체" pitchFamily="18" charset="-127"/>
              </a:defRPr>
            </a:lvl1pPr>
          </a:lstStyle>
          <a:p>
            <a:pPr>
              <a:defRPr/>
            </a:pPr>
            <a:r>
              <a:rPr lang="ko-KR" altLang="en-US"/>
              <a:t>- </a:t>
            </a:r>
            <a:fld id="{D49D2224-4ABE-454B-B144-4326C5A3211F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kumimoji="1" sz="28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r.rd.yahoo.com/search/searchify/news/livewords/*http:/kr.search.yahoo.com/search?fr=kr-popup_lev_news&amp;cs=bz&amp;p=%C4%DA%BD%BA%C7%C7%C1%F6%BC%F6" TargetMode="External"/><Relationship Id="rId2" Type="http://schemas.openxmlformats.org/officeDocument/2006/relationships/hyperlink" Target="http://kr.rd.yahoo.com/search/searchify/news/livewords/*http:/kr.search.yahoo.com/search?fr=kr-popup_lev_news&amp;cs=bz&amp;p=%C1%F5%B1%C7%BC%B1%B9%B0%B0%C5%B7%A1%BC%D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07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8A852968-40CD-4121-8B7E-71C13A9C0112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#02.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Creative Engineering</a:t>
            </a:r>
          </a:p>
          <a:p>
            <a:pPr eaLnBrk="1" hangingPunct="1"/>
            <a:endParaRPr lang="ko-KR" altLang="en-US" sz="2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공과대학 토목공학부</a:t>
            </a:r>
            <a:endParaRPr lang="en-US" altLang="ko-KR" sz="1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정보기술기반 건설경영연구실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5072063" y="2362200"/>
            <a:ext cx="3386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정의의 어려움과 중요성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정의문 작성법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정의 과정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정의 도구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229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5EC149BA-A6B0-4AE5-B779-E2247251519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 절차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029200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문제의 </a:t>
            </a:r>
            <a:r>
              <a:rPr lang="ko-KR" altLang="en-US" sz="180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현재 상태 </a:t>
            </a:r>
            <a:r>
              <a:rPr lang="en-US" altLang="ko-KR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ko-KR" altLang="en-US" sz="180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개선된 상태</a:t>
            </a: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정의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endParaRPr lang="ko-KR" altLang="en-US" sz="1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r>
              <a:rPr lang="ko-KR" altLang="en-US" sz="180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최초의 문제 정의</a:t>
            </a: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 작성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endParaRPr lang="ko-KR" altLang="en-US" sz="1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최초 작성된 문제 정의문을 </a:t>
            </a:r>
            <a:r>
              <a:rPr lang="ko-KR" altLang="en-US" sz="180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수정</a:t>
            </a:r>
            <a:r>
              <a:rPr lang="ko-KR" altLang="en-US" sz="180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</a:t>
            </a:r>
            <a:r>
              <a:rPr lang="ko-KR" altLang="en-US" sz="180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보완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정반대로 정의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초점을 넓혀라 : 좀 더 넓은 문맥에서 문제를 재정의</a:t>
            </a:r>
            <a:endParaRPr lang="en-US" altLang="ko-KR" sz="1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초점을 좁혀라 : 좀 더 작은 범위의 구체적 문제를 재정의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초점의 방향 전환 : 대담하게 의식적으로 초점을 변경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“왜?”라고 질문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331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7D7656B3-FEBE-47C0-A7BE-6119B29C13E4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문제의 현재 상태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개선된 상태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정의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q"/>
              <a:defRPr/>
            </a:pP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현재의 상황을 분석하여 </a:t>
            </a:r>
            <a:r>
              <a:rPr lang="ko-KR" altLang="en-US" b="1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현재 상태</a:t>
            </a: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와</a:t>
            </a:r>
            <a:r>
              <a:rPr lang="en-US" altLang="ko-KR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개선된 상태</a:t>
            </a: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를 정의</a:t>
            </a:r>
            <a:endParaRPr lang="en-US" altLang="ko-KR" b="1" kern="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q"/>
              <a:defRPr/>
            </a:pP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현재상태와 개선된 상태를 올바르게 정의하기 위해서는</a:t>
            </a:r>
            <a:r>
              <a:rPr lang="en-US" altLang="ko-KR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문제정의 초기에는 </a:t>
            </a:r>
            <a:r>
              <a:rPr lang="ko-KR" altLang="en-US" b="1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탐험가</a:t>
            </a: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처럼 문제의 범위를 넓게 확대해 나가고</a:t>
            </a:r>
            <a:r>
              <a:rPr lang="en-US" altLang="ko-KR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이어서 </a:t>
            </a:r>
            <a:r>
              <a:rPr lang="ko-KR" altLang="en-US" b="1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탐정</a:t>
            </a: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처럼 문제의 범위를 좁혀나가며 핵심을 찾음</a:t>
            </a:r>
            <a:r>
              <a:rPr lang="en-US" altLang="ko-KR" b="1" kern="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eaLnBrk="1" latin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q"/>
              <a:defRPr/>
            </a:pPr>
            <a:r>
              <a:rPr lang="ko-KR" altLang="en-US" b="1" kern="0" dirty="0">
                <a:latin typeface="HY헤드라인M" pitchFamily="18" charset="-127"/>
                <a:ea typeface="HY헤드라인M" pitchFamily="18" charset="-127"/>
              </a:rPr>
              <a:t>문제정의에 도움이 되는 도구</a:t>
            </a:r>
            <a:endParaRPr lang="en-US" altLang="ko-KR" b="1" kern="0" dirty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latin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"/>
              <a:defRPr/>
            </a:pPr>
            <a:r>
              <a:rPr lang="ko-KR" altLang="en-US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발산적</a:t>
            </a:r>
            <a:r>
              <a:rPr lang="en-US" altLang="ko-KR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수렴적 사고</a:t>
            </a:r>
          </a:p>
          <a:p>
            <a:pPr marL="800100" lvl="1" indent="-342900" eaLnBrk="1" latin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"/>
              <a:defRPr/>
            </a:pPr>
            <a:r>
              <a:rPr lang="ko-KR" altLang="en-US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원인결과도</a:t>
            </a:r>
            <a:endParaRPr lang="en-US" altLang="ko-KR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latin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"/>
              <a:defRPr/>
            </a:pPr>
            <a:r>
              <a:rPr lang="ko-KR" altLang="en-US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설문조사와 </a:t>
            </a:r>
            <a:r>
              <a:rPr lang="ko-KR" altLang="en-US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파레토도</a:t>
            </a:r>
            <a:endParaRPr lang="ko-KR" altLang="en-US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latin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"/>
              <a:defRPr/>
            </a:pPr>
            <a:r>
              <a:rPr lang="en-US" altLang="ko-KR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QFD(Quality Function Deployment)</a:t>
            </a:r>
          </a:p>
          <a:p>
            <a:pPr marL="800100" lvl="1" indent="-342900" eaLnBrk="1" latin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"/>
              <a:defRPr/>
            </a:pPr>
            <a:r>
              <a:rPr lang="en-US" altLang="ko-KR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Benchmarking</a:t>
            </a:r>
            <a:endParaRPr lang="ko-KR" altLang="en-US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43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A02CE8FE-59ED-40F6-A34B-816AE0A5B1C4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371600"/>
            <a:ext cx="8424863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ko-KR" altLang="en-US" sz="1800" b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endParaRPr lang="ko-KR" altLang="en-US" sz="1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52400" y="1219200"/>
            <a:ext cx="8812213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발산적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사고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우뇌가 발달한 탐험가의 마음가짐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위한 도구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문제범위</a:t>
            </a:r>
            <a:r>
              <a:rPr lang="ko-KR" altLang="en-US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확대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사람들과의 관계 형성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도움을 줄 수 있는 사람과의 교분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정보검색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웹검색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기록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보관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문제의 모델화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특허검색</a:t>
            </a:r>
            <a:endParaRPr lang="en-US" altLang="ko-KR" sz="18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형태학적 분석법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SCAMPER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법 등</a:t>
            </a:r>
            <a:endParaRPr lang="en-US" altLang="ko-KR" sz="18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수렴적 사고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좌뇌가 발달한 탐정의 마음가짐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위한 도구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문제범위</a:t>
            </a:r>
            <a:r>
              <a:rPr lang="ko-KR" altLang="en-US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축소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질문하기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인터뷰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설문조사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통계적 공정관리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검사표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히스토그램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특성요인도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파레토도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산포도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공정관리차트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실패유형과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영향분석법</a:t>
            </a:r>
            <a:r>
              <a:rPr lang="en-US" altLang="ko-KR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(FMEA: Failure Mode &amp; Effect Analysis)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실험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벤치마킹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성찰</a:t>
            </a:r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수렴적/발산적 사고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바닥글 개체 틀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5363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3575B199-6E1E-47D0-8B61-B5FA71DDF79B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원인결과도(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Cause-and-effect or Fishbone diagram)</a:t>
            </a:r>
            <a:endParaRPr lang="ko-KR" altLang="en-US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365" name="Picture 3" descr="UNI000005a00045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8839200" cy="5006975"/>
          </a:xfrm>
          <a:noFill/>
        </p:spPr>
      </p:pic>
      <p:sp>
        <p:nvSpPr>
          <p:cNvPr id="2" name="직사각형 1"/>
          <p:cNvSpPr/>
          <p:nvPr/>
        </p:nvSpPr>
        <p:spPr>
          <a:xfrm>
            <a:off x="3491880" y="1556792"/>
            <a:ext cx="740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세부 원인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580112" y="2564904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세세부</a:t>
            </a:r>
            <a:r>
              <a:rPr lang="ko-KR" altLang="en-US" sz="1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원인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96136" y="3253234"/>
            <a:ext cx="997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세세세부</a:t>
            </a:r>
            <a:r>
              <a:rPr lang="ko-KR" altLang="en-US" sz="1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원인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바닥글 개체 틀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6387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F0F058B4-50A1-4F73-AD1C-D14F740CF972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설문조사와 파레토(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Pareto)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52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설문조사로 알아낸 사실의 예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자전거 </a:t>
            </a: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잠금장치의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가장 큰 문제점은 주인이 </a:t>
            </a: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잠금장치를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열지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못한다는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점.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토스터는 </a:t>
            </a: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주방화재의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원인이 된다.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è"/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시스템 설계 시 무엇을 고려해야 하는가?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è"/>
            </a:pP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파레토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법칙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나라 인구의 20%가 80%의 부를 관리한다.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상위 20%의 원인을 제거하면 80%의 문제를 해결할 수 있다. </a:t>
            </a:r>
          </a:p>
        </p:txBody>
      </p:sp>
      <p:pic>
        <p:nvPicPr>
          <p:cNvPr id="16390" name="Picture 6" descr="Vilfredo Pa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323850" y="5549900"/>
            <a:ext cx="284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이탈리아 경제학자 </a:t>
            </a:r>
            <a:endParaRPr lang="en-US" altLang="ko-KR" sz="1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(Vilfredo Pareto : 1848∼1923) </a:t>
            </a:r>
          </a:p>
        </p:txBody>
      </p:sp>
      <p:pic>
        <p:nvPicPr>
          <p:cNvPr id="16392" name="Picture 14" descr="bicycle_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48" y="3844655"/>
            <a:ext cx="1552511" cy="16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43961"/>
            <a:ext cx="1944340" cy="150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바닥글 개체 틀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7411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770F3E3E-862E-4016-80E2-03AEE2B11907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설문조사와 파레토(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Pareto)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19200"/>
            <a:ext cx="788035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3995936" y="2636912"/>
            <a:ext cx="2232248" cy="2664296"/>
            <a:chOff x="3995936" y="2636912"/>
            <a:chExt cx="2232248" cy="2664296"/>
          </a:xfrm>
        </p:grpSpPr>
        <p:cxnSp>
          <p:nvCxnSpPr>
            <p:cNvPr id="3" name="직선 화살표 연결선 2"/>
            <p:cNvCxnSpPr/>
            <p:nvPr/>
          </p:nvCxnSpPr>
          <p:spPr bwMode="auto">
            <a:xfrm flipV="1">
              <a:off x="3995936" y="2636912"/>
              <a:ext cx="0" cy="266429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" name="직선 화살표 연결선 4"/>
            <p:cNvCxnSpPr/>
            <p:nvPr/>
          </p:nvCxnSpPr>
          <p:spPr bwMode="auto">
            <a:xfrm>
              <a:off x="3995936" y="2636912"/>
              <a:ext cx="223224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843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DDDF89F-5B30-4EE5-9FA0-54B6E943D152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QFD(Quality Function Deployment)</a:t>
            </a:r>
            <a:endParaRPr lang="ko-KR" altLang="en-US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QFD : Quality Function Deployment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약자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1972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일본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미쓰비시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고베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(Kobe)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조선소에서 개발되고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1986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년에 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Ford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Xerox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사에 의해 미국에 도입된 종합적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품질관리 기법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단어의 의미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품질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고객의 기대를 만족시키거나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뛰어 넘는 제품의 품질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속성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특성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특징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성능을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기능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측정 가능한 기능의 용어로 나타내어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전개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하부단계로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전개한다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</p:txBody>
      </p:sp>
      <p:sp>
        <p:nvSpPr>
          <p:cNvPr id="18438" name="직사각형 1"/>
          <p:cNvSpPr>
            <a:spLocks noChangeArrowheads="1"/>
          </p:cNvSpPr>
          <p:nvPr/>
        </p:nvSpPr>
        <p:spPr bwMode="auto">
          <a:xfrm>
            <a:off x="684213" y="4724400"/>
            <a:ext cx="1943100" cy="7207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고객의 요구사항</a:t>
            </a:r>
            <a:endParaRPr lang="en-US" alt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품질</a:t>
            </a: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439" name="직사각형 6"/>
          <p:cNvSpPr>
            <a:spLocks noChangeArrowheads="1"/>
          </p:cNvSpPr>
          <p:nvPr/>
        </p:nvSpPr>
        <p:spPr bwMode="auto">
          <a:xfrm>
            <a:off x="3635375" y="4724400"/>
            <a:ext cx="1944688" cy="7207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QFD </a:t>
            </a:r>
            <a:r>
              <a:rPr lang="ko-KR" altLang="en-US" sz="18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기법</a:t>
            </a:r>
            <a:endParaRPr lang="en-US" altLang="ko-KR" sz="18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440" name="직사각형 7"/>
          <p:cNvSpPr>
            <a:spLocks noChangeArrowheads="1"/>
          </p:cNvSpPr>
          <p:nvPr/>
        </p:nvSpPr>
        <p:spPr bwMode="auto">
          <a:xfrm>
            <a:off x="6588125" y="4724400"/>
            <a:ext cx="1944688" cy="7207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제품의</a:t>
            </a: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설계상세</a:t>
            </a:r>
            <a:endParaRPr lang="en-US" alt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441" name="직선 화살표 연결선 3"/>
          <p:cNvCxnSpPr>
            <a:cxnSpLocks noChangeShapeType="1"/>
            <a:stCxn id="18438" idx="3"/>
            <a:endCxn id="18439" idx="1"/>
          </p:cNvCxnSpPr>
          <p:nvPr/>
        </p:nvCxnSpPr>
        <p:spPr bwMode="auto">
          <a:xfrm>
            <a:off x="2627313" y="5084763"/>
            <a:ext cx="100806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직선 화살표 연결선 5"/>
          <p:cNvCxnSpPr>
            <a:cxnSpLocks noChangeShapeType="1"/>
            <a:stCxn id="18439" idx="3"/>
            <a:endCxn id="18440" idx="1"/>
          </p:cNvCxnSpPr>
          <p:nvPr/>
        </p:nvCxnSpPr>
        <p:spPr bwMode="auto">
          <a:xfrm>
            <a:off x="5580063" y="5084763"/>
            <a:ext cx="100806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직사각형 5"/>
          <p:cNvSpPr>
            <a:spLocks noChangeArrowheads="1"/>
          </p:cNvSpPr>
          <p:nvPr/>
        </p:nvSpPr>
        <p:spPr bwMode="auto">
          <a:xfrm>
            <a:off x="900113" y="5591175"/>
            <a:ext cx="7324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한컴바탕" pitchFamily="18" charset="2"/>
              </a:rPr>
              <a:t>고객의 요구</a:t>
            </a:r>
            <a:r>
              <a:rPr lang="ko-KR" altLang="en-US" sz="1800" b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한컴바탕" pitchFamily="18" charset="2"/>
              </a:rPr>
              <a:t>를 충족시킬 수 있는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한컴바탕" pitchFamily="18" charset="2"/>
              </a:rPr>
              <a:t>해결방안</a:t>
            </a:r>
            <a:r>
              <a:rPr lang="ko-KR" altLang="en-US" sz="1800" b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한컴바탕" pitchFamily="18" charset="2"/>
              </a:rPr>
              <a:t>은</a:t>
            </a:r>
            <a:r>
              <a:rPr lang="en-US" altLang="ko-KR" sz="1800" b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한컴바탕" pitchFamily="18" charset="2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한컴바탕" pitchFamily="18" charset="2"/>
                <a:sym typeface="Wingdings" panose="05000000000000000000" pitchFamily="2" charset="2"/>
              </a:rPr>
              <a:t>고객의 요구가 충족되지 않은 상태 </a:t>
            </a:r>
            <a:r>
              <a:rPr lang="en-US" altLang="ko-KR" sz="1800" b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한컴바탕" pitchFamily="18" charset="2"/>
                <a:sym typeface="Wingdings" panose="05000000000000000000" pitchFamily="2" charset="2"/>
              </a:rPr>
              <a:t> </a:t>
            </a:r>
            <a:r>
              <a:rPr lang="ko-KR" altLang="en-US" sz="1800" b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한컴바탕" pitchFamily="18" charset="2"/>
                <a:sym typeface="Wingdings" panose="05000000000000000000" pitchFamily="2" charset="2"/>
              </a:rPr>
              <a:t>고객의 요구가 충족된 상태</a:t>
            </a:r>
            <a:endParaRPr lang="ko-KR" altLang="en-US" sz="1800" b="0">
              <a:latin typeface="Times New Roman" panose="02020603050405020304" pitchFamily="18" charset="0"/>
              <a:ea typeface="HY헤드라인M" panose="02030600000101010101" pitchFamily="18" charset="-127"/>
              <a:cs typeface="한컴바탕" pitchFamily="18" charset="2"/>
            </a:endParaRPr>
          </a:p>
        </p:txBody>
      </p:sp>
      <p:cxnSp>
        <p:nvCxnSpPr>
          <p:cNvPr id="3" name="직선 화살표 연결선 2"/>
          <p:cNvCxnSpPr/>
          <p:nvPr/>
        </p:nvCxnSpPr>
        <p:spPr bwMode="auto">
          <a:xfrm>
            <a:off x="1979712" y="5229200"/>
            <a:ext cx="936104" cy="36197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직선 화살표 연결선 4"/>
          <p:cNvCxnSpPr/>
          <p:nvPr/>
        </p:nvCxnSpPr>
        <p:spPr bwMode="auto">
          <a:xfrm flipH="1">
            <a:off x="6084168" y="5229200"/>
            <a:ext cx="1080120" cy="36197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1507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102CD038-9730-477F-9D36-5E083B4D8C96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벤치마킹 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제품의 장단점을 </a:t>
            </a:r>
            <a:r>
              <a:rPr lang="ko-KR" altLang="en-US" sz="18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분석해내기</a:t>
            </a:r>
            <a:r>
              <a:rPr lang="ko-KR" altLang="en-US" sz="18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위하여 성공적인 타사 제품과 비교하고 이를 자사의 제품에 반영하는 것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벤치마킹이란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용어는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토목공사에서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처음 사용됨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강물의 고저를 측정하기 위해 설치된 기준점이 벤치마크임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이것을 세우거나 활용하는 일을 벤치마킹이라고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1510" name="Picture 5" descr="d17ce7df.jpg picture by Aikoko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" y="2132856"/>
            <a:ext cx="2200870" cy="3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20070719101700322c4_101805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92487"/>
            <a:ext cx="3927922" cy="28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 bwMode="auto">
          <a:xfrm rot="1469252">
            <a:off x="3027890" y="3646986"/>
            <a:ext cx="1431876" cy="504056"/>
          </a:xfrm>
          <a:prstGeom prst="rightArrow">
            <a:avLst>
              <a:gd name="adj1" fmla="val 36463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휴먼견출새내기체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361412" y="3056088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벤치마킹을</a:t>
            </a:r>
            <a:endParaRPr lang="en-US" altLang="ko-KR" sz="16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통해 제작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45843" y="5153582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모닝구무스메</a:t>
            </a:r>
            <a:endParaRPr lang="ko-KR" altLang="en-US" sz="1100" dirty="0">
              <a:solidFill>
                <a:srgbClr val="0000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971376" y="3125228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소녀시대</a:t>
            </a:r>
            <a:endParaRPr lang="ko-KR" altLang="en-US" sz="11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file25.uf.tistory.com/original/17244F43502305570F04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b="2992"/>
          <a:stretch>
            <a:fillRect/>
          </a:stretch>
        </p:blipFill>
        <p:spPr bwMode="auto">
          <a:xfrm>
            <a:off x="1331913" y="1219200"/>
            <a:ext cx="65166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벤치마킹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갤럭시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사례</a:t>
            </a:r>
          </a:p>
        </p:txBody>
      </p:sp>
      <p:sp>
        <p:nvSpPr>
          <p:cNvPr id="22533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6E6AA9D4-915E-4691-AB65-2C858D899C39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cxnSp>
        <p:nvCxnSpPr>
          <p:cNvPr id="22534" name="직선 연결선 2"/>
          <p:cNvCxnSpPr>
            <a:cxnSpLocks noChangeShapeType="1"/>
          </p:cNvCxnSpPr>
          <p:nvPr/>
        </p:nvCxnSpPr>
        <p:spPr bwMode="auto">
          <a:xfrm>
            <a:off x="3563938" y="5599113"/>
            <a:ext cx="30241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355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7E0EAE98-755B-46B9-A798-2D0CF5A878D7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최초의 문제 정의문 작성 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단계에서 정의된 </a:t>
            </a:r>
            <a:r>
              <a:rPr lang="ko-KR" altLang="en-US" sz="1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현재상태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개선된 상태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이용하여 다음과 같은 문장을 작성한다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:“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어떻게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하면 </a:t>
            </a:r>
            <a:r>
              <a:rPr lang="ko-KR" altLang="en-US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현재 상태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A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개선된 상태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 만들 수 있을까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?”</a:t>
            </a:r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고려사항을 반영하여 위에서 작성한 문장을 다듬는다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문법에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맞는 문장을 작성하라. 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문장이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문법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 맞지 않으면 문장의 의미가 정확히 전달되지 않는다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주어와 술어의 일치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여부를 확인하라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문장을 </a:t>
            </a:r>
            <a:r>
              <a:rPr lang="ko-KR" altLang="en-US" sz="18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간결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하게 작성하라 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너무 긴 문장은 도리어 문제의 핵심을 정확히 전달하는데 방해가 된다. 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정의문은</a:t>
            </a:r>
            <a:r>
              <a:rPr lang="ko-KR" altLang="en-US" sz="1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간결하고 명확하게 작성하고, 부차적인 제한조건이나 설명들은 따로 문장으로 작성하는 것이 바람직하다.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부정문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보다는 </a:t>
            </a:r>
            <a:r>
              <a:rPr lang="ko-KR" altLang="en-US" sz="18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긍정문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작성하라.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수동형보다는 </a:t>
            </a:r>
            <a:r>
              <a:rPr lang="ko-KR" altLang="en-US" sz="18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능동형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문장으로 작성하라. </a:t>
            </a:r>
            <a:endPara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0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65D77610-EABF-4BDF-B645-3BC00CB792A7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공학적 문제와 문제해결</a:t>
            </a:r>
          </a:p>
        </p:txBody>
      </p:sp>
      <p:graphicFrame>
        <p:nvGraphicFramePr>
          <p:cNvPr id="20687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09562"/>
              </p:ext>
            </p:extLst>
          </p:nvPr>
        </p:nvGraphicFramePr>
        <p:xfrm>
          <a:off x="1524000" y="4191000"/>
          <a:ext cx="6096000" cy="17526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문제 예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상태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상태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기계 소음 문제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학업성적 향상 문제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출산율 저하 문제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소음을 내는 기계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나쁜 학업 성적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낮은 출산율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소음이 적은 기계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좋은 학업 성적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높은 출산율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15" name="그룹 14"/>
          <p:cNvGrpSpPr>
            <a:grpSpLocks/>
          </p:cNvGrpSpPr>
          <p:nvPr/>
        </p:nvGrpSpPr>
        <p:grpSpPr bwMode="auto">
          <a:xfrm>
            <a:off x="152400" y="1844675"/>
            <a:ext cx="8839200" cy="2087563"/>
            <a:chOff x="152400" y="1235301"/>
            <a:chExt cx="8839200" cy="2574699"/>
          </a:xfrm>
        </p:grpSpPr>
        <p:sp>
          <p:nvSpPr>
            <p:cNvPr id="4117" name="Rectangle 5"/>
            <p:cNvSpPr>
              <a:spLocks noChangeArrowheads="1"/>
            </p:cNvSpPr>
            <p:nvPr/>
          </p:nvSpPr>
          <p:spPr bwMode="auto">
            <a:xfrm>
              <a:off x="152400" y="1866900"/>
              <a:ext cx="32004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현재 존재 하는 것</a:t>
              </a:r>
            </a:p>
          </p:txBody>
        </p:sp>
        <p:sp>
          <p:nvSpPr>
            <p:cNvPr id="4118" name="Rectangle 6"/>
            <p:cNvSpPr>
              <a:spLocks noChangeArrowheads="1"/>
            </p:cNvSpPr>
            <p:nvPr/>
          </p:nvSpPr>
          <p:spPr bwMode="auto">
            <a:xfrm>
              <a:off x="5029200" y="1866900"/>
              <a:ext cx="39624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 dirty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미래에 존재하기를 바라는 것</a:t>
              </a:r>
            </a:p>
          </p:txBody>
        </p:sp>
        <p:sp>
          <p:nvSpPr>
            <p:cNvPr id="4119" name="AutoShape 7"/>
            <p:cNvSpPr>
              <a:spLocks noChangeArrowheads="1"/>
            </p:cNvSpPr>
            <p:nvPr/>
          </p:nvSpPr>
          <p:spPr bwMode="auto">
            <a:xfrm>
              <a:off x="3733800" y="1981200"/>
              <a:ext cx="914400" cy="6096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120" name="Rectangle 8"/>
            <p:cNvSpPr>
              <a:spLocks noChangeArrowheads="1"/>
            </p:cNvSpPr>
            <p:nvPr/>
          </p:nvSpPr>
          <p:spPr bwMode="auto">
            <a:xfrm>
              <a:off x="152400" y="2971800"/>
              <a:ext cx="32004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현재 상태 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</a:t>
              </a:r>
            </a:p>
          </p:txBody>
        </p:sp>
        <p:sp>
          <p:nvSpPr>
            <p:cNvPr id="4121" name="Rectangle 9"/>
            <p:cNvSpPr>
              <a:spLocks noChangeArrowheads="1"/>
            </p:cNvSpPr>
            <p:nvPr/>
          </p:nvSpPr>
          <p:spPr bwMode="auto">
            <a:xfrm>
              <a:off x="5029200" y="2971800"/>
              <a:ext cx="39624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개선된 상태 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</a:t>
              </a:r>
            </a:p>
          </p:txBody>
        </p:sp>
        <p:sp>
          <p:nvSpPr>
            <p:cNvPr id="4122" name="AutoShape 10"/>
            <p:cNvSpPr>
              <a:spLocks noChangeArrowheads="1"/>
            </p:cNvSpPr>
            <p:nvPr/>
          </p:nvSpPr>
          <p:spPr bwMode="auto">
            <a:xfrm>
              <a:off x="3733800" y="3086100"/>
              <a:ext cx="914400" cy="6096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123" name="Rectangle 28"/>
            <p:cNvSpPr>
              <a:spLocks noChangeArrowheads="1"/>
            </p:cNvSpPr>
            <p:nvPr/>
          </p:nvSpPr>
          <p:spPr bwMode="auto">
            <a:xfrm>
              <a:off x="1282700" y="1235301"/>
              <a:ext cx="950913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0">
                  <a:solidFill>
                    <a:srgbClr val="FF33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As-Is</a:t>
              </a:r>
            </a:p>
          </p:txBody>
        </p:sp>
        <p:sp>
          <p:nvSpPr>
            <p:cNvPr id="4124" name="Rectangle 29"/>
            <p:cNvSpPr>
              <a:spLocks noChangeArrowheads="1"/>
            </p:cNvSpPr>
            <p:nvPr/>
          </p:nvSpPr>
          <p:spPr bwMode="auto">
            <a:xfrm>
              <a:off x="6486140" y="1235301"/>
              <a:ext cx="867545" cy="45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0" dirty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To-Be</a:t>
              </a:r>
            </a:p>
          </p:txBody>
        </p:sp>
      </p:grpSp>
      <p:sp>
        <p:nvSpPr>
          <p:cNvPr id="4116" name="직사각형 13"/>
          <p:cNvSpPr>
            <a:spLocks noChangeArrowheads="1"/>
          </p:cNvSpPr>
          <p:nvPr/>
        </p:nvSpPr>
        <p:spPr bwMode="auto">
          <a:xfrm>
            <a:off x="1355725" y="1196975"/>
            <a:ext cx="6475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변화를 통해서 더 좋은 상태로 개선될 수 있는 모든 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457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AAAEF6B6-7523-49E2-977A-66C4A4D156FF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029200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정반대로 정의하기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종업원들이 야유회에 많이 참석하도록 하는 방법이 무엇일까?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	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종업원들이 야유회에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참석을 많이 하지 못하도록 하는 방법이 무엇인가?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초점을 넓히기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무중력 상태에서 우주인들이 볼펜을 사용할 수 있도록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하는 방법은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	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무중력 상태에서 우주인들이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사용할 수 있는 </a:t>
            </a:r>
            <a:r>
              <a:rPr lang="ko-KR" altLang="en-US" sz="18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필기도구는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초점을 좁히기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어떻게 하면 돈을 벌 수 있나?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	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어떻게 하면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주식투자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통해 돈을 벌 수 있나?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초점의 방향 전환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어떻게 판매를 촉진할 수 있는가?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	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어떻게 비용을 줄일 수 있는가?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창의성을 많이 요구 </a:t>
            </a: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1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왜”라고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질문하기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전력부족을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극복하기 위해 어떻게 발전용량을 키울 수 있을까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	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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왜 발전량을 키워야 하는가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과소비 때문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소비를 줄일 수는 없을까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?</a:t>
            </a: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최초 작성된 문제 정의문을 수정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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kumimoji="0" lang="ko-KR" altLang="en-US" sz="14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</a:t>
            </a: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64387A21-8D00-4560-9322-8E32972667E6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pic>
        <p:nvPicPr>
          <p:cNvPr id="25604" name="Picture 7" descr="2007022200193626334_031555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18374"/>
            <a:ext cx="2039268" cy="235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ko-KR" altLang="en-US" sz="1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정의문이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가정에 근거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경우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예)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철수의 성적이 떨어지고 있다. 어떻게 더 열심히 공부하도록 만들 수 있을까?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철수가 열심히 공부하고 있지 않다고 가정해 버림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ko-KR" altLang="en-US" sz="1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정의문이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해결책에 근거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경우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“달표면탐사차량에서 백열전구가 잘 깨어진다.”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백열전구에 유리구가 꼭 필요하다는 가정하에 문제 정의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달은 공기가 없기 때문에 백열등의 유리구가 필요 없다</a:t>
            </a:r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 dirty="0" smtClean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최초 </a:t>
            </a:r>
            <a:r>
              <a:rPr lang="ko-KR" altLang="en-US" sz="2800" b="0" dirty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ko-KR" altLang="en-US" sz="2800" b="0" dirty="0" err="1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정의문에</a:t>
            </a:r>
            <a:r>
              <a:rPr lang="ko-KR" altLang="en-US" sz="2800" b="0" dirty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있을 수 있는 오류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</a:t>
            </a: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2662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AD399377-3F34-43F3-8ADD-D5F450884A0D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문제의 현재 상태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와 개선된 상태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B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를 정의한다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문제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작성 요령에 맞게 최초의 문제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작성한다. 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최초 작성된 문제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다시 작성해 본다. </a:t>
            </a:r>
          </a:p>
          <a:p>
            <a:pPr marL="800100" lvl="1" indent="-342900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정반대로 정의하기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반대 입장에서 바꿔 말해본다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초점을 넓히기: 좀 더 넓은 문맥에서 문제를 재정의한다. 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초점을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좁히기: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좀 더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좁은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문맥에서 문제를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재정의한다.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초점의 방향 전환: 대담하게 의식적으로 초점을 변경한다. 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“왜?”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라고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질문하기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근원적 문제를 찾는다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800100" lvl="1" indent="-342900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ko-KR" altLang="en-US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61950" indent="-361950" algn="just" eaLnBrk="1" hangingPunct="1">
              <a:buFont typeface="Wingdings" panose="05000000000000000000" pitchFamily="2" charset="2"/>
              <a:buAutoNum type="arabicPeriod"/>
              <a:defRPr/>
            </a:pPr>
            <a:r>
              <a:rPr lang="ko-KR" altLang="en-US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최종 문제 </a:t>
            </a:r>
            <a:r>
              <a:rPr lang="ko-KR" altLang="en-US" sz="16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작성한다.</a:t>
            </a:r>
            <a:endParaRPr lang="en-US" altLang="ko-KR" sz="16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61950" indent="-361950" algn="just" eaLnBrk="1" hangingPunct="1">
              <a:buFont typeface="Wingdings" panose="05000000000000000000" pitchFamily="2" charset="2"/>
              <a:buAutoNum type="arabicPeriod"/>
              <a:defRPr/>
            </a:pPr>
            <a:endParaRPr lang="en-US" altLang="ko-KR" sz="16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61950" indent="-361950" algn="just" eaLnBrk="1" hangingPunct="1">
              <a:buFont typeface="Wingdings" panose="05000000000000000000" pitchFamily="2" charset="2"/>
              <a:buAutoNum type="arabicPeriod"/>
              <a:defRPr/>
            </a:pPr>
            <a:r>
              <a:rPr lang="ko-KR" altLang="en-US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최종 문제 정의문과 일치하도록 현재 상태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와 개선된 상태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B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를 수정한다.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765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B83F794D-F2D3-45E0-A099-7950E4C9CAA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증시패닉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분만에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45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 증발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9.11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때 보다 낙폭 커</a:t>
            </a:r>
          </a:p>
          <a:p>
            <a:pPr lvl="1" algn="just" eaLnBrk="1" hangingPunct="1"/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프런티어타임스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2008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09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16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(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김석 기자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리먼브러더스의 파산신청 등으로 인한  미국 월가의 쇼크가 한국 주식시장을 강타했다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16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  <a:hlinkClick r:id="rId2"/>
              </a:rPr>
              <a:t>증권선물거래소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따르면 오전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 현재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  <a:hlinkClick r:id="rId3"/>
              </a:rPr>
              <a:t>코스피지수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5%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이상 폭락해 시가총액이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752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210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억원에서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712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3130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억원으로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조원 급감했으며 코스닥시장 또한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7%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가까이 급락하며 시가총액이 종전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69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9480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억원에서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65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1160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억원으로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조원이 줄어들었다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개장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분만에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45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조원의 시가총액이 사라진 것이다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이는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9.11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테러 직후인 지난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2001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하루만에 시가총액이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조원이 줄었던 것과 비교해볼 때 그 낙폭이 훨씬 큰 상황이다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867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2644C7AA-F024-4E35-83E0-0CF2A0984F0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신종플루 환자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6184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..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비상대책 마련</a:t>
            </a:r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파이낸셜뉴스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2009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09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(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조윤주 기자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신종플루 확진 환자가 전국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6184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명에 달하는 등 급격히 확산되면서 정부가 비상대책 마련에 나섰다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7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행정안전부 재난위기상황실에 따르면 이날 현재 신종플루 확진 환자는 사망자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뇌사상태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입원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21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 등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6184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명으로 집계됐다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이에 따라 정부는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행안부 주관으로 중앙 행정부처와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16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 시ㆍ도 관계자 등이 참석한 대책회의를 열고 신종플루 확산방지 방안과 중앙재난안전대책본부 설치 방안 등을 논의한다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정부는 전날 열린 중앙부처 과장급 회의에서 신종플루 경보 수준이 ‘심각’ 단계로 상향 조정될 것에 대비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부처별 비상대책 수립 방안과 추석 연휴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수능 대비책도 세우기로 한 바 있다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이와 함께 행안부는 신임 사무관을 포함해 고위정책과정 이수자 등의 외국연수를 무기 연기하기로 했으며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전국 지자체에 가을 축제와 국제행사 등을 축소 또는 연기할 것을 권고했다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전국 지자체에서는 이날까지 취소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연기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축소한 가을 축제와 국제행사 등은 총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158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건으로 사례별로는 취소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94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연기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17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축소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47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 등이다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행안부 관계자는 “국제행사는 대부분 취소되고 국내행사는 연기되거나 규모가 많이 축소되는 경향이다”며 “행사 취소 건수는 더욱 늘어날 것으로 전망된다”고 말했다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algn="just" eaLnBrk="1" hangingPunct="1"/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ED4E3AF0-36D7-48E3-8120-61A1B00DB6E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무상급식 전면적 실시냐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단계적 실시냐 선택</a:t>
            </a:r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뉴시스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2011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08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08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10:37</a:t>
            </a:r>
          </a:p>
          <a:p>
            <a:pPr lvl="1" algn="just" eaLnBrk="1" hangingPunct="1"/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양측의 주장을 단순화 하면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시의회 측은 “학생들에게 눈칫밥을 먹이지 않으려면 무상급식을 전면적으로 시행해야 한다”는 것이고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시장 측은 “부잣집 아이들에게까지 공짜 점심은 안 되니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50%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대상으로 점진적으로 실시해야 한다”는 것이다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서울시의회가 내세우는 ‘보편적 복지’와 서울시가 주장하는 ‘선별적 복지’의 개념 차이를 잘 드러낸 표현이다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민주당과 민노당 등 진보 진영은 “일부 학생에게만 무상급식을 하면 아이들이 눈칫밥을 먹게 된다”는 주장을 내세운다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빈곤층 학생들에게만 무상급식을 제공하면 수혜를 받는 학생들의 가정 형편이 드러나 위축되고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놀림감이 되거나 왕따를 당할 우려가 크다는 주장이다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 현재 전국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16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 시도 광역단체 중에서 이미 전면 무상급식을 시행하고 있는 곳이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개나 되며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서울에서도 성북 종로 중랑 강남 서초 송파구 등에서 초등학교 일부 학년에 전면무상급식을 구 예산으로 제공하고 있으므로 전면 무상급식이 결코 무리가 아니라고 말한다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이에 대해 오 시장과 한나라당 등 우파진영은 “무차별적으로 제공하는 선심성 복지정책은 장기적으로 사회의 공정성을 해치고 국가의 성장 잠재력을 약화시킨다”고 반박한다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주민투표 청구서에도 의회가 추진하려는 전면적 무상급식을 반대하는 이유를 명확하게 적시해 놓고 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81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만여 명 서명을 받아내 주민투표를 성사시킨 청구인 측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우파 진영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 “생산가능 인구가 줄어들고 있는 상황에서 생산적인 재정투자를 멈추면 다음 세대는 물려받는 빚을 청산하기 위해 엄청난 고통을 치르게 된다”고 무차별 복지 불가론을 편다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이들은 또 “전면적 무상급식은 부자 자녀의 밥값까지 국가재정으로 지원해야 하는 모순이 발생하게 되며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이로 인해 저소득층에게 돌아갈 교육 복지혜택이 줄어들어 가난의 대물림이 우려된다”고 주장한다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무상급식이 “국가재정의 비효율을 유발할 뿐 아니라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오히려 저소득층의 희망의 싹을 꺾어버릴 수도 있다”는 견해를 갖고 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072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1BBAF326-F8CA-4992-AF1B-67B732EC9350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괴물’은 사회안전망 밖에서 태어난다</a:t>
            </a:r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내일신문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2012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오후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1:53</a:t>
            </a:r>
          </a:p>
          <a:p>
            <a:pPr lvl="1" algn="just" eaLnBrk="1" hangingPunct="1"/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나주 어린이 성폭력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의정부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여의도 흉기난동 범인들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…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빈곤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소외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판박이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묻지마식 난동과 살인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성폭력 사건이 잇따르면서 사회 분위기가 험악하다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시민들의 분노를 달래기 위해 정부는 감시와 처벌을 강화하는 대책들을 쏟아내고 있지만 실효성은 의문이다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사회안전망 확충이 전제되지 않는 한 악순환을 낳을 뿐이라는 지적의 목소리가 높다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대부분의 흉악범죄는 빈곤과 소외 속에서 벌어져온 것으로 나타났다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경찰청에 따르면 살인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강도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강간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방화 등을 저지른 강력범죄자의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70%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가량은 생활수준이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하류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속하는 것으로 조사됐다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범죄자의 경제수준은 담당 경찰관의 판단에 따라 상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하류로 분류되는데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하류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수사결과 범죄자가 보유한 재산이 거의 없어 빈곤층으로 볼 수 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살인의 경우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하류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범죄자의 비율은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2008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81%, 2009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80%, 2010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79%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유지하다 지난해 들어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68%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 하향세를 보였다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강도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강간 역시 같은 시기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50%~70%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 후반대였다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직업이 일정치 않은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무직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미상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일용직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강력범죄자의 비율 역시 전체 강력범죄자의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40%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이상을 차지하는 경향을 보였다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전문가들은 사회 양극화로 절망에 빠진 빈곤층의 불만이 범죄로 이어진다고 지적한다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신광영 중앙대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사회학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교수는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양극화의 급격한 진행 과정에서 빈곤층의 불만과 증오가 외부를 향해 표출되는 것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이라고 분석했다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실제 우리사회는 양극화가 지속적으로 진행중이다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빈곤층 또한 늘어나 범죄의 위험도 계속 커지고 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통계청에 따르면 소득분배의 불평등 정도를 뜻하는 지니계수는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2000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0.279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지난해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0.313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까지 높아졌다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같은 기간 경제수준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중산층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비중은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69.7%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63.8%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 줄어든 반면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빈곤층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비중은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10.4%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15%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 급증했다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algn="just" eaLnBrk="1" hangingPunct="1"/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174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2E614DA8-FA99-4FDD-8509-66A80D64AC48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강남 부유층 자녀들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브라질 국적 많은 이유가</a:t>
            </a:r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중앙일보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2012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오전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6:07</a:t>
            </a:r>
          </a:p>
          <a:p>
            <a:pPr lvl="1" algn="just" eaLnBrk="1" hangingPunct="1"/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외국인 학교에 입학하려는 학생과 학부모에게 거액의 돈을 받고 외국 시민권이나 여권을 위조해 준 브로커 일당이 검찰에 적발됐다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검찰은 또 외국인 학교도 이 같은 비리를 알면서 눈감아 줬을 가능성이 크다고 보고 서울 서초구의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외국인 학교 등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곳에 대해 압수수색에 나섰다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인천지검 외사부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부장검사 김형준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유학원 대표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씨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(44)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이민 알선업체 대표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씨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(40)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구속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사문서 위조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 행사 등 혐의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하고 또 다른 이민 알선업체 대표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씨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(39·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대해 구속영장을 청구했다고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밝혔다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검찰에 따르면 이들은 학부모를 대상으로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인당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5000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~1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억원을 받고 자녀가 브라질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시에라리온 등 중남미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아프리카 국가들의 국적을 취득한 것처럼 현지 여권과 시민권 증서를 만들어준 혐의를 받고 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일부 학생들은 브로커의 안내에 따라 중남미 국가 등에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2~3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단기 체류하면서 위조 시민권 증서를 취득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여권까지 발급받은 뒤 귀국해 한국 국적 포기 절차를 밟고 외국인 학교에 입학한 것으로 조사됐다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외국인 학교는 국내 체류 중인 외국인 자녀 또는 외국에서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이상 거주한 내국인으로 입학 자격이 제한돼 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검찰은 자녀 국적을 허위로 취득한 학부모가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 명에 이르는 것으로 확인한 데 이어 용의점이 있는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100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 명을 내사 중이다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이들 학부모 대부분은 서울 강남에 거주하고 있고 투자업체 대표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골프장 소유주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병원장 등 부유층과 사회 지도층에 속하는 것으로 알려졌다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algn="just" eaLnBrk="1" hangingPunct="1"/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277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1682C671-0376-44CD-BE21-094DC8A1DA05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시리아 정부군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화학무기 공격 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1300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 사망</a:t>
            </a:r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경향신문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2013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22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4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시리아 수도 다마스쿠스에서 화학무기 공격으로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1000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 이상이 숨지는 대참사가 벌어졌다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이번 사건이 정부군의 화학무기 사용으로 확인되면 서방의 군사개입으로 이어져 내전 향방이 바뀌는 ‘게임체인저’가 될 수 있다는 분석이 나오고 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시리아 최대 반정부단체 시리아국가연합의 조지 사브라 대표는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21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정부군이 다마스쿠스 교외 구타 지역을 화학무기로 공격해 약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1300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명이 사망했다고 밝혔다고 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AFP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통신이 보도했다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인권단체 시리아인권관측소도 정부군이 다마스쿠스의 반정부군 지역을 공습 및 포격했다고 밝혔다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현지 병원 의사 할리드 마흐무드는 환자 대부분이 ‘사린 가스’에 노출됐다면서 호흡곤란과 구토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동공수축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의식상실 등 독성 가스에 중독된 증상을 보였다고 터키 아나돌루통신에 밝혔다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반정부단체 시리아혁명총위원회도 유튜브 동영상을 통해 “정부군의 독가스 사용으로 끔찍한 대학살이 벌어져 수백명의 순교자와 부상자가 발생했다”면서 “아트로핀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부교감신경차단제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 의료 물품이 턱없이 부족하다”고 말했다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현지 활동가는 물과 양파만으로 치료하고 있다고 밝혀 사망자가 늘어날 것이라는 우려가 나오고 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인터넷에는 화학무기 공격을 뒷받침하는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야전병원에 실려온 어린이들이 피를 흘리지 않는 영상이 올라왔다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남성은 “집단 학살”이라며 울부짖기도 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하지만 국영 사나통신은 “화학무기 사용 주장은 완전히 틀렸다”면서 “유엔 조사단의 임무를 막으려는 시도”라고 강하게 부인했다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이날 사건은 유엔 화학무기조사단이 시리아에서 화학무기가 사용됐는지를 조사하는 상황에서 일어났다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유엔 조사단의 아케 셀스트룀은 조사에 나서겠다는 뜻을 밝혔다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영국 등은 이 사건을 유엔 안전보장이사회에 회부하겠다고 밝혔으며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반기문 유엔 사무총장은 유엔 조사단의 즉각적인 조사를 요구했다</a:t>
            </a:r>
            <a:r>
              <a:rPr lang="en-US" altLang="ko-KR" sz="1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lvl="1" algn="just" eaLnBrk="1" hangingPunct="1"/>
            <a:endParaRPr lang="en-US" altLang="ko-KR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379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7A2F2D5D-FCA1-4FC7-9834-C5B64723E667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담뱃값 내년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천원 인상 추진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</a:p>
          <a:p>
            <a:pPr lvl="1" algn="just" eaLnBrk="1" hangingPunct="1"/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연합뉴스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2014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정부가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담뱃세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기금 포함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지금보다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천원 올려 현재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500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원인 담뱃값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담뱃세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포함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500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원으로 인상하는 방안을 추진한다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 이후에도 물가와 연동해 담뱃값을 꾸준히 올리기로 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아울러 흡연 규제 차원에서 세계 주요국들과 마찬가지로 담뱃갑에 흡연 폐해를 경고하는 그림을 넣고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편의점 등 소매점의 담배 광고를 전면 금지한다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금연 치료를 받는 환자의 관련 비용을 건강보험이 부담하는 방안도 검토된다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이번 인상으로 담배 소비량은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34%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정도 감소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가격탄력도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0.425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 전망이지만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이처럼 개별소비세가 추가되는 등 세금이 상당 폭 불어남에 따라 결과적으로 담배를 통해 걷을 수 있는 세금 수입은 약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천억원 정도 증가한다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물가 측면에서는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0.62%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포인트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(p)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정도 인상 요인이 발생하는 것으로 분석됐다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정부는 또 담뱃갑에 흡연 위험성을 시각적으로 전달하는 사진 등 경고 그림을 넣도록 의무로 규정하고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홍보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판촉 목적의 소매점 내 담배광고 뿐 아니라 포괄적 담배 후원도 전면 금지하기로 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금연 치료비를 건강보험 급여로 충당하는 방안도 검토한다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정부의 담뱃값 인상 추진은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국민 건강 보호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차원에서 명분이 충분하지만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담뱃값 인상에 따른 서민층의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물가 충격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 세수 확보를 위한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우회 증세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논란 등으로 이후 국회의 관련법 개정 논의 과정에서 상당한 진통이 예상된다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정부가 이날 오전 새누리당 최고위원회의에 담뱃값 인상안을 보고한데 대해 여당 일각에서 우려의 목소리가 나왔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야당인 새정치민주연합도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서민의 주머니를 털어 세수 부족을 메우려는 꼼수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라면서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담뱃세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인상 계획을 백지화하라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 촉구하고 나섰다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lvl="1" algn="just" eaLnBrk="1" hangingPunct="1"/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512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8A93C756-D60B-4C8F-AE4A-9C20C88263E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“문제”란 무엇을 의미하는가?</a:t>
            </a:r>
          </a:p>
        </p:txBody>
      </p:sp>
      <p:pic>
        <p:nvPicPr>
          <p:cNvPr id="5125" name="Picture 3" descr="UNI000005a0000c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413" y="1557338"/>
            <a:ext cx="6688137" cy="2519362"/>
          </a:xfrm>
        </p:spPr>
      </p:pic>
      <p:sp>
        <p:nvSpPr>
          <p:cNvPr id="5126" name="Rectangle 27"/>
          <p:cNvSpPr>
            <a:spLocks noChangeArrowheads="1"/>
          </p:cNvSpPr>
          <p:nvPr/>
        </p:nvSpPr>
        <p:spPr bwMode="auto">
          <a:xfrm>
            <a:off x="179388" y="3705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27" name="Rectangle 28"/>
          <p:cNvSpPr>
            <a:spLocks noChangeArrowheads="1"/>
          </p:cNvSpPr>
          <p:nvPr/>
        </p:nvSpPr>
        <p:spPr bwMode="auto">
          <a:xfrm>
            <a:off x="944563" y="4467225"/>
            <a:ext cx="74437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en-US" altLang="ko-KR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Garbage In Garbage Out (GIGO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): </a:t>
            </a:r>
            <a:r>
              <a:rPr lang="ko-KR" altLang="en-US" sz="18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아무리 문제를 잘 </a:t>
            </a:r>
            <a:r>
              <a:rPr lang="ko-KR" altLang="en-US" sz="1800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풀었어도</a:t>
            </a:r>
            <a:r>
              <a:rPr lang="en-US" altLang="ko-KR" sz="18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8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애초에 문제가 잘못 정의되어 있었다면</a:t>
            </a:r>
            <a:r>
              <a:rPr lang="en-US" altLang="ko-KR" sz="18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8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그 해답은 아무 쓸모가 없음</a:t>
            </a:r>
            <a:r>
              <a:rPr lang="en-US" altLang="ko-KR" sz="18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8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문제는 현재 상태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개선된 상태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 변환 가능한 상황을 말한다</a:t>
            </a:r>
          </a:p>
          <a:p>
            <a:pPr eaLnBrk="1" hangingPunct="1"/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문제의 두 가지 면 = 어려움(</a:t>
            </a:r>
            <a:r>
              <a:rPr lang="ko-KR" altLang="en-US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위험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)과 도전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기회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</p:txBody>
      </p:sp>
      <p:sp>
        <p:nvSpPr>
          <p:cNvPr id="5128" name="모서리가 둥근 직사각형 8"/>
          <p:cNvSpPr>
            <a:spLocks noChangeArrowheads="1"/>
          </p:cNvSpPr>
          <p:nvPr/>
        </p:nvSpPr>
        <p:spPr bwMode="auto">
          <a:xfrm>
            <a:off x="3779838" y="1557338"/>
            <a:ext cx="1512887" cy="647700"/>
          </a:xfrm>
          <a:prstGeom prst="roundRect">
            <a:avLst>
              <a:gd name="adj" fmla="val 16667"/>
            </a:avLst>
          </a:prstGeom>
          <a:solidFill>
            <a:srgbClr val="FF3300">
              <a:alpha val="10196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481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4C2B0C33-EA76-4102-946C-A906FF616A56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"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연예인 주식부자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"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뮤지컬 배우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함연지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상장주식 가치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366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… "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소리나네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"</a:t>
            </a:r>
          </a:p>
          <a:p>
            <a:pPr lvl="1" algn="just" eaLnBrk="1" hangingPunct="1"/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동아일보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2015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재벌 정보 사이트 ‘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재벌닷컴’은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최근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함연지가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보유한 상장 주식의 가치가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366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(4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기준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올해 초보다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171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8000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(88.5%)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증가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연예인 상장 주식 부자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위에 등극했다고 밝혔다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뉴욕대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티쉬예술학교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연기과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출신인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1992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년생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함연지는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2014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뮤지컬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바람과 함께 사라지다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 데뷔한 후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지저스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크라이스트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슈퍼스타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출연했으며 최근 시작된 대학로 창작 뮤지컬 공연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무한동력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에도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한수자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역으로 출연하고 있다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또한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오뚜기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창업주인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함태호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명예회장의 손녀이자 함영준 회장의 장녀로 알려진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함연지는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오뚜기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카레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CF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직접 출연해 얼굴을 알리기도 했으며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세이던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2006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당시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억원에 달하는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오뚜기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주식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만주를 보유해 미성년 주식부자 순위에도 이름을 올린 바 있다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재벌닷컴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정보에 의하면 연예인 주식부호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위는 양현석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YG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엔터테인먼트 대표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2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위는 이수만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SM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엔터테인먼트 회장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3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위는 한성호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FNC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엔터테인먼트 대표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4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위는 배용준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키이스트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최대주주가 차지했다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algn="just" eaLnBrk="1" hangingPunct="1"/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64075"/>
            <a:ext cx="26590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584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EF763996-3B16-4406-96A8-E345C032964D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자유낙하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비트코인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700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만원대로 추락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…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한때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연저점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경신</a:t>
            </a:r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연합뉴스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] 2018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대장 격인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비트코인이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한때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연저점을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경신하며 하락세를 보이고 있다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6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거래소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빗썸에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따르면 비트코인은 이날 오전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분께 코인당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763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천원까지 내려 이른바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검은 금요일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이었던 지난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일에 기록했던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연저점인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768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원을 경신했다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오전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 현재 비트코인은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770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 내외에서 거래되고 있다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비트코인은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폭락한 이후 한때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천만원을 회복했으나 재차 하락세를 보이며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700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만원대로 주저앉았다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비트코인의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약세는 최근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가상화폐를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둘러싼 악재가 연이어 쏟아진 탓으로 풀이된다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한국과 미국 등 주요 국가에서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규제의 고삐를 조이고 있고 일본의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거래소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코인체크의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해킹으로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700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억원대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가상화폐가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도난당해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투자자들의 불안감이 커졌다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여기에 미국의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테더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코인을 둘러싼 가격조작 의혹으로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가상화폐의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신뢰도도 떨어지고 최근 미국과 영국의 은행들이 신용카드로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가상화폐를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사는 것을 금지해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거래를 부정적인 영향을 줬다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오전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50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 현재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이더리움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(-13.9%),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리플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(-14.1%),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라이트코인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(-12.1%),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이오스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(-14.6%)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 다른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가상화폐도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전일 같은 시간 대비로 하락하고 있다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lvl="1" algn="just" eaLnBrk="1" hangingPunct="1"/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58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4765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</a:t>
            </a: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3584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EF763996-3B16-4406-96A8-E345C032964D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택시기사 또 분신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…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카풀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택시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 협상 서둘러 종료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"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택시 플랫폼 개발하자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" vs "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카풀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금지부터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"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원점 맴맴</a:t>
            </a:r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뉴스</a:t>
            </a:r>
            <a:r>
              <a: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1] 2019</a:t>
            </a:r>
            <a:r>
              <a: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5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카풀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도입과 택시 처우 개선을 위한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 협상이 택시기사의 분신으로 상황이 더 꼬여가고 있다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협의 과정도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카풀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불법화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주장하는 택시업계의 입장에 막히면서 원점을 맴돌았다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11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국토교통부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관계자에 따르면 당정과 카카오 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모빌리티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택시업계는 이날 오후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시부터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시까지 약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시간가량 국회에서 사회적 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대타협기구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 협의를 했다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당정은 이날 협의에서 지난달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25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전현희 의원이 발표한 택시와 플랫폼 기술 접목 방안을 집중적으로 논의했다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앞서 김현미 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국토부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장관은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택시의 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우버화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단거리 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콜비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도입을 거론했었다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하지만 이날 협의 과정에서도 택시업계가 여전히 플랫폼 업계의 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카풀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서비스 전면 중단을 대화의 전제조건으로 내걸면서 대화에 큰 진전이 없었다는 평가다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국회 관계자는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택시와 플랫폼 기술 접목 방안은 추후 실무적인 협상을 다시 가지기로 한 점 외에는 언급할 만한 성과는 없었다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 전했다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여기에 오후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50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분께 여의도 국회 앞 도로에서 개인 택시기사가 분신 시도해 협의 분위기가 급속도로 냉각됐고 협의 자체도 황급히 종료됐다는 설명이다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국토부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관계자는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신속한 협의가 진행되는 것이 최선이지만 아직 여러 이견이 많다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며 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우선 긍정적인 성과를 만들어내기 위해 최선을 다하겠다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 말했다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5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878678"/>
            <a:ext cx="2342207" cy="13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</a:t>
            </a: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3584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EF763996-3B16-4406-96A8-E345C032964D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실습활동] 문제 정의문 작성 실습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algn="just" eaLnBrk="1" hangingPunct="1"/>
            <a:r>
              <a:rPr lang="en-US" altLang="ko-KR" sz="16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신종 코로나</a:t>
            </a:r>
            <a:r>
              <a:rPr lang="en-US" altLang="ko-KR" sz="16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까지</a:t>
            </a:r>
            <a:r>
              <a:rPr lang="en-US" altLang="ko-KR" sz="16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... '</a:t>
            </a:r>
            <a:r>
              <a:rPr lang="ko-KR" altLang="en-US" sz="16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인류의 종말은 어떻게 오는가</a:t>
            </a:r>
            <a:r>
              <a:rPr lang="en-US" altLang="ko-KR" sz="1600" b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'</a:t>
            </a:r>
            <a:endParaRPr lang="en-US" altLang="ko-KR" sz="160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뉴시스</a:t>
            </a:r>
            <a:r>
              <a:rPr lang="en-US" altLang="ko-KR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] 2020</a:t>
            </a:r>
            <a:r>
              <a:rPr lang="ko-KR" altLang="en-US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</a:p>
          <a:p>
            <a:pPr lvl="1" algn="just" eaLnBrk="1" hangingPunct="1"/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사스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(SARS·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중증급성호흡기증후군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와 신종플루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(H1N1),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메르스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(MERS·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중동호흡기증후군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신종 코로나로 이어지기까지 모든 전염병은 초기에 공포와 두려움으로 다가왔다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세계인들이 전염병으로 인한 누군가의 사망소식을 접하면서 예방에 힘썼다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완치된 환자가 나타나는 등 시간이 지나자 사람들의 인식에서 공포와 두려움이 사라졌다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혹자는 이러한 전염병을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영화에서 들어봤음직한 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지구의 자정작용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중 하나로 여기고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누군가는 지구 종말론과 연결한다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돌이켜보면 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종말론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은 끊임없이 제기돼 왔다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종교색을 띤 지구 종말론도 있었고 노스트라다무스의 예언에 따라 몇 년 몇 월 며칠이 지구 종말의 날이라는 이야기도 돌았다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2000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년대를 맞이할 때에는 밀레니엄 버그라는 것으로 인해 당시 우리의 기술이 마비되는 등 문명이 급격히 퇴보할 것이라는 주장도 나왔다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그러나 예언과 예측들은 번번이 빗나갔다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잊혀질만하면 약간 변형됐거나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새로운 종말론이 또 나타난다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사람들은 또 두려움과의 한 판을 치르곤 위기에 봉착했던 것을 잊고 만다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'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인류의 종말은 어떻게 오는가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의 저자 이철환은 인류가 종교나 예언에 따른 종말론에 두려워하면서도 정작 스스로 지구 멸망 가능성을 키워왔다고 말한다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사회 곳곳 여러 분야에서 엿보이는 부조리와 탐욕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갈등 해소에 노력을 기울이지 않는다면 지구의 종말은 종교나 예언자에서 이르는 시점보다 더 빨리 다가올 수 있다는 것이다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1900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년대에서 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2000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년대로 넘어가던 시점에 나타난 세기말 현상과 밀레니엄 버그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인공지능 시대에 인간이 지배당할 가능성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의학기술 발달로 인한 인구 폭발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지구온난화에 따른 생태계 위협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미세먼지 등으로 인한 대기오염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플라스틱 사용과 처리 미흡에 따른 질병 발생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국가 이기주의 심화와 약육강식 등 힘의 논리가 지배하는 지구촌 사회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갈수록 커지는 테러의 공포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무역전쟁의 확산 등을 환경적 요인을 조목조목 제시한다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이에 비해 윤리와 도덕이 결여되어가는 사람들과 소통과 배려의식이 실종된 사회를 대조적으로 배치한다</a:t>
            </a: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just" eaLnBrk="1" hangingPunct="1"/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문제는 무엇인가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87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072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DFF6B299-BB84-4C1C-9DF1-DD4463FF59DD}" type="slidenum">
              <a:rPr kumimoji="0" lang="ko-KR" altLang="en-US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r>
              <a:rPr kumimoji="0" lang="en-US" altLang="ko-KR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219200"/>
            <a:ext cx="7772400" cy="1143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/>
            <a:r>
              <a:rPr lang="ko-KR" altLang="en-US" kern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문제정의보고서</a:t>
            </a:r>
            <a:endParaRPr lang="ko-KR" altLang="en-US" kern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371600" y="3810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ko-KR" sz="2800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Creative Engineering</a:t>
            </a:r>
          </a:p>
          <a:p>
            <a:pPr marL="0" indent="0" algn="ctr" eaLnBrk="1" hangingPunct="1">
              <a:buNone/>
            </a:pPr>
            <a:endParaRPr lang="ko-KR" altLang="en-US" sz="2800" kern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 eaLnBrk="1" hangingPunct="1">
              <a:buNone/>
            </a:pPr>
            <a:r>
              <a:rPr lang="ko-KR" altLang="en-US" sz="1800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공과대학 토목공학부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296377" y="2874611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ko-KR" altLang="en-US" u="sng" kern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주제 </a:t>
            </a:r>
            <a:r>
              <a:rPr lang="en-US" altLang="ko-KR" u="sng" kern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                                                </a:t>
            </a:r>
            <a:endParaRPr lang="en-US" altLang="ko-KR" u="sng" kern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83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686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B69607E6-ED3F-4E5B-9687-50401AD1B035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정의문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작성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  <a:defRPr/>
            </a:pPr>
            <a:r>
              <a:rPr lang="ko-KR" altLang="en-US" sz="1600" smtClean="0">
                <a:latin typeface="HY헤드라인M" pitchFamily="18" charset="-127"/>
                <a:ea typeface="HY헤드라인M" pitchFamily="18" charset="-127"/>
              </a:rPr>
              <a:t>문제의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현재 상태 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와 개선된 상태 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B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를 </a:t>
            </a:r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정의한다</a:t>
            </a:r>
            <a:r>
              <a:rPr lang="en-US" altLang="ko-KR" sz="160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AutoNum type="arabicPeriod"/>
              <a:defRPr/>
            </a:pP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smtClean="0">
                <a:latin typeface="HY헤드라인M" pitchFamily="18" charset="-127"/>
                <a:ea typeface="HY헤드라인M" pitchFamily="18" charset="-127"/>
              </a:rPr>
              <a:t>현재상태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A </a:t>
            </a:r>
            <a:r>
              <a:rPr lang="en-US" altLang="ko-KR" sz="1400" smtClean="0"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개선상태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B : </a:t>
            </a: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en-US" altLang="ko-KR" sz="160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en-US" altLang="ko-KR" sz="160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문제 </a:t>
            </a:r>
            <a:r>
              <a:rPr lang="ko-KR" altLang="en-US" sz="1600" dirty="0" err="1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작성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요령에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맞게 최초의 문제 </a:t>
            </a:r>
            <a:r>
              <a:rPr lang="ko-KR" altLang="en-US" sz="1600" dirty="0" err="1"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작성한다. 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smtClean="0">
                <a:latin typeface="HY헤드라인M" pitchFamily="18" charset="-127"/>
                <a:ea typeface="HY헤드라인M" pitchFamily="18" charset="-127"/>
              </a:rPr>
              <a:t>최초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문제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>
                <a:latin typeface="HY헤드라인M" pitchFamily="18" charset="-127"/>
                <a:ea typeface="HY헤드라인M" pitchFamily="18" charset="-127"/>
              </a:rPr>
              <a:t>: </a:t>
            </a: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686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B69607E6-ED3F-4E5B-9687-50401AD1B035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정의문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작성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r>
              <a:rPr lang="en-US" altLang="ko-KR" sz="160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최초 </a:t>
            </a:r>
            <a:r>
              <a:rPr lang="ko-KR" altLang="en-US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작성된 문제 </a:t>
            </a:r>
            <a:r>
              <a:rPr lang="ko-KR" altLang="en-US" sz="16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다음의 측면에서 수정하여 문제</a:t>
            </a:r>
            <a:r>
              <a:rPr lang="en-US" altLang="ko-KR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다시 작성해 본다</a:t>
            </a:r>
            <a:r>
              <a:rPr lang="en-US" altLang="ko-KR" sz="160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0" lvl="1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정반대로 표현한 문제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smtClean="0"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초점을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넓힌 문제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smtClean="0"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초점을 좁힌 문제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smtClean="0"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초점이 전환된 문제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smtClean="0"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왜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?”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라는 질문을 통해 찾은 근원적 문제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endParaRPr lang="en-US" altLang="ko-KR" sz="14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48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686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B69607E6-ED3F-4E5B-9687-50401AD1B035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정의문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작성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8125" indent="-238125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수정된 문제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중 가장 적합한 하나의 문제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선택하거나 복수의 문제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조합하여 최종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문제 </a:t>
            </a:r>
            <a:r>
              <a:rPr lang="ko-KR" altLang="en-US" sz="1600" dirty="0" err="1">
                <a:latin typeface="HY헤드라인M" pitchFamily="18" charset="-127"/>
                <a:ea typeface="HY헤드라인M" pitchFamily="18" charset="-127"/>
              </a:rPr>
              <a:t>정의문을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작성한다.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smtClean="0">
                <a:latin typeface="HY헤드라인M" pitchFamily="18" charset="-127"/>
                <a:ea typeface="HY헤드라인M" pitchFamily="18" charset="-127"/>
              </a:rPr>
              <a:t>최종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문제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정의문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en-US" altLang="ko-KR" sz="160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en-US" altLang="ko-KR" sz="1600"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en-US" altLang="ko-KR" sz="160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최종 문제 정의문과 일치하도록 현재 상태 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와 개선된 상태 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B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를 수정한다. </a:t>
            </a: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smtClean="0">
                <a:latin typeface="HY헤드라인M" pitchFamily="18" charset="-127"/>
                <a:ea typeface="HY헤드라인M" pitchFamily="18" charset="-127"/>
              </a:rPr>
              <a:t>수정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현재상태 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A </a:t>
            </a:r>
            <a:r>
              <a:rPr lang="en-US" altLang="ko-KR" sz="1400">
                <a:latin typeface="HY헤드라인M" pitchFamily="18" charset="-127"/>
                <a:ea typeface="HY헤드라인M" pitchFamily="18" charset="-127"/>
              </a:rPr>
              <a:t>: </a:t>
            </a:r>
            <a:endParaRPr lang="en-US" altLang="ko-KR" sz="1400" smtClean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marL="685800" lvl="1" algn="just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수정 개선상태 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B : </a:t>
            </a:r>
          </a:p>
        </p:txBody>
      </p:sp>
    </p:spTree>
    <p:extLst>
      <p:ext uri="{BB962C8B-B14F-4D97-AF65-F5344CB8AC3E}">
        <p14:creationId xmlns:p14="http://schemas.microsoft.com/office/powerpoint/2010/main" val="29612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614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AADF064C-BE6F-4352-AF08-2A054E88BA87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정의의 중요성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무엇이 진짜 문제인가?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낙타 이야기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문제정의에 따라서 해결책의 질이 달라진다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 2.1: 고래 뱃속의 잠수부 문제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문제 정의문이 진짜 문제를 정의하는데 실패한 경우 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 2.2: 배 아픈 학생</a:t>
            </a:r>
          </a:p>
          <a:p>
            <a:pPr marL="800100" lvl="1" indent="-342900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 2.3: 물침대 이야기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717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F238CA2A-403E-4692-915B-D632CC3AD0C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무엇이 진짜 문제인가?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029200"/>
          </a:xfrm>
          <a:noFill/>
        </p:spPr>
        <p:txBody>
          <a:bodyPr/>
          <a:lstStyle/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옛날 한 수피(</a:t>
            </a:r>
            <a:r>
              <a:rPr lang="ko-KR" altLang="en-US" sz="1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이슴람교의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스승)가 있었는데, 그는 자기가 죽은 뒤에 제자들이 계속 도를 닦을 수 있도록 지혜로운 스승을 찾기를 바랐다. 그리하여 그는 죽기 전에 제자들에게 </a:t>
            </a:r>
            <a:r>
              <a:rPr lang="ko-KR" altLang="en-US" sz="160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열 일곱 마리의 낙타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함께 다음과 같은 유서를 남겼다. </a:t>
            </a: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ko-KR" altLang="en-US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6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“너희 세 제자는 이 낙타를 다음과 같이 나누어 가져라. 제일 나이가 많은 자가 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절반</a:t>
            </a:r>
            <a:r>
              <a:rPr lang="ko-KR" altLang="en-US" sz="16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갖고, 중간 사람이 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3분의 1</a:t>
            </a:r>
            <a:r>
              <a:rPr lang="ko-KR" altLang="en-US" sz="16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을, 그리고 나이가 제일 적은 자가 </a:t>
            </a:r>
            <a:r>
              <a:rPr lang="ko-KR" altLang="en-US" sz="1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9분의 1</a:t>
            </a:r>
            <a:r>
              <a:rPr lang="ko-KR" altLang="en-US" sz="16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갖도록 하여라.</a:t>
            </a:r>
            <a:r>
              <a:rPr lang="en-US" altLang="ko-KR" sz="16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ko-KR" altLang="en-US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그가 죽자 유언장을 읽어 본 제자들은 </a:t>
            </a:r>
            <a:r>
              <a:rPr lang="ko-KR" altLang="en-US" sz="1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어리둥절하였다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낙타 열 일곱 마리를 그런 식으로 나눌 수는 없기 때문이다. 공동 소유로 할 수도 없고 얼추 비슷하게 나누어 가질 수도 없고, 어떤 재판관은 그것들을 팔아 돈으로 나누어 가지라고 권유하기도 하였다. 그러나 제자들은 스승의 유언에는 반드시 무슨 지혜가 숨어 있으리라고 생각하고 이 어려운 문제를 풀어줄 사람을 찾았다. 그들이 찾아간 사람은 모두 문제를 풀지 못하였다. 그러다가 마침내 마호메트의 사위인 </a:t>
            </a:r>
            <a:r>
              <a:rPr lang="ko-KR" altLang="en-US" sz="1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하즈랏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알리의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집의 문을 두드리게 되었다. </a:t>
            </a: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ko-KR" altLang="en-US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200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하즈랏</a:t>
            </a:r>
            <a:r>
              <a:rPr lang="ko-KR" altLang="en-US" sz="12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알리</a:t>
            </a:r>
            <a:r>
              <a:rPr lang="ko-KR" altLang="en-US" sz="1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말했다. “이렇게 하면 되지 않겠는가? 내가 내 낙타를 한 마리 보태 주지. 그러면 모두 열 여덟 마리가 되네. 제일 나이 많은 사람이 그 반수인 아홉 마리를 갖게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번째 사람이 3분의 1인 여섯 마리를 갖고 맨 끝의 제자는 9분의 1인 두 마리를 갖게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그러면 9 + 6 + 2 = 17마리를 자네들이 갖는 셈이지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나머지 한 마리는 내가 도로 갖겠네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.”</a:t>
            </a: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ko-KR" altLang="en-US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이렇게 하여 제자들은 새 스승을 모시게 되었다.</a:t>
            </a: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ko-KR" altLang="en-US" sz="1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ko-KR" altLang="en-US" sz="1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언뜻 보아  산수 놀이 같지만 이 이야기 속에는 상당히 깊은 뜻이 담겨 있습니다. </a:t>
            </a:r>
            <a:r>
              <a:rPr lang="ko-KR" altLang="en-US" sz="100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공동의 문제를 해결하는 것은 누군가가 한 마리의 낙타를 내놓음으로써 가능해지는 것입니다</a:t>
            </a:r>
            <a:r>
              <a:rPr lang="ko-KR" altLang="en-US" sz="1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여러분은 각각 몇 마리의 낙타를 가지고 있습니까? 그것을 어떻게 나누겠습니까? 그것을 나누기 위해서 누가 자기의 것을 기꺼이 내놓는 사람이 될 것입니까? 서로 자기의 지혜와 </a:t>
            </a:r>
            <a:r>
              <a:rPr lang="ko-KR" altLang="en-US" sz="1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총명함만을</a:t>
            </a:r>
            <a:r>
              <a:rPr lang="ko-KR" altLang="en-US" sz="1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내세우고 다투는 현대 사회에서, 아홉을 가진 자가 하나를 가진 자의 것을 빼앗아 열을 채우려는 마음으로는 어림도 없는 이야기입니다. 이 이야기의 </a:t>
            </a:r>
            <a:r>
              <a:rPr lang="ko-KR" altLang="en-US" sz="100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지혜는 좁은 틀을 깨고 누군가의 삶과 경험이 보태어질 때 (그것이 하나의 자극이 되어) 계속해서 키를 키워 나갈 수 있다는 의미를 내포</a:t>
            </a:r>
            <a:r>
              <a:rPr lang="ko-KR" altLang="en-US" sz="1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하고 있습니다. 틀에 박힌 방식에 의하지 않고 문제를 새롭게 구성해 보는 것에 의해 해결의 실마리는 풀립니다. 흔히 말하는 </a:t>
            </a:r>
            <a:r>
              <a:rPr lang="ko-KR" altLang="en-US" sz="100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발상의 대전환</a:t>
            </a:r>
            <a:r>
              <a:rPr lang="ko-KR" altLang="en-US" sz="1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입니다. 열린 사고와 열린 마음이, 제자들이 풀지 못해 안타까워하던 스승의 유언을 풀어주게 되고 그들을 계속 정진할 수 있게 한 것입니다.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</a:t>
            </a: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819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9F9CA40A-6B49-4A24-9938-4F3FFE5FCA98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무엇이 진짜 문제인가?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633913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낙타 이야기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304800" y="2147888"/>
            <a:ext cx="1039813" cy="8842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2124075" y="1595438"/>
            <a:ext cx="844550" cy="552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3813175" y="2092325"/>
            <a:ext cx="1039813" cy="8842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189163" y="1703388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8 1/2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2197100" y="2478088"/>
            <a:ext cx="75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5 2/3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198688" y="3252788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 8/9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565150" y="2424113"/>
            <a:ext cx="63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17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V="1">
            <a:off x="1344613" y="1816100"/>
            <a:ext cx="779462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1344613" y="2644775"/>
            <a:ext cx="779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1279525" y="2809875"/>
            <a:ext cx="844550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2124075" y="2368550"/>
            <a:ext cx="844550" cy="552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2124075" y="3141663"/>
            <a:ext cx="844550" cy="552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1330325" y="18081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1/2</a:t>
            </a:r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1476375" y="22717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1/3</a:t>
            </a:r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1489075" y="27686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1/9</a:t>
            </a:r>
          </a:p>
        </p:txBody>
      </p:sp>
      <p:sp>
        <p:nvSpPr>
          <p:cNvPr id="8213" name="Text Box 20"/>
          <p:cNvSpPr txBox="1">
            <a:spLocks noChangeArrowheads="1"/>
          </p:cNvSpPr>
          <p:nvPr/>
        </p:nvSpPr>
        <p:spPr bwMode="auto">
          <a:xfrm>
            <a:off x="3857625" y="2378075"/>
            <a:ext cx="89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17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+ 1</a:t>
            </a:r>
          </a:p>
        </p:txBody>
      </p:sp>
      <p:sp>
        <p:nvSpPr>
          <p:cNvPr id="8214" name="Text Box 21"/>
          <p:cNvSpPr txBox="1">
            <a:spLocks noChangeArrowheads="1"/>
          </p:cNvSpPr>
          <p:nvPr/>
        </p:nvSpPr>
        <p:spPr bwMode="auto">
          <a:xfrm>
            <a:off x="5883275" y="1585913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5905500" y="23764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919788" y="31369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</a:p>
        </p:txBody>
      </p:sp>
      <p:sp>
        <p:nvSpPr>
          <p:cNvPr id="8217" name="Line 24"/>
          <p:cNvSpPr>
            <a:spLocks noChangeShapeType="1"/>
          </p:cNvSpPr>
          <p:nvPr/>
        </p:nvSpPr>
        <p:spPr bwMode="auto">
          <a:xfrm flipV="1">
            <a:off x="4852988" y="1760538"/>
            <a:ext cx="779462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8" name="Line 25"/>
          <p:cNvSpPr>
            <a:spLocks noChangeShapeType="1"/>
          </p:cNvSpPr>
          <p:nvPr/>
        </p:nvSpPr>
        <p:spPr bwMode="auto">
          <a:xfrm>
            <a:off x="4852988" y="2589213"/>
            <a:ext cx="779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>
            <a:off x="4787900" y="2754313"/>
            <a:ext cx="844550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4872038" y="170815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1/2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4933950" y="22606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1/3</a:t>
            </a:r>
          </a:p>
        </p:txBody>
      </p:sp>
      <p:sp>
        <p:nvSpPr>
          <p:cNvPr id="8222" name="Text Box 29"/>
          <p:cNvSpPr txBox="1">
            <a:spLocks noChangeArrowheads="1"/>
          </p:cNvSpPr>
          <p:nvPr/>
        </p:nvSpPr>
        <p:spPr bwMode="auto">
          <a:xfrm>
            <a:off x="4986338" y="27178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1/9</a:t>
            </a:r>
          </a:p>
        </p:txBody>
      </p:sp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5632450" y="1484313"/>
            <a:ext cx="844550" cy="552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24" name="Rectangle 31"/>
          <p:cNvSpPr>
            <a:spLocks noChangeArrowheads="1"/>
          </p:cNvSpPr>
          <p:nvPr/>
        </p:nvSpPr>
        <p:spPr bwMode="auto">
          <a:xfrm>
            <a:off x="5632450" y="2257425"/>
            <a:ext cx="844550" cy="552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25" name="Rectangle 32"/>
          <p:cNvSpPr>
            <a:spLocks noChangeArrowheads="1"/>
          </p:cNvSpPr>
          <p:nvPr/>
        </p:nvSpPr>
        <p:spPr bwMode="auto">
          <a:xfrm>
            <a:off x="5632450" y="3032125"/>
            <a:ext cx="844550" cy="552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9649" name="Text Box 33"/>
          <p:cNvSpPr txBox="1">
            <a:spLocks noChangeArrowheads="1"/>
          </p:cNvSpPr>
          <p:nvPr/>
        </p:nvSpPr>
        <p:spPr bwMode="auto">
          <a:xfrm>
            <a:off x="0" y="3860800"/>
            <a:ext cx="709873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스승의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계산이 맞아떨어지지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않는다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1/2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+ 1/3 + 1/8 = 17/18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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1</a:t>
            </a:r>
          </a:p>
        </p:txBody>
      </p:sp>
      <p:pic>
        <p:nvPicPr>
          <p:cNvPr id="8227" name="Picture 34" descr="CA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533900"/>
            <a:ext cx="2400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52" name="Rectangle 36"/>
          <p:cNvSpPr>
            <a:spLocks noChangeArrowheads="1"/>
          </p:cNvSpPr>
          <p:nvPr/>
        </p:nvSpPr>
        <p:spPr bwMode="auto">
          <a:xfrm>
            <a:off x="152400" y="4508500"/>
            <a:ext cx="64389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스승의 </a:t>
            </a:r>
            <a:r>
              <a:rPr lang="ko-KR" altLang="en-US" sz="1800" b="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진의는 무엇일까??? </a:t>
            </a:r>
            <a:endParaRPr lang="en-US" altLang="ko-KR" sz="1800" b="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1800" b="0" dirty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현재 상태</a:t>
            </a:r>
            <a:r>
              <a:rPr lang="en-US" altLang="ko-KR" sz="1800" b="0" dirty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b="0" dirty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개선된 상태</a:t>
            </a:r>
            <a:endParaRPr lang="ko-KR" altLang="en-US" sz="1800" b="0" dirty="0">
              <a:solidFill>
                <a:srgbClr val="FF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17마리의 낙타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셋이 나눠 가진 낙타</a:t>
            </a:r>
          </a:p>
          <a:p>
            <a:pPr algn="ctr" eaLnBrk="1" hangingPunct="1">
              <a:buFontTx/>
              <a:buNone/>
            </a:pP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스승을 잃은 제자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새 스승을 얻은 제자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9" grpId="0" autoUpdateAnimBg="0"/>
      <p:bldP spid="23965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17600"/>
            <a:ext cx="834072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922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16CDB1B2-512A-4D6E-92FD-FA7E148BDA87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문제정의에 따라서 해결책의 질이 달라진다</a:t>
            </a:r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7073900" y="1943100"/>
            <a:ext cx="1530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611188" y="2305050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5653088" y="4552950"/>
            <a:ext cx="27352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4284663" y="4894263"/>
            <a:ext cx="3121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>
            <a:off x="5316538" y="6021388"/>
            <a:ext cx="24241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7" name="Line 9"/>
          <p:cNvSpPr>
            <a:spLocks noChangeShapeType="1"/>
          </p:cNvSpPr>
          <p:nvPr/>
        </p:nvSpPr>
        <p:spPr bwMode="auto">
          <a:xfrm>
            <a:off x="1908175" y="5661025"/>
            <a:ext cx="2232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그룹 10"/>
          <p:cNvGrpSpPr>
            <a:grpSpLocks/>
          </p:cNvGrpSpPr>
          <p:nvPr/>
        </p:nvGrpSpPr>
        <p:grpSpPr bwMode="auto">
          <a:xfrm>
            <a:off x="152400" y="1177925"/>
            <a:ext cx="5643563" cy="5102225"/>
            <a:chOff x="151619" y="1177743"/>
            <a:chExt cx="5493335" cy="4965460"/>
          </a:xfrm>
        </p:grpSpPr>
        <p:pic>
          <p:nvPicPr>
            <p:cNvPr id="10252" name="Picture 5"/>
            <p:cNvPicPr>
              <a:picLocks noChangeAspect="1" noChangeArrowheads="1"/>
            </p:cNvPicPr>
            <p:nvPr/>
          </p:nvPicPr>
          <p:blipFill>
            <a:blip r:embed="rId2">
              <a:lum bright="-20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68" y="1177743"/>
              <a:ext cx="5474286" cy="3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6"/>
            <p:cNvPicPr>
              <a:picLocks noChangeAspect="1" noChangeArrowheads="1"/>
            </p:cNvPicPr>
            <p:nvPr/>
          </p:nvPicPr>
          <p:blipFill>
            <a:blip r:embed="rId3">
              <a:lum bright="-24000" contras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19" y="3902610"/>
              <a:ext cx="5481451" cy="2240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024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D77CEF10-E97A-4663-AC53-A7F00C6B2EDA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문제정의문이 진짜문제를 정의하는데 실패한 경우(1/2)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1050925" y="1744663"/>
            <a:ext cx="34147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2700338" y="4000500"/>
            <a:ext cx="1362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0248" name="Picture 11" descr="201627386_b755dace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17708"/>
          <a:stretch>
            <a:fillRect/>
          </a:stretch>
        </p:blipFill>
        <p:spPr bwMode="auto">
          <a:xfrm>
            <a:off x="6804025" y="3933825"/>
            <a:ext cx="2160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직사각형 10"/>
          <p:cNvSpPr>
            <a:spLocks noChangeArrowheads="1"/>
          </p:cNvSpPr>
          <p:nvPr/>
        </p:nvSpPr>
        <p:spPr bwMode="auto">
          <a:xfrm>
            <a:off x="5920984" y="2060575"/>
            <a:ext cx="3002746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12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표면적 문제</a:t>
            </a:r>
            <a:endParaRPr lang="en-US" altLang="ko-KR" sz="1200" b="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배가 아픈 철수 </a:t>
            </a: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배가 </a:t>
            </a:r>
            <a:r>
              <a:rPr lang="ko-KR" altLang="en-US" sz="12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아프지 </a:t>
            </a: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않은 철수</a:t>
            </a:r>
            <a:endParaRPr lang="en-US" altLang="ko-KR" sz="1200" b="0" dirty="0"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해결책 </a:t>
            </a:r>
            <a:r>
              <a:rPr lang="en-US" altLang="ko-KR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병원에서 치료</a:t>
            </a:r>
          </a:p>
        </p:txBody>
      </p:sp>
      <p:sp>
        <p:nvSpPr>
          <p:cNvPr id="10250" name="직사각형 11"/>
          <p:cNvSpPr>
            <a:spLocks noChangeArrowheads="1"/>
          </p:cNvSpPr>
          <p:nvPr/>
        </p:nvSpPr>
        <p:spPr bwMode="auto">
          <a:xfrm>
            <a:off x="5690945" y="2852738"/>
            <a:ext cx="346441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12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</a:t>
            </a:r>
            <a:endParaRPr lang="en-US" altLang="ko-KR" sz="1200" b="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왕따를 당하는 철수 </a:t>
            </a: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왕따를 </a:t>
            </a:r>
            <a:r>
              <a:rPr lang="ko-KR" altLang="en-US" sz="12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당하</a:t>
            </a: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지</a:t>
            </a:r>
            <a:r>
              <a:rPr lang="ko-KR" altLang="en-US" sz="12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않는 철수</a:t>
            </a:r>
            <a:endParaRPr lang="en-US" altLang="ko-KR" sz="1200" b="0" dirty="0"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해결책 </a:t>
            </a:r>
            <a:r>
              <a:rPr lang="en-US" altLang="ko-KR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12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왕따 문제 해결</a:t>
            </a:r>
          </a:p>
        </p:txBody>
      </p:sp>
      <p:sp>
        <p:nvSpPr>
          <p:cNvPr id="10251" name="직사각형 12"/>
          <p:cNvSpPr>
            <a:spLocks noChangeArrowheads="1"/>
          </p:cNvSpPr>
          <p:nvPr/>
        </p:nvSpPr>
        <p:spPr bwMode="auto">
          <a:xfrm>
            <a:off x="5921375" y="1268413"/>
            <a:ext cx="3001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12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일반적 문제정의</a:t>
            </a:r>
            <a:endParaRPr lang="en-US" altLang="ko-KR" sz="1200" b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학교를 못 가는 철수 </a:t>
            </a: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학교를 가는 철수</a:t>
            </a:r>
            <a:endParaRPr lang="en-US" altLang="ko-KR" sz="1200" b="0"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해결책 </a:t>
            </a:r>
            <a:r>
              <a:rPr lang="en-US" altLang="ko-KR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???</a:t>
            </a:r>
            <a:endParaRPr lang="ko-KR" altLang="en-US" sz="1200" b="0"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34072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126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A8A0152A-B82A-4057-A88F-809721F8ACB0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문제정의문이 진짜문제를 정의하는데 실패한 경우(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/2)</a:t>
            </a:r>
          </a:p>
        </p:txBody>
      </p:sp>
      <p:pic>
        <p:nvPicPr>
          <p:cNvPr id="11270" name="Picture 9" descr="img_7_865_0?11598689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376738"/>
            <a:ext cx="27717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2592388" y="2036763"/>
            <a:ext cx="37798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72" name="직사각형 7"/>
          <p:cNvSpPr>
            <a:spLocks noChangeArrowheads="1"/>
          </p:cNvSpPr>
          <p:nvPr/>
        </p:nvSpPr>
        <p:spPr bwMode="auto">
          <a:xfrm>
            <a:off x="3430588" y="4724400"/>
            <a:ext cx="2438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12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가짜 문제</a:t>
            </a:r>
            <a:endParaRPr lang="en-US" altLang="ko-KR" sz="1200" b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구멍 난 침대 구멍을 때운 침대</a:t>
            </a:r>
            <a:endParaRPr lang="en-US" altLang="ko-KR" sz="1200" b="0"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해결책 </a:t>
            </a:r>
            <a:r>
              <a:rPr lang="en-US" altLang="ko-KR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구멍을 찾아 때움</a:t>
            </a:r>
          </a:p>
        </p:txBody>
      </p:sp>
      <p:sp>
        <p:nvSpPr>
          <p:cNvPr id="11273" name="직사각형 8"/>
          <p:cNvSpPr>
            <a:spLocks noChangeArrowheads="1"/>
          </p:cNvSpPr>
          <p:nvPr/>
        </p:nvSpPr>
        <p:spPr bwMode="auto">
          <a:xfrm>
            <a:off x="3071813" y="5516563"/>
            <a:ext cx="3155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12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</a:t>
            </a:r>
            <a:endParaRPr lang="en-US" altLang="ko-KR" sz="1200" b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물이 새는 화장실 </a:t>
            </a: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물이 새지 않는 화장실</a:t>
            </a:r>
            <a:endParaRPr lang="en-US" altLang="ko-KR" sz="1200" b="0"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해결책 </a:t>
            </a:r>
            <a:r>
              <a:rPr lang="en-US" altLang="ko-KR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화장실 수리</a:t>
            </a:r>
          </a:p>
        </p:txBody>
      </p:sp>
      <p:sp>
        <p:nvSpPr>
          <p:cNvPr id="11274" name="직사각형 9"/>
          <p:cNvSpPr>
            <a:spLocks noChangeArrowheads="1"/>
          </p:cNvSpPr>
          <p:nvPr/>
        </p:nvSpPr>
        <p:spPr bwMode="auto">
          <a:xfrm>
            <a:off x="138113" y="5157788"/>
            <a:ext cx="2489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12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일반적 문제정의</a:t>
            </a:r>
            <a:endParaRPr lang="en-US" altLang="ko-KR" sz="1200" b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물에 젖은 침대 </a:t>
            </a: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젖지 않은 침대</a:t>
            </a:r>
            <a:endParaRPr lang="en-US" altLang="ko-KR" sz="1200" b="0"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algn="ctr" eaLnBrk="1" hangingPunct="1">
              <a:buFontTx/>
              <a:buNone/>
            </a:pPr>
            <a:r>
              <a:rPr lang="ko-KR" altLang="en-US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해결책 </a:t>
            </a:r>
            <a:r>
              <a:rPr lang="en-US" altLang="ko-KR" sz="1200" b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???</a:t>
            </a:r>
            <a:endParaRPr lang="ko-KR" altLang="en-US" sz="1200" b="0"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휴먼견출새내기체"/>
        <a:ea typeface="휴먼견출새내기체"/>
        <a:cs typeface=""/>
      </a:majorFont>
      <a:minorFont>
        <a:latin typeface="휴먼견출새내기체"/>
        <a:ea typeface="휴먼견출새내기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휴먼견출새내기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휴먼견출새내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6855</TotalTime>
  <Words>4518</Words>
  <Application>Microsoft Office PowerPoint</Application>
  <PresentationFormat>화면 슬라이드 쇼(4:3)</PresentationFormat>
  <Paragraphs>408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6" baseType="lpstr">
      <vt:lpstr>HY헤드라인M</vt:lpstr>
      <vt:lpstr>굴림</vt:lpstr>
      <vt:lpstr>맑은 고딕</vt:lpstr>
      <vt:lpstr>한컴바탕</vt:lpstr>
      <vt:lpstr>휴먼견출새내기체</vt:lpstr>
      <vt:lpstr>Symbol</vt:lpstr>
      <vt:lpstr>Times New Roman</vt:lpstr>
      <vt:lpstr>Wingdings</vt:lpstr>
      <vt:lpstr>기본 디자인</vt:lpstr>
      <vt:lpstr>#02. 문제정의</vt:lpstr>
      <vt:lpstr>공학적 문제와 문제해결</vt:lpstr>
      <vt:lpstr>“문제”란 무엇을 의미하는가?</vt:lpstr>
      <vt:lpstr>문제 정의의 중요성</vt:lpstr>
      <vt:lpstr>무엇이 진짜 문제인가?</vt:lpstr>
      <vt:lpstr>무엇이 진짜 문제인가?</vt:lpstr>
      <vt:lpstr>문제정의에 따라서 해결책의 질이 달라진다</vt:lpstr>
      <vt:lpstr>문제정의문이 진짜문제를 정의하는데 실패한 경우(1/2)</vt:lpstr>
      <vt:lpstr>문제정의문이 진짜문제를 정의하는데 실패한 경우(2/2)</vt:lpstr>
      <vt:lpstr>문제정의 절차</vt:lpstr>
      <vt:lpstr>1. 문제의 현재 상태 A와 개선된 상태 B를 정의</vt:lpstr>
      <vt:lpstr>PowerPoint 프레젠테이션</vt:lpstr>
      <vt:lpstr>원인결과도(Cause-and-effect or Fishbone diagram)</vt:lpstr>
      <vt:lpstr>설문조사와 파레토(Pareto) 도</vt:lpstr>
      <vt:lpstr>설문조사와 파레토(Pareto) 도</vt:lpstr>
      <vt:lpstr>QFD(Quality Function Deployment)</vt:lpstr>
      <vt:lpstr>PowerPoint 프레젠테이션</vt:lpstr>
      <vt:lpstr>PowerPoint 프레젠테이션</vt:lpstr>
      <vt:lpstr>2. 최초의 문제 정의문 작성 </vt:lpstr>
      <vt:lpstr>PowerPoint 프레젠테이션</vt:lpstr>
      <vt:lpstr>PowerPoint 프레젠테이션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실습활동] 문제 정의문 작성 실습</vt:lpstr>
      <vt:lpstr>PowerPoint 프레젠테이션</vt:lpstr>
      <vt:lpstr>문제 정의문 작성</vt:lpstr>
      <vt:lpstr>문제 정의문 작성</vt:lpstr>
      <vt:lpstr>문제 정의문 작성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정근채</dc:creator>
  <cp:lastModifiedBy>정근채</cp:lastModifiedBy>
  <cp:revision>321</cp:revision>
  <cp:lastPrinted>2020-03-04T06:49:03Z</cp:lastPrinted>
  <dcterms:created xsi:type="dcterms:W3CDTF">1601-01-01T00:00:00Z</dcterms:created>
  <dcterms:modified xsi:type="dcterms:W3CDTF">2020-03-04T06:49:31Z</dcterms:modified>
</cp:coreProperties>
</file>