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308" r:id="rId12"/>
    <p:sldId id="279" r:id="rId13"/>
    <p:sldId id="281" r:id="rId14"/>
    <p:sldId id="296" r:id="rId15"/>
    <p:sldId id="284" r:id="rId16"/>
    <p:sldId id="285" r:id="rId17"/>
    <p:sldId id="286" r:id="rId18"/>
    <p:sldId id="304" r:id="rId19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휴먼견출새내기체" pitchFamily="18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휴먼견출새내기체" pitchFamily="18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휴먼견출새내기체" pitchFamily="18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휴먼견출새내기체" pitchFamily="18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휴먼견출새내기체" pitchFamily="18" charset="-127"/>
        <a:cs typeface="+mn-cs"/>
      </a:defRPr>
    </a:lvl5pPr>
    <a:lvl6pPr marL="2286000" algn="l" defTabSz="914400" rtl="0" eaLnBrk="1" latinLnBrk="1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휴먼견출새내기체" pitchFamily="18" charset="-127"/>
        <a:cs typeface="+mn-cs"/>
      </a:defRPr>
    </a:lvl6pPr>
    <a:lvl7pPr marL="2743200" algn="l" defTabSz="914400" rtl="0" eaLnBrk="1" latinLnBrk="1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휴먼견출새내기체" pitchFamily="18" charset="-127"/>
        <a:cs typeface="+mn-cs"/>
      </a:defRPr>
    </a:lvl7pPr>
    <a:lvl8pPr marL="3200400" algn="l" defTabSz="914400" rtl="0" eaLnBrk="1" latinLnBrk="1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휴먼견출새내기체" pitchFamily="18" charset="-127"/>
        <a:cs typeface="+mn-cs"/>
      </a:defRPr>
    </a:lvl8pPr>
    <a:lvl9pPr marL="3657600" algn="l" defTabSz="914400" rtl="0" eaLnBrk="1" latinLnBrk="1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휴먼견출새내기체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96">
          <p15:clr>
            <a:srgbClr val="A4A3A4"/>
          </p15:clr>
        </p15:guide>
        <p15:guide id="2" orient="horz" pos="3936">
          <p15:clr>
            <a:srgbClr val="A4A3A4"/>
          </p15:clr>
        </p15:guide>
        <p15:guide id="3" pos="2880">
          <p15:clr>
            <a:srgbClr val="A4A3A4"/>
          </p15:clr>
        </p15:guide>
        <p15:guide id="4" pos="96">
          <p15:clr>
            <a:srgbClr val="A4A3A4"/>
          </p15:clr>
        </p15:guide>
        <p15:guide id="5" pos="5664">
          <p15:clr>
            <a:srgbClr val="A4A3A4"/>
          </p15:clr>
        </p15:guide>
        <p15:guide id="6" pos="4272">
          <p15:clr>
            <a:srgbClr val="A4A3A4"/>
          </p15:clr>
        </p15:guide>
        <p15:guide id="7" pos="148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FFFF00"/>
    <a:srgbClr val="003399"/>
    <a:srgbClr val="0000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50" autoAdjust="0"/>
    <p:restoredTop sz="94660" autoAdjust="0"/>
  </p:normalViewPr>
  <p:slideViewPr>
    <p:cSldViewPr snapToObjects="1">
      <p:cViewPr varScale="1">
        <p:scale>
          <a:sx n="145" d="100"/>
          <a:sy n="145" d="100"/>
        </p:scale>
        <p:origin x="102" y="1674"/>
      </p:cViewPr>
      <p:guideLst>
        <p:guide orient="horz" pos="2496"/>
        <p:guide orient="horz" pos="3936"/>
        <p:guide pos="2880"/>
        <p:guide pos="96"/>
        <p:guide pos="5664"/>
        <p:guide pos="4272"/>
        <p:guide pos="1488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0"/>
    </p:cViewPr>
  </p:sorterViewPr>
  <p:notesViewPr>
    <p:cSldViewPr snapToObjects="1">
      <p:cViewPr varScale="1">
        <p:scale>
          <a:sx n="143" d="100"/>
          <a:sy n="143" d="100"/>
        </p:scale>
        <p:origin x="-102" y="-60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4.xml"/><Relationship Id="rId2" Type="http://schemas.openxmlformats.org/officeDocument/2006/relationships/slide" Target="slides/slide13.xml"/><Relationship Id="rId1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9" tIns="47380" rIns="94759" bIns="47380" numCol="1" anchor="t" anchorCtr="0" compatLnSpc="1">
            <a:prstTxWarp prst="textNoShape">
              <a:avLst/>
            </a:prstTxWarp>
          </a:bodyPr>
          <a:lstStyle>
            <a:lvl1pPr algn="l" eaLnBrk="1" latinLnBrk="1" hangingPunct="1">
              <a:defRPr sz="1200"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9" tIns="47380" rIns="94759" bIns="4738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9013" y="766763"/>
            <a:ext cx="5119687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9" tIns="47380" rIns="94759" bIns="473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9" tIns="47380" rIns="94759" bIns="47380" numCol="1" anchor="b" anchorCtr="0" compatLnSpc="1">
            <a:prstTxWarp prst="textNoShape">
              <a:avLst/>
            </a:prstTxWarp>
          </a:bodyPr>
          <a:lstStyle>
            <a:lvl1pPr algn="l" eaLnBrk="1" latinLnBrk="1" hangingPunct="1">
              <a:defRPr sz="1200"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9" tIns="47380" rIns="94759" bIns="4738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 smtClean="0"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25EBF366-6D3E-44D9-932B-879F4060FCB7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o-KR" altLang="en-US"/>
              <a:t>충북대학교 토목공학부 정보기술기반 건설경영연구실 </a:t>
            </a:r>
            <a:r>
              <a:rPr lang="en-US" altLang="ko-KR"/>
              <a:t>- </a:t>
            </a:r>
            <a:r>
              <a:rPr lang="ko-KR" altLang="en-US"/>
              <a:t>창의공학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o-KR" altLang="en-US"/>
              <a:t>- </a:t>
            </a:r>
            <a:fld id="{509F9A14-A78E-4040-8CEA-5885D4CD0741}" type="slidenum">
              <a:rPr lang="ko-KR" altLang="en-US"/>
              <a:pPr>
                <a:defRPr/>
              </a:pPr>
              <a:t>‹#›</a:t>
            </a:fld>
            <a:r>
              <a:rPr lang="en-US" altLang="ko-KR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2628902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o-KR" altLang="en-US"/>
              <a:t>충북대학교 토목공학부 정보기술기반 건설경영연구실 </a:t>
            </a:r>
            <a:r>
              <a:rPr lang="en-US" altLang="ko-KR"/>
              <a:t>- </a:t>
            </a:r>
            <a:r>
              <a:rPr lang="ko-KR" altLang="en-US"/>
              <a:t>창의공학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o-KR" altLang="en-US"/>
              <a:t>- </a:t>
            </a:r>
            <a:fld id="{0203065E-017B-434F-BB7D-724FAD378848}" type="slidenum">
              <a:rPr lang="ko-KR" altLang="en-US"/>
              <a:pPr>
                <a:defRPr/>
              </a:pPr>
              <a:t>‹#›</a:t>
            </a:fld>
            <a:r>
              <a:rPr lang="en-US" altLang="ko-KR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1374537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2209800" cy="57912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381000"/>
            <a:ext cx="6477000" cy="57912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o-KR" altLang="en-US"/>
              <a:t>충북대학교 토목공학부 정보기술기반 건설경영연구실 </a:t>
            </a:r>
            <a:r>
              <a:rPr lang="en-US" altLang="ko-KR"/>
              <a:t>- </a:t>
            </a:r>
            <a:r>
              <a:rPr lang="ko-KR" altLang="en-US"/>
              <a:t>창의공학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o-KR" altLang="en-US"/>
              <a:t>- </a:t>
            </a:r>
            <a:fld id="{4BE17FCA-81C0-4D11-B064-2A288278CE90}" type="slidenum">
              <a:rPr lang="ko-KR" altLang="en-US"/>
              <a:pPr>
                <a:defRPr/>
              </a:pPr>
              <a:t>‹#›</a:t>
            </a:fld>
            <a:r>
              <a:rPr lang="en-US" altLang="ko-KR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3484884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o-KR" altLang="en-US"/>
              <a:t>충북대학교 토목공학부 정보기술기반 건설경영연구실 </a:t>
            </a:r>
            <a:r>
              <a:rPr lang="en-US" altLang="ko-KR"/>
              <a:t>- </a:t>
            </a:r>
            <a:r>
              <a:rPr lang="ko-KR" altLang="en-US"/>
              <a:t>창의공학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o-KR" altLang="en-US"/>
              <a:t>- </a:t>
            </a:r>
            <a:fld id="{F52BE04D-4994-4E51-9774-7216375A79F3}" type="slidenum">
              <a:rPr lang="ko-KR" altLang="en-US"/>
              <a:pPr>
                <a:defRPr/>
              </a:pPr>
              <a:t>‹#›</a:t>
            </a:fld>
            <a:r>
              <a:rPr lang="en-US" altLang="ko-KR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3401394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o-KR" altLang="en-US"/>
              <a:t>충북대학교 토목공학부 정보기술기반 건설경영연구실 </a:t>
            </a:r>
            <a:r>
              <a:rPr lang="en-US" altLang="ko-KR"/>
              <a:t>- </a:t>
            </a:r>
            <a:r>
              <a:rPr lang="ko-KR" altLang="en-US"/>
              <a:t>창의공학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o-KR" altLang="en-US"/>
              <a:t>- </a:t>
            </a:r>
            <a:fld id="{6F0BEC0A-12F9-4E8F-BEB4-2BEA4443969A}" type="slidenum">
              <a:rPr lang="ko-KR" altLang="en-US"/>
              <a:pPr>
                <a:defRPr/>
              </a:pPr>
              <a:t>‹#›</a:t>
            </a:fld>
            <a:r>
              <a:rPr lang="en-US" altLang="ko-KR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4256375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1219200"/>
            <a:ext cx="43434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3434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o-KR" altLang="en-US"/>
              <a:t>충북대학교 토목공학부 정보기술기반 건설경영연구실 </a:t>
            </a:r>
            <a:r>
              <a:rPr lang="en-US" altLang="ko-KR"/>
              <a:t>- </a:t>
            </a:r>
            <a:r>
              <a:rPr lang="ko-KR" altLang="en-US"/>
              <a:t>창의공학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o-KR" altLang="en-US"/>
              <a:t>- </a:t>
            </a:r>
            <a:fld id="{D901C8C3-07E8-400A-8312-5BCF56D160A5}" type="slidenum">
              <a:rPr lang="ko-KR" altLang="en-US"/>
              <a:pPr>
                <a:defRPr/>
              </a:pPr>
              <a:t>‹#›</a:t>
            </a:fld>
            <a:r>
              <a:rPr lang="en-US" altLang="ko-KR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397210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o-KR" altLang="en-US"/>
              <a:t>충북대학교 토목공학부 정보기술기반 건설경영연구실 </a:t>
            </a:r>
            <a:r>
              <a:rPr lang="en-US" altLang="ko-KR"/>
              <a:t>- </a:t>
            </a:r>
            <a:r>
              <a:rPr lang="ko-KR" altLang="en-US"/>
              <a:t>창의공학 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o-KR" altLang="en-US"/>
              <a:t>- </a:t>
            </a:r>
            <a:fld id="{EE298EEA-3B50-4204-A400-6FAE886C8517}" type="slidenum">
              <a:rPr lang="ko-KR" altLang="en-US"/>
              <a:pPr>
                <a:defRPr/>
              </a:pPr>
              <a:t>‹#›</a:t>
            </a:fld>
            <a:r>
              <a:rPr lang="en-US" altLang="ko-KR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113316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o-KR" altLang="en-US"/>
              <a:t>충북대학교 토목공학부 정보기술기반 건설경영연구실 </a:t>
            </a:r>
            <a:r>
              <a:rPr lang="en-US" altLang="ko-KR"/>
              <a:t>- </a:t>
            </a:r>
            <a:r>
              <a:rPr lang="ko-KR" altLang="en-US"/>
              <a:t>창의공학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o-KR" altLang="en-US"/>
              <a:t>- </a:t>
            </a:r>
            <a:fld id="{422E234B-D411-46CB-9652-2382F58A84E6}" type="slidenum">
              <a:rPr lang="ko-KR" altLang="en-US"/>
              <a:pPr>
                <a:defRPr/>
              </a:pPr>
              <a:t>‹#›</a:t>
            </a:fld>
            <a:r>
              <a:rPr lang="en-US" altLang="ko-KR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3763218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o-KR" altLang="en-US"/>
              <a:t>충북대학교 토목공학부 정보기술기반 건설경영연구실 </a:t>
            </a:r>
            <a:r>
              <a:rPr lang="en-US" altLang="ko-KR"/>
              <a:t>- </a:t>
            </a:r>
            <a:r>
              <a:rPr lang="ko-KR" altLang="en-US"/>
              <a:t>창의공학 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o-KR" altLang="en-US"/>
              <a:t>- </a:t>
            </a:r>
            <a:fld id="{5733E58C-C3E6-40A8-A2D3-32954F2FC2BD}" type="slidenum">
              <a:rPr lang="ko-KR" altLang="en-US"/>
              <a:pPr>
                <a:defRPr/>
              </a:pPr>
              <a:t>‹#›</a:t>
            </a:fld>
            <a:r>
              <a:rPr lang="en-US" altLang="ko-KR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44567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o-KR" altLang="en-US"/>
              <a:t>충북대학교 토목공학부 정보기술기반 건설경영연구실 </a:t>
            </a:r>
            <a:r>
              <a:rPr lang="en-US" altLang="ko-KR"/>
              <a:t>- </a:t>
            </a:r>
            <a:r>
              <a:rPr lang="ko-KR" altLang="en-US"/>
              <a:t>창의공학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o-KR" altLang="en-US"/>
              <a:t>- </a:t>
            </a:r>
            <a:fld id="{9BC4F6ED-9489-4841-A64A-0901C9D6C4B3}" type="slidenum">
              <a:rPr lang="ko-KR" altLang="en-US"/>
              <a:pPr>
                <a:defRPr/>
              </a:pPr>
              <a:t>‹#›</a:t>
            </a:fld>
            <a:r>
              <a:rPr lang="en-US" altLang="ko-KR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424483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o-KR" altLang="en-US"/>
              <a:t>충북대학교 토목공학부 정보기술기반 건설경영연구실 </a:t>
            </a:r>
            <a:r>
              <a:rPr lang="en-US" altLang="ko-KR"/>
              <a:t>- </a:t>
            </a:r>
            <a:r>
              <a:rPr lang="ko-KR" altLang="en-US"/>
              <a:t>창의공학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o-KR" altLang="en-US"/>
              <a:t>- </a:t>
            </a:r>
            <a:fld id="{F858DF8F-0613-4648-9CB3-7AEE4E401B66}" type="slidenum">
              <a:rPr lang="ko-KR" altLang="en-US"/>
              <a:pPr>
                <a:defRPr/>
              </a:pPr>
              <a:t>‹#›</a:t>
            </a:fld>
            <a:r>
              <a:rPr lang="en-US" altLang="ko-KR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2893971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381000"/>
            <a:ext cx="8839200" cy="6858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19200"/>
            <a:ext cx="88392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2400" y="6477000"/>
            <a:ext cx="7162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latinLnBrk="1" hangingPunct="1">
              <a:defRPr kumimoji="0" sz="1400">
                <a:latin typeface="+mn-lt"/>
              </a:defRPr>
            </a:lvl1pPr>
          </a:lstStyle>
          <a:p>
            <a:pPr>
              <a:defRPr/>
            </a:pPr>
            <a:r>
              <a:rPr lang="ko-KR" altLang="en-US"/>
              <a:t>충북대학교 토목공학부 정보기술기반 건설경영연구실 </a:t>
            </a:r>
            <a:r>
              <a:rPr lang="en-US" altLang="ko-KR"/>
              <a:t>- </a:t>
            </a:r>
            <a:r>
              <a:rPr lang="ko-KR" altLang="en-US"/>
              <a:t>창의공학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67600" y="6477000"/>
            <a:ext cx="152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 smtClean="0">
                <a:latin typeface="휴먼견출새내기체" pitchFamily="18" charset="-127"/>
              </a:defRPr>
            </a:lvl1pPr>
          </a:lstStyle>
          <a:p>
            <a:pPr>
              <a:defRPr/>
            </a:pPr>
            <a:r>
              <a:rPr lang="ko-KR" altLang="en-US"/>
              <a:t>- </a:t>
            </a:r>
            <a:fld id="{2E1FC0A4-B44A-41CB-AC8E-0E9D78E7C16E}" type="slidenum">
              <a:rPr lang="ko-KR" altLang="en-US"/>
              <a:pPr>
                <a:defRPr/>
              </a:pPr>
              <a:t>‹#›</a:t>
            </a:fld>
            <a:r>
              <a:rPr lang="en-US" altLang="ko-KR"/>
              <a:t> -</a:t>
            </a:r>
          </a:p>
        </p:txBody>
      </p:sp>
      <p:sp>
        <p:nvSpPr>
          <p:cNvPr id="2" name="Line 7"/>
          <p:cNvSpPr>
            <a:spLocks noChangeShapeType="1"/>
          </p:cNvSpPr>
          <p:nvPr userDrawn="1"/>
        </p:nvSpPr>
        <p:spPr bwMode="auto">
          <a:xfrm>
            <a:off x="0" y="6324600"/>
            <a:ext cx="9144000" cy="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휴먼견출새내기체" pitchFamily="18" charset="-127"/>
          <a:ea typeface="휴먼견출새내기체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휴먼견출새내기체" pitchFamily="18" charset="-127"/>
          <a:ea typeface="휴먼견출새내기체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휴먼견출새내기체" pitchFamily="18" charset="-127"/>
          <a:ea typeface="휴먼견출새내기체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휴먼견출새내기체" pitchFamily="18" charset="-127"/>
          <a:ea typeface="휴먼견출새내기체" pitchFamily="18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휴먼견출새내기체" pitchFamily="18" charset="-127"/>
          <a:ea typeface="휴먼견출새내기체" pitchFamily="18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휴먼견출새내기체" pitchFamily="18" charset="-127"/>
          <a:ea typeface="휴먼견출새내기체" pitchFamily="18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휴먼견출새내기체" pitchFamily="18" charset="-127"/>
          <a:ea typeface="휴먼견출새내기체" pitchFamily="18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휴먼견출새내기체" pitchFamily="18" charset="-127"/>
          <a:ea typeface="휴먼견출새내기체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q"/>
        <a:defRPr kumimoji="1"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ü"/>
        <a:defRPr kumimoji="1" sz="2800">
          <a:solidFill>
            <a:srgbClr val="0000FF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바닥글 개체 틀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Wingdings" panose="05000000000000000000" pitchFamily="2" charset="2"/>
              <a:buChar char="q"/>
              <a:defRPr kumimoji="1" sz="3200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latinLnBrk="1">
              <a:spcBef>
                <a:spcPct val="20000"/>
              </a:spcBef>
              <a:buFont typeface="Wingdings" panose="05000000000000000000" pitchFamily="2" charset="2"/>
              <a:buChar char="ü"/>
              <a:defRPr kumimoji="1" sz="2800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latinLnBrk="1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ko-KR" altLang="en-US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충북대학교 토목공학부 정보기술기반 건설경영연구실 </a:t>
            </a:r>
            <a:r>
              <a:rPr kumimoji="0" lang="en-US" altLang="ko-KR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r>
              <a:rPr kumimoji="0" lang="ko-KR" altLang="en-US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창의공학 </a:t>
            </a:r>
          </a:p>
        </p:txBody>
      </p:sp>
      <p:sp>
        <p:nvSpPr>
          <p:cNvPr id="3075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Wingdings" panose="05000000000000000000" pitchFamily="2" charset="2"/>
              <a:buChar char="q"/>
              <a:defRPr kumimoji="1" sz="3200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latinLnBrk="1">
              <a:spcBef>
                <a:spcPct val="20000"/>
              </a:spcBef>
              <a:buFont typeface="Wingdings" panose="05000000000000000000" pitchFamily="2" charset="2"/>
              <a:buChar char="ü"/>
              <a:defRPr kumimoji="1" sz="2800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latinLnBrk="1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ko-KR" altLang="en-US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fld id="{6C306F24-5798-4646-8A3E-16CC4CF5470F}" type="slidenum">
              <a:rPr kumimoji="0" lang="ko-KR" altLang="en-US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r>
              <a:rPr kumimoji="0" lang="en-US" altLang="ko-KR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 -</a:t>
            </a: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ko-KR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#03. </a:t>
            </a:r>
            <a:r>
              <a:rPr lang="ko-KR" altLang="en-US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 창출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10000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ko-KR" sz="280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Creative Engineering</a:t>
            </a:r>
          </a:p>
          <a:p>
            <a:pPr eaLnBrk="1" hangingPunct="1"/>
            <a:endParaRPr lang="ko-KR" altLang="en-US" sz="280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eaLnBrk="1" hangingPunct="1"/>
            <a:r>
              <a:rPr lang="ko-KR" altLang="en-US" sz="180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충북대학교 공과대학 토목공학부</a:t>
            </a:r>
            <a:endParaRPr lang="en-US" altLang="ko-KR" sz="180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eaLnBrk="1" hangingPunct="1"/>
            <a:r>
              <a:rPr lang="ko-KR" altLang="en-US" sz="180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정보기술기반 건설경영연구실</a:t>
            </a:r>
          </a:p>
        </p:txBody>
      </p:sp>
      <p:sp>
        <p:nvSpPr>
          <p:cNvPr id="3078" name="Rectangle 4"/>
          <p:cNvSpPr>
            <a:spLocks noChangeArrowheads="1"/>
          </p:cNvSpPr>
          <p:nvPr/>
        </p:nvSpPr>
        <p:spPr bwMode="auto">
          <a:xfrm>
            <a:off x="2857500" y="2362200"/>
            <a:ext cx="56007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Wingdings" panose="05000000000000000000" pitchFamily="2" charset="2"/>
              <a:buChar char="q"/>
              <a:defRPr kumimoji="1" sz="3200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latinLnBrk="1">
              <a:spcBef>
                <a:spcPct val="20000"/>
              </a:spcBef>
              <a:buFont typeface="Wingdings" panose="05000000000000000000" pitchFamily="2" charset="2"/>
              <a:buChar char="ü"/>
              <a:defRPr kumimoji="1" sz="2800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latinLnBrk="1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ko-KR" altLang="en-US" sz="1800" b="0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브레인스토밍</a:t>
            </a:r>
            <a:endParaRPr lang="en-US" altLang="ko-KR" sz="1800" b="0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ko-KR" altLang="en-US" sz="1800" b="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변형 또는 첨가에 의한 혁신</a:t>
            </a:r>
          </a:p>
        </p:txBody>
      </p:sp>
      <p:pic>
        <p:nvPicPr>
          <p:cNvPr id="3079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492375"/>
            <a:ext cx="11303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바닥글 개체 틀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Wingdings" panose="05000000000000000000" pitchFamily="2" charset="2"/>
              <a:buChar char="q"/>
              <a:defRPr kumimoji="1" sz="3200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latinLnBrk="1">
              <a:spcBef>
                <a:spcPct val="20000"/>
              </a:spcBef>
              <a:buFont typeface="Wingdings" panose="05000000000000000000" pitchFamily="2" charset="2"/>
              <a:buChar char="ü"/>
              <a:defRPr kumimoji="1" sz="2800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latinLnBrk="1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ko-KR" altLang="en-US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충북대학교 토목공학부 정보기술기반 건설경영연구실 </a:t>
            </a:r>
            <a:r>
              <a:rPr kumimoji="0" lang="en-US" altLang="ko-KR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r>
              <a:rPr kumimoji="0" lang="ko-KR" altLang="en-US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창의공학 </a:t>
            </a:r>
          </a:p>
        </p:txBody>
      </p:sp>
      <p:sp>
        <p:nvSpPr>
          <p:cNvPr id="12291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Wingdings" panose="05000000000000000000" pitchFamily="2" charset="2"/>
              <a:buChar char="q"/>
              <a:defRPr kumimoji="1" sz="3200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latinLnBrk="1">
              <a:spcBef>
                <a:spcPct val="20000"/>
              </a:spcBef>
              <a:buFont typeface="Wingdings" panose="05000000000000000000" pitchFamily="2" charset="2"/>
              <a:buChar char="ü"/>
              <a:defRPr kumimoji="1" sz="2800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latinLnBrk="1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ko-KR" altLang="en-US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fld id="{5E6B1B77-B307-4A9E-8AA3-5CA0DC218262}" type="slidenum">
              <a:rPr kumimoji="0" lang="ko-KR" altLang="en-US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r>
              <a:rPr kumimoji="0" lang="en-US" altLang="ko-KR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 -</a:t>
            </a: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ln cap="flat"/>
        </p:spPr>
        <p:txBody>
          <a:bodyPr/>
          <a:lstStyle/>
          <a:p>
            <a:pPr eaLnBrk="1" hangingPunct="1"/>
            <a:r>
              <a:rPr lang="ko-KR" altLang="en-US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대화식 브레인스토밍 회의의 절차 (3/</a:t>
            </a:r>
            <a:r>
              <a:rPr lang="en-US" altLang="ko-KR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4</a:t>
            </a:r>
            <a:r>
              <a:rPr lang="ko-KR" altLang="en-US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839200" cy="5029200"/>
          </a:xfrm>
          <a:noFill/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ko-KR" altLang="en-US" sz="18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웜업</a:t>
            </a:r>
            <a:r>
              <a:rPr lang="en-US" altLang="ko-KR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(Warm up) 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연습</a:t>
            </a:r>
          </a:p>
          <a:p>
            <a:pPr lvl="1" eaLnBrk="1" hangingPunct="1"/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간단하고 익숙한 물건(벽돌, 연필, 팝콘, 자, </a:t>
            </a:r>
            <a:r>
              <a:rPr lang="ko-KR" altLang="en-US" sz="18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커피컵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)을 이용하여 창의적 사고의 5분 </a:t>
            </a:r>
            <a:r>
              <a:rPr lang="ko-KR" altLang="en-US" sz="18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웜업을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수행</a:t>
            </a:r>
            <a:endParaRPr lang="en-US" altLang="ko-KR" sz="18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altLang="ko-KR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“</a:t>
            </a:r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만약에 </a:t>
            </a:r>
            <a:r>
              <a:rPr lang="ko-KR" altLang="en-US" sz="1800" dirty="0" err="1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이렇다면”</a:t>
            </a:r>
            <a:r>
              <a:rPr lang="ko-KR" altLang="en-US" sz="18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이라는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질문을 하고 한동안 그 질문을 가지고 놀아라. 이 활동은 그룹으로 하는 것이 더 좋다(물론 혼자 해도 된다). “만약에 </a:t>
            </a:r>
            <a:r>
              <a:rPr lang="ko-KR" altLang="en-US" sz="18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이렇다면”의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질문은 반드시 실용적인 것일 필요는 없다. 이 연습은 황당하거나 불가능한 아이디어를 가지고 실행한다면 더욱 가치가 있다. 만일 당신이 그런 질문을 생각해 낼 수가 없다면 다음 중 하나를 선택하라.</a:t>
            </a:r>
          </a:p>
          <a:p>
            <a:pPr lvl="1" eaLnBrk="1" hangingPunct="1"/>
            <a:endParaRPr lang="en-US" altLang="ko-KR" sz="18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/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만약에 곤충들의 </a:t>
            </a:r>
            <a:endParaRPr lang="en-US" altLang="ko-KR" sz="1800" dirty="0" smtClean="0">
              <a:solidFill>
                <a:srgbClr val="FF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ko-KR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	</a:t>
            </a:r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크기가 갑자기 </a:t>
            </a:r>
            <a:endParaRPr lang="en-US" altLang="ko-KR" sz="1800" dirty="0" smtClean="0">
              <a:solidFill>
                <a:srgbClr val="FF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ko-KR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	100</a:t>
            </a:r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배가 된다면</a:t>
            </a:r>
            <a:r>
              <a:rPr lang="en-US" altLang="ko-KR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?</a:t>
            </a:r>
            <a:endParaRPr lang="ko-KR" altLang="en-US" sz="1800" dirty="0" smtClean="0">
              <a:solidFill>
                <a:srgbClr val="FF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/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물로 만든 </a:t>
            </a:r>
            <a:endParaRPr lang="en-US" altLang="ko-KR" sz="1800" dirty="0" smtClean="0">
              <a:solidFill>
                <a:srgbClr val="FF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ko-KR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	</a:t>
            </a:r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옷이 있다면?</a:t>
            </a:r>
          </a:p>
          <a:p>
            <a:pPr lvl="1" eaLnBrk="1" hangingPunct="1"/>
            <a:endParaRPr lang="ko-KR" altLang="en-US" sz="18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pic>
        <p:nvPicPr>
          <p:cNvPr id="12294" name="Picture 5" descr="180548785_5cee17fb3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1013" y="4437063"/>
            <a:ext cx="2487612" cy="181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10" descr="20070918154036907b0_154036_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3960813"/>
            <a:ext cx="3313113" cy="228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바닥글 개체 틀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Wingdings" panose="05000000000000000000" pitchFamily="2" charset="2"/>
              <a:buChar char="q"/>
              <a:defRPr kumimoji="1" sz="3200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latinLnBrk="1">
              <a:spcBef>
                <a:spcPct val="20000"/>
              </a:spcBef>
              <a:buFont typeface="Wingdings" panose="05000000000000000000" pitchFamily="2" charset="2"/>
              <a:buChar char="ü"/>
              <a:defRPr kumimoji="1" sz="2800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latinLnBrk="1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ko-KR" altLang="en-US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충북대학교 토목공학부 정보기술기반 건설경영연구실 </a:t>
            </a:r>
            <a:r>
              <a:rPr kumimoji="0" lang="en-US" altLang="ko-KR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r>
              <a:rPr kumimoji="0" lang="ko-KR" altLang="en-US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창의공학 </a:t>
            </a:r>
          </a:p>
        </p:txBody>
      </p:sp>
      <p:sp>
        <p:nvSpPr>
          <p:cNvPr id="13315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Wingdings" panose="05000000000000000000" pitchFamily="2" charset="2"/>
              <a:buChar char="q"/>
              <a:defRPr kumimoji="1" sz="3200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latinLnBrk="1">
              <a:spcBef>
                <a:spcPct val="20000"/>
              </a:spcBef>
              <a:buFont typeface="Wingdings" panose="05000000000000000000" pitchFamily="2" charset="2"/>
              <a:buChar char="ü"/>
              <a:defRPr kumimoji="1" sz="2800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latinLnBrk="1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ko-KR" altLang="en-US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fld id="{B4C96E94-3ACF-4A53-8103-0144CDB98CFA}" type="slidenum">
              <a:rPr kumimoji="0" lang="ko-KR" altLang="en-US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r>
              <a:rPr kumimoji="0" lang="en-US" altLang="ko-KR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 -</a:t>
            </a:r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ln cap="flat"/>
        </p:spPr>
        <p:txBody>
          <a:bodyPr/>
          <a:lstStyle/>
          <a:p>
            <a:pPr eaLnBrk="1" hangingPunct="1"/>
            <a:r>
              <a:rPr lang="ko-KR" altLang="en-US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대화식 브레인스토밍 회의의 절차 (</a:t>
            </a:r>
            <a:r>
              <a:rPr lang="en-US" altLang="ko-KR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4</a:t>
            </a:r>
            <a:r>
              <a:rPr lang="ko-KR" altLang="en-US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</a:t>
            </a:r>
            <a:r>
              <a:rPr lang="en-US" altLang="ko-KR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4</a:t>
            </a:r>
            <a:r>
              <a:rPr lang="ko-KR" altLang="en-US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839200" cy="5029200"/>
          </a:xfrm>
          <a:noFill/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ko-KR" altLang="en-US" sz="18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브레인스토밍</a:t>
            </a:r>
            <a:endParaRPr lang="ko-KR" altLang="en-US" sz="18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/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짐 버리기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en-US" altLang="ko-KR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Load Dumping): 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잘 알려진 아이디어를 먼저 제안하여 마음속에서 지워버려야 한다.</a:t>
            </a:r>
          </a:p>
          <a:p>
            <a:pPr lvl="1" eaLnBrk="1" hangingPunct="1"/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흐름이 너무 느리면 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  <a:sym typeface="Wingdings" panose="05000000000000000000" pitchFamily="2" charset="2"/>
              </a:rPr>
              <a:t>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진행자가 황당한 아이디어를 던져서 촉진, </a:t>
            </a:r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“만약 ~</a:t>
            </a:r>
            <a:r>
              <a:rPr lang="ko-KR" altLang="en-US" sz="1800" dirty="0" err="1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한다면”</a:t>
            </a:r>
            <a:r>
              <a:rPr lang="ko-KR" altLang="en-US" sz="18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이라는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질문 던지기</a:t>
            </a:r>
          </a:p>
          <a:p>
            <a:pPr lvl="1" eaLnBrk="1" hangingPunct="1"/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여전히 느리면 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  <a:sym typeface="Wingdings" panose="05000000000000000000" pitchFamily="2" charset="2"/>
              </a:rPr>
              <a:t>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잠시 휴식, 억지 끼워 맞춤 방법</a:t>
            </a:r>
            <a:endParaRPr lang="en-US" altLang="ko-KR" sz="1800" dirty="0" smtClean="0">
              <a:solidFill>
                <a:srgbClr val="FF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/>
            <a:endParaRPr lang="ko-KR" altLang="en-US" sz="1800" dirty="0" smtClean="0">
              <a:solidFill>
                <a:srgbClr val="FF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eaLnBrk="1" hangingPunct="1">
              <a:lnSpc>
                <a:spcPct val="110000"/>
              </a:lnSpc>
            </a:pP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마침</a:t>
            </a:r>
          </a:p>
          <a:p>
            <a:pPr lvl="1" eaLnBrk="1" hangingPunct="1"/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3분 후에 마친다고 예고</a:t>
            </a:r>
          </a:p>
          <a:p>
            <a:pPr lvl="1" eaLnBrk="1" hangingPunct="1"/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가장 좋은 아이디어 중 몇 개는 종종 마지막의 </a:t>
            </a:r>
            <a:r>
              <a:rPr lang="ko-KR" altLang="en-US" sz="1800" dirty="0" err="1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여분시간</a:t>
            </a:r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동안 창출된다</a:t>
            </a:r>
            <a:endParaRPr lang="en-US" altLang="ko-KR" sz="1800" dirty="0" smtClean="0">
              <a:solidFill>
                <a:srgbClr val="FF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/>
            <a:endParaRPr lang="ko-KR" altLang="en-US" sz="1800" dirty="0" smtClean="0">
              <a:solidFill>
                <a:srgbClr val="FF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eaLnBrk="1" hangingPunct="1">
              <a:lnSpc>
                <a:spcPct val="110000"/>
              </a:lnSpc>
            </a:pP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다음 회의 예고 후 해산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바닥글 개체 틀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Wingdings" panose="05000000000000000000" pitchFamily="2" charset="2"/>
              <a:buChar char="q"/>
              <a:defRPr kumimoji="1" sz="3200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latinLnBrk="1">
              <a:spcBef>
                <a:spcPct val="20000"/>
              </a:spcBef>
              <a:buFont typeface="Wingdings" panose="05000000000000000000" pitchFamily="2" charset="2"/>
              <a:buChar char="ü"/>
              <a:defRPr kumimoji="1" sz="2800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latinLnBrk="1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ko-KR" altLang="en-US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충북대학교 토목공학부 정보기술기반 건설경영연구실 </a:t>
            </a:r>
            <a:r>
              <a:rPr kumimoji="0" lang="en-US" altLang="ko-KR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r>
              <a:rPr kumimoji="0" lang="ko-KR" altLang="en-US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창의공학 </a:t>
            </a:r>
          </a:p>
        </p:txBody>
      </p:sp>
      <p:sp>
        <p:nvSpPr>
          <p:cNvPr id="14339" name="슬라이드 번호 개체 틀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Wingdings" panose="05000000000000000000" pitchFamily="2" charset="2"/>
              <a:buChar char="q"/>
              <a:defRPr kumimoji="1" sz="3200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latinLnBrk="1">
              <a:spcBef>
                <a:spcPct val="20000"/>
              </a:spcBef>
              <a:buFont typeface="Wingdings" panose="05000000000000000000" pitchFamily="2" charset="2"/>
              <a:buChar char="ü"/>
              <a:defRPr kumimoji="1" sz="2800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latinLnBrk="1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ko-KR" altLang="en-US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fld id="{FDA4E133-2914-4DAC-BB68-12392056BA58}" type="slidenum">
              <a:rPr kumimoji="0" lang="ko-KR" altLang="en-US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r>
              <a:rPr kumimoji="0" lang="en-US" altLang="ko-KR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 -</a:t>
            </a: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ln cap="flat"/>
        </p:spPr>
        <p:txBody>
          <a:bodyPr/>
          <a:lstStyle/>
          <a:p>
            <a:pPr eaLnBrk="1" hangingPunct="1"/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변형 또는 첨가에 의한 혁신</a:t>
            </a:r>
          </a:p>
        </p:txBody>
      </p:sp>
      <p:pic>
        <p:nvPicPr>
          <p:cNvPr id="14341" name="Picture 3" descr="UNI000006ec000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71613" y="2017713"/>
            <a:ext cx="2684462" cy="2490787"/>
          </a:xfrm>
          <a:noFill/>
        </p:spPr>
      </p:pic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057525" y="1828800"/>
            <a:ext cx="4638675" cy="2665413"/>
            <a:chOff x="1926" y="1152"/>
            <a:chExt cx="2922" cy="1679"/>
          </a:xfrm>
        </p:grpSpPr>
        <p:pic>
          <p:nvPicPr>
            <p:cNvPr id="14343" name="Picture 4" descr="UNI000006ec000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45" y="1271"/>
              <a:ext cx="1703" cy="1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44" name="Arc 5"/>
            <p:cNvSpPr>
              <a:spLocks/>
            </p:cNvSpPr>
            <p:nvPr/>
          </p:nvSpPr>
          <p:spPr bwMode="auto">
            <a:xfrm flipH="1">
              <a:off x="1926" y="1152"/>
              <a:ext cx="816" cy="852"/>
            </a:xfrm>
            <a:custGeom>
              <a:avLst/>
              <a:gdLst>
                <a:gd name="T0" fmla="*/ 0 w 21600"/>
                <a:gd name="T1" fmla="*/ 0 h 22559"/>
                <a:gd name="T2" fmla="*/ 0 w 21600"/>
                <a:gd name="T3" fmla="*/ 0 h 22559"/>
                <a:gd name="T4" fmla="*/ 0 w 21600"/>
                <a:gd name="T5" fmla="*/ 0 h 2255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559"/>
                <a:gd name="T11" fmla="*/ 21600 w 21600"/>
                <a:gd name="T12" fmla="*/ 22559 h 2255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559" fill="none" extrusionOk="0">
                  <a:moveTo>
                    <a:pt x="21" y="22559"/>
                  </a:moveTo>
                  <a:cubicBezTo>
                    <a:pt x="7" y="22237"/>
                    <a:pt x="0" y="21915"/>
                    <a:pt x="0" y="21594"/>
                  </a:cubicBezTo>
                  <a:cubicBezTo>
                    <a:pt x="-1" y="9869"/>
                    <a:pt x="9353" y="285"/>
                    <a:pt x="21075" y="0"/>
                  </a:cubicBezTo>
                </a:path>
                <a:path w="21600" h="22559" stroke="0" extrusionOk="0">
                  <a:moveTo>
                    <a:pt x="21" y="22559"/>
                  </a:moveTo>
                  <a:cubicBezTo>
                    <a:pt x="7" y="22237"/>
                    <a:pt x="0" y="21915"/>
                    <a:pt x="0" y="21594"/>
                  </a:cubicBezTo>
                  <a:cubicBezTo>
                    <a:pt x="-1" y="9869"/>
                    <a:pt x="9353" y="285"/>
                    <a:pt x="21075" y="0"/>
                  </a:cubicBezTo>
                  <a:lnTo>
                    <a:pt x="21600" y="21594"/>
                  </a:lnTo>
                  <a:lnTo>
                    <a:pt x="21" y="22559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바닥글 개체 틀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Wingdings" panose="05000000000000000000" pitchFamily="2" charset="2"/>
              <a:buChar char="q"/>
              <a:defRPr kumimoji="1" sz="3200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latinLnBrk="1">
              <a:spcBef>
                <a:spcPct val="20000"/>
              </a:spcBef>
              <a:buFont typeface="Wingdings" panose="05000000000000000000" pitchFamily="2" charset="2"/>
              <a:buChar char="ü"/>
              <a:defRPr kumimoji="1" sz="2800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latinLnBrk="1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ko-KR" altLang="en-US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충북대학교 토목공학부 정보기술기반 건설경영연구실 </a:t>
            </a:r>
            <a:r>
              <a:rPr kumimoji="0" lang="en-US" altLang="ko-KR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r>
              <a:rPr kumimoji="0" lang="ko-KR" altLang="en-US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창의공학 </a:t>
            </a:r>
          </a:p>
        </p:txBody>
      </p:sp>
      <p:sp>
        <p:nvSpPr>
          <p:cNvPr id="16387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Wingdings" panose="05000000000000000000" pitchFamily="2" charset="2"/>
              <a:buChar char="q"/>
              <a:defRPr kumimoji="1" sz="3200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latinLnBrk="1">
              <a:spcBef>
                <a:spcPct val="20000"/>
              </a:spcBef>
              <a:buFont typeface="Wingdings" panose="05000000000000000000" pitchFamily="2" charset="2"/>
              <a:buChar char="ü"/>
              <a:defRPr kumimoji="1" sz="2800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latinLnBrk="1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ko-KR" altLang="en-US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fld id="{518E0DA3-2E86-4EE3-8457-4D6E692AC213}" type="slidenum">
              <a:rPr kumimoji="0" lang="ko-KR" altLang="en-US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r>
              <a:rPr kumimoji="0" lang="en-US" altLang="ko-KR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 -</a:t>
            </a:r>
          </a:p>
        </p:txBody>
      </p:sp>
      <p:graphicFrame>
        <p:nvGraphicFramePr>
          <p:cNvPr id="284730" name="Group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710829"/>
              </p:ext>
            </p:extLst>
          </p:nvPr>
        </p:nvGraphicFramePr>
        <p:xfrm>
          <a:off x="152400" y="1219200"/>
          <a:ext cx="8839200" cy="5029201"/>
        </p:xfrm>
        <a:graphic>
          <a:graphicData uri="http://schemas.openxmlformats.org/drawingml/2006/table">
            <a:tbl>
              <a:tblPr/>
              <a:tblGrid>
                <a:gridCol w="623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7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41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86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약자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의미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설명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예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S</a:t>
                      </a:r>
                      <a:endParaRPr kumimoji="1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Substitute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대체)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다른 재료, 요소, 원동력, 프로세스 등 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연탄재 벽돌,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종이컵, 나무젓가락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C</a:t>
                      </a:r>
                      <a:endParaRPr kumimoji="1" lang="en-US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Combine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결합)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혼합, 조립, 그리고 작동, 단위, 방법, 아이디어 등의 결합 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지우개 달린 연필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필터 달린 담배, </a:t>
                      </a:r>
                    </a:p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시계겸용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라디오, </a:t>
                      </a: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보온겸용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밥솥 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A</a:t>
                      </a:r>
                      <a:endParaRPr kumimoji="1" lang="en-US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Adapt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적용)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다른 용도, 과거의 적용, 다른 아이디어의 도용.  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산우엉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가시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sym typeface="Wingdings" pitchFamily="2" charset="2"/>
                        </a:rPr>
                        <a:t> </a:t>
                      </a: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매직테이프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Velcro)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장미덩쿨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sym typeface="Wingdings" pitchFamily="2" charset="2"/>
                        </a:rPr>
                        <a:t>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철조망 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5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M</a:t>
                      </a:r>
                      <a:endParaRPr kumimoji="1" lang="en-US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Modify,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Magnify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변형</a:t>
                      </a: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확대)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뜻, 색깔, 동작, 모양 등을 변형, 더할 수 있는 요소는?,  더 크게, 높게, 강하게, 두껍게, 과장되게 등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공기주입, 더 큰 비누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sym typeface="Wingdings" pitchFamily="2" charset="2"/>
                        </a:rPr>
                        <a:t>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아이보리비누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(물에 뜨는 비누),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실패한 접착제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sym typeface="Wingdings" pitchFamily="2" charset="2"/>
                        </a:rPr>
                        <a:t> </a:t>
                      </a: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Post-it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0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P</a:t>
                      </a:r>
                      <a:endParaRPr kumimoji="1" lang="en-US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Put to other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Use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다른 용도)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원래의 용도를 바꾸기 등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톱밥 </a:t>
                      </a: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sym typeface="Wingdings" pitchFamily="2" charset="2"/>
                        </a:rPr>
                        <a:t></a:t>
                      </a: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장작,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쓰레기 </a:t>
                      </a: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sym typeface="Wingdings" pitchFamily="2" charset="2"/>
                        </a:rPr>
                        <a:t></a:t>
                      </a: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블록, 건설재료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폐타이어 </a:t>
                      </a: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sym typeface="Wingdings" pitchFamily="2" charset="2"/>
                        </a:rPr>
                        <a:t></a:t>
                      </a: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발전소의 원료, 보도블록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9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E</a:t>
                      </a:r>
                      <a:endParaRPr kumimoji="1" lang="en-US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Eliminate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최소화)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취소, 분리, 가볍게, 짧게, 여러 개로 나누기 등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트랜지스터, 노트북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50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R</a:t>
                      </a:r>
                      <a:endParaRPr kumimoji="1" lang="en-US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Reverse, 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Rearrange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역방향</a:t>
                      </a: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재배열)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방향을 바꾸기, 거꾸로, 용도의 교환 등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벙어리 장갑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sym typeface="Wingdings" pitchFamily="2" charset="2"/>
                        </a:rPr>
                        <a:t>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다섯 발가락 양말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6435" name="Rectangle 52"/>
          <p:cNvSpPr>
            <a:spLocks noGrp="1" noChangeArrowheads="1"/>
          </p:cNvSpPr>
          <p:nvPr>
            <p:ph type="title"/>
          </p:nvPr>
        </p:nvSpPr>
        <p:spPr>
          <a:ln cap="flat"/>
        </p:spPr>
        <p:txBody>
          <a:bodyPr/>
          <a:lstStyle/>
          <a:p>
            <a:pPr eaLnBrk="1" hangingPunct="1"/>
            <a:r>
              <a:rPr lang="ko-KR" altLang="en-US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오스본의</a:t>
            </a:r>
            <a:r>
              <a:rPr lang="ko-KR" altLang="en-US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SCAMPER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법 (</a:t>
            </a:r>
            <a:r>
              <a:rPr lang="ko-KR" altLang="en-US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9가지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사고 유발 </a:t>
            </a:r>
            <a:r>
              <a:rPr lang="ko-KR" altLang="en-US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질문)</a:t>
            </a:r>
            <a:endParaRPr lang="ko-KR" altLang="en-US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8408" y="1235968"/>
            <a:ext cx="913284" cy="608856"/>
          </a:xfrm>
          <a:prstGeom prst="rect">
            <a:avLst/>
          </a:prstGeom>
        </p:spPr>
      </p:pic>
      <p:sp>
        <p:nvSpPr>
          <p:cNvPr id="17410" name="바닥글 개체 틀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Wingdings" panose="05000000000000000000" pitchFamily="2" charset="2"/>
              <a:buChar char="q"/>
              <a:defRPr kumimoji="1" sz="3200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latinLnBrk="1">
              <a:spcBef>
                <a:spcPct val="20000"/>
              </a:spcBef>
              <a:buFont typeface="Wingdings" panose="05000000000000000000" pitchFamily="2" charset="2"/>
              <a:buChar char="ü"/>
              <a:defRPr kumimoji="1" sz="2800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latinLnBrk="1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ko-KR" altLang="en-US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충북대학교 토목공학부 정보기술기반 건설경영연구실 </a:t>
            </a:r>
            <a:r>
              <a:rPr kumimoji="0" lang="en-US" altLang="ko-KR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r>
              <a:rPr kumimoji="0" lang="ko-KR" altLang="en-US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창의공학 </a:t>
            </a:r>
          </a:p>
        </p:txBody>
      </p:sp>
      <p:sp>
        <p:nvSpPr>
          <p:cNvPr id="17411" name="슬라이드 번호 개체 틀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Wingdings" panose="05000000000000000000" pitchFamily="2" charset="2"/>
              <a:buChar char="q"/>
              <a:defRPr kumimoji="1" sz="3200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latinLnBrk="1">
              <a:spcBef>
                <a:spcPct val="20000"/>
              </a:spcBef>
              <a:buFont typeface="Wingdings" panose="05000000000000000000" pitchFamily="2" charset="2"/>
              <a:buChar char="ü"/>
              <a:defRPr kumimoji="1" sz="2800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latinLnBrk="1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ko-KR" altLang="en-US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fld id="{D37EF399-2C89-4D37-AB25-76EDD8EBAD1A}" type="slidenum">
              <a:rPr kumimoji="0" lang="ko-KR" altLang="en-US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r>
              <a:rPr kumimoji="0" lang="en-US" altLang="ko-KR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 -</a:t>
            </a:r>
          </a:p>
        </p:txBody>
      </p:sp>
      <p:graphicFrame>
        <p:nvGraphicFramePr>
          <p:cNvPr id="300093" name="Group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606218"/>
              </p:ext>
            </p:extLst>
          </p:nvPr>
        </p:nvGraphicFramePr>
        <p:xfrm>
          <a:off x="152400" y="1227138"/>
          <a:ext cx="8839200" cy="5021262"/>
        </p:xfrm>
        <a:graphic>
          <a:graphicData uri="http://schemas.openxmlformats.org/drawingml/2006/table">
            <a:tbl>
              <a:tblPr/>
              <a:tblGrid>
                <a:gridCol w="3582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36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33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S</a:t>
                      </a: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대체하기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연필 대신 무엇을 사용할 수 있을까?</a:t>
                      </a: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연필</a:t>
                      </a: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C</a:t>
                      </a: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결합하기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연필에 무엇을 더하면 좋을까?</a:t>
                      </a:r>
                      <a:endParaRPr kumimoji="1" lang="en-US" altLang="ko-K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pencil with eraser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5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A</a:t>
                      </a: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적용하기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연필과 비슷한 것에는 무엇이 있을까?</a:t>
                      </a: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M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수정하기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색, 모양, 형태를 어떻게 바꾸면 좋을까?</a:t>
                      </a:r>
                      <a:endParaRPr kumimoji="1" lang="ko-KR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36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M</a:t>
                      </a: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확대하기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연필을 크게 만들면 어떨까?</a:t>
                      </a: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P</a:t>
                      </a: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다른 용도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연필을 다른 용도로 사용한다면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890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E</a:t>
                      </a: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제거하기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연필 중 나무를 제거하면 어떻게 될까?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Mechanical Pencil</a:t>
                      </a: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R</a:t>
                      </a: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반대로 하기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연필을 어떻게 하면 원 위치와 반대로 되게 할까?</a:t>
                      </a: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7468" name="Rectangle 59"/>
          <p:cNvSpPr>
            <a:spLocks noChangeArrowheads="1"/>
          </p:cNvSpPr>
          <p:nvPr/>
        </p:nvSpPr>
        <p:spPr bwMode="auto">
          <a:xfrm>
            <a:off x="152400" y="381000"/>
            <a:ext cx="8839200" cy="6858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latinLnBrk="1">
              <a:spcBef>
                <a:spcPct val="20000"/>
              </a:spcBef>
              <a:buFont typeface="Wingdings" panose="05000000000000000000" pitchFamily="2" charset="2"/>
              <a:buChar char="q"/>
              <a:defRPr kumimoji="1" sz="3200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latinLnBrk="1">
              <a:spcBef>
                <a:spcPct val="20000"/>
              </a:spcBef>
              <a:buFont typeface="Wingdings" panose="05000000000000000000" pitchFamily="2" charset="2"/>
              <a:buChar char="ü"/>
              <a:defRPr kumimoji="1" sz="2800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latinLnBrk="1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2800" b="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SCAMPER</a:t>
            </a:r>
            <a:r>
              <a:rPr lang="ko-KR" altLang="en-US" sz="2800" b="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법 </a:t>
            </a:r>
            <a:r>
              <a:rPr lang="en-US" altLang="ko-KR" sz="2800" b="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-</a:t>
            </a:r>
            <a:r>
              <a:rPr lang="ko-KR" altLang="en-US" sz="2800" b="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연필에 적용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072" y="4797152"/>
            <a:ext cx="720080" cy="720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바닥글 개체 틀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Wingdings" panose="05000000000000000000" pitchFamily="2" charset="2"/>
              <a:buChar char="q"/>
              <a:defRPr kumimoji="1" sz="3200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latinLnBrk="1">
              <a:spcBef>
                <a:spcPct val="20000"/>
              </a:spcBef>
              <a:buFont typeface="Wingdings" panose="05000000000000000000" pitchFamily="2" charset="2"/>
              <a:buChar char="ü"/>
              <a:defRPr kumimoji="1" sz="2800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latinLnBrk="1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ko-KR" altLang="en-US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충북대학교 토목공학부 정보기술기반 건설경영연구실 </a:t>
            </a:r>
            <a:r>
              <a:rPr kumimoji="0" lang="en-US" altLang="ko-KR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r>
              <a:rPr kumimoji="0" lang="ko-KR" altLang="en-US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창의공학 </a:t>
            </a:r>
          </a:p>
        </p:txBody>
      </p:sp>
      <p:sp>
        <p:nvSpPr>
          <p:cNvPr id="19459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Wingdings" panose="05000000000000000000" pitchFamily="2" charset="2"/>
              <a:buChar char="q"/>
              <a:defRPr kumimoji="1" sz="3200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latinLnBrk="1">
              <a:spcBef>
                <a:spcPct val="20000"/>
              </a:spcBef>
              <a:buFont typeface="Wingdings" panose="05000000000000000000" pitchFamily="2" charset="2"/>
              <a:buChar char="ü"/>
              <a:defRPr kumimoji="1" sz="2800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latinLnBrk="1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ko-KR" altLang="en-US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fld id="{2080F737-FEE5-4DAD-BF34-404AD5BCD20D}" type="slidenum">
              <a:rPr kumimoji="0" lang="ko-KR" altLang="en-US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r>
              <a:rPr kumimoji="0" lang="en-US" altLang="ko-KR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 -</a:t>
            </a: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ln cap="flat"/>
        </p:spPr>
        <p:txBody>
          <a:bodyPr/>
          <a:lstStyle/>
          <a:p>
            <a:pPr eaLnBrk="1" hangingPunct="1"/>
            <a:r>
              <a:rPr lang="ko-KR" altLang="en-US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형태학적 분석법 (</a:t>
            </a:r>
            <a:r>
              <a:rPr lang="en-US" altLang="ko-KR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Morphological Analysis)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839200" cy="5029200"/>
          </a:xfrm>
          <a:noFill/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개선되어야 하는 상품 또는 서비스를 정한다. </a:t>
            </a:r>
          </a:p>
          <a:p>
            <a:pPr eaLnBrk="1" hangingPunct="1">
              <a:lnSpc>
                <a:spcPct val="110000"/>
              </a:lnSpc>
            </a:pPr>
            <a:r>
              <a:rPr lang="ko-KR" altLang="en-US" sz="1800" dirty="0" smtClean="0">
                <a:solidFill>
                  <a:srgbClr val="FF33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2차원 매트릭스를 제작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하는데 한 축에는 대상 </a:t>
            </a:r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물건 또는 서비스의 특징 또는 속성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들을 나열한다. (</a:t>
            </a:r>
            <a:r>
              <a:rPr lang="ko-KR" altLang="en-US" sz="180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행</a:t>
            </a:r>
            <a:r>
              <a:rPr lang="en-US" altLang="ko-KR" sz="180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180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크기, 높이, 무게, 등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</a:p>
          <a:p>
            <a:pPr eaLnBrk="1" hangingPunct="1">
              <a:lnSpc>
                <a:spcPct val="110000"/>
              </a:lnSpc>
            </a:pP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다른 축에는 특징 또는 속성들을 다른 형태의 단어 즉 </a:t>
            </a:r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형용사, 부사 또는 동사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의 형태로 변환하여 기입한다. (</a:t>
            </a:r>
            <a:r>
              <a:rPr lang="ko-KR" altLang="en-US" sz="180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열: </a:t>
            </a:r>
            <a:r>
              <a:rPr lang="en-US" altLang="ko-KR" sz="180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Osborn</a:t>
            </a:r>
            <a:r>
              <a:rPr lang="ko-KR" altLang="en-US" sz="180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의 </a:t>
            </a:r>
            <a:r>
              <a:rPr lang="en-US" altLang="ko-KR" sz="180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Scamper </a:t>
            </a:r>
            <a:r>
              <a:rPr lang="ko-KR" altLang="en-US" sz="180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목록 등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</a:p>
          <a:p>
            <a:pPr eaLnBrk="1" hangingPunct="1"/>
            <a:endParaRPr lang="en-US" altLang="ko-KR" sz="18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eaLnBrk="1" hangingPunct="1"/>
            <a:endParaRPr lang="en-US" altLang="ko-KR" sz="18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eaLnBrk="1" hangingPunct="1"/>
            <a:endParaRPr lang="en-US" altLang="ko-KR" sz="18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eaLnBrk="1" hangingPunct="1"/>
            <a:endParaRPr lang="en-US" altLang="ko-KR" sz="18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eaLnBrk="1" hangingPunct="1"/>
            <a:endParaRPr lang="en-US" altLang="ko-KR" sz="18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eaLnBrk="1" hangingPunct="1"/>
            <a:endParaRPr lang="en-US" altLang="ko-KR" sz="18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eaLnBrk="1" hangingPunct="1"/>
            <a:r>
              <a:rPr lang="ko-KR" altLang="en-US" sz="16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형태분석법</a:t>
            </a:r>
            <a:r>
              <a:rPr lang="en-US" altLang="ko-KR" sz="16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1600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즈위키</a:t>
            </a:r>
            <a:r>
              <a:rPr lang="en-US" altLang="ko-KR" sz="160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(F. </a:t>
            </a:r>
            <a:r>
              <a:rPr lang="en-US" altLang="ko-KR" sz="1600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Zwicky</a:t>
            </a:r>
            <a:r>
              <a:rPr lang="en-US" altLang="ko-KR" sz="160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16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가 개발한 발상법으로서</a:t>
            </a:r>
            <a:r>
              <a:rPr lang="en-US" altLang="ko-KR" sz="16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6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체크리스트법과 속성열거법을 입체적으로 조합한 발상법이라 할 수 있다</a:t>
            </a:r>
            <a:r>
              <a:rPr lang="en-US" altLang="ko-KR" sz="16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r>
              <a:rPr lang="ko-KR" altLang="en-US" sz="16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예컨대</a:t>
            </a:r>
            <a:r>
              <a:rPr lang="en-US" altLang="ko-KR" sz="16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6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어떤 제품이나 문제를 개선하기 위해서</a:t>
            </a:r>
            <a:r>
              <a:rPr lang="en-US" altLang="ko-KR" sz="16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600" dirty="0" smtClean="0">
                <a:solidFill>
                  <a:srgbClr val="FF33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제품의 부분이나 특성 등을 한쪽 변</a:t>
            </a:r>
            <a:r>
              <a:rPr lang="en-US" altLang="ko-KR" sz="1600" dirty="0" smtClean="0">
                <a:solidFill>
                  <a:srgbClr val="FF33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1600" dirty="0" smtClean="0">
                <a:solidFill>
                  <a:srgbClr val="FF33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왼쪽 세로축</a:t>
            </a:r>
            <a:r>
              <a:rPr lang="en-US" altLang="ko-KR" sz="1600" dirty="0" smtClean="0">
                <a:solidFill>
                  <a:srgbClr val="FF33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ko-KR" altLang="en-US" sz="1600" dirty="0" smtClean="0">
                <a:solidFill>
                  <a:srgbClr val="FF33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에 열거하고</a:t>
            </a:r>
            <a:r>
              <a:rPr lang="en-US" altLang="ko-KR" sz="1600" dirty="0" smtClean="0">
                <a:solidFill>
                  <a:srgbClr val="FF33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600" dirty="0" smtClean="0">
                <a:solidFill>
                  <a:srgbClr val="FF33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그것의 형태 변화를 위한 리스트를 아래쪽 변</a:t>
            </a:r>
            <a:r>
              <a:rPr lang="en-US" altLang="ko-KR" sz="1600" dirty="0" smtClean="0">
                <a:solidFill>
                  <a:srgbClr val="FF33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1600" dirty="0" smtClean="0">
                <a:solidFill>
                  <a:srgbClr val="FF33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가로축</a:t>
            </a:r>
            <a:r>
              <a:rPr lang="en-US" altLang="ko-KR" sz="1600" dirty="0" smtClean="0">
                <a:solidFill>
                  <a:srgbClr val="FF33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1600" dirty="0" smtClean="0">
                <a:solidFill>
                  <a:srgbClr val="FF33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에 열거하며</a:t>
            </a:r>
            <a:r>
              <a:rPr lang="en-US" altLang="ko-KR" sz="1600" dirty="0" smtClean="0">
                <a:solidFill>
                  <a:srgbClr val="FF33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600" dirty="0" smtClean="0">
                <a:solidFill>
                  <a:srgbClr val="FF33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깊이의 축에는 육하원칙</a:t>
            </a:r>
            <a:r>
              <a:rPr lang="en-US" altLang="ko-KR" sz="1600" dirty="0" smtClean="0">
                <a:solidFill>
                  <a:srgbClr val="FF33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1600" dirty="0" smtClean="0">
                <a:solidFill>
                  <a:srgbClr val="FF33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즉</a:t>
            </a:r>
            <a:r>
              <a:rPr lang="en-US" altLang="ko-KR" sz="1600" dirty="0" smtClean="0">
                <a:solidFill>
                  <a:srgbClr val="FF33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600" dirty="0" smtClean="0">
                <a:solidFill>
                  <a:srgbClr val="FF33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누가</a:t>
            </a:r>
            <a:r>
              <a:rPr lang="en-US" altLang="ko-KR" sz="1600" dirty="0" smtClean="0">
                <a:solidFill>
                  <a:srgbClr val="FF33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600" dirty="0" smtClean="0">
                <a:solidFill>
                  <a:srgbClr val="FF33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어디서</a:t>
            </a:r>
            <a:r>
              <a:rPr lang="en-US" altLang="ko-KR" sz="1600" dirty="0" smtClean="0">
                <a:solidFill>
                  <a:srgbClr val="FF33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600" dirty="0" smtClean="0">
                <a:solidFill>
                  <a:srgbClr val="FF33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언제</a:t>
            </a:r>
            <a:r>
              <a:rPr lang="en-US" altLang="ko-KR" sz="1600" dirty="0" smtClean="0">
                <a:solidFill>
                  <a:srgbClr val="FF33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600" dirty="0" smtClean="0">
                <a:solidFill>
                  <a:srgbClr val="FF33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왜</a:t>
            </a:r>
            <a:r>
              <a:rPr lang="en-US" altLang="ko-KR" sz="1600" dirty="0" smtClean="0">
                <a:solidFill>
                  <a:srgbClr val="FF33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600" dirty="0" smtClean="0">
                <a:solidFill>
                  <a:srgbClr val="FF33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무엇을</a:t>
            </a:r>
            <a:r>
              <a:rPr lang="en-US" altLang="ko-KR" sz="1600" dirty="0" smtClean="0">
                <a:solidFill>
                  <a:srgbClr val="FF33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600" dirty="0" smtClean="0">
                <a:solidFill>
                  <a:srgbClr val="FF33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어떻게 바꿀 것인지 그 기준</a:t>
            </a:r>
            <a:r>
              <a:rPr lang="en-US" altLang="ko-KR" sz="1600" dirty="0" smtClean="0">
                <a:solidFill>
                  <a:srgbClr val="FF33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1600" dirty="0" smtClean="0">
                <a:solidFill>
                  <a:srgbClr val="FF33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을 배열</a:t>
            </a:r>
            <a:r>
              <a:rPr lang="ko-KR" altLang="en-US" sz="16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한다</a:t>
            </a:r>
            <a:r>
              <a:rPr lang="en-US" altLang="ko-KR" sz="16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endParaRPr lang="ko-KR" altLang="en-US" sz="16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pic>
        <p:nvPicPr>
          <p:cNvPr id="19462" name="Picture 6" descr="zwick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2954338"/>
            <a:ext cx="1441450" cy="187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바닥글 개체 틀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Wingdings" panose="05000000000000000000" pitchFamily="2" charset="2"/>
              <a:buChar char="q"/>
              <a:defRPr kumimoji="1" sz="3200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latinLnBrk="1">
              <a:spcBef>
                <a:spcPct val="20000"/>
              </a:spcBef>
              <a:buFont typeface="Wingdings" panose="05000000000000000000" pitchFamily="2" charset="2"/>
              <a:buChar char="ü"/>
              <a:defRPr kumimoji="1" sz="2800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latinLnBrk="1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ko-KR" altLang="en-US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충북대학교 토목공학부 정보기술기반 건설경영연구실 </a:t>
            </a:r>
            <a:r>
              <a:rPr kumimoji="0" lang="en-US" altLang="ko-KR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r>
              <a:rPr kumimoji="0" lang="ko-KR" altLang="en-US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창의공학 </a:t>
            </a:r>
          </a:p>
        </p:txBody>
      </p:sp>
      <p:sp>
        <p:nvSpPr>
          <p:cNvPr id="20483" name="슬라이드 번호 개체 틀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Wingdings" panose="05000000000000000000" pitchFamily="2" charset="2"/>
              <a:buChar char="q"/>
              <a:defRPr kumimoji="1" sz="3200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latinLnBrk="1">
              <a:spcBef>
                <a:spcPct val="20000"/>
              </a:spcBef>
              <a:buFont typeface="Wingdings" panose="05000000000000000000" pitchFamily="2" charset="2"/>
              <a:buChar char="ü"/>
              <a:defRPr kumimoji="1" sz="2800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latinLnBrk="1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ko-KR" altLang="en-US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fld id="{FD71D657-0510-4B11-80F2-FCF85C43DABF}" type="slidenum">
              <a:rPr kumimoji="0" lang="ko-KR" altLang="en-US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r>
              <a:rPr kumimoji="0" lang="en-US" altLang="ko-KR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 -</a:t>
            </a:r>
          </a:p>
        </p:txBody>
      </p:sp>
      <p:graphicFrame>
        <p:nvGraphicFramePr>
          <p:cNvPr id="288985" name="Group 2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310506"/>
              </p:ext>
            </p:extLst>
          </p:nvPr>
        </p:nvGraphicFramePr>
        <p:xfrm>
          <a:off x="152400" y="76200"/>
          <a:ext cx="8839200" cy="6172206"/>
        </p:xfrm>
        <a:graphic>
          <a:graphicData uri="http://schemas.openxmlformats.org/drawingml/2006/table">
            <a:tbl>
              <a:tblPr/>
              <a:tblGrid>
                <a:gridCol w="1112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2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0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60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6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128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12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대체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결합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적용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변형/확대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다른 용도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최소화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역방향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크기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높이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무게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체적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모양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위치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지역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배열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내구력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구성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성분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경도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안정성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부착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처리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색깔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시간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동력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모터</a:t>
                      </a: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/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발전기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전기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전달성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화학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2" name="직사각형 1"/>
          <p:cNvSpPr/>
          <p:nvPr/>
        </p:nvSpPr>
        <p:spPr>
          <a:xfrm>
            <a:off x="1403648" y="2865043"/>
            <a:ext cx="1277888" cy="9233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ko-KR" altLang="en-US" sz="1800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물건 또는 서비스의 </a:t>
            </a:r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특징</a:t>
            </a:r>
            <a:r>
              <a:rPr lang="en-US" altLang="ko-KR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속성</a:t>
            </a:r>
            <a:endParaRPr lang="ko-KR" altLang="en-US" sz="1800" dirty="0"/>
          </a:p>
        </p:txBody>
      </p:sp>
      <p:sp>
        <p:nvSpPr>
          <p:cNvPr id="3" name="오른쪽 중괄호 2"/>
          <p:cNvSpPr/>
          <p:nvPr/>
        </p:nvSpPr>
        <p:spPr bwMode="auto">
          <a:xfrm>
            <a:off x="1027559" y="457622"/>
            <a:ext cx="288032" cy="5738173"/>
          </a:xfrm>
          <a:prstGeom prst="rightBrace">
            <a:avLst>
              <a:gd name="adj1" fmla="val 117462"/>
              <a:gd name="adj2" fmla="val 50000"/>
            </a:avLst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휴먼견출새내기체" pitchFamily="18" charset="-127"/>
            </a:endParaRPr>
          </a:p>
        </p:txBody>
      </p:sp>
      <p:sp>
        <p:nvSpPr>
          <p:cNvPr id="8" name="오른쪽 중괄호 7"/>
          <p:cNvSpPr/>
          <p:nvPr/>
        </p:nvSpPr>
        <p:spPr bwMode="auto">
          <a:xfrm rot="5400000">
            <a:off x="4982726" y="-2913028"/>
            <a:ext cx="288032" cy="7099431"/>
          </a:xfrm>
          <a:prstGeom prst="rightBrace">
            <a:avLst>
              <a:gd name="adj1" fmla="val 117462"/>
              <a:gd name="adj2" fmla="val 50000"/>
            </a:avLst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휴먼견출새내기체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499992" y="792801"/>
            <a:ext cx="1277888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ko-KR" altLang="en-US" sz="1800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형용사, </a:t>
            </a:r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부사</a:t>
            </a:r>
            <a:r>
              <a:rPr lang="en-US" altLang="ko-KR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</a:t>
            </a:r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동사</a:t>
            </a:r>
            <a:endParaRPr lang="ko-KR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바닥글 개체 틀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Wingdings" panose="05000000000000000000" pitchFamily="2" charset="2"/>
              <a:buChar char="q"/>
              <a:defRPr kumimoji="1" sz="3200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latinLnBrk="1">
              <a:spcBef>
                <a:spcPct val="20000"/>
              </a:spcBef>
              <a:buFont typeface="Wingdings" panose="05000000000000000000" pitchFamily="2" charset="2"/>
              <a:buChar char="ü"/>
              <a:defRPr kumimoji="1" sz="2800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latinLnBrk="1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ko-KR" altLang="en-US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충북대학교 토목공학부 정보기술기반 건설경영연구실 </a:t>
            </a:r>
            <a:r>
              <a:rPr kumimoji="0" lang="en-US" altLang="ko-KR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r>
              <a:rPr kumimoji="0" lang="ko-KR" altLang="en-US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창의공학 </a:t>
            </a:r>
          </a:p>
        </p:txBody>
      </p:sp>
      <p:sp>
        <p:nvSpPr>
          <p:cNvPr id="21507" name="슬라이드 번호 개체 틀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Wingdings" panose="05000000000000000000" pitchFamily="2" charset="2"/>
              <a:buChar char="q"/>
              <a:defRPr kumimoji="1" sz="3200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latinLnBrk="1">
              <a:spcBef>
                <a:spcPct val="20000"/>
              </a:spcBef>
              <a:buFont typeface="Wingdings" panose="05000000000000000000" pitchFamily="2" charset="2"/>
              <a:buChar char="ü"/>
              <a:defRPr kumimoji="1" sz="2800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latinLnBrk="1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ko-KR" altLang="en-US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fld id="{A9DEAD7D-E124-4ED0-B5A0-01533D37FD96}" type="slidenum">
              <a:rPr kumimoji="0" lang="ko-KR" altLang="en-US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r>
              <a:rPr kumimoji="0" lang="en-US" altLang="ko-KR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 -</a:t>
            </a:r>
          </a:p>
        </p:txBody>
      </p:sp>
      <p:graphicFrame>
        <p:nvGraphicFramePr>
          <p:cNvPr id="289867" name="Group 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276027"/>
              </p:ext>
            </p:extLst>
          </p:nvPr>
        </p:nvGraphicFramePr>
        <p:xfrm>
          <a:off x="152400" y="152400"/>
          <a:ext cx="8839200" cy="6154738"/>
        </p:xfrm>
        <a:graphic>
          <a:graphicData uri="http://schemas.openxmlformats.org/drawingml/2006/table">
            <a:tbl>
              <a:tblPr/>
              <a:tblGrid>
                <a:gridCol w="946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9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1641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폐품을 이용하여 시내버스 환경을 개선할 수 있는 방법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886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    폐품변수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시내버스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환경변수</a:t>
                      </a:r>
                      <a:endParaRPr kumimoji="1" lang="ko-KR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신문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병뚜껑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우유곽</a:t>
                      </a: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헌 스타킹</a:t>
                      </a:r>
                      <a:endParaRPr kumimoji="1" lang="ko-KR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 쓴 볼펜 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88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좌석</a:t>
                      </a: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각 좌석에 신문을 볼 수 있도록 한다.</a:t>
                      </a:r>
                      <a:endParaRPr kumimoji="1" lang="ko-KR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의자 바닥 또는 등받이에 병뚜껑을 붙여 지압 효과가 있도록 한다.</a:t>
                      </a:r>
                      <a:endParaRPr kumimoji="1" lang="ko-KR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우유 곽을 이용하여 좌석에 개별 휴지통을 부착한다.</a:t>
                      </a: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경로석에 앉는 사람에 경고를 할 수 있도록 사용한다.</a:t>
                      </a:r>
                      <a:endParaRPr kumimoji="1" lang="ko-KR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5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운전석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신문을 이용하여 햇빛가리개를 만들어 부착한다.</a:t>
                      </a:r>
                      <a:endParaRPr kumimoji="1" lang="ko-KR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운전석 핸들에 작은 병뚜껑을 붙여 핸들을 돌리기 쉽도록 한다.</a:t>
                      </a:r>
                      <a:endParaRPr kumimoji="1" lang="ko-KR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88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벨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벨 주변에 병뚜껑을 붙여 나이 드신 분들이 벨 위치를 쉽게 찾을 수 있도록 한다.</a:t>
                      </a:r>
                      <a:endParaRPr kumimoji="1" lang="ko-KR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벨 옆에 끈으로 볼펜을 부착하여 벨을 쉽게 누르는데 사용한다.</a:t>
                      </a:r>
                      <a:endParaRPr kumimoji="1" lang="ko-KR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88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손잡이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손잡이가 너무 높아 잡지 못하는 사람들을 위하여 스타킹으로 길게 늘여 뜨려 준다.</a:t>
                      </a:r>
                      <a:endParaRPr kumimoji="1" lang="ko-KR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손잡이에 줄을 달아 끝에 볼펜을 매달아 잡기 편하게 한다. </a:t>
                      </a:r>
                      <a:endParaRPr kumimoji="1" lang="ko-KR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8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요금함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병뚜껑을 예쁘게 꾸며 요금 함에 장식한다.</a:t>
                      </a:r>
                      <a:endParaRPr kumimoji="1" lang="ko-KR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요금 함을 열어 금액을 분류할 때 주머니로 사용한다.</a:t>
                      </a:r>
                      <a:endParaRPr kumimoji="1" lang="ko-KR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지폐를 넣었을 때 잘 들어가지 않을 때 쓸 수 있도록 매단다.</a:t>
                      </a:r>
                      <a:endParaRPr kumimoji="1" lang="ko-KR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99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유리창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신문에서 예쁜 그림을 오려 장식한다.</a:t>
                      </a:r>
                      <a:endParaRPr kumimoji="1" lang="ko-KR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우유 곽을 펴서 햇빛 가리개로 설치한다.</a:t>
                      </a:r>
                      <a:endParaRPr kumimoji="1" lang="ko-KR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유리창 손잡이에 스타킹을 달아 창문을 쉽게 열 수 있도록 한다.</a:t>
                      </a:r>
                      <a:endParaRPr kumimoji="1" lang="ko-KR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477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바닥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비 오는 날 신문을 깔아 미끄러지지 않도록 한다. </a:t>
                      </a:r>
                      <a:endParaRPr kumimoji="1" lang="ko-KR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바닥에 우유 곽으로 번호를 서서 붙여둔다. 탄 차례로 번호에 서 있을 수 있도록 하고, 자리가 나면 번호 차례대로 좌석에 앉는다.</a:t>
                      </a:r>
                      <a:endParaRPr kumimoji="1" lang="ko-KR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1575" name="Line 76"/>
          <p:cNvSpPr>
            <a:spLocks noChangeShapeType="1"/>
          </p:cNvSpPr>
          <p:nvPr/>
        </p:nvSpPr>
        <p:spPr bwMode="auto">
          <a:xfrm>
            <a:off x="152400" y="457200"/>
            <a:ext cx="946150" cy="7556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바닥글 개체 틀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Wingdings" panose="05000000000000000000" pitchFamily="2" charset="2"/>
              <a:buChar char="q"/>
              <a:defRPr kumimoji="1" sz="3200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latinLnBrk="1">
              <a:spcBef>
                <a:spcPct val="20000"/>
              </a:spcBef>
              <a:buFont typeface="Wingdings" panose="05000000000000000000" pitchFamily="2" charset="2"/>
              <a:buChar char="ü"/>
              <a:defRPr kumimoji="1" sz="2800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latinLnBrk="1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ko-KR" altLang="en-US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충북대학교 토목공학부 정보기술기반 건설경영연구실 </a:t>
            </a:r>
            <a:r>
              <a:rPr kumimoji="0" lang="en-US" altLang="ko-KR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r>
              <a:rPr kumimoji="0" lang="ko-KR" altLang="en-US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창의공학 </a:t>
            </a:r>
          </a:p>
        </p:txBody>
      </p:sp>
      <p:sp>
        <p:nvSpPr>
          <p:cNvPr id="23555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Wingdings" panose="05000000000000000000" pitchFamily="2" charset="2"/>
              <a:buChar char="q"/>
              <a:defRPr kumimoji="1" sz="3200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latinLnBrk="1">
              <a:spcBef>
                <a:spcPct val="20000"/>
              </a:spcBef>
              <a:buFont typeface="Wingdings" panose="05000000000000000000" pitchFamily="2" charset="2"/>
              <a:buChar char="ü"/>
              <a:defRPr kumimoji="1" sz="2800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latinLnBrk="1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ko-KR" altLang="en-US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fld id="{23089C83-E0EA-4BFA-A29C-C871EEADEDAB}" type="slidenum">
              <a:rPr kumimoji="0" lang="ko-KR" altLang="en-US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r>
              <a:rPr kumimoji="0" lang="en-US" altLang="ko-KR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 -</a:t>
            </a:r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ln cap="flat"/>
        </p:spPr>
        <p:txBody>
          <a:bodyPr/>
          <a:lstStyle/>
          <a:p>
            <a:pPr eaLnBrk="1" hangingPunct="1"/>
            <a:r>
              <a:rPr lang="ko-KR" altLang="en-US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유추와 은유(</a:t>
            </a:r>
            <a:r>
              <a:rPr lang="en-US" altLang="ko-KR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Analogy &amp; Metaphor)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유추 </a:t>
            </a:r>
            <a:r>
              <a:rPr lang="en-US" altLang="ko-KR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(Analogy)</a:t>
            </a:r>
          </a:p>
          <a:p>
            <a:pPr lvl="1" eaLnBrk="1" hangingPunct="1"/>
            <a:r>
              <a:rPr lang="ko-KR" altLang="en-US" sz="1800" dirty="0" smtClean="0">
                <a:solidFill>
                  <a:srgbClr val="FF33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같은 종류 또는 유사한 점으로부터 아이디어 창출</a:t>
            </a:r>
          </a:p>
          <a:p>
            <a:pPr lvl="1" eaLnBrk="1" hangingPunct="1"/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유사성을 바탕으로 어떤 대상에 대하여 성립하는 성질로부터 그와 유사한 대상의 성질을 추측하는 것</a:t>
            </a:r>
            <a:r>
              <a:rPr lang="en-US" altLang="ko-KR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  <a:p>
            <a:pPr lvl="1" eaLnBrk="1" hangingPunct="1"/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한 종류의 대상이 다른 종류의 대상과 몇 가지 점에서 서로 유사하다는 사실이 확인될 때</a:t>
            </a:r>
            <a:r>
              <a:rPr lang="en-US" altLang="ko-KR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전자의 대상이 그 밖의 다른 특성을 갖고 있으며 후자의 대상도 그 성질을 가지고 있을 것이라고 추리되는 것이다</a:t>
            </a:r>
            <a:r>
              <a:rPr lang="en-US" altLang="ko-KR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</a:p>
          <a:p>
            <a:pPr lvl="1" eaLnBrk="1" hangingPunct="1"/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이항복의 감나무 이야기 </a:t>
            </a:r>
            <a:r>
              <a:rPr lang="en-US" altLang="ko-KR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담장을 넘어온 가지 </a:t>
            </a:r>
            <a:r>
              <a:rPr lang="en-US" altLang="ko-KR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= </a:t>
            </a:r>
            <a:r>
              <a:rPr lang="ko-KR" altLang="en-US" sz="1800" dirty="0" err="1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문종이를</a:t>
            </a:r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뚫고 들어간 팔</a:t>
            </a:r>
            <a:endParaRPr lang="en-US" altLang="ko-KR" sz="1800" dirty="0" smtClean="0">
              <a:solidFill>
                <a:srgbClr val="FF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eaLnBrk="1" hangingPunct="1"/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은유 </a:t>
            </a:r>
            <a:r>
              <a:rPr lang="en-US" altLang="ko-KR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(Metaphor)</a:t>
            </a:r>
            <a:endParaRPr lang="ko-KR" altLang="en-US" sz="18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/>
            <a:r>
              <a:rPr lang="ko-KR" altLang="en-US" sz="1800" dirty="0" smtClean="0">
                <a:solidFill>
                  <a:srgbClr val="FF33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전혀 상관 없는 사물이나 현상의 유사점을 연결하여 아이디어를 창출</a:t>
            </a:r>
          </a:p>
          <a:p>
            <a:pPr lvl="1" eaLnBrk="1" hangingPunct="1"/>
            <a:r>
              <a:rPr lang="ko-KR" altLang="ko-KR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어떤 이름이나 서술적 용어를 글자 뜻 그대로 적용할 수 없는 대상에 적용하는 것</a:t>
            </a:r>
            <a:endParaRPr lang="ko-KR" altLang="en-US" sz="18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/>
            <a:r>
              <a:rPr lang="ko-KR" altLang="ko-KR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어떤 경험을 다른 경험과 연결하여 그 관계로부터 의미를 창안하는 것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으로 </a:t>
            </a:r>
            <a:r>
              <a:rPr lang="ko-KR" altLang="ko-KR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‘</a:t>
            </a:r>
            <a:r>
              <a:rPr lang="ko-KR" altLang="ko-KR" sz="18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전이’나</a:t>
            </a:r>
            <a:r>
              <a:rPr lang="ko-KR" altLang="ko-KR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‘</a:t>
            </a:r>
            <a:r>
              <a:rPr lang="ko-KR" altLang="ko-KR" sz="18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이전’을</a:t>
            </a:r>
            <a:r>
              <a:rPr lang="ko-KR" altLang="ko-KR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의미하는 그리스어 </a:t>
            </a:r>
            <a:r>
              <a:rPr lang="ko-KR" altLang="ko-KR" sz="18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metaphora에서</a:t>
            </a:r>
            <a:r>
              <a:rPr lang="ko-KR" altLang="ko-KR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유래</a:t>
            </a:r>
            <a:endParaRPr lang="en-US" altLang="ko-KR" sz="18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/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인생은 항해다</a:t>
            </a:r>
            <a:r>
              <a:rPr lang="en-US" altLang="ko-KR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내 마음은 호수</a:t>
            </a:r>
            <a:r>
              <a:rPr lang="en-US" altLang="ko-KR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endParaRPr lang="ko-KR" altLang="en-US" sz="1800" dirty="0" smtClean="0">
              <a:solidFill>
                <a:srgbClr val="FF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바닥글 개체 틀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Wingdings" panose="05000000000000000000" pitchFamily="2" charset="2"/>
              <a:buChar char="q"/>
              <a:defRPr kumimoji="1" sz="3200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latinLnBrk="1">
              <a:spcBef>
                <a:spcPct val="20000"/>
              </a:spcBef>
              <a:buFont typeface="Wingdings" panose="05000000000000000000" pitchFamily="2" charset="2"/>
              <a:buChar char="ü"/>
              <a:defRPr kumimoji="1" sz="2800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latinLnBrk="1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ko-KR" altLang="en-US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충북대학교 토목공학부 정보기술기반 건설경영연구실 </a:t>
            </a:r>
            <a:r>
              <a:rPr kumimoji="0" lang="en-US" altLang="ko-KR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r>
              <a:rPr kumimoji="0" lang="ko-KR" altLang="en-US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창의공학 </a:t>
            </a:r>
          </a:p>
        </p:txBody>
      </p:sp>
      <p:sp>
        <p:nvSpPr>
          <p:cNvPr id="4099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Wingdings" panose="05000000000000000000" pitchFamily="2" charset="2"/>
              <a:buChar char="q"/>
              <a:defRPr kumimoji="1" sz="3200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latinLnBrk="1">
              <a:spcBef>
                <a:spcPct val="20000"/>
              </a:spcBef>
              <a:buFont typeface="Wingdings" panose="05000000000000000000" pitchFamily="2" charset="2"/>
              <a:buChar char="ü"/>
              <a:defRPr kumimoji="1" sz="2800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latinLnBrk="1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ko-KR" altLang="en-US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fld id="{DD52E651-DE30-4B6F-A23B-53EC9BD431F8}" type="slidenum">
              <a:rPr kumimoji="0" lang="ko-KR" altLang="en-US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r>
              <a:rPr kumimoji="0" lang="en-US" altLang="ko-KR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 -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ln cap="flat"/>
        </p:spPr>
        <p:txBody>
          <a:bodyPr/>
          <a:lstStyle/>
          <a:p>
            <a:pPr eaLnBrk="1" hangingPunct="1"/>
            <a:r>
              <a:rPr lang="ko-KR" altLang="en-US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브레인스토밍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839200" cy="5029200"/>
          </a:xfrm>
          <a:noFill/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정의</a:t>
            </a:r>
          </a:p>
          <a:p>
            <a:pPr marL="800100" lvl="1" indent="-342900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altLang="ko-KR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Brainstorming = </a:t>
            </a:r>
            <a:r>
              <a:rPr lang="en-US" altLang="ko-KR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Brain + Storming</a:t>
            </a:r>
          </a:p>
          <a:p>
            <a:pPr marL="800100" lvl="1" indent="-342900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창의적 아이디어 창출을 위한 팀 활동</a:t>
            </a:r>
          </a:p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목적</a:t>
            </a:r>
          </a:p>
          <a:p>
            <a:pPr marL="800100" lvl="1" indent="-342900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팀 활동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을 통하여 </a:t>
            </a:r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창의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적인 방안을 최대한 많이 얻게 함</a:t>
            </a:r>
          </a:p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고전적 </a:t>
            </a:r>
            <a:r>
              <a:rPr lang="ko-KR" altLang="en-US" sz="18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브레인스토밍의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역사</a:t>
            </a:r>
          </a:p>
          <a:p>
            <a:pPr marL="800100" lvl="1" indent="-342900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1938년 광고업을 하는 </a:t>
            </a:r>
            <a:r>
              <a:rPr lang="ko-KR" altLang="en-US" sz="1800" dirty="0" err="1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오스본</a:t>
            </a:r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en-US" altLang="ko-KR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Alex Osborn)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에 의해서 개발</a:t>
            </a:r>
          </a:p>
          <a:p>
            <a:pPr marL="800100" lvl="1" indent="-342900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적합한 사람의 수: 3 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 10 명</a:t>
            </a:r>
          </a:p>
          <a:p>
            <a:pPr marL="800100" lvl="1" indent="-342900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정해진 법칙과 과정을 따라야 함</a:t>
            </a:r>
          </a:p>
          <a:p>
            <a:pPr marL="800100" lvl="1" indent="-342900" eaLnBrk="1" hangingPunct="1">
              <a:spcBef>
                <a:spcPct val="10000"/>
              </a:spcBef>
              <a:spcAft>
                <a:spcPct val="10000"/>
              </a:spcAft>
            </a:pPr>
            <a:endParaRPr lang="ko-KR" altLang="en-US" sz="18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endParaRPr lang="ko-KR" altLang="en-US" sz="18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pic>
        <p:nvPicPr>
          <p:cNvPr id="4102" name="Picture 9" descr="Osbor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4292600"/>
            <a:ext cx="1447800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10" descr="Brainstorming_Logo_bla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3748088"/>
            <a:ext cx="3843337" cy="250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바닥글 개체 틀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Wingdings" panose="05000000000000000000" pitchFamily="2" charset="2"/>
              <a:buChar char="q"/>
              <a:defRPr kumimoji="1" sz="3200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latinLnBrk="1">
              <a:spcBef>
                <a:spcPct val="20000"/>
              </a:spcBef>
              <a:buFont typeface="Wingdings" panose="05000000000000000000" pitchFamily="2" charset="2"/>
              <a:buChar char="ü"/>
              <a:defRPr kumimoji="1" sz="2800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latinLnBrk="1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ko-KR" altLang="en-US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충북대학교 토목공학부 정보기술기반 건설경영연구실 </a:t>
            </a:r>
            <a:r>
              <a:rPr kumimoji="0" lang="en-US" altLang="ko-KR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r>
              <a:rPr kumimoji="0" lang="ko-KR" altLang="en-US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창의공학 </a:t>
            </a:r>
          </a:p>
        </p:txBody>
      </p:sp>
      <p:sp>
        <p:nvSpPr>
          <p:cNvPr id="5123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Wingdings" panose="05000000000000000000" pitchFamily="2" charset="2"/>
              <a:buChar char="q"/>
              <a:defRPr kumimoji="1" sz="3200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latinLnBrk="1">
              <a:spcBef>
                <a:spcPct val="20000"/>
              </a:spcBef>
              <a:buFont typeface="Wingdings" panose="05000000000000000000" pitchFamily="2" charset="2"/>
              <a:buChar char="ü"/>
              <a:defRPr kumimoji="1" sz="2800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latinLnBrk="1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ko-KR" altLang="en-US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fld id="{560FF1CB-6CBD-43F5-B267-B71465FE239A}" type="slidenum">
              <a:rPr kumimoji="0" lang="ko-KR" altLang="en-US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r>
              <a:rPr kumimoji="0" lang="en-US" altLang="ko-KR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 -</a:t>
            </a: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ln cap="flat"/>
        </p:spPr>
        <p:txBody>
          <a:bodyPr/>
          <a:lstStyle/>
          <a:p>
            <a:pPr eaLnBrk="1" hangingPunct="1"/>
            <a:r>
              <a:rPr lang="ko-KR" altLang="en-US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브레인스토밍과 “예술가”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ko-KR" altLang="en-US" sz="18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브레인스토밍에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참여자의 임무는 </a:t>
            </a:r>
            <a:r>
              <a:rPr lang="ko-KR" altLang="en-US" sz="1800" dirty="0" smtClean="0">
                <a:solidFill>
                  <a:srgbClr val="FF33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예술가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의 마음가짐을 이용하여 정보를 새로운 아이디어로 변환시키는 것이다.</a:t>
            </a:r>
          </a:p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철저히 </a:t>
            </a:r>
            <a:r>
              <a:rPr lang="en-US" altLang="ko-KR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D </a:t>
            </a:r>
            <a:r>
              <a:rPr lang="ko-KR" altLang="en-US" sz="18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사분면의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상상력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과 </a:t>
            </a:r>
            <a:r>
              <a:rPr lang="en-US" altLang="ko-KR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C </a:t>
            </a:r>
            <a:r>
              <a:rPr lang="ko-KR" altLang="en-US" sz="18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사분면의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감성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에 의지해야 한다.</a:t>
            </a:r>
          </a:p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괴상하고, 엉뚱하고, 이상하고, 황당하고</a:t>
            </a:r>
            <a:r>
              <a:rPr lang="en-US" altLang="ko-KR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</a:t>
            </a:r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신선한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아이디어를 환영하라.</a:t>
            </a:r>
          </a:p>
        </p:txBody>
      </p:sp>
      <p:pic>
        <p:nvPicPr>
          <p:cNvPr id="512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8763" y="2819400"/>
            <a:ext cx="2382837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바닥글 개체 틀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Wingdings" panose="05000000000000000000" pitchFamily="2" charset="2"/>
              <a:buChar char="q"/>
              <a:defRPr kumimoji="1" sz="3200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latinLnBrk="1">
              <a:spcBef>
                <a:spcPct val="20000"/>
              </a:spcBef>
              <a:buFont typeface="Wingdings" panose="05000000000000000000" pitchFamily="2" charset="2"/>
              <a:buChar char="ü"/>
              <a:defRPr kumimoji="1" sz="2800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latinLnBrk="1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ko-KR" altLang="en-US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충북대학교 토목공학부 정보기술기반 건설경영연구실 </a:t>
            </a:r>
            <a:r>
              <a:rPr kumimoji="0" lang="en-US" altLang="ko-KR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r>
              <a:rPr kumimoji="0" lang="ko-KR" altLang="en-US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창의공학 </a:t>
            </a:r>
          </a:p>
        </p:txBody>
      </p:sp>
      <p:sp>
        <p:nvSpPr>
          <p:cNvPr id="6147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Wingdings" panose="05000000000000000000" pitchFamily="2" charset="2"/>
              <a:buChar char="q"/>
              <a:defRPr kumimoji="1" sz="3200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latinLnBrk="1">
              <a:spcBef>
                <a:spcPct val="20000"/>
              </a:spcBef>
              <a:buFont typeface="Wingdings" panose="05000000000000000000" pitchFamily="2" charset="2"/>
              <a:buChar char="ü"/>
              <a:defRPr kumimoji="1" sz="2800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latinLnBrk="1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ko-KR" altLang="en-US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fld id="{0633B04A-79AF-4E28-BA7E-44EFE99CEC19}" type="slidenum">
              <a:rPr kumimoji="0" lang="ko-KR" altLang="en-US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r>
              <a:rPr kumimoji="0" lang="en-US" altLang="ko-KR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 -</a:t>
            </a: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ln cap="flat"/>
        </p:spPr>
        <p:txBody>
          <a:bodyPr/>
          <a:lstStyle/>
          <a:p>
            <a:pPr eaLnBrk="1" hangingPunct="1"/>
            <a:r>
              <a:rPr lang="ko-KR" altLang="en-US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브레인스토밍의 네 가지 규칙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가능한 한 </a:t>
            </a:r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많은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아이디어를 만들어라</a:t>
            </a:r>
          </a:p>
          <a:p>
            <a:pPr marL="800100" lvl="1" indent="-342900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아이디어의 수가 중요하다. </a:t>
            </a:r>
            <a:r>
              <a:rPr lang="en-US" altLang="ko-KR" sz="1800" dirty="0" smtClean="0">
                <a:latin typeface="HY헤드라인M" panose="02030600000101010101" pitchFamily="18" charset="-127"/>
                <a:ea typeface="HY헤드라인M" panose="02030600000101010101" pitchFamily="18" charset="-127"/>
                <a:sym typeface="Wingdings" panose="05000000000000000000" pitchFamily="2" charset="2"/>
              </a:rPr>
              <a:t> 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  <a:sym typeface="Wingdings" panose="05000000000000000000" pitchFamily="2" charset="2"/>
              </a:rPr>
              <a:t>질보다 양</a:t>
            </a:r>
            <a:endParaRPr lang="ko-KR" altLang="en-US" sz="18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엉뚱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한 아이디어를 환영하라</a:t>
            </a:r>
          </a:p>
          <a:p>
            <a:pPr marL="800100" lvl="1" indent="-342900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최대한 창의적이 되어라</a:t>
            </a:r>
            <a:r>
              <a:rPr lang="en-US" altLang="ko-KR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endParaRPr lang="ko-KR" altLang="en-US" sz="18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편승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en-US" altLang="ko-KR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Hitchhike)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을 장려하라</a:t>
            </a:r>
          </a:p>
          <a:p>
            <a:pPr marL="800100" lvl="1" indent="-342900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다른 사람의 아이디어를 발전시켜 아이디어를 만들어라.</a:t>
            </a:r>
          </a:p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비판은 불허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한다</a:t>
            </a:r>
          </a:p>
          <a:p>
            <a:pPr marL="800100" lvl="1" indent="-342900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판단은 나중으로 미룬다.</a:t>
            </a:r>
          </a:p>
        </p:txBody>
      </p:sp>
      <p:pic>
        <p:nvPicPr>
          <p:cNvPr id="6150" name="Picture 4" descr="53. Brainstorming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850" y="3667125"/>
            <a:ext cx="333375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바닥글 개체 틀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Wingdings" panose="05000000000000000000" pitchFamily="2" charset="2"/>
              <a:buChar char="q"/>
              <a:defRPr kumimoji="1" sz="3200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latinLnBrk="1">
              <a:spcBef>
                <a:spcPct val="20000"/>
              </a:spcBef>
              <a:buFont typeface="Wingdings" panose="05000000000000000000" pitchFamily="2" charset="2"/>
              <a:buChar char="ü"/>
              <a:defRPr kumimoji="1" sz="2800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latinLnBrk="1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ko-KR" altLang="en-US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충북대학교 토목공학부 정보기술기반 건설경영연구실 </a:t>
            </a:r>
            <a:r>
              <a:rPr kumimoji="0" lang="en-US" altLang="ko-KR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r>
              <a:rPr kumimoji="0" lang="ko-KR" altLang="en-US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창의공학 </a:t>
            </a:r>
          </a:p>
        </p:txBody>
      </p:sp>
      <p:sp>
        <p:nvSpPr>
          <p:cNvPr id="7171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Wingdings" panose="05000000000000000000" pitchFamily="2" charset="2"/>
              <a:buChar char="q"/>
              <a:defRPr kumimoji="1" sz="3200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latinLnBrk="1">
              <a:spcBef>
                <a:spcPct val="20000"/>
              </a:spcBef>
              <a:buFont typeface="Wingdings" panose="05000000000000000000" pitchFamily="2" charset="2"/>
              <a:buChar char="ü"/>
              <a:defRPr kumimoji="1" sz="2800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latinLnBrk="1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ko-KR" altLang="en-US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fld id="{53168C5C-6028-4BAE-A967-0E9EBFF51029}" type="slidenum">
              <a:rPr kumimoji="0" lang="ko-KR" altLang="en-US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r>
              <a:rPr kumimoji="0" lang="en-US" altLang="ko-KR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 -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839200" cy="50292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ko-KR" altLang="en-US" sz="180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준비</a:t>
            </a:r>
          </a:p>
          <a:p>
            <a:pPr lvl="1" eaLnBrk="1" hangingPunct="1">
              <a:lnSpc>
                <a:spcPct val="110000"/>
              </a:lnSpc>
            </a:pPr>
            <a:r>
              <a:rPr lang="ko-KR" altLang="en-US" sz="180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팀원, 장소, 시간계획, 준비물</a:t>
            </a:r>
          </a:p>
          <a:p>
            <a:pPr eaLnBrk="1" hangingPunct="1">
              <a:lnSpc>
                <a:spcPct val="110000"/>
              </a:lnSpc>
            </a:pPr>
            <a:r>
              <a:rPr lang="ko-KR" altLang="en-US" sz="180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절차</a:t>
            </a:r>
          </a:p>
          <a:p>
            <a:pPr lvl="1" eaLnBrk="1" hangingPunct="1"/>
            <a:r>
              <a:rPr lang="ko-KR" altLang="en-US" sz="180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브리핑</a:t>
            </a:r>
          </a:p>
          <a:p>
            <a:pPr lvl="1" eaLnBrk="1" hangingPunct="1"/>
            <a:r>
              <a:rPr lang="ko-KR" altLang="en-US" sz="180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규칙복습</a:t>
            </a:r>
          </a:p>
          <a:p>
            <a:pPr lvl="1" eaLnBrk="1" hangingPunct="1"/>
            <a:r>
              <a:rPr lang="ko-KR" altLang="en-US" sz="180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과정설명</a:t>
            </a:r>
          </a:p>
          <a:p>
            <a:pPr lvl="1" eaLnBrk="1" hangingPunct="1"/>
            <a:r>
              <a:rPr lang="ko-KR" altLang="en-US" sz="180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웜업(</a:t>
            </a:r>
            <a:r>
              <a:rPr lang="en-US" altLang="ko-KR" sz="180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Warm-up) </a:t>
            </a:r>
          </a:p>
          <a:p>
            <a:pPr lvl="1" eaLnBrk="1" hangingPunct="1"/>
            <a:r>
              <a:rPr lang="ko-KR" altLang="en-US" sz="180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브레인스토밍</a:t>
            </a:r>
          </a:p>
          <a:p>
            <a:pPr lvl="1" eaLnBrk="1" hangingPunct="1"/>
            <a:r>
              <a:rPr lang="ko-KR" altLang="en-US" sz="180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마침</a:t>
            </a:r>
            <a:endParaRPr lang="en-US" altLang="ko-KR" sz="180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/>
            <a:r>
              <a:rPr lang="ko-KR" altLang="en-US" sz="180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해산</a:t>
            </a:r>
          </a:p>
          <a:p>
            <a:pPr eaLnBrk="1" hangingPunct="1">
              <a:lnSpc>
                <a:spcPct val="110000"/>
              </a:lnSpc>
            </a:pPr>
            <a:r>
              <a:rPr lang="ko-KR" altLang="en-US" sz="180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보고하기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o-KR" altLang="en-US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대화식 브레인스토밍 계획과 진행</a:t>
            </a:r>
          </a:p>
        </p:txBody>
      </p:sp>
      <p:pic>
        <p:nvPicPr>
          <p:cNvPr id="7174" name="Picture 10" descr="Brainstorming%2520-%2520Outsourcing%2520in%2520gener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013" y="1219200"/>
            <a:ext cx="3684587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바닥글 개체 틀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Wingdings" panose="05000000000000000000" pitchFamily="2" charset="2"/>
              <a:buChar char="q"/>
              <a:defRPr kumimoji="1" sz="3200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latinLnBrk="1">
              <a:spcBef>
                <a:spcPct val="20000"/>
              </a:spcBef>
              <a:buFont typeface="Wingdings" panose="05000000000000000000" pitchFamily="2" charset="2"/>
              <a:buChar char="ü"/>
              <a:defRPr kumimoji="1" sz="2800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latinLnBrk="1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ko-KR" altLang="en-US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충북대학교 토목공학부 정보기술기반 건설경영연구실 </a:t>
            </a:r>
            <a:r>
              <a:rPr kumimoji="0" lang="en-US" altLang="ko-KR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r>
              <a:rPr kumimoji="0" lang="ko-KR" altLang="en-US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창의공학 </a:t>
            </a:r>
          </a:p>
        </p:txBody>
      </p:sp>
      <p:sp>
        <p:nvSpPr>
          <p:cNvPr id="8195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Wingdings" panose="05000000000000000000" pitchFamily="2" charset="2"/>
              <a:buChar char="q"/>
              <a:defRPr kumimoji="1" sz="3200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latinLnBrk="1">
              <a:spcBef>
                <a:spcPct val="20000"/>
              </a:spcBef>
              <a:buFont typeface="Wingdings" panose="05000000000000000000" pitchFamily="2" charset="2"/>
              <a:buChar char="ü"/>
              <a:defRPr kumimoji="1" sz="2800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latinLnBrk="1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ko-KR" altLang="en-US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fld id="{5C4171DF-1340-4828-805B-1D0BFA47E080}" type="slidenum">
              <a:rPr kumimoji="0" lang="ko-KR" altLang="en-US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r>
              <a:rPr kumimoji="0" lang="en-US" altLang="ko-KR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 -</a:t>
            </a: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ln cap="flat"/>
        </p:spPr>
        <p:txBody>
          <a:bodyPr/>
          <a:lstStyle/>
          <a:p>
            <a:pPr eaLnBrk="1" hangingPunct="1"/>
            <a:r>
              <a:rPr lang="ko-KR" altLang="en-US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대화식 브레인스토밍 회의 준비 (1/2)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839200" cy="5029200"/>
          </a:xfrm>
          <a:noFill/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팀원</a:t>
            </a:r>
          </a:p>
          <a:p>
            <a:pPr lvl="1" eaLnBrk="1" hangingPunct="1"/>
            <a:r>
              <a:rPr lang="en-US" altLang="ko-KR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D</a:t>
            </a:r>
            <a:r>
              <a:rPr lang="ko-KR" altLang="en-US" sz="18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사분면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팀원 참여 </a:t>
            </a:r>
            <a:r>
              <a:rPr lang="en-US" altLang="ko-KR" sz="1800" dirty="0" smtClean="0">
                <a:latin typeface="HY헤드라인M" panose="02030600000101010101" pitchFamily="18" charset="-127"/>
                <a:ea typeface="HY헤드라인M" panose="02030600000101010101" pitchFamily="18" charset="-127"/>
                <a:sym typeface="Wingdings" panose="05000000000000000000" pitchFamily="2" charset="2"/>
              </a:rPr>
              <a:t> </a:t>
            </a:r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Wingdings" panose="05000000000000000000" pitchFamily="2" charset="2"/>
              </a:rPr>
              <a:t>창의적 성향</a:t>
            </a:r>
            <a:endParaRPr lang="ko-KR" altLang="en-US" sz="1800" dirty="0" smtClean="0">
              <a:solidFill>
                <a:srgbClr val="FF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/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소비자, 판매자, </a:t>
            </a:r>
            <a:r>
              <a:rPr lang="ko-KR" altLang="en-US" sz="18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공정공학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설계, 생산 담당자 등 직간접 참여</a:t>
            </a:r>
          </a:p>
          <a:p>
            <a:pPr lvl="1" eaLnBrk="1" hangingPunct="1"/>
            <a:r>
              <a:rPr lang="ko-KR" altLang="en-US" sz="18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브레인스토밍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회의 전에 </a:t>
            </a:r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브리핑 서류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를 팀원에게 주어야 함</a:t>
            </a:r>
          </a:p>
          <a:p>
            <a:pPr eaLnBrk="1" hangingPunct="1">
              <a:lnSpc>
                <a:spcPct val="110000"/>
              </a:lnSpc>
            </a:pP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장소</a:t>
            </a:r>
          </a:p>
          <a:p>
            <a:pPr lvl="1" eaLnBrk="1" hangingPunct="1"/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평소 늘 사용하여 익숙한 곳이 아닌 </a:t>
            </a:r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새로운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장소</a:t>
            </a:r>
          </a:p>
          <a:p>
            <a:pPr lvl="1" eaLnBrk="1" hangingPunct="1"/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주위환경이 </a:t>
            </a:r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아름답고 편안한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가능한 멀리 떨어진 장소</a:t>
            </a:r>
          </a:p>
          <a:p>
            <a:pPr lvl="1" eaLnBrk="1" hangingPunct="1"/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향기로운 </a:t>
            </a:r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꽃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가벼운 </a:t>
            </a:r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간식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을 배치함으로써 분위기를 향상	</a:t>
            </a:r>
          </a:p>
          <a:p>
            <a:pPr lvl="1" eaLnBrk="1" hangingPunct="1"/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원형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이나 </a:t>
            </a:r>
            <a:r>
              <a:rPr lang="en-US" altLang="ko-KR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U</a:t>
            </a:r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형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의 좌석 배치</a:t>
            </a:r>
          </a:p>
          <a:p>
            <a:pPr lvl="1" eaLnBrk="1" hangingPunct="1"/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경쾌하고 감미롭고 조용한 배경</a:t>
            </a:r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음악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  <a:p>
            <a:pPr lvl="1" eaLnBrk="1" hangingPunct="1"/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벽을 채색된 포스터로 </a:t>
            </a:r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장식</a:t>
            </a:r>
          </a:p>
          <a:p>
            <a:pPr lvl="1" eaLnBrk="1" hangingPunct="1"/>
            <a:endParaRPr lang="ko-KR" altLang="en-US" sz="18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/>
            <a:endParaRPr lang="ko-KR" altLang="en-US" sz="18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pic>
        <p:nvPicPr>
          <p:cNvPr id="819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230688"/>
            <a:ext cx="3048000" cy="201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바닥글 개체 틀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Wingdings" panose="05000000000000000000" pitchFamily="2" charset="2"/>
              <a:buChar char="q"/>
              <a:defRPr kumimoji="1" sz="3200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latinLnBrk="1">
              <a:spcBef>
                <a:spcPct val="20000"/>
              </a:spcBef>
              <a:buFont typeface="Wingdings" panose="05000000000000000000" pitchFamily="2" charset="2"/>
              <a:buChar char="ü"/>
              <a:defRPr kumimoji="1" sz="2800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latinLnBrk="1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ko-KR" altLang="en-US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충북대학교 토목공학부 정보기술기반 건설경영연구실 </a:t>
            </a:r>
            <a:r>
              <a:rPr kumimoji="0" lang="en-US" altLang="ko-KR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r>
              <a:rPr kumimoji="0" lang="ko-KR" altLang="en-US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창의공학 </a:t>
            </a:r>
          </a:p>
        </p:txBody>
      </p:sp>
      <p:sp>
        <p:nvSpPr>
          <p:cNvPr id="9219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Wingdings" panose="05000000000000000000" pitchFamily="2" charset="2"/>
              <a:buChar char="q"/>
              <a:defRPr kumimoji="1" sz="3200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latinLnBrk="1">
              <a:spcBef>
                <a:spcPct val="20000"/>
              </a:spcBef>
              <a:buFont typeface="Wingdings" panose="05000000000000000000" pitchFamily="2" charset="2"/>
              <a:buChar char="ü"/>
              <a:defRPr kumimoji="1" sz="2800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latinLnBrk="1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ko-KR" altLang="en-US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fld id="{DF210A0F-D1F2-40E1-B619-95995525FD73}" type="slidenum">
              <a:rPr kumimoji="0" lang="ko-KR" altLang="en-US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r>
              <a:rPr kumimoji="0" lang="en-US" altLang="ko-KR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 -</a:t>
            </a: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ln cap="flat"/>
        </p:spPr>
        <p:txBody>
          <a:bodyPr/>
          <a:lstStyle/>
          <a:p>
            <a:pPr eaLnBrk="1" hangingPunct="1"/>
            <a:r>
              <a:rPr lang="ko-KR" altLang="en-US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대화식 브레인스토밍 회의 준비 (2/2)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840788" cy="4953000"/>
          </a:xfrm>
          <a:noFill/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시간 계획</a:t>
            </a:r>
          </a:p>
          <a:p>
            <a:pPr lvl="1" eaLnBrk="1" hangingPunct="1"/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한 회의에서는 한 개의 주제만 논의하며 </a:t>
            </a:r>
            <a:r>
              <a:rPr lang="en-US" altLang="ko-KR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시간 정도의 회의가 적당</a:t>
            </a:r>
            <a:endParaRPr lang="en-US" altLang="ko-KR" sz="18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/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아침 회의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가 일반적으로 더 </a:t>
            </a:r>
            <a:r>
              <a:rPr lang="ko-KR" altLang="en-US" sz="18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생산적임</a:t>
            </a:r>
            <a:endParaRPr lang="ko-KR" altLang="en-US" sz="18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/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다음 약속 때문에 압력을 받거나 조급하게 느끼지 않도록 </a:t>
            </a:r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충분한 시간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을 계획</a:t>
            </a:r>
            <a:endParaRPr lang="en-US" altLang="ko-KR" sz="18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hangingPunct="1">
              <a:buNone/>
            </a:pPr>
            <a:endParaRPr lang="ko-KR" altLang="en-US" sz="18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eaLnBrk="1" hangingPunct="1">
              <a:lnSpc>
                <a:spcPct val="110000"/>
              </a:lnSpc>
            </a:pP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준비물</a:t>
            </a:r>
          </a:p>
          <a:p>
            <a:pPr lvl="1" eaLnBrk="1" hangingPunct="1"/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문방구(화이트보드, </a:t>
            </a:r>
            <a:r>
              <a:rPr lang="ko-KR" altLang="en-US" sz="18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마커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카드, </a:t>
            </a:r>
            <a:r>
              <a:rPr lang="ko-KR" altLang="en-US" sz="18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포스트잇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등)</a:t>
            </a:r>
          </a:p>
          <a:p>
            <a:pPr lvl="1" eaLnBrk="1" hangingPunct="1"/>
            <a:r>
              <a:rPr lang="ko-KR" altLang="en-US" sz="18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웜업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활동에 필요한 소도구</a:t>
            </a:r>
            <a:endParaRPr lang="en-US" altLang="ko-KR" sz="18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/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시계</a:t>
            </a:r>
            <a:endParaRPr lang="en-US" altLang="ko-KR" sz="18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/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녹음기 </a:t>
            </a:r>
          </a:p>
          <a:p>
            <a:pPr lvl="1" eaLnBrk="1" hangingPunct="1"/>
            <a:endParaRPr lang="ko-KR" altLang="en-US" sz="18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pic>
        <p:nvPicPr>
          <p:cNvPr id="9222" name="Picture 5" descr="978672-sandgla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2950" y="1206424"/>
            <a:ext cx="628650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7" descr="269754510_9c5910c5a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25" y="3713163"/>
            <a:ext cx="3421063" cy="2557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바닥글 개체 틀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Wingdings" panose="05000000000000000000" pitchFamily="2" charset="2"/>
              <a:buChar char="q"/>
              <a:defRPr kumimoji="1" sz="3200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latinLnBrk="1">
              <a:spcBef>
                <a:spcPct val="20000"/>
              </a:spcBef>
              <a:buFont typeface="Wingdings" panose="05000000000000000000" pitchFamily="2" charset="2"/>
              <a:buChar char="ü"/>
              <a:defRPr kumimoji="1" sz="2800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latinLnBrk="1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ko-KR" altLang="en-US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충북대학교 토목공학부 정보기술기반 건설경영연구실 </a:t>
            </a:r>
            <a:r>
              <a:rPr kumimoji="0" lang="en-US" altLang="ko-KR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r>
              <a:rPr kumimoji="0" lang="ko-KR" altLang="en-US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창의공학 </a:t>
            </a:r>
          </a:p>
        </p:txBody>
      </p:sp>
      <p:sp>
        <p:nvSpPr>
          <p:cNvPr id="10243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Wingdings" panose="05000000000000000000" pitchFamily="2" charset="2"/>
              <a:buChar char="q"/>
              <a:defRPr kumimoji="1" sz="3200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latinLnBrk="1">
              <a:spcBef>
                <a:spcPct val="20000"/>
              </a:spcBef>
              <a:buFont typeface="Wingdings" panose="05000000000000000000" pitchFamily="2" charset="2"/>
              <a:buChar char="ü"/>
              <a:defRPr kumimoji="1" sz="2800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latinLnBrk="1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ko-KR" altLang="en-US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fld id="{8F089492-CA32-46DD-ABF0-73EF529160B4}" type="slidenum">
              <a:rPr kumimoji="0" lang="ko-KR" altLang="en-US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r>
              <a:rPr kumimoji="0" lang="en-US" altLang="ko-KR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 -</a:t>
            </a: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ln cap="flat"/>
        </p:spPr>
        <p:txBody>
          <a:bodyPr/>
          <a:lstStyle/>
          <a:p>
            <a:pPr eaLnBrk="1" hangingPunct="1"/>
            <a:r>
              <a:rPr lang="ko-KR" altLang="en-US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대화식 브레인스토밍 회의의 절차 (1/</a:t>
            </a:r>
            <a:r>
              <a:rPr lang="en-US" altLang="ko-KR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4</a:t>
            </a:r>
            <a:r>
              <a:rPr lang="ko-KR" altLang="en-US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 eaLnBrk="1" hangingPunct="1">
              <a:lnSpc>
                <a:spcPct val="130000"/>
              </a:lnSpc>
              <a:buFont typeface="Wingdings" panose="05000000000000000000" pitchFamily="2" charset="2"/>
              <a:buAutoNum type="arabicPeriod"/>
            </a:pPr>
            <a:r>
              <a:rPr lang="ko-KR" altLang="en-US" sz="18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브리핑</a:t>
            </a:r>
          </a:p>
          <a:p>
            <a:pPr marL="381000" indent="-381000" eaLnBrk="1" hangingPunct="1">
              <a:lnSpc>
                <a:spcPct val="130000"/>
              </a:lnSpc>
              <a:buFont typeface="Wingdings" panose="05000000000000000000" pitchFamily="2" charset="2"/>
              <a:buAutoNum type="arabicPeriod"/>
            </a:pPr>
            <a:r>
              <a:rPr lang="ko-KR" altLang="en-US" sz="18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브레인스토밍의 4가지 규칙 복습</a:t>
            </a:r>
            <a:endParaRPr lang="ko-KR" altLang="en-US" sz="1800" b="0" u="sng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381000" indent="-381000" eaLnBrk="1" hangingPunct="1">
              <a:lnSpc>
                <a:spcPct val="130000"/>
              </a:lnSpc>
              <a:buFont typeface="Wingdings" panose="05000000000000000000" pitchFamily="2" charset="2"/>
              <a:buAutoNum type="arabicPeriod"/>
            </a:pPr>
            <a:r>
              <a:rPr lang="ko-KR" altLang="en-US" sz="18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브레인스토밍 과정 설명</a:t>
            </a:r>
          </a:p>
          <a:p>
            <a:pPr marL="381000" indent="-381000" eaLnBrk="1" hangingPunct="1">
              <a:lnSpc>
                <a:spcPct val="130000"/>
              </a:lnSpc>
              <a:buFont typeface="Wingdings" panose="05000000000000000000" pitchFamily="2" charset="2"/>
              <a:buAutoNum type="arabicPeriod"/>
            </a:pPr>
            <a:r>
              <a:rPr lang="ko-KR" altLang="en-US" sz="18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창의적 사고 웜업 실행</a:t>
            </a:r>
          </a:p>
          <a:p>
            <a:pPr marL="381000" indent="-381000" eaLnBrk="1" hangingPunct="1">
              <a:lnSpc>
                <a:spcPct val="130000"/>
              </a:lnSpc>
              <a:buFont typeface="Wingdings" panose="05000000000000000000" pitchFamily="2" charset="2"/>
              <a:buAutoNum type="arabicPeriod"/>
            </a:pPr>
            <a:r>
              <a:rPr lang="ko-KR" altLang="en-US" sz="18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브레인스토밍 수행</a:t>
            </a:r>
          </a:p>
          <a:p>
            <a:pPr marL="381000" indent="-381000" eaLnBrk="1" hangingPunct="1">
              <a:lnSpc>
                <a:spcPct val="130000"/>
              </a:lnSpc>
              <a:buFont typeface="Wingdings" panose="05000000000000000000" pitchFamily="2" charset="2"/>
              <a:buAutoNum type="arabicPeriod"/>
            </a:pPr>
            <a:r>
              <a:rPr lang="ko-KR" altLang="en-US" sz="18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회의 마침</a:t>
            </a:r>
          </a:p>
          <a:p>
            <a:pPr marL="381000" indent="-381000" eaLnBrk="1" hangingPunct="1">
              <a:lnSpc>
                <a:spcPct val="130000"/>
              </a:lnSpc>
              <a:buFont typeface="Wingdings" panose="05000000000000000000" pitchFamily="2" charset="2"/>
              <a:buAutoNum type="arabicPeriod"/>
            </a:pPr>
            <a:r>
              <a:rPr lang="ko-KR" altLang="en-US" sz="18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참가자들에게 다음 회의 예고, 인사 후 해산</a:t>
            </a:r>
          </a:p>
        </p:txBody>
      </p:sp>
      <p:pic>
        <p:nvPicPr>
          <p:cNvPr id="10246" name="Picture 5" descr="Brainstorming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938" y="3340100"/>
            <a:ext cx="3776662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바닥글 개체 틀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Wingdings" panose="05000000000000000000" pitchFamily="2" charset="2"/>
              <a:buChar char="q"/>
              <a:defRPr kumimoji="1" sz="3200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latinLnBrk="1">
              <a:spcBef>
                <a:spcPct val="20000"/>
              </a:spcBef>
              <a:buFont typeface="Wingdings" panose="05000000000000000000" pitchFamily="2" charset="2"/>
              <a:buChar char="ü"/>
              <a:defRPr kumimoji="1" sz="2800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latinLnBrk="1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ko-KR" altLang="en-US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충북대학교 토목공학부 정보기술기반 건설경영연구실 </a:t>
            </a:r>
            <a:r>
              <a:rPr kumimoji="0" lang="en-US" altLang="ko-KR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r>
              <a:rPr kumimoji="0" lang="ko-KR" altLang="en-US" sz="1400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창의공학 </a:t>
            </a:r>
          </a:p>
        </p:txBody>
      </p:sp>
      <p:sp>
        <p:nvSpPr>
          <p:cNvPr id="11267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Wingdings" panose="05000000000000000000" pitchFamily="2" charset="2"/>
              <a:buChar char="q"/>
              <a:defRPr kumimoji="1" sz="3200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latinLnBrk="1">
              <a:spcBef>
                <a:spcPct val="20000"/>
              </a:spcBef>
              <a:buFont typeface="Wingdings" panose="05000000000000000000" pitchFamily="2" charset="2"/>
              <a:buChar char="ü"/>
              <a:defRPr kumimoji="1" sz="2800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latinLnBrk="1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ko-KR" altLang="en-US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fld id="{E145B60B-DFD4-4DFA-ABAF-773B418691B8}" type="slidenum">
              <a:rPr kumimoji="0" lang="ko-KR" altLang="en-US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r>
              <a:rPr kumimoji="0" lang="en-US" altLang="ko-KR" sz="1400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 -</a:t>
            </a: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ln cap="flat"/>
        </p:spPr>
        <p:txBody>
          <a:bodyPr/>
          <a:lstStyle/>
          <a:p>
            <a:pPr eaLnBrk="1" hangingPunct="1"/>
            <a:r>
              <a:rPr lang="ko-KR" altLang="en-US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대화식 브레인스토밍 회의의 절차 (2/</a:t>
            </a:r>
            <a:r>
              <a:rPr lang="en-US" altLang="ko-KR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4</a:t>
            </a:r>
            <a:r>
              <a:rPr lang="ko-KR" altLang="en-US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브리핑</a:t>
            </a:r>
          </a:p>
          <a:p>
            <a:pPr lvl="1" eaLnBrk="1" hangingPunct="1"/>
            <a:r>
              <a:rPr lang="ko-KR" altLang="en-US" sz="18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사교시간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en-US" altLang="ko-KR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Ice Breaking</a:t>
            </a:r>
            <a:r>
              <a:rPr lang="en-US" altLang="ko-KR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en-US" altLang="ko-KR" sz="1800" dirty="0" smtClean="0">
                <a:latin typeface="HY헤드라인M" panose="02030600000101010101" pitchFamily="18" charset="-127"/>
                <a:ea typeface="HY헤드라인M" panose="02030600000101010101" pitchFamily="18" charset="-127"/>
                <a:sym typeface="Wingdings" panose="05000000000000000000" pitchFamily="2" charset="2"/>
              </a:rPr>
              <a:t></a:t>
            </a:r>
            <a:r>
              <a:rPr lang="en-US" altLang="ko-KR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편안한 자세, 자유로운 분위기 </a:t>
            </a:r>
          </a:p>
          <a:p>
            <a:pPr lvl="1" eaLnBrk="1" hangingPunct="1"/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아이디어나 식견들을 서로 나누도록 장려</a:t>
            </a:r>
          </a:p>
          <a:p>
            <a:pPr lvl="1" eaLnBrk="1" hangingPunct="1"/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지난번 회의에서 만든 </a:t>
            </a:r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문제정의문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을 게시 및 수정</a:t>
            </a:r>
            <a:endParaRPr lang="en-US" altLang="ko-KR" sz="18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/>
            <a:endParaRPr lang="ko-KR" altLang="en-US" sz="18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eaLnBrk="1" hangingPunct="1">
              <a:lnSpc>
                <a:spcPct val="110000"/>
              </a:lnSpc>
            </a:pP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규칙 복습</a:t>
            </a:r>
          </a:p>
          <a:p>
            <a:pPr lvl="1" eaLnBrk="1" hangingPunct="1"/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4가지 </a:t>
            </a:r>
            <a:r>
              <a:rPr lang="ko-KR" altLang="en-US" sz="18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브레인스토밍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규칙</a:t>
            </a:r>
            <a:r>
              <a:rPr lang="en-US" altLang="ko-KR" sz="1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Wingdings" panose="05000000000000000000" pitchFamily="2" charset="2"/>
              </a:rPr>
              <a:t>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많이</a:t>
            </a:r>
            <a:r>
              <a:rPr lang="en-US" altLang="ko-KR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엉뚱한</a:t>
            </a:r>
            <a:r>
              <a:rPr lang="en-US" altLang="ko-KR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</a:t>
            </a:r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편승</a:t>
            </a:r>
            <a:r>
              <a:rPr lang="en-US" altLang="ko-KR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</a:t>
            </a:r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무비판</a:t>
            </a:r>
          </a:p>
          <a:p>
            <a:pPr lvl="1" eaLnBrk="1" hangingPunct="1"/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부정적인 사고를 예방하기 위한 삼진 </a:t>
            </a:r>
            <a:r>
              <a:rPr lang="ko-KR" altLang="en-US" sz="18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아웃제</a:t>
            </a:r>
            <a:endParaRPr lang="en-US" altLang="ko-KR" sz="18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/>
            <a:endParaRPr lang="ko-KR" altLang="en-US" sz="18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eaLnBrk="1" hangingPunct="1">
              <a:lnSpc>
                <a:spcPct val="110000"/>
              </a:lnSpc>
            </a:pP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과정 설명</a:t>
            </a:r>
          </a:p>
          <a:p>
            <a:pPr lvl="1" eaLnBrk="1" hangingPunct="1"/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 창출 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  <a:sym typeface="Wingdings" panose="05000000000000000000" pitchFamily="2" charset="2"/>
              </a:rPr>
              <a:t>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아이디어 쓰기 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  <a:sym typeface="Wingdings" panose="05000000000000000000" pitchFamily="2" charset="2"/>
              </a:rPr>
              <a:t>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아이디어 편승하기</a:t>
            </a:r>
          </a:p>
          <a:p>
            <a:pPr lvl="1" eaLnBrk="1" hangingPunct="1"/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모든 아이디어에 번호 매김 (편승아이디어도 새 아이디어)</a:t>
            </a:r>
          </a:p>
          <a:p>
            <a:pPr lvl="1" eaLnBrk="1" hangingPunct="1"/>
            <a:r>
              <a:rPr lang="ko-KR" altLang="en-US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시간제한, 할당량 부여 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(예: 15분 동안 40개의 아이디어 제안)</a:t>
            </a:r>
          </a:p>
          <a:p>
            <a:pPr lvl="1" eaLnBrk="1" hangingPunct="1"/>
            <a:endParaRPr lang="ko-KR" altLang="en-US" sz="18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eaLnBrk="1" hangingPunct="1">
              <a:lnSpc>
                <a:spcPct val="110000"/>
              </a:lnSpc>
            </a:pPr>
            <a:endParaRPr lang="ko-KR" altLang="en-US" sz="18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휴먼견출새내기체"/>
        <a:ea typeface="휴먼견출새내기체"/>
        <a:cs typeface=""/>
      </a:majorFont>
      <a:minorFont>
        <a:latin typeface="휴먼견출새내기체"/>
        <a:ea typeface="휴먼견출새내기체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none">
        <a:spAutoFit/>
      </a:bodyPr>
      <a:lstStyle>
        <a:defPPr>
          <a:defRPr kumimoji="0" sz="1400" dirty="0" smtClean="0">
            <a:solidFill>
              <a:srgbClr val="000000"/>
            </a:solidFill>
            <a:latin typeface="HY헤드라인M" pitchFamily="18" charset="-127"/>
            <a:ea typeface="HY헤드라인M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휴먼견출새내기체" pitchFamily="18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6487</TotalTime>
  <Words>1539</Words>
  <Application>Microsoft Office PowerPoint</Application>
  <PresentationFormat>화면 슬라이드 쇼(4:3)</PresentationFormat>
  <Paragraphs>472</Paragraphs>
  <Slides>18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5" baseType="lpstr">
      <vt:lpstr>HY헤드라인M</vt:lpstr>
      <vt:lpstr>굴림</vt:lpstr>
      <vt:lpstr>휴먼견출새내기체</vt:lpstr>
      <vt:lpstr>Symbol</vt:lpstr>
      <vt:lpstr>Times New Roman</vt:lpstr>
      <vt:lpstr>Wingdings</vt:lpstr>
      <vt:lpstr>기본 디자인</vt:lpstr>
      <vt:lpstr>#03. 아이디어 창출</vt:lpstr>
      <vt:lpstr>브레인스토밍</vt:lpstr>
      <vt:lpstr>브레인스토밍과 “예술가”</vt:lpstr>
      <vt:lpstr>브레인스토밍의 네 가지 규칙</vt:lpstr>
      <vt:lpstr>대화식 브레인스토밍 계획과 진행</vt:lpstr>
      <vt:lpstr>대화식 브레인스토밍 회의 준비 (1/2)</vt:lpstr>
      <vt:lpstr>대화식 브레인스토밍 회의 준비 (2/2)</vt:lpstr>
      <vt:lpstr> 대화식 브레인스토밍 회의의 절차 (1/4)</vt:lpstr>
      <vt:lpstr> 대화식 브레인스토밍 회의의 절차 (2/4)</vt:lpstr>
      <vt:lpstr>대화식 브레인스토밍 회의의 절차 (3/4)</vt:lpstr>
      <vt:lpstr>대화식 브레인스토밍 회의의 절차 (4/4)</vt:lpstr>
      <vt:lpstr>변형 또는 첨가에 의한 혁신</vt:lpstr>
      <vt:lpstr>오스본의 SCAMPER법 (9가지 사고 유발 질문)</vt:lpstr>
      <vt:lpstr>PowerPoint 프레젠테이션</vt:lpstr>
      <vt:lpstr>형태학적 분석법 (Morphological Analysis)</vt:lpstr>
      <vt:lpstr>PowerPoint 프레젠테이션</vt:lpstr>
      <vt:lpstr>PowerPoint 프레젠테이션</vt:lpstr>
      <vt:lpstr>유추와 은유(Analogy &amp; Metaphor)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정근채</dc:creator>
  <cp:lastModifiedBy>정근채</cp:lastModifiedBy>
  <cp:revision>292</cp:revision>
  <cp:lastPrinted>2018-02-06T06:58:12Z</cp:lastPrinted>
  <dcterms:created xsi:type="dcterms:W3CDTF">1601-01-01T00:00:00Z</dcterms:created>
  <dcterms:modified xsi:type="dcterms:W3CDTF">2020-01-03T08:50:53Z</dcterms:modified>
</cp:coreProperties>
</file>