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1" r:id="rId3"/>
    <p:sldId id="272" r:id="rId4"/>
    <p:sldId id="274" r:id="rId5"/>
    <p:sldId id="275" r:id="rId6"/>
    <p:sldId id="284" r:id="rId7"/>
    <p:sldId id="291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10" r:id="rId16"/>
    <p:sldId id="312" r:id="rId17"/>
    <p:sldId id="308" r:id="rId18"/>
    <p:sldId id="313" r:id="rId19"/>
    <p:sldId id="314" r:id="rId20"/>
    <p:sldId id="318" r:id="rId21"/>
    <p:sldId id="317" r:id="rId22"/>
    <p:sldId id="319" r:id="rId23"/>
    <p:sldId id="315" r:id="rId24"/>
    <p:sldId id="316" r:id="rId25"/>
  </p:sldIdLst>
  <p:sldSz cx="9144000" cy="6858000" type="screen4x3"/>
  <p:notesSz cx="7099300" cy="10234613"/>
  <p:defaultTextStyle>
    <a:defPPr>
      <a:defRPr lang="en-US"/>
    </a:defPPr>
    <a:lvl1pPr algn="ctr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휴먼견출새내기체" pitchFamily="18" charset="-127"/>
        <a:cs typeface="+mn-cs"/>
      </a:defRPr>
    </a:lvl1pPr>
    <a:lvl2pPr marL="457200" algn="ctr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휴먼견출새내기체" pitchFamily="18" charset="-127"/>
        <a:cs typeface="+mn-cs"/>
      </a:defRPr>
    </a:lvl2pPr>
    <a:lvl3pPr marL="914400" algn="ctr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휴먼견출새내기체" pitchFamily="18" charset="-127"/>
        <a:cs typeface="+mn-cs"/>
      </a:defRPr>
    </a:lvl3pPr>
    <a:lvl4pPr marL="1371600" algn="ctr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휴먼견출새내기체" pitchFamily="18" charset="-127"/>
        <a:cs typeface="+mn-cs"/>
      </a:defRPr>
    </a:lvl4pPr>
    <a:lvl5pPr marL="1828800" algn="ctr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휴먼견출새내기체" pitchFamily="18" charset="-127"/>
        <a:cs typeface="+mn-cs"/>
      </a:defRPr>
    </a:lvl5pPr>
    <a:lvl6pPr marL="2286000" algn="l" defTabSz="914400" rtl="0" eaLnBrk="1" latinLnBrk="1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휴먼견출새내기체" pitchFamily="18" charset="-127"/>
        <a:cs typeface="+mn-cs"/>
      </a:defRPr>
    </a:lvl6pPr>
    <a:lvl7pPr marL="2743200" algn="l" defTabSz="914400" rtl="0" eaLnBrk="1" latinLnBrk="1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휴먼견출새내기체" pitchFamily="18" charset="-127"/>
        <a:cs typeface="+mn-cs"/>
      </a:defRPr>
    </a:lvl7pPr>
    <a:lvl8pPr marL="3200400" algn="l" defTabSz="914400" rtl="0" eaLnBrk="1" latinLnBrk="1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휴먼견출새내기체" pitchFamily="18" charset="-127"/>
        <a:cs typeface="+mn-cs"/>
      </a:defRPr>
    </a:lvl8pPr>
    <a:lvl9pPr marL="3657600" algn="l" defTabSz="914400" rtl="0" eaLnBrk="1" latinLnBrk="1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휴먼견출새내기체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>
          <p15:clr>
            <a:srgbClr val="A4A3A4"/>
          </p15:clr>
        </p15:guide>
        <p15:guide id="2" orient="horz" pos="3936">
          <p15:clr>
            <a:srgbClr val="A4A3A4"/>
          </p15:clr>
        </p15:guide>
        <p15:guide id="3" pos="2880">
          <p15:clr>
            <a:srgbClr val="A4A3A4"/>
          </p15:clr>
        </p15:guide>
        <p15:guide id="4" pos="96">
          <p15:clr>
            <a:srgbClr val="A4A3A4"/>
          </p15:clr>
        </p15:guide>
        <p15:guide id="5" pos="5664">
          <p15:clr>
            <a:srgbClr val="A4A3A4"/>
          </p15:clr>
        </p15:guide>
        <p15:guide id="6" pos="4272">
          <p15:clr>
            <a:srgbClr val="A4A3A4"/>
          </p15:clr>
        </p15:guide>
        <p15:guide id="7" pos="14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FFFF00"/>
    <a:srgbClr val="003399"/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17" autoAdjust="0"/>
    <p:restoredTop sz="94660" autoAdjust="0"/>
  </p:normalViewPr>
  <p:slideViewPr>
    <p:cSldViewPr snapToObjects="1">
      <p:cViewPr varScale="1">
        <p:scale>
          <a:sx n="139" d="100"/>
          <a:sy n="139" d="100"/>
        </p:scale>
        <p:origin x="108" y="1806"/>
      </p:cViewPr>
      <p:guideLst>
        <p:guide orient="horz" pos="2496"/>
        <p:guide orient="horz" pos="3936"/>
        <p:guide pos="2880"/>
        <p:guide pos="96"/>
        <p:guide pos="5664"/>
        <p:guide pos="4272"/>
        <p:guide pos="14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0"/>
    </p:cViewPr>
  </p:sorterViewPr>
  <p:notesViewPr>
    <p:cSldViewPr snapToObjects="1">
      <p:cViewPr varScale="1">
        <p:scale>
          <a:sx n="143" d="100"/>
          <a:sy n="143" d="100"/>
        </p:scale>
        <p:origin x="-102" y="-60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137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163" y="0"/>
            <a:ext cx="3077137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9013" y="766763"/>
            <a:ext cx="5119687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685" y="4862015"/>
            <a:ext cx="5205932" cy="4605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392"/>
            <a:ext cx="3077137" cy="51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163" y="9722392"/>
            <a:ext cx="3077137" cy="51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anose="020B0600000101010101" pitchFamily="50" charset="-127"/>
              </a:defRPr>
            </a:lvl1pPr>
          </a:lstStyle>
          <a:p>
            <a:fld id="{18E5F96A-99E9-4DE4-A8AF-7153DC7D86CD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69919" indent="-296123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84491" indent="-236898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58287" indent="-236898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132084" indent="-236898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605880" indent="-23689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3079676" indent="-23689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553473" indent="-23689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4027269" indent="-23689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5343080-BEA0-43C2-8AAE-37FFCEEB3471}" type="slidenum">
              <a:rPr lang="en-US" altLang="ko-KR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16</a:t>
            </a:fld>
            <a:endParaRPr lang="en-US" altLang="ko-KR">
              <a:latin typeface="Times New Roman" panose="02020603050405020304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9938"/>
            <a:ext cx="5114925" cy="383540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충북대학교 토목공학부 정보기술기반 건설경영연구실 </a:t>
            </a:r>
            <a:r>
              <a:rPr lang="en-US" altLang="ko-KR"/>
              <a:t>- </a:t>
            </a:r>
            <a:r>
              <a:rPr lang="ko-KR" altLang="en-US"/>
              <a:t>창의공학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- </a:t>
            </a:r>
            <a:fld id="{ECF6F81F-AF22-49E7-9171-7A3A9BABCF82}" type="slidenum">
              <a:rPr lang="ko-KR" altLang="en-US"/>
              <a:pPr/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50518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충북대학교 토목공학부 정보기술기반 건설경영연구실 </a:t>
            </a:r>
            <a:r>
              <a:rPr lang="en-US" altLang="ko-KR"/>
              <a:t>- </a:t>
            </a:r>
            <a:r>
              <a:rPr lang="ko-KR" altLang="en-US"/>
              <a:t>창의공학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- </a:t>
            </a:r>
            <a:fld id="{94EFCE38-036D-4C79-BDBC-235A5A7DC5CA}" type="slidenum">
              <a:rPr lang="ko-KR" altLang="en-US"/>
              <a:pPr/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848276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2209800" cy="5791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381000"/>
            <a:ext cx="6477000" cy="5791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충북대학교 토목공학부 정보기술기반 건설경영연구실 </a:t>
            </a:r>
            <a:r>
              <a:rPr lang="en-US" altLang="ko-KR"/>
              <a:t>- </a:t>
            </a:r>
            <a:r>
              <a:rPr lang="ko-KR" altLang="en-US"/>
              <a:t>창의공학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- </a:t>
            </a:r>
            <a:fld id="{3E6B38E6-29A9-47AE-ADEA-67D02330D407}" type="slidenum">
              <a:rPr lang="ko-KR" altLang="en-US"/>
              <a:pPr/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536428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839200" cy="6858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152400" y="1219200"/>
            <a:ext cx="8839200" cy="4953000"/>
          </a:xfrm>
        </p:spPr>
        <p:txBody>
          <a:bodyPr/>
          <a:lstStyle/>
          <a:p>
            <a:pPr lvl="0"/>
            <a:endParaRPr lang="ko-KR" alt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충북대학교 토목공학부 정보기술기반 건설경영연구실 </a:t>
            </a:r>
            <a:r>
              <a:rPr lang="en-US" altLang="ko-KR"/>
              <a:t>- </a:t>
            </a:r>
            <a:r>
              <a:rPr lang="ko-KR" altLang="en-US"/>
              <a:t>창의공학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- </a:t>
            </a:r>
            <a:fld id="{92589FCA-B21B-41A8-B858-2B4DE70797EA}" type="slidenum">
              <a:rPr lang="ko-KR" altLang="en-US"/>
              <a:pPr/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09888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충북대학교 토목공학부 정보기술기반 건설경영연구실 </a:t>
            </a:r>
            <a:r>
              <a:rPr lang="en-US" altLang="ko-KR"/>
              <a:t>- </a:t>
            </a:r>
            <a:r>
              <a:rPr lang="ko-KR" altLang="en-US"/>
              <a:t>창의공학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- </a:t>
            </a:r>
            <a:fld id="{DB17D254-E879-410B-887F-41D80E74917E}" type="slidenum">
              <a:rPr lang="ko-KR" altLang="en-US"/>
              <a:pPr/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108245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충북대학교 토목공학부 정보기술기반 건설경영연구실 </a:t>
            </a:r>
            <a:r>
              <a:rPr lang="en-US" altLang="ko-KR"/>
              <a:t>- </a:t>
            </a:r>
            <a:r>
              <a:rPr lang="ko-KR" altLang="en-US"/>
              <a:t>창의공학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- </a:t>
            </a:r>
            <a:fld id="{6F087542-9F67-4DD4-915F-21EA7899E9CE}" type="slidenum">
              <a:rPr lang="ko-KR" altLang="en-US"/>
              <a:pPr/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88356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434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3434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충북대학교 토목공학부 정보기술기반 건설경영연구실 </a:t>
            </a:r>
            <a:r>
              <a:rPr lang="en-US" altLang="ko-KR"/>
              <a:t>- </a:t>
            </a:r>
            <a:r>
              <a:rPr lang="ko-KR" altLang="en-US"/>
              <a:t>창의공학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- </a:t>
            </a:r>
            <a:fld id="{0938ED0D-0753-4BBD-AC09-1978333FDAA4}" type="slidenum">
              <a:rPr lang="ko-KR" altLang="en-US"/>
              <a:pPr/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00555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충북대학교 토목공학부 정보기술기반 건설경영연구실 </a:t>
            </a:r>
            <a:r>
              <a:rPr lang="en-US" altLang="ko-KR"/>
              <a:t>- </a:t>
            </a:r>
            <a:r>
              <a:rPr lang="ko-KR" altLang="en-US"/>
              <a:t>창의공학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- </a:t>
            </a:r>
            <a:fld id="{766EB50D-54FC-46C2-B2D2-1125B514513D}" type="slidenum">
              <a:rPr lang="ko-KR" altLang="en-US"/>
              <a:pPr/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42229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충북대학교 토목공학부 정보기술기반 건설경영연구실 </a:t>
            </a:r>
            <a:r>
              <a:rPr lang="en-US" altLang="ko-KR"/>
              <a:t>- </a:t>
            </a:r>
            <a:r>
              <a:rPr lang="ko-KR" altLang="en-US"/>
              <a:t>창의공학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- </a:t>
            </a:r>
            <a:fld id="{A8125123-205D-462A-97E7-CBE0EB708722}" type="slidenum">
              <a:rPr lang="ko-KR" altLang="en-US"/>
              <a:pPr/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544782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충북대학교 토목공학부 정보기술기반 건설경영연구실 </a:t>
            </a:r>
            <a:r>
              <a:rPr lang="en-US" altLang="ko-KR"/>
              <a:t>- </a:t>
            </a:r>
            <a:r>
              <a:rPr lang="ko-KR" altLang="en-US"/>
              <a:t>창의공학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- </a:t>
            </a:r>
            <a:fld id="{A28D5810-4B46-4FBF-8AE7-39E86A929613}" type="slidenum">
              <a:rPr lang="ko-KR" altLang="en-US"/>
              <a:pPr/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309514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충북대학교 토목공학부 정보기술기반 건설경영연구실 </a:t>
            </a:r>
            <a:r>
              <a:rPr lang="en-US" altLang="ko-KR"/>
              <a:t>- </a:t>
            </a:r>
            <a:r>
              <a:rPr lang="ko-KR" altLang="en-US"/>
              <a:t>창의공학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- </a:t>
            </a:r>
            <a:fld id="{224FA69B-C5EC-4207-AE5D-A34A8BB20B7D}" type="slidenum">
              <a:rPr lang="ko-KR" altLang="en-US"/>
              <a:pPr/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338576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o-KR" altLang="en-US"/>
              <a:t>충북대학교 토목공학부 정보기술기반 건설경영연구실 </a:t>
            </a:r>
            <a:r>
              <a:rPr lang="en-US" altLang="ko-KR"/>
              <a:t>- </a:t>
            </a:r>
            <a:r>
              <a:rPr lang="ko-KR" altLang="en-US"/>
              <a:t>창의공학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- </a:t>
            </a:r>
            <a:fld id="{6D6C92CD-125E-4D98-8698-817BBC06C589}" type="slidenum">
              <a:rPr lang="ko-KR" altLang="en-US"/>
              <a:pPr/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833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381000"/>
            <a:ext cx="8839200" cy="685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8392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400" y="6477000"/>
            <a:ext cx="7162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400">
                <a:latin typeface="+mn-lt"/>
              </a:defRPr>
            </a:lvl1pPr>
          </a:lstStyle>
          <a:p>
            <a:pPr>
              <a:defRPr/>
            </a:pPr>
            <a:r>
              <a:rPr lang="ko-KR" altLang="en-US"/>
              <a:t>충북대학교 토목공학부 정보기술기반 건설경영연구실 </a:t>
            </a:r>
            <a:r>
              <a:rPr lang="en-US" altLang="ko-KR"/>
              <a:t>- </a:t>
            </a:r>
            <a:r>
              <a:rPr lang="ko-KR" altLang="en-US"/>
              <a:t>창의공학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7600" y="64770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휴먼견출새내기체" pitchFamily="18" charset="-127"/>
              </a:defRPr>
            </a:lvl1pPr>
          </a:lstStyle>
          <a:p>
            <a:r>
              <a:rPr lang="ko-KR" altLang="en-US"/>
              <a:t>- </a:t>
            </a:r>
            <a:fld id="{00D96E54-172F-4395-B393-615CC5419C6B}" type="slidenum">
              <a:rPr lang="ko-KR" altLang="en-US"/>
              <a:pPr/>
              <a:t>‹#›</a:t>
            </a:fld>
            <a:r>
              <a:rPr lang="en-US" altLang="ko-KR"/>
              <a:t> -</a:t>
            </a:r>
          </a:p>
        </p:txBody>
      </p:sp>
      <p:sp>
        <p:nvSpPr>
          <p:cNvPr id="2" name="Line 7"/>
          <p:cNvSpPr>
            <a:spLocks noChangeShapeType="1"/>
          </p:cNvSpPr>
          <p:nvPr userDrawn="1"/>
        </p:nvSpPr>
        <p:spPr bwMode="auto">
          <a:xfrm>
            <a:off x="0" y="6324600"/>
            <a:ext cx="9144000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휴먼견출새내기체" pitchFamily="18" charset="-127"/>
          <a:ea typeface="휴먼견출새내기체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휴먼견출새내기체" pitchFamily="18" charset="-127"/>
          <a:ea typeface="휴먼견출새내기체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휴먼견출새내기체" pitchFamily="18" charset="-127"/>
          <a:ea typeface="휴먼견출새내기체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휴먼견출새내기체" pitchFamily="18" charset="-127"/>
          <a:ea typeface="휴먼견출새내기체" pitchFamily="18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휴먼견출새내기체" pitchFamily="18" charset="-127"/>
          <a:ea typeface="휴먼견출새내기체" pitchFamily="18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휴먼견출새내기체" pitchFamily="18" charset="-127"/>
          <a:ea typeface="휴먼견출새내기체" pitchFamily="18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휴먼견출새내기체" pitchFamily="18" charset="-127"/>
          <a:ea typeface="휴먼견출새내기체" pitchFamily="18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2800">
          <a:solidFill>
            <a:schemeClr val="tx2"/>
          </a:solidFill>
          <a:latin typeface="휴먼견출새내기체" pitchFamily="18" charset="-127"/>
          <a:ea typeface="휴먼견출새내기체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ü"/>
        <a:defRPr kumimoji="1">
          <a:solidFill>
            <a:srgbClr val="0000FF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2051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7825A9CC-F838-41ED-BADF-7B54633FABF9}" type="slidenum"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r>
              <a:rPr kumimoji="0" lang="en-US" altLang="ko-KR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ko-KR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#04. </a:t>
            </a:r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다듬기</a:t>
            </a:r>
            <a:r>
              <a:rPr lang="en-US" altLang="ko-KR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판정</a:t>
            </a:r>
            <a:r>
              <a:rPr lang="en-US" altLang="ko-KR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실행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ko-KR" sz="2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Creative Engineering</a:t>
            </a:r>
          </a:p>
          <a:p>
            <a:pPr eaLnBrk="1" hangingPunct="1"/>
            <a:endParaRPr lang="ko-KR" altLang="en-US" sz="2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/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공과대학 토목공학부</a:t>
            </a:r>
          </a:p>
          <a:p>
            <a:pPr eaLnBrk="1" hangingPunct="1"/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정보기술기반 건설경영연구실</a:t>
            </a:r>
          </a:p>
        </p:txBody>
      </p:sp>
      <p:sp>
        <p:nvSpPr>
          <p:cNvPr id="2054" name="Rectangle 4"/>
          <p:cNvSpPr>
            <a:spLocks noChangeArrowheads="1"/>
          </p:cNvSpPr>
          <p:nvPr/>
        </p:nvSpPr>
        <p:spPr bwMode="auto">
          <a:xfrm>
            <a:off x="3200400" y="2362200"/>
            <a:ext cx="52578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ko-KR" altLang="en-US" sz="1800" b="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다듬기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ko-KR" altLang="en-US" sz="1800" b="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판정</a:t>
            </a:r>
            <a:endParaRPr lang="en-US" altLang="ko-KR" sz="1800" b="0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ko-KR" altLang="en-US" sz="1800" b="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</a:t>
            </a:r>
            <a:r>
              <a:rPr lang="ko-KR" altLang="en-US" sz="1800" b="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실행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21507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19A9585B-4C7E-4523-9DF8-7C62C4145D9B}" type="slidenum"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r>
              <a:rPr kumimoji="0" lang="en-US" altLang="ko-KR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/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순위매기기 예제 (2/6)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839200" cy="5029200"/>
          </a:xfrm>
          <a:noFill/>
        </p:spPr>
        <p:txBody>
          <a:bodyPr/>
          <a:lstStyle/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3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단계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	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상위 몇 개의 판정기준을 선택하여 가중치의 합이 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이 되도록 할당한다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	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상위 </a:t>
            </a:r>
            <a:r>
              <a:rPr lang="ko-KR" altLang="en-US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판정기준인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안정성</a:t>
            </a:r>
            <a:r>
              <a:rPr lang="en-US" altLang="ko-KR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가격</a:t>
            </a:r>
            <a:r>
              <a:rPr lang="en-US" altLang="ko-KR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err="1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차체미관</a:t>
            </a:r>
            <a:r>
              <a:rPr lang="en-US" altLang="ko-KR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승차감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을 판정기준으로 선택</a:t>
            </a:r>
            <a:endParaRPr lang="en-US" altLang="ko-KR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	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가중치 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안전성 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가격 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차체미관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승차감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= 0.3 : 0.3 : 0.2 : 0.2 </a:t>
            </a: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	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가중치의 총합이 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이 되도록 가중치를 결정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/>
            </a:r>
            <a:b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</a:br>
            <a:endParaRPr lang="ko-KR" altLang="en-US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4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단계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가중순위행렬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을 만들고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가장 왼쪽 열에 순위가 매겨질 해결 방안들을 적고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판정기준들과 가중치를 적는다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endParaRPr lang="ko-KR" altLang="en-US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329809" name="Group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037492"/>
              </p:ext>
            </p:extLst>
          </p:nvPr>
        </p:nvGraphicFramePr>
        <p:xfrm>
          <a:off x="1600200" y="3527425"/>
          <a:ext cx="7391400" cy="2616202"/>
        </p:xfrm>
        <a:graphic>
          <a:graphicData uri="http://schemas.openxmlformats.org/drawingml/2006/table">
            <a:tbl>
              <a:tblPr/>
              <a:tblGrid>
                <a:gridCol w="151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8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6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2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0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55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0407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        판정기준 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차종            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안전성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차체미관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승차감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총 점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최종순위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9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가중치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0.3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가중치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0.3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가중치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0.2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가중치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0.2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Ⅰ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Ⅱ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Ⅲ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3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Ⅳ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3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Ⅴ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22531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E57C6B27-DABD-439E-AD63-DE4EE3031C16}" type="slidenum"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r>
              <a:rPr kumimoji="0" lang="en-US" altLang="ko-KR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/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순위매기기 예제 (3/6)</a:t>
            </a:r>
          </a:p>
        </p:txBody>
      </p:sp>
      <p:sp>
        <p:nvSpPr>
          <p:cNvPr id="22533" name="Rectangle 66"/>
          <p:cNvSpPr>
            <a:spLocks noChangeArrowheads="1"/>
          </p:cNvSpPr>
          <p:nvPr/>
        </p:nvSpPr>
        <p:spPr bwMode="auto">
          <a:xfrm>
            <a:off x="152400" y="1219200"/>
            <a:ext cx="8839200" cy="487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1314450" indent="-8572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lvl="1" eaLnBrk="1" hangingPunct="1">
              <a:spcBef>
                <a:spcPct val="10000"/>
              </a:spcBef>
              <a:spcAft>
                <a:spcPct val="10000"/>
              </a:spcAft>
              <a:buNone/>
            </a:pPr>
            <a:r>
              <a:rPr lang="en-US" altLang="ko-KR" sz="1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5 </a:t>
            </a:r>
            <a:r>
              <a:rPr lang="ko-KR" altLang="en-US" sz="1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단계</a:t>
            </a:r>
            <a:r>
              <a:rPr lang="en-US" altLang="ko-KR" sz="1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	</a:t>
            </a:r>
            <a:r>
              <a:rPr lang="ko-KR" altLang="en-US" sz="1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각 판정기준</a:t>
            </a:r>
            <a:r>
              <a:rPr lang="en-US" altLang="ko-KR" sz="1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안전성</a:t>
            </a:r>
            <a:r>
              <a:rPr lang="en-US" altLang="ko-KR" sz="1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가격</a:t>
            </a:r>
            <a:r>
              <a:rPr lang="en-US" altLang="ko-KR" sz="1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8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차체미관</a:t>
            </a:r>
            <a:r>
              <a:rPr lang="en-US" altLang="ko-KR" sz="1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승차감</a:t>
            </a:r>
            <a:r>
              <a:rPr lang="en-US" altLang="ko-KR" sz="1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1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에 대하여 해결방안들을 </a:t>
            </a:r>
            <a:r>
              <a:rPr lang="en-US" altLang="ko-KR" sz="1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sz="1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안 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비교법</a:t>
            </a:r>
            <a:r>
              <a:rPr lang="en-US" altLang="ko-KR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1800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둘씩 쌍을 지어 비교</a:t>
            </a:r>
            <a:r>
              <a:rPr lang="en-US" altLang="ko-KR" sz="18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에 </a:t>
            </a:r>
            <a:r>
              <a:rPr lang="ko-KR" altLang="en-US" sz="1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의하여 투표한다</a:t>
            </a:r>
            <a:r>
              <a:rPr lang="en-US" altLang="ko-KR" sz="1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endParaRPr lang="en-US" altLang="ko-KR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endParaRPr lang="en-US" altLang="ko-KR" sz="18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endParaRPr lang="en-US" altLang="ko-KR" sz="18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endParaRPr lang="en-US" altLang="ko-KR" sz="18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endParaRPr lang="en-US" altLang="ko-KR" sz="18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endParaRPr lang="en-US" altLang="ko-KR" sz="18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endParaRPr lang="en-US" altLang="ko-KR" sz="18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endParaRPr lang="en-US" altLang="ko-KR" sz="18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endParaRPr lang="en-US" altLang="ko-KR" sz="18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endParaRPr lang="en-US" altLang="ko-KR" sz="18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endParaRPr lang="en-US" altLang="ko-KR" sz="18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None/>
            </a:pPr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           </a:t>
            </a:r>
            <a:r>
              <a:rPr lang="en-US" altLang="ko-KR" sz="1800" dirty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 </a:t>
            </a:r>
            <a:r>
              <a:rPr lang="ko-KR" altLang="en-US" sz="1800" dirty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한 대안이 받을 수 있는 최대 득표수 </a:t>
            </a:r>
            <a:r>
              <a:rPr lang="en-US" altLang="ko-KR" sz="1800" dirty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= (</a:t>
            </a:r>
            <a:r>
              <a:rPr lang="ko-KR" altLang="en-US" sz="1800" dirty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대안 수 </a:t>
            </a:r>
            <a:r>
              <a:rPr lang="en-US" altLang="ko-KR" sz="1800" dirty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- 1)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표 </a:t>
            </a:r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= 4</a:t>
            </a:r>
            <a:r>
              <a:rPr lang="ko-KR" altLang="en-US" sz="1800" dirty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표</a:t>
            </a:r>
            <a:endParaRPr lang="en-US" altLang="ko-KR" sz="18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None/>
            </a:pPr>
            <a:r>
              <a:rPr lang="en-US" altLang="ko-KR" sz="1800" dirty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	</a:t>
            </a:r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총 </a:t>
            </a:r>
            <a:r>
              <a:rPr lang="ko-KR" altLang="en-US" sz="1800" dirty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투표수 </a:t>
            </a:r>
            <a:r>
              <a:rPr lang="en-US" altLang="ko-KR" sz="1800" dirty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= </a:t>
            </a:r>
            <a:r>
              <a:rPr lang="en-US" altLang="ko-KR" sz="1800" baseline="-25000" dirty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N</a:t>
            </a:r>
            <a:r>
              <a:rPr lang="en-US" altLang="ko-KR" sz="1800" dirty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C</a:t>
            </a:r>
            <a:r>
              <a:rPr lang="en-US" altLang="ko-KR" sz="1800" baseline="-25000" dirty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2</a:t>
            </a:r>
            <a:r>
              <a:rPr lang="en-US" altLang="ko-KR" sz="1800" dirty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 = N(N-1)/2, </a:t>
            </a:r>
            <a:r>
              <a:rPr lang="en-US" altLang="ko-KR" sz="1400" dirty="0" smtClean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(N 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: </a:t>
            </a:r>
            <a:r>
              <a:rPr lang="ko-KR" altLang="en-US" sz="1400" dirty="0" smtClean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대안의</a:t>
            </a:r>
            <a:r>
              <a:rPr lang="en-US" altLang="ko-KR" sz="1400" dirty="0" smtClean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ko-KR" altLang="en-US" sz="1400" dirty="0" smtClean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수</a:t>
            </a:r>
            <a:r>
              <a:rPr lang="en-US" altLang="ko-KR" sz="1400" dirty="0" smtClean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)</a:t>
            </a:r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altLang="ko-KR" sz="1800" baseline="-2500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C</a:t>
            </a:r>
            <a:r>
              <a:rPr lang="en-US" altLang="ko-KR" sz="1800" baseline="-25000" dirty="0" smtClean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2</a:t>
            </a:r>
            <a:r>
              <a:rPr lang="en-US" altLang="ko-KR" sz="1800" dirty="0" smtClean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 = </a:t>
            </a:r>
            <a:r>
              <a:rPr lang="en-US" altLang="ko-KR" sz="18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1800" b="1" dirty="0" smtClean="0">
                <a:latin typeface="HY헤드라인M" pitchFamily="18" charset="-127"/>
                <a:ea typeface="HY헤드라인M" pitchFamily="18" charset="-127"/>
              </a:rPr>
              <a:t>표</a:t>
            </a:r>
            <a:endParaRPr lang="en-US" altLang="ko-KR" sz="1800" dirty="0">
              <a:latin typeface="HY헤드라인M" panose="02030600000101010101" pitchFamily="18" charset="-127"/>
              <a:ea typeface="HY헤드라인M" panose="02030600000101010101" pitchFamily="18" charset="-127"/>
              <a:cs typeface="Arial" panose="020B0604020202020204" pitchFamily="34" charset="0"/>
            </a:endParaRPr>
          </a:p>
        </p:txBody>
      </p:sp>
      <p:graphicFrame>
        <p:nvGraphicFramePr>
          <p:cNvPr id="330820" name="Group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73345"/>
              </p:ext>
            </p:extLst>
          </p:nvPr>
        </p:nvGraphicFramePr>
        <p:xfrm>
          <a:off x="1043608" y="2132856"/>
          <a:ext cx="7391400" cy="2616202"/>
        </p:xfrm>
        <a:graphic>
          <a:graphicData uri="http://schemas.openxmlformats.org/drawingml/2006/table">
            <a:tbl>
              <a:tblPr/>
              <a:tblGrid>
                <a:gridCol w="151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8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6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2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0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55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0407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        판정기준 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차종            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안전성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가격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차체미관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승차감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총 점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최종순위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9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가중치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0.3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가중치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0.3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가중치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0.2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가중치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0.2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Ⅰ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3 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3 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Ⅱ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1 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2 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Ⅲ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0 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0 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3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Ⅳ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3 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4 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3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Ⅴ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3 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1 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23555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6EBB565E-78F3-4835-855A-85FF21B17358}" type="slidenum"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r>
              <a:rPr kumimoji="0" lang="en-US" altLang="ko-KR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/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순위매기기 예제 (4/6)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839200" cy="533400"/>
          </a:xfrm>
          <a:noFill/>
        </p:spPr>
        <p:txBody>
          <a:bodyPr/>
          <a:lstStyle/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6 </a:t>
            </a:r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단계</a:t>
            </a:r>
            <a:r>
              <a:rPr lang="en-US" altLang="ko-KR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얻은 투표수에 판정기준의 가중치를 곱하여 가중 점수를 얻는다</a:t>
            </a:r>
            <a:r>
              <a:rPr lang="en-US" altLang="ko-KR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</a:p>
        </p:txBody>
      </p:sp>
      <p:sp>
        <p:nvSpPr>
          <p:cNvPr id="23558" name="Rectangle 4"/>
          <p:cNvSpPr>
            <a:spLocks noChangeArrowheads="1"/>
          </p:cNvSpPr>
          <p:nvPr/>
        </p:nvSpPr>
        <p:spPr bwMode="auto">
          <a:xfrm>
            <a:off x="0" y="2459038"/>
            <a:ext cx="9144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ko-KR" altLang="en-US" b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3559" name="Rectangle 68"/>
          <p:cNvSpPr>
            <a:spLocks noChangeArrowheads="1"/>
          </p:cNvSpPr>
          <p:nvPr/>
        </p:nvSpPr>
        <p:spPr bwMode="auto">
          <a:xfrm>
            <a:off x="0" y="3998913"/>
            <a:ext cx="184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latinLnBrk="0">
              <a:spcBef>
                <a:spcPct val="0"/>
              </a:spcBef>
              <a:buFontTx/>
              <a:buNone/>
            </a:pPr>
            <a:endParaRPr kumimoji="0" lang="ko-KR" altLang="en-US" b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331846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004492"/>
              </p:ext>
            </p:extLst>
          </p:nvPr>
        </p:nvGraphicFramePr>
        <p:xfrm>
          <a:off x="838200" y="2021680"/>
          <a:ext cx="7391400" cy="2616202"/>
        </p:xfrm>
        <a:graphic>
          <a:graphicData uri="http://schemas.openxmlformats.org/drawingml/2006/table">
            <a:tbl>
              <a:tblPr/>
              <a:tblGrid>
                <a:gridCol w="151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8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6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2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0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55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0407">
                <a:tc rowSpan="2"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        판정기준 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차종            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안전성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차체미관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승차감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총 점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최종순위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9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가중치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0.3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가중치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0.3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가중치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0.2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가중치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0.2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Ⅰ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 X 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0.3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 X 0.3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 X 0.2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 X 0.2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Ⅱ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 X 0.3</a:t>
                      </a: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 X 0.3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 X 0.2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 X 0.2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Ⅲ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 X 0.3</a:t>
                      </a: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 X 0.3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 X 0.2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 X 0.2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3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Ⅳ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 X 0.3</a:t>
                      </a: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 X 0.3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 X 0.2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 X 0.2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3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Ⅴ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 X 0.3</a:t>
                      </a: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 X 0.3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 X 0.2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 X 0.2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24579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52D5A7B7-1434-475F-B599-4F876D8B60F4}" type="slidenum"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r>
              <a:rPr kumimoji="0" lang="en-US" altLang="ko-KR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/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순위매기기 예제 (5/6)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0813" y="1219200"/>
            <a:ext cx="8840787" cy="838200"/>
          </a:xfrm>
          <a:noFill/>
        </p:spPr>
        <p:txBody>
          <a:bodyPr/>
          <a:lstStyle/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7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단계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각 해결방안에 대하여 가중 점수들을 다 더하여 총점을 얻는다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endParaRPr lang="en-US" altLang="ko-KR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8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단계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총점에 의거하여 최종 순위를 매기고 맨 마지막 열에 </a:t>
            </a:r>
            <a:r>
              <a:rPr lang="ko-KR" altLang="en-US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최종순위를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적는다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endParaRPr lang="ko-KR" altLang="en-US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0" y="2459038"/>
            <a:ext cx="9144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ko-KR" altLang="en-US" b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332971" name="Group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186529"/>
              </p:ext>
            </p:extLst>
          </p:nvPr>
        </p:nvGraphicFramePr>
        <p:xfrm>
          <a:off x="1043608" y="2576749"/>
          <a:ext cx="7391400" cy="2644774"/>
        </p:xfrm>
        <a:graphic>
          <a:graphicData uri="http://schemas.openxmlformats.org/drawingml/2006/table">
            <a:tbl>
              <a:tblPr/>
              <a:tblGrid>
                <a:gridCol w="151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8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6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2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0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55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985">
                <a:tc row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        판정기준 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차종            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안전성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가격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차체미관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승차감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총 점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최종순위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8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가중치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0.3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가중치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0.3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가중치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0.2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가중치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0.2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2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Ⅰ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0.3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0.9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0.6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0.2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2.0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2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Ⅱ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0.9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0.3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0.4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0.6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2.2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2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Ⅲ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1.2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0.0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0.0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0.4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1.6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32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Ⅳ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0.6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0.9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0.8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0.6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2.9</a:t>
                      </a: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32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Ⅴ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0.0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0.9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0.2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0.2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1.3</a:t>
                      </a:r>
                      <a:endParaRPr kumimoji="1" lang="en-US" altLang="ko-K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 b="1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rgbClr val="0000FF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Wingdings" pitchFamily="2" charset="2"/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600">
                          <a:solidFill>
                            <a:schemeClr val="tx1"/>
                          </a:solidFill>
                          <a:latin typeface="휴먼견출새내기체" pitchFamily="18" charset="-127"/>
                          <a:ea typeface="휴먼견출새내기체" pitchFamily="18" charset="-127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25603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B2A4DAAE-3F9E-4DD0-AEE6-5A7947E198C1}" type="slidenum"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r>
              <a:rPr kumimoji="0" lang="en-US" altLang="ko-KR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/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순위매기기 예제 (6/6)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839200" cy="4724400"/>
          </a:xfrm>
        </p:spPr>
        <p:txBody>
          <a:bodyPr/>
          <a:lstStyle/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latin typeface="HY헤드라인M" pitchFamily="18" charset="-127"/>
                <a:ea typeface="HY헤드라인M" pitchFamily="18" charset="-127"/>
              </a:rPr>
              <a:t>9 </a:t>
            </a: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단계</a:t>
            </a:r>
            <a:r>
              <a:rPr lang="en-US" altLang="ko-KR" dirty="0" smtClean="0">
                <a:latin typeface="HY헤드라인M" pitchFamily="18" charset="-127"/>
                <a:ea typeface="HY헤드라인M" pitchFamily="18" charset="-127"/>
              </a:rPr>
              <a:t>:	</a:t>
            </a: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이렇게 얻어진 최종 순위가 타당한지를 검토한다</a:t>
            </a:r>
            <a:r>
              <a:rPr lang="en-US" altLang="ko-KR" dirty="0" smtClean="0">
                <a:latin typeface="HY헤드라인M" pitchFamily="18" charset="-127"/>
                <a:ea typeface="HY헤드라인M" pitchFamily="18" charset="-127"/>
              </a:rPr>
              <a:t>. </a:t>
            </a: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  <a:defRPr/>
            </a:pP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	계산오류 또는 가중치 오류 등이 있는지 검토한다</a:t>
            </a:r>
            <a:r>
              <a:rPr lang="en-US" altLang="ko-KR" dirty="0" smtClean="0">
                <a:latin typeface="HY헤드라인M" pitchFamily="18" charset="-127"/>
                <a:ea typeface="HY헤드라인M" pitchFamily="18" charset="-127"/>
              </a:rPr>
              <a:t>. </a:t>
            </a:r>
          </a:p>
          <a:p>
            <a:pPr marL="1771650" lvl="2" indent="-34290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  <a:defRPr/>
            </a:pPr>
            <a:endParaRPr lang="ko-KR" altLang="en-US" dirty="0" smtClean="0">
              <a:latin typeface="HY헤드라인M" pitchFamily="18" charset="-127"/>
              <a:ea typeface="HY헤드라인M" pitchFamily="18" charset="-127"/>
            </a:endParaRP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latin typeface="HY헤드라인M" pitchFamily="18" charset="-127"/>
                <a:ea typeface="HY헤드라인M" pitchFamily="18" charset="-127"/>
              </a:rPr>
              <a:t>10 </a:t>
            </a: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단계</a:t>
            </a:r>
            <a:r>
              <a:rPr lang="en-US" altLang="ko-KR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최고 점수를 받은 아이디어의 단점을 보완한다</a:t>
            </a:r>
            <a:r>
              <a:rPr lang="en-US" altLang="ko-KR" dirty="0" smtClean="0">
                <a:latin typeface="HY헤드라인M" pitchFamily="18" charset="-127"/>
                <a:ea typeface="HY헤드라인M" pitchFamily="18" charset="-127"/>
              </a:rPr>
              <a:t>.</a:t>
            </a:r>
            <a:endParaRPr lang="ko-KR" altLang="en-US" dirty="0" smtClean="0">
              <a:latin typeface="HY헤드라인M" pitchFamily="18" charset="-127"/>
              <a:ea typeface="HY헤드라인M" pitchFamily="18" charset="-127"/>
            </a:endParaRP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  <a:defRPr/>
            </a:pP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	</a:t>
            </a:r>
            <a:r>
              <a:rPr lang="ko-KR" altLang="en-US" dirty="0" smtClean="0">
                <a:solidFill>
                  <a:srgbClr val="FF3300"/>
                </a:solidFill>
                <a:latin typeface="HY헤드라인M" pitchFamily="18" charset="-127"/>
                <a:ea typeface="HY헤드라인M" pitchFamily="18" charset="-127"/>
              </a:rPr>
              <a:t>선택된 아이디어의 단점을 보완</a:t>
            </a: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할 방안을 모색한다</a:t>
            </a:r>
            <a:r>
              <a:rPr lang="en-US" altLang="ko-KR" dirty="0" smtClean="0"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  <a:defRPr/>
            </a:pP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	</a:t>
            </a:r>
            <a:r>
              <a:rPr lang="ko-KR" altLang="en-US" dirty="0" smtClean="0">
                <a:solidFill>
                  <a:srgbClr val="FF3300"/>
                </a:solidFill>
                <a:latin typeface="HY헤드라인M" pitchFamily="18" charset="-127"/>
                <a:ea typeface="HY헤드라인M" pitchFamily="18" charset="-127"/>
              </a:rPr>
              <a:t>탈락한 아이디어의 장점을 활용</a:t>
            </a: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할 방안을 모색한다</a:t>
            </a:r>
            <a:r>
              <a:rPr lang="en-US" altLang="ko-KR" dirty="0" smtClean="0"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  <a:defRPr/>
            </a:pPr>
            <a:endParaRPr lang="ko-KR" altLang="en-US" dirty="0" smtClean="0">
              <a:latin typeface="HY헤드라인M" pitchFamily="18" charset="-127"/>
              <a:ea typeface="HY헤드라인M" pitchFamily="18" charset="-127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defRPr/>
            </a:pP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최종 선택된 차종이 자기가 직관적인 방법으로 선택한 차종과 </a:t>
            </a:r>
            <a:r>
              <a:rPr lang="ko-KR" altLang="en-US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차이가 있을 경우</a:t>
            </a:r>
            <a:endParaRPr lang="en-US" altLang="ko-KR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733425" lvl="1" eaLnBrk="1" hangingPunct="1">
              <a:spcBef>
                <a:spcPct val="10000"/>
              </a:spcBef>
              <a:spcAft>
                <a:spcPct val="10000"/>
              </a:spcAft>
              <a:defRPr/>
            </a:pP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직관적인 판정에서 </a:t>
            </a:r>
            <a:r>
              <a:rPr lang="ko-KR" altLang="en-US" dirty="0" smtClean="0">
                <a:solidFill>
                  <a:srgbClr val="FF3300"/>
                </a:solidFill>
                <a:latin typeface="HY헤드라인M" pitchFamily="18" charset="-127"/>
                <a:ea typeface="HY헤드라인M" pitchFamily="18" charset="-127"/>
              </a:rPr>
              <a:t>중요한 판정기준을 제대로 고려하지 않은 경우</a:t>
            </a: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예</a:t>
            </a:r>
            <a:r>
              <a:rPr lang="en-US" altLang="ko-KR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가격만 고려하고 안전성을 고려하지 않은 경우</a:t>
            </a:r>
            <a:r>
              <a:rPr lang="en-US" altLang="ko-KR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defRPr/>
            </a:pP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판정기준의 </a:t>
            </a:r>
            <a:r>
              <a:rPr lang="ko-KR" altLang="en-US" dirty="0" smtClean="0">
                <a:solidFill>
                  <a:srgbClr val="FF3300"/>
                </a:solidFill>
                <a:latin typeface="HY헤드라인M" pitchFamily="18" charset="-127"/>
                <a:ea typeface="HY헤드라인M" pitchFamily="18" charset="-127"/>
              </a:rPr>
              <a:t>가중치의 비중을 적절히 배분하지 못한 경우</a:t>
            </a: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altLang="ko-KR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안 비교 순위법과 합산을 수행할 때 </a:t>
            </a:r>
            <a:r>
              <a:rPr lang="ko-KR" altLang="en-US" dirty="0" smtClean="0">
                <a:solidFill>
                  <a:srgbClr val="FF3300"/>
                </a:solidFill>
                <a:latin typeface="HY헤드라인M" pitchFamily="18" charset="-127"/>
                <a:ea typeface="HY헤드라인M" pitchFamily="18" charset="-127"/>
              </a:rPr>
              <a:t>계산상에 실수를 한 경우</a:t>
            </a: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733425" lvl="1" eaLnBrk="1" hangingPunct="1">
              <a:spcBef>
                <a:spcPct val="10000"/>
              </a:spcBef>
              <a:spcAft>
                <a:spcPct val="10000"/>
              </a:spcAft>
              <a:defRPr/>
            </a:pP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따라서 가중순위 결정법에 의해서 나온 결과를 무조건 받아들이지 말고 계산오류가 있었는지</a:t>
            </a:r>
            <a:r>
              <a:rPr lang="en-US" altLang="ko-KR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가중치를 적절히 배분했는지를 따져보고 최종 판정을 해야 한다</a:t>
            </a:r>
            <a:r>
              <a:rPr lang="en-US" altLang="ko-KR" dirty="0" smtClean="0">
                <a:latin typeface="HY헤드라인M" pitchFamily="18" charset="-127"/>
                <a:ea typeface="HY헤드라인M" pitchFamily="18" charset="-127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/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실행</a:t>
            </a:r>
          </a:p>
        </p:txBody>
      </p:sp>
      <p:sp>
        <p:nvSpPr>
          <p:cNvPr id="26627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26628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5B2C88E1-FB4C-45F0-9BFB-3B87F9FDE142}" type="slidenum"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15</a:t>
            </a:fld>
            <a:r>
              <a:rPr kumimoji="0" lang="en-US" altLang="ko-KR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pic>
        <p:nvPicPr>
          <p:cNvPr id="26629" name="Picture 11" descr="http://kr.media.dic.yahoo.com/100/110/p1105960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408143"/>
            <a:ext cx="2908573" cy="2806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52400" y="1219200"/>
            <a:ext cx="88392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10000"/>
              </a:spcBef>
              <a:spcAft>
                <a:spcPct val="10000"/>
              </a:spcAft>
              <a:buFont typeface="Wingdings" pitchFamily="2" charset="2"/>
              <a:buChar char="q"/>
              <a:defRPr/>
            </a:pPr>
            <a:r>
              <a:rPr lang="ko-KR" altLang="en-US" sz="1800" b="1" kern="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세상에서 제일 어려운 일은 아이디어를 실행에 옮기는 것이다</a:t>
            </a:r>
            <a:r>
              <a:rPr lang="en-US" altLang="ko-KR" sz="1800" b="1" kern="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</a:p>
          <a:p>
            <a:pPr marL="742950" lvl="1" indent="-342900" algn="l">
              <a:spcBef>
                <a:spcPct val="10000"/>
              </a:spcBef>
              <a:spcAft>
                <a:spcPct val="10000"/>
              </a:spcAft>
              <a:buFont typeface="Wingdings" pitchFamily="2" charset="2"/>
              <a:buChar char="ü"/>
              <a:defRPr/>
            </a:pPr>
            <a:r>
              <a:rPr lang="en-US" altLang="ko-KR" sz="1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Johann Wolfgang von Goethe</a:t>
            </a:r>
          </a:p>
          <a:p>
            <a:pPr marL="742950" lvl="1" indent="-342900" algn="l">
              <a:spcBef>
                <a:spcPct val="10000"/>
              </a:spcBef>
              <a:spcAft>
                <a:spcPct val="10000"/>
              </a:spcAft>
              <a:buFontTx/>
              <a:buChar char="-"/>
              <a:defRPr/>
            </a:pPr>
            <a:endParaRPr lang="en-US" altLang="ko-KR" sz="1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342900" indent="-342900" algn="l">
              <a:spcBef>
                <a:spcPct val="10000"/>
              </a:spcBef>
              <a:spcAft>
                <a:spcPct val="10000"/>
              </a:spcAft>
              <a:buFont typeface="Wingdings" pitchFamily="2" charset="2"/>
              <a:buChar char="q"/>
              <a:defRPr/>
            </a:pPr>
            <a:r>
              <a:rPr lang="ko-KR" altLang="en-US" sz="1800" b="1" kern="0" dirty="0">
                <a:latin typeface="HY헤드라인M" pitchFamily="18" charset="-127"/>
                <a:ea typeface="HY헤드라인M" pitchFamily="18" charset="-127"/>
              </a:rPr>
              <a:t>실행이라는 마지막 단계는 대개 가장 어렵고</a:t>
            </a:r>
            <a:r>
              <a:rPr lang="en-US" altLang="ko-KR" sz="18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800" b="1" kern="0" dirty="0">
                <a:latin typeface="HY헤드라인M" pitchFamily="18" charset="-127"/>
                <a:ea typeface="HY헤드라인M" pitchFamily="18" charset="-127"/>
              </a:rPr>
              <a:t>이때 비로소  </a:t>
            </a:r>
            <a:r>
              <a:rPr lang="en-US" altLang="ko-KR" sz="1800" b="1" kern="0" dirty="0">
                <a:latin typeface="HY헤드라인M" pitchFamily="18" charset="-127"/>
                <a:ea typeface="HY헤드라인M" pitchFamily="18" charset="-127"/>
              </a:rPr>
              <a:t>'</a:t>
            </a:r>
            <a:r>
              <a:rPr lang="ko-KR" altLang="en-US" sz="1800" b="1" kern="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생산자</a:t>
            </a:r>
            <a:r>
              <a:rPr lang="en-US" altLang="ko-KR" sz="1800" b="1" kern="0" dirty="0">
                <a:latin typeface="HY헤드라인M" pitchFamily="18" charset="-127"/>
                <a:ea typeface="HY헤드라인M" pitchFamily="18" charset="-127"/>
              </a:rPr>
              <a:t>'</a:t>
            </a:r>
            <a:r>
              <a:rPr lang="ko-KR" altLang="en-US" sz="1800" b="1" kern="0" dirty="0">
                <a:latin typeface="HY헤드라인M" pitchFamily="18" charset="-127"/>
                <a:ea typeface="HY헤드라인M" pitchFamily="18" charset="-127"/>
              </a:rPr>
              <a:t>가 되는 순간이며</a:t>
            </a:r>
            <a:r>
              <a:rPr lang="en-US" altLang="ko-KR" sz="18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800" b="1" kern="0" dirty="0">
                <a:latin typeface="HY헤드라인M" pitchFamily="18" charset="-127"/>
                <a:ea typeface="HY헤드라인M" pitchFamily="18" charset="-127"/>
              </a:rPr>
              <a:t>정열과 인내</a:t>
            </a:r>
            <a:r>
              <a:rPr lang="en-US" altLang="ko-KR" sz="18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800" b="1" kern="0" dirty="0">
                <a:latin typeface="HY헤드라인M" pitchFamily="18" charset="-127"/>
                <a:ea typeface="HY헤드라인M" pitchFamily="18" charset="-127"/>
              </a:rPr>
              <a:t>주의 깊은 계획 수립</a:t>
            </a:r>
            <a:r>
              <a:rPr lang="en-US" altLang="ko-KR" sz="18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800" b="1" kern="0" dirty="0">
                <a:latin typeface="HY헤드라인M" pitchFamily="18" charset="-127"/>
                <a:ea typeface="HY헤드라인M" pitchFamily="18" charset="-127"/>
              </a:rPr>
              <a:t>자기 훈련</a:t>
            </a:r>
            <a:r>
              <a:rPr lang="en-US" altLang="ko-KR" sz="18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800" b="1" kern="0" dirty="0">
                <a:latin typeface="HY헤드라인M" pitchFamily="18" charset="-127"/>
                <a:ea typeface="HY헤드라인M" pitchFamily="18" charset="-127"/>
              </a:rPr>
              <a:t>대인관계 기술이 필요한 순간이다</a:t>
            </a:r>
            <a:r>
              <a:rPr lang="en-US" altLang="ko-KR" sz="1800" b="1" kern="0" dirty="0"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marL="742950" lvl="1" indent="-342900" algn="l">
              <a:spcBef>
                <a:spcPct val="10000"/>
              </a:spcBef>
              <a:spcAft>
                <a:spcPct val="10000"/>
              </a:spcAft>
              <a:buFont typeface="Wingdings" pitchFamily="2" charset="2"/>
              <a:buChar char="ü"/>
              <a:defRPr/>
            </a:pPr>
            <a:r>
              <a:rPr lang="ko-KR" altLang="en-US" sz="1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문제정의 </a:t>
            </a:r>
            <a:r>
              <a:rPr lang="en-US" altLang="ko-KR" sz="1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1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탐험가</a:t>
            </a:r>
            <a:r>
              <a:rPr lang="en-US" altLang="ko-KR" sz="1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탐정 </a:t>
            </a:r>
          </a:p>
          <a:p>
            <a:pPr marL="742950" lvl="1" indent="-342900" algn="l">
              <a:spcBef>
                <a:spcPct val="10000"/>
              </a:spcBef>
              <a:spcAft>
                <a:spcPct val="10000"/>
              </a:spcAft>
              <a:buFont typeface="Wingdings" pitchFamily="2" charset="2"/>
              <a:buChar char="ü"/>
              <a:defRPr/>
            </a:pPr>
            <a:r>
              <a:rPr lang="ko-KR" altLang="en-US" sz="1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아이디어 창출 </a:t>
            </a:r>
            <a:r>
              <a:rPr lang="en-US" altLang="ko-KR" sz="1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1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예술가</a:t>
            </a:r>
          </a:p>
          <a:p>
            <a:pPr marL="742950" lvl="1" indent="-342900" algn="l">
              <a:spcBef>
                <a:spcPct val="10000"/>
              </a:spcBef>
              <a:spcAft>
                <a:spcPct val="10000"/>
              </a:spcAft>
              <a:buFont typeface="Wingdings" pitchFamily="2" charset="2"/>
              <a:buChar char="ü"/>
              <a:defRPr/>
            </a:pPr>
            <a:r>
              <a:rPr lang="ko-KR" altLang="en-US" sz="1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아이디어 다듬기 </a:t>
            </a:r>
            <a:r>
              <a:rPr lang="en-US" altLang="ko-KR" sz="1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1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엔지니어</a:t>
            </a:r>
          </a:p>
          <a:p>
            <a:pPr marL="742950" lvl="1" indent="-342900" algn="l">
              <a:spcBef>
                <a:spcPct val="10000"/>
              </a:spcBef>
              <a:spcAft>
                <a:spcPct val="10000"/>
              </a:spcAft>
              <a:buFont typeface="Wingdings" pitchFamily="2" charset="2"/>
              <a:buChar char="ü"/>
              <a:defRPr/>
            </a:pPr>
            <a:r>
              <a:rPr lang="ko-KR" altLang="en-US" sz="1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아이디어 판정 </a:t>
            </a:r>
            <a:r>
              <a:rPr lang="en-US" altLang="ko-KR" sz="1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1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심판관</a:t>
            </a:r>
          </a:p>
          <a:p>
            <a:pPr marL="742950" lvl="1" indent="-342900" algn="l">
              <a:spcBef>
                <a:spcPct val="10000"/>
              </a:spcBef>
              <a:spcAft>
                <a:spcPct val="10000"/>
              </a:spcAft>
              <a:buFont typeface="Wingdings" pitchFamily="2" charset="2"/>
              <a:buChar char="ü"/>
              <a:defRPr/>
            </a:pPr>
            <a:r>
              <a:rPr lang="ko-KR" altLang="en-US" sz="1800" b="1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아이디어 실행 </a:t>
            </a:r>
            <a:r>
              <a:rPr lang="en-US" altLang="ko-KR" sz="1800" b="1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1800" b="1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생산자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실행 절차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  <a:defRPr/>
            </a:pP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단계 </a:t>
            </a:r>
            <a:r>
              <a:rPr lang="en-US" altLang="ko-KR" dirty="0" smtClean="0">
                <a:latin typeface="HY헤드라인M" pitchFamily="18" charset="-127"/>
                <a:ea typeface="HY헤드라인M" pitchFamily="18" charset="-127"/>
              </a:rPr>
              <a:t>1: </a:t>
            </a: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아이디어 의식화 계획 수립</a:t>
            </a:r>
            <a:endParaRPr lang="en-US" altLang="ko-KR" dirty="0" smtClean="0">
              <a:latin typeface="HY헤드라인M" pitchFamily="18" charset="-127"/>
              <a:ea typeface="HY헤드라인M" pitchFamily="18" charset="-127"/>
            </a:endParaRPr>
          </a:p>
          <a:p>
            <a:pPr lvl="1" indent="-342900" eaLnBrk="1" hangingPunct="1">
              <a:spcBef>
                <a:spcPct val="10000"/>
              </a:spcBef>
              <a:spcAft>
                <a:spcPct val="10000"/>
              </a:spcAft>
              <a:defRPr/>
            </a:pP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  <a:cs typeface="+mn-cs"/>
              </a:rPr>
              <a:t>아이디어 장점 확신 시키기 </a:t>
            </a:r>
          </a:p>
          <a:p>
            <a:pPr lvl="1" indent="-342900" eaLnBrk="1" hangingPunct="1">
              <a:spcBef>
                <a:spcPct val="10000"/>
              </a:spcBef>
              <a:spcAft>
                <a:spcPct val="10000"/>
              </a:spcAft>
              <a:defRPr/>
            </a:pP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  <a:cs typeface="+mn-cs"/>
              </a:rPr>
              <a:t>아이디어 의식화</a:t>
            </a:r>
            <a:endParaRPr lang="en-US" altLang="ko-KR" b="1" dirty="0" smtClean="0">
              <a:latin typeface="HY헤드라인M" pitchFamily="18" charset="-127"/>
              <a:ea typeface="HY헤드라인M" pitchFamily="18" charset="-127"/>
              <a:cs typeface="+mn-cs"/>
            </a:endParaRPr>
          </a:p>
          <a:p>
            <a:pPr lvl="1" indent="-342900" eaLnBrk="1" hangingPunct="1">
              <a:spcBef>
                <a:spcPct val="10000"/>
              </a:spcBef>
              <a:spcAft>
                <a:spcPct val="10000"/>
              </a:spcAft>
              <a:defRPr/>
            </a:pP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  <a:cs typeface="+mn-cs"/>
              </a:rPr>
              <a:t>전략적 계획과 수용 작업</a:t>
            </a:r>
            <a:endParaRPr lang="en-US" altLang="ko-KR" b="1" dirty="0" smtClean="0">
              <a:latin typeface="HY헤드라인M" pitchFamily="18" charset="-127"/>
              <a:ea typeface="HY헤드라인M" pitchFamily="18" charset="-127"/>
              <a:cs typeface="+mn-cs"/>
            </a:endParaRPr>
          </a:p>
          <a:p>
            <a:pPr lvl="1" indent="-342900" eaLnBrk="1" hangingPunct="1">
              <a:spcBef>
                <a:spcPct val="10000"/>
              </a:spcBef>
              <a:spcAft>
                <a:spcPct val="10000"/>
              </a:spcAft>
              <a:defRPr/>
            </a:pPr>
            <a:endParaRPr lang="ko-KR" altLang="en-US" b="1" dirty="0" smtClean="0">
              <a:latin typeface="HY헤드라인M" pitchFamily="18" charset="-127"/>
              <a:ea typeface="HY헤드라인M" pitchFamily="18" charset="-127"/>
              <a:cs typeface="+mn-cs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defRPr/>
            </a:pP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단계 </a:t>
            </a:r>
            <a:r>
              <a:rPr lang="en-US" altLang="ko-KR" dirty="0" smtClean="0">
                <a:latin typeface="HY헤드라인M" pitchFamily="18" charset="-127"/>
                <a:ea typeface="HY헤드라인M" pitchFamily="18" charset="-127"/>
              </a:rPr>
              <a:t>2: </a:t>
            </a: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작업계획 수립과 실행</a:t>
            </a:r>
          </a:p>
          <a:p>
            <a:pPr lvl="1" indent="-342900" eaLnBrk="1" hangingPunct="1">
              <a:spcBef>
                <a:spcPct val="10000"/>
              </a:spcBef>
              <a:spcAft>
                <a:spcPct val="10000"/>
              </a:spcAft>
              <a:defRPr/>
            </a:pP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  <a:cs typeface="+mn-cs"/>
              </a:rPr>
              <a:t>전술적 작업 계획</a:t>
            </a:r>
          </a:p>
          <a:p>
            <a:pPr lvl="1" indent="-342900" eaLnBrk="1" hangingPunct="1">
              <a:spcBef>
                <a:spcPct val="10000"/>
              </a:spcBef>
              <a:spcAft>
                <a:spcPct val="10000"/>
              </a:spcAft>
              <a:defRPr/>
            </a:pP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  <a:cs typeface="+mn-cs"/>
              </a:rPr>
              <a:t>스케줄과 예산</a:t>
            </a:r>
          </a:p>
          <a:p>
            <a:pPr lvl="1" indent="-342900" eaLnBrk="1" hangingPunct="1">
              <a:spcBef>
                <a:spcPct val="10000"/>
              </a:spcBef>
              <a:spcAft>
                <a:spcPct val="10000"/>
              </a:spcAft>
              <a:defRPr/>
            </a:pP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  <a:cs typeface="+mn-cs"/>
              </a:rPr>
              <a:t>위험 평가</a:t>
            </a:r>
            <a:endParaRPr lang="en-US" altLang="ko-KR" b="1" dirty="0" smtClean="0">
              <a:latin typeface="HY헤드라인M" pitchFamily="18" charset="-127"/>
              <a:ea typeface="HY헤드라인M" pitchFamily="18" charset="-127"/>
              <a:cs typeface="+mn-cs"/>
            </a:endParaRPr>
          </a:p>
          <a:p>
            <a:pPr lvl="1" indent="-342900" eaLnBrk="1" hangingPunct="1">
              <a:spcBef>
                <a:spcPct val="10000"/>
              </a:spcBef>
              <a:spcAft>
                <a:spcPct val="10000"/>
              </a:spcAft>
              <a:defRPr/>
            </a:pPr>
            <a:endParaRPr lang="ko-KR" altLang="en-US" b="1" dirty="0" smtClean="0">
              <a:latin typeface="HY헤드라인M" pitchFamily="18" charset="-127"/>
              <a:ea typeface="HY헤드라인M" pitchFamily="18" charset="-127"/>
              <a:cs typeface="+mn-cs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defRPr/>
            </a:pP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단계 </a:t>
            </a:r>
            <a:r>
              <a:rPr lang="en-US" altLang="ko-KR" dirty="0" smtClean="0">
                <a:latin typeface="HY헤드라인M" pitchFamily="18" charset="-127"/>
                <a:ea typeface="HY헤드라인M" pitchFamily="18" charset="-127"/>
              </a:rPr>
              <a:t>3: </a:t>
            </a:r>
            <a:r>
              <a:rPr lang="ko-KR" altLang="en-US" dirty="0" smtClean="0">
                <a:latin typeface="HY헤드라인M" pitchFamily="18" charset="-127"/>
                <a:ea typeface="HY헤드라인M" pitchFamily="18" charset="-127"/>
              </a:rPr>
              <a:t>실행 관찰과 결과 평가</a:t>
            </a:r>
          </a:p>
          <a:p>
            <a:pPr lvl="1" indent="-342900" eaLnBrk="1" hangingPunct="1">
              <a:spcBef>
                <a:spcPct val="10000"/>
              </a:spcBef>
              <a:spcAft>
                <a:spcPct val="10000"/>
              </a:spcAft>
              <a:defRPr/>
            </a:pP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  <a:cs typeface="+mn-cs"/>
              </a:rPr>
              <a:t>실행 관찰과 점검</a:t>
            </a:r>
          </a:p>
          <a:p>
            <a:pPr lvl="1" indent="-342900" eaLnBrk="1" hangingPunct="1">
              <a:spcBef>
                <a:spcPct val="10000"/>
              </a:spcBef>
              <a:spcAft>
                <a:spcPct val="10000"/>
              </a:spcAft>
              <a:defRPr/>
            </a:pP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  <a:cs typeface="+mn-cs"/>
              </a:rPr>
              <a:t>프로젝트 해결과정에 대한 종합적 평가</a:t>
            </a:r>
          </a:p>
        </p:txBody>
      </p:sp>
      <p:sp>
        <p:nvSpPr>
          <p:cNvPr id="27652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27653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E772D8C6-2C74-461F-B701-4E88784236C9}" type="slidenum"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16</a:t>
            </a:fld>
            <a:r>
              <a:rPr kumimoji="0" lang="en-US" altLang="ko-KR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28675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BE344D43-A63A-455A-A300-785CA6420FCD}" type="slidenum"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17</a:t>
            </a:fld>
            <a:r>
              <a:rPr kumimoji="0" lang="en-US" altLang="ko-KR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창의적 문제해결과정 실습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AutoNum type="arabicPeriod"/>
            </a:pPr>
            <a:r>
              <a:rPr lang="ko-KR" altLang="en-US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문제정의문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작성</a:t>
            </a:r>
            <a:endParaRPr lang="en-US" altLang="ko-KR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>
              <a:buFont typeface="Wingdings" panose="05000000000000000000" pitchFamily="2" charset="2"/>
              <a:buAutoNum type="arabicPeriod"/>
            </a:pPr>
            <a:r>
              <a:rPr lang="ko-KR" altLang="en-US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브레인스토밍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과정을 통해 문제해결 </a:t>
            </a:r>
            <a:r>
              <a:rPr lang="ko-KR" altLang="en-US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</a:t>
            </a:r>
            <a:r>
              <a:rPr lang="en-US" altLang="ko-KR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30</a:t>
            </a:r>
            <a:r>
              <a:rPr lang="ko-KR" altLang="en-US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만들기</a:t>
            </a:r>
          </a:p>
          <a:p>
            <a:pPr eaLnBrk="1" hangingPunct="1">
              <a:buFont typeface="Wingdings" panose="05000000000000000000" pitchFamily="2" charset="2"/>
              <a:buAutoNum type="arabicPeriod"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30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개의 아이디어를 </a:t>
            </a:r>
            <a:r>
              <a:rPr lang="en-US" altLang="ko-KR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개의 범주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로 분류하기 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대략 범주당 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6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개의 아이디어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eaLnBrk="1" hangingPunct="1">
              <a:buFont typeface="Wingdings" panose="05000000000000000000" pitchFamily="2" charset="2"/>
              <a:buAutoNum type="arabicPeriod"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개의 범주에 대해 범주내의 아이디어를 조합하여 양질의 </a:t>
            </a:r>
            <a:r>
              <a:rPr lang="ko-KR" altLang="en-US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</a:t>
            </a:r>
            <a:r>
              <a:rPr lang="en-US" altLang="ko-KR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1~2</a:t>
            </a:r>
            <a:r>
              <a:rPr lang="ko-KR" altLang="en-US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로 정리 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대략 범주당 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6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개의 아이디어를 조합하여 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1~2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개의 양질의 아이디어 조합 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- 5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개의 범주에 대해 각 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1~2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개씩 총 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5~10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개의 양질의 아이디어로 정리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eaLnBrk="1" hangingPunct="1">
              <a:buFont typeface="Wingdings" panose="05000000000000000000" pitchFamily="2" charset="2"/>
              <a:buAutoNum type="arabicPeriod"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개의 범주에 대해 정리된 아이디어를 조합하여 최선의 </a:t>
            </a:r>
            <a:r>
              <a:rPr lang="ko-KR" altLang="en-US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</a:t>
            </a:r>
            <a:r>
              <a:rPr lang="en-US" altLang="ko-KR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로 정리</a:t>
            </a:r>
          </a:p>
          <a:p>
            <a:pPr eaLnBrk="1" hangingPunct="1">
              <a:buFont typeface="Wingdings" panose="05000000000000000000" pitchFamily="2" charset="2"/>
              <a:buAutoNum type="arabicPeriod"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개로 정리된 최선의 아이디어에 대해 아이디어 판정 작업을 수행 </a:t>
            </a:r>
            <a:endParaRPr lang="en-US" altLang="ko-KR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800100" lvl="1" indent="-34290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①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판정기준 </a:t>
            </a:r>
            <a:r>
              <a:rPr lang="ko-KR" altLang="en-US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브레인스토밍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marL="800100" lvl="1" indent="-34290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②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판정기준 우선 순위 매기기와 상위 몇 개의 판정기준 선택하기 </a:t>
            </a:r>
          </a:p>
          <a:p>
            <a:pPr marL="800100" lvl="1" indent="-34290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③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판정기준 별 가중치 부여 </a:t>
            </a:r>
          </a:p>
          <a:p>
            <a:pPr marL="800100" lvl="1" indent="-34290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④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각 판정기준 별 후보 해결책의 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안 비교 판정법 적용 </a:t>
            </a:r>
          </a:p>
          <a:p>
            <a:pPr marL="800100" lvl="1" indent="-34290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⑤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투표수에 가중치 곱해서 총합을 구함 </a:t>
            </a:r>
          </a:p>
          <a:p>
            <a:pPr marL="800100" lvl="1" indent="-34290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⑥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최종 아이디어의 선택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및 단점 보완 </a:t>
            </a:r>
          </a:p>
          <a:p>
            <a:pPr eaLnBrk="1" hangingPunct="1">
              <a:buFont typeface="Wingdings" panose="05000000000000000000" pitchFamily="2" charset="2"/>
              <a:buAutoNum type="arabicPeriod"/>
            </a:pP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선정된 최종 아이디어 발표</a:t>
            </a:r>
          </a:p>
          <a:p>
            <a:pPr eaLnBrk="1" hangingPunct="1">
              <a:buFont typeface="Wingdings" panose="05000000000000000000" pitchFamily="2" charset="2"/>
              <a:buAutoNum type="arabicPeriod"/>
            </a:pPr>
            <a:endParaRPr lang="ko-KR" altLang="en-US" dirty="0" smtClean="0">
              <a:solidFill>
                <a:srgbClr val="FF33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ko-KR" altLang="en-US" dirty="0" smtClean="0">
              <a:solidFill>
                <a:srgbClr val="FF33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>
              <a:buFont typeface="Wingdings" panose="05000000000000000000" pitchFamily="2" charset="2"/>
              <a:buAutoNum type="arabicPeriod"/>
            </a:pPr>
            <a:endParaRPr lang="en-US" altLang="ko-KR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문제해결 과정 도식화</a:t>
            </a:r>
            <a:endParaRPr lang="ko-KR" altLang="en-US" dirty="0" smtClean="0"/>
          </a:p>
        </p:txBody>
      </p:sp>
      <p:sp>
        <p:nvSpPr>
          <p:cNvPr id="29699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b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b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b="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</a:t>
            </a:r>
            <a:r>
              <a:rPr kumimoji="0" lang="ko-KR" altLang="en-US" b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</p:txBody>
      </p:sp>
      <p:sp>
        <p:nvSpPr>
          <p:cNvPr id="29700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4F13973C-B134-4525-9770-DBD4D7F85706}" type="slidenum"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18</a:t>
            </a:fld>
            <a:r>
              <a:rPr kumimoji="0" lang="en-US" altLang="ko-KR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365383" y="1425366"/>
            <a:ext cx="8546842" cy="4379898"/>
            <a:chOff x="-1384638" y="1125538"/>
            <a:chExt cx="10296863" cy="4876800"/>
          </a:xfrm>
        </p:grpSpPr>
        <p:sp>
          <p:nvSpPr>
            <p:cNvPr id="29701" name="모서리가 둥근 직사각형 5"/>
            <p:cNvSpPr>
              <a:spLocks noChangeArrowheads="1"/>
            </p:cNvSpPr>
            <p:nvPr/>
          </p:nvSpPr>
          <p:spPr bwMode="auto">
            <a:xfrm>
              <a:off x="1206500" y="3697288"/>
              <a:ext cx="1925638" cy="43180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ko-KR" altLang="en-US" sz="1100" b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02" name="타원 6"/>
            <p:cNvSpPr>
              <a:spLocks noChangeArrowheads="1"/>
            </p:cNvSpPr>
            <p:nvPr/>
          </p:nvSpPr>
          <p:spPr bwMode="auto">
            <a:xfrm>
              <a:off x="1314450" y="3803650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00FF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1</a:t>
              </a:r>
              <a:endParaRPr lang="ko-KR" altLang="en-US" sz="1100" b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03" name="타원 7"/>
            <p:cNvSpPr>
              <a:spLocks noChangeArrowheads="1"/>
            </p:cNvSpPr>
            <p:nvPr/>
          </p:nvSpPr>
          <p:spPr bwMode="auto">
            <a:xfrm>
              <a:off x="1604963" y="3803650"/>
              <a:ext cx="217487" cy="215900"/>
            </a:xfrm>
            <a:prstGeom prst="ellipse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00FF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2</a:t>
              </a:r>
              <a:endParaRPr lang="ko-KR" altLang="en-US" sz="1100" b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04" name="타원 8"/>
            <p:cNvSpPr>
              <a:spLocks noChangeArrowheads="1"/>
            </p:cNvSpPr>
            <p:nvPr/>
          </p:nvSpPr>
          <p:spPr bwMode="auto">
            <a:xfrm>
              <a:off x="1895475" y="3803650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00FF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3</a:t>
              </a:r>
              <a:endParaRPr lang="ko-KR" altLang="en-US" sz="1100" b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05" name="타원 9"/>
            <p:cNvSpPr>
              <a:spLocks noChangeArrowheads="1"/>
            </p:cNvSpPr>
            <p:nvPr/>
          </p:nvSpPr>
          <p:spPr bwMode="auto">
            <a:xfrm>
              <a:off x="2185988" y="3803650"/>
              <a:ext cx="217487" cy="215900"/>
            </a:xfrm>
            <a:prstGeom prst="ellipse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00FF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4</a:t>
              </a:r>
              <a:endParaRPr lang="ko-KR" altLang="en-US" sz="1100" b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06" name="타원 10"/>
            <p:cNvSpPr>
              <a:spLocks noChangeArrowheads="1"/>
            </p:cNvSpPr>
            <p:nvPr/>
          </p:nvSpPr>
          <p:spPr bwMode="auto">
            <a:xfrm>
              <a:off x="2476500" y="3803650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00FF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5</a:t>
              </a:r>
              <a:endParaRPr lang="ko-KR" altLang="en-US" sz="1100" b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07" name="타원 11"/>
            <p:cNvSpPr>
              <a:spLocks noChangeArrowheads="1"/>
            </p:cNvSpPr>
            <p:nvPr/>
          </p:nvSpPr>
          <p:spPr bwMode="auto">
            <a:xfrm>
              <a:off x="2765425" y="3803650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00FF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6</a:t>
              </a:r>
              <a:endParaRPr lang="ko-KR" altLang="en-US" sz="1100" b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08" name="모서리가 둥근 직사각형 16"/>
            <p:cNvSpPr>
              <a:spLocks noChangeArrowheads="1"/>
            </p:cNvSpPr>
            <p:nvPr/>
          </p:nvSpPr>
          <p:spPr bwMode="auto">
            <a:xfrm>
              <a:off x="1206500" y="4633913"/>
              <a:ext cx="1925638" cy="43180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ko-KR" altLang="en-US" sz="1800" b="0">
                <a:solidFill>
                  <a:srgbClr val="FF0000"/>
                </a:solidFill>
                <a:latin typeface="Times New Roman" panose="02020603050405020304" pitchFamily="18" charset="0"/>
                <a:ea typeface="굴림" panose="020B0600000101010101" pitchFamily="50" charset="-127"/>
              </a:endParaRPr>
            </a:p>
          </p:txBody>
        </p:sp>
        <p:sp>
          <p:nvSpPr>
            <p:cNvPr id="29709" name="모서리가 둥근 직사각형 27"/>
            <p:cNvSpPr>
              <a:spLocks noChangeArrowheads="1"/>
            </p:cNvSpPr>
            <p:nvPr/>
          </p:nvSpPr>
          <p:spPr bwMode="auto">
            <a:xfrm>
              <a:off x="1206500" y="5570538"/>
              <a:ext cx="1925638" cy="43180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ko-KR" altLang="en-US" sz="1800" b="0">
                <a:solidFill>
                  <a:srgbClr val="00B050"/>
                </a:solidFill>
                <a:latin typeface="Times New Roman" panose="02020603050405020304" pitchFamily="18" charset="0"/>
                <a:ea typeface="굴림" panose="020B0600000101010101" pitchFamily="50" charset="-127"/>
              </a:endParaRPr>
            </a:p>
          </p:txBody>
        </p:sp>
        <p:sp>
          <p:nvSpPr>
            <p:cNvPr id="29710" name="모서리가 둥근 직사각형 39"/>
            <p:cNvSpPr>
              <a:spLocks noChangeArrowheads="1"/>
            </p:cNvSpPr>
            <p:nvPr/>
          </p:nvSpPr>
          <p:spPr bwMode="auto">
            <a:xfrm>
              <a:off x="3494088" y="3697288"/>
              <a:ext cx="717550" cy="43180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ko-KR" altLang="en-US" sz="1100" b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11" name="타원 40"/>
            <p:cNvSpPr>
              <a:spLocks noChangeArrowheads="1"/>
            </p:cNvSpPr>
            <p:nvPr/>
          </p:nvSpPr>
          <p:spPr bwMode="auto">
            <a:xfrm>
              <a:off x="3600450" y="3803650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00FF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1’</a:t>
              </a:r>
              <a:endParaRPr lang="ko-KR" altLang="en-US" sz="1100" b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12" name="타원 41"/>
            <p:cNvSpPr>
              <a:spLocks noChangeArrowheads="1"/>
            </p:cNvSpPr>
            <p:nvPr/>
          </p:nvSpPr>
          <p:spPr bwMode="auto">
            <a:xfrm>
              <a:off x="3892550" y="3803650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00FF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4’</a:t>
              </a:r>
              <a:endParaRPr lang="ko-KR" altLang="en-US" sz="1100" b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13" name="모서리가 둥근 직사각형 42"/>
            <p:cNvSpPr>
              <a:spLocks noChangeArrowheads="1"/>
            </p:cNvSpPr>
            <p:nvPr/>
          </p:nvSpPr>
          <p:spPr bwMode="auto">
            <a:xfrm>
              <a:off x="3494088" y="4633913"/>
              <a:ext cx="717550" cy="43180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ko-KR" altLang="en-US" sz="1800" b="0">
                <a:solidFill>
                  <a:srgbClr val="FF0000"/>
                </a:solidFill>
                <a:latin typeface="Times New Roman" panose="02020603050405020304" pitchFamily="18" charset="0"/>
                <a:ea typeface="굴림" panose="020B0600000101010101" pitchFamily="50" charset="-127"/>
              </a:endParaRPr>
            </a:p>
          </p:txBody>
        </p:sp>
        <p:sp>
          <p:nvSpPr>
            <p:cNvPr id="29714" name="모서리가 둥근 직사각형 45"/>
            <p:cNvSpPr>
              <a:spLocks noChangeArrowheads="1"/>
            </p:cNvSpPr>
            <p:nvPr/>
          </p:nvSpPr>
          <p:spPr bwMode="auto">
            <a:xfrm>
              <a:off x="3494088" y="5570538"/>
              <a:ext cx="717550" cy="43180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ko-KR" altLang="en-US" sz="1800" b="0">
                <a:solidFill>
                  <a:srgbClr val="00B050"/>
                </a:solidFill>
                <a:latin typeface="Times New Roman" panose="02020603050405020304" pitchFamily="18" charset="0"/>
                <a:ea typeface="굴림" panose="020B0600000101010101" pitchFamily="50" charset="-127"/>
              </a:endParaRPr>
            </a:p>
          </p:txBody>
        </p:sp>
        <p:sp>
          <p:nvSpPr>
            <p:cNvPr id="29715" name="직사각형 48"/>
            <p:cNvSpPr>
              <a:spLocks noChangeArrowheads="1"/>
            </p:cNvSpPr>
            <p:nvPr/>
          </p:nvSpPr>
          <p:spPr bwMode="auto">
            <a:xfrm>
              <a:off x="1096341" y="3304821"/>
              <a:ext cx="902376" cy="372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ko-KR" altLang="en-US" sz="1400" b="0" dirty="0">
                  <a:solidFill>
                    <a:srgbClr val="0000FF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그룹 </a:t>
              </a:r>
              <a:r>
                <a:rPr lang="en-US" altLang="ko-KR" sz="1400" b="0" dirty="0">
                  <a:solidFill>
                    <a:srgbClr val="0000FF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3</a:t>
              </a:r>
            </a:p>
          </p:txBody>
        </p:sp>
        <p:sp>
          <p:nvSpPr>
            <p:cNvPr id="29716" name="직사각형 49"/>
            <p:cNvSpPr>
              <a:spLocks noChangeArrowheads="1"/>
            </p:cNvSpPr>
            <p:nvPr/>
          </p:nvSpPr>
          <p:spPr bwMode="auto">
            <a:xfrm>
              <a:off x="1096341" y="4253325"/>
              <a:ext cx="902376" cy="372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ko-KR" altLang="en-US" sz="1400" b="0" dirty="0">
                  <a:solidFill>
                    <a:srgbClr val="FF3300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그룹 </a:t>
              </a:r>
              <a:r>
                <a:rPr lang="en-US" altLang="ko-KR" sz="1400" b="0" dirty="0">
                  <a:solidFill>
                    <a:srgbClr val="FF3300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4</a:t>
              </a:r>
            </a:p>
          </p:txBody>
        </p:sp>
        <p:sp>
          <p:nvSpPr>
            <p:cNvPr id="29717" name="직사각형 50"/>
            <p:cNvSpPr>
              <a:spLocks noChangeArrowheads="1"/>
            </p:cNvSpPr>
            <p:nvPr/>
          </p:nvSpPr>
          <p:spPr bwMode="auto">
            <a:xfrm>
              <a:off x="1080748" y="5144322"/>
              <a:ext cx="902376" cy="372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ko-KR" altLang="en-US" sz="1400" b="0" dirty="0">
                  <a:solidFill>
                    <a:srgbClr val="00B050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그룹 </a:t>
              </a:r>
              <a:r>
                <a:rPr lang="en-US" altLang="ko-KR" sz="1400" b="0" dirty="0">
                  <a:solidFill>
                    <a:srgbClr val="00B050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5</a:t>
              </a:r>
            </a:p>
          </p:txBody>
        </p:sp>
        <p:cxnSp>
          <p:nvCxnSpPr>
            <p:cNvPr id="29718" name="직선 화살표 연결선 52"/>
            <p:cNvCxnSpPr>
              <a:cxnSpLocks noChangeShapeType="1"/>
              <a:stCxn id="29701" idx="3"/>
              <a:endCxn id="29710" idx="1"/>
            </p:cNvCxnSpPr>
            <p:nvPr/>
          </p:nvCxnSpPr>
          <p:spPr bwMode="auto">
            <a:xfrm>
              <a:off x="3132138" y="3913188"/>
              <a:ext cx="361950" cy="0"/>
            </a:xfrm>
            <a:prstGeom prst="straightConnector1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719" name="모서리가 둥근 직사각형 60"/>
            <p:cNvSpPr>
              <a:spLocks noChangeArrowheads="1"/>
            </p:cNvSpPr>
            <p:nvPr/>
          </p:nvSpPr>
          <p:spPr bwMode="auto">
            <a:xfrm>
              <a:off x="5351463" y="3697288"/>
              <a:ext cx="1597025" cy="43180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ko-KR" altLang="en-US" sz="1100" b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29720" name="직선 화살표 연결선 63"/>
            <p:cNvCxnSpPr>
              <a:cxnSpLocks noChangeShapeType="1"/>
              <a:stCxn id="29713" idx="3"/>
              <a:endCxn id="29719" idx="1"/>
            </p:cNvCxnSpPr>
            <p:nvPr/>
          </p:nvCxnSpPr>
          <p:spPr bwMode="auto">
            <a:xfrm flipV="1">
              <a:off x="4211638" y="3913188"/>
              <a:ext cx="1139825" cy="936625"/>
            </a:xfrm>
            <a:prstGeom prst="straightConnector1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21" name="직선 화살표 연결선 66"/>
            <p:cNvCxnSpPr>
              <a:cxnSpLocks noChangeShapeType="1"/>
              <a:stCxn id="29767" idx="3"/>
              <a:endCxn id="29719" idx="1"/>
            </p:cNvCxnSpPr>
            <p:nvPr/>
          </p:nvCxnSpPr>
          <p:spPr bwMode="auto">
            <a:xfrm>
              <a:off x="4211638" y="1970088"/>
              <a:ext cx="1139825" cy="1943100"/>
            </a:xfrm>
            <a:prstGeom prst="straightConnector1">
              <a:avLst/>
            </a:prstGeom>
            <a:noFill/>
            <a:ln w="28575" algn="ctr">
              <a:solidFill>
                <a:srgbClr val="FFC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22" name="직선 화살표 연결선 69"/>
            <p:cNvCxnSpPr>
              <a:cxnSpLocks noChangeShapeType="1"/>
              <a:stCxn id="29714" idx="3"/>
              <a:endCxn id="29719" idx="1"/>
            </p:cNvCxnSpPr>
            <p:nvPr/>
          </p:nvCxnSpPr>
          <p:spPr bwMode="auto">
            <a:xfrm flipV="1">
              <a:off x="4211638" y="3913188"/>
              <a:ext cx="1139825" cy="1873250"/>
            </a:xfrm>
            <a:prstGeom prst="straightConnector1">
              <a:avLst/>
            </a:prstGeom>
            <a:noFill/>
            <a:ln w="28575" algn="ctr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723" name="타원 75"/>
            <p:cNvSpPr>
              <a:spLocks noChangeArrowheads="1"/>
            </p:cNvSpPr>
            <p:nvPr/>
          </p:nvSpPr>
          <p:spPr bwMode="auto">
            <a:xfrm>
              <a:off x="6026150" y="3805238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00FF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1’</a:t>
              </a:r>
              <a:endParaRPr lang="ko-KR" altLang="en-US" sz="1100" b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24" name="타원 78"/>
            <p:cNvSpPr>
              <a:spLocks noChangeArrowheads="1"/>
            </p:cNvSpPr>
            <p:nvPr/>
          </p:nvSpPr>
          <p:spPr bwMode="auto">
            <a:xfrm>
              <a:off x="6318250" y="3803650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FF33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5’</a:t>
              </a:r>
              <a:endParaRPr lang="ko-KR" altLang="en-US" sz="1100" b="0">
                <a:solidFill>
                  <a:srgbClr val="FF33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25" name="타원 79"/>
            <p:cNvSpPr>
              <a:spLocks noChangeArrowheads="1"/>
            </p:cNvSpPr>
            <p:nvPr/>
          </p:nvSpPr>
          <p:spPr bwMode="auto">
            <a:xfrm>
              <a:off x="6607175" y="3805238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B05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1’</a:t>
              </a:r>
              <a:endParaRPr lang="ko-KR" altLang="en-US" sz="1100" b="0">
                <a:solidFill>
                  <a:srgbClr val="00B05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26" name="타원 86"/>
            <p:cNvSpPr>
              <a:spLocks noChangeArrowheads="1"/>
            </p:cNvSpPr>
            <p:nvPr/>
          </p:nvSpPr>
          <p:spPr bwMode="auto">
            <a:xfrm>
              <a:off x="1314450" y="4740275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1</a:t>
              </a:r>
              <a:endParaRPr lang="ko-KR" altLang="en-US" sz="1100" b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27" name="타원 87"/>
            <p:cNvSpPr>
              <a:spLocks noChangeArrowheads="1"/>
            </p:cNvSpPr>
            <p:nvPr/>
          </p:nvSpPr>
          <p:spPr bwMode="auto">
            <a:xfrm>
              <a:off x="1604963" y="4740275"/>
              <a:ext cx="217487" cy="215900"/>
            </a:xfrm>
            <a:prstGeom prst="ellipse">
              <a:avLst/>
            </a:prstGeom>
            <a:noFill/>
            <a:ln w="28575" algn="ctr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2</a:t>
              </a:r>
              <a:endParaRPr lang="ko-KR" altLang="en-US" sz="1100" b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28" name="타원 88"/>
            <p:cNvSpPr>
              <a:spLocks noChangeArrowheads="1"/>
            </p:cNvSpPr>
            <p:nvPr/>
          </p:nvSpPr>
          <p:spPr bwMode="auto">
            <a:xfrm>
              <a:off x="1895475" y="4740275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3</a:t>
              </a:r>
              <a:endParaRPr lang="ko-KR" altLang="en-US" sz="1100" b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29" name="타원 89"/>
            <p:cNvSpPr>
              <a:spLocks noChangeArrowheads="1"/>
            </p:cNvSpPr>
            <p:nvPr/>
          </p:nvSpPr>
          <p:spPr bwMode="auto">
            <a:xfrm>
              <a:off x="2185988" y="4740275"/>
              <a:ext cx="217487" cy="215900"/>
            </a:xfrm>
            <a:prstGeom prst="ellipse">
              <a:avLst/>
            </a:prstGeom>
            <a:noFill/>
            <a:ln w="28575" algn="ctr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4</a:t>
              </a:r>
              <a:endParaRPr lang="ko-KR" altLang="en-US" sz="1100" b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30" name="타원 90"/>
            <p:cNvSpPr>
              <a:spLocks noChangeArrowheads="1"/>
            </p:cNvSpPr>
            <p:nvPr/>
          </p:nvSpPr>
          <p:spPr bwMode="auto">
            <a:xfrm>
              <a:off x="2476500" y="4740275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5</a:t>
              </a:r>
              <a:endParaRPr lang="ko-KR" altLang="en-US" sz="1100" b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31" name="타원 91"/>
            <p:cNvSpPr>
              <a:spLocks noChangeArrowheads="1"/>
            </p:cNvSpPr>
            <p:nvPr/>
          </p:nvSpPr>
          <p:spPr bwMode="auto">
            <a:xfrm>
              <a:off x="2765425" y="4740275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6</a:t>
              </a:r>
              <a:endParaRPr lang="ko-KR" altLang="en-US" sz="1100" b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32" name="타원 96"/>
            <p:cNvSpPr>
              <a:spLocks noChangeArrowheads="1"/>
            </p:cNvSpPr>
            <p:nvPr/>
          </p:nvSpPr>
          <p:spPr bwMode="auto">
            <a:xfrm>
              <a:off x="3600450" y="4740275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3’</a:t>
              </a:r>
              <a:endParaRPr lang="ko-KR" altLang="en-US" sz="1100" b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33" name="타원 97"/>
            <p:cNvSpPr>
              <a:spLocks noChangeArrowheads="1"/>
            </p:cNvSpPr>
            <p:nvPr/>
          </p:nvSpPr>
          <p:spPr bwMode="auto">
            <a:xfrm>
              <a:off x="3892550" y="4740275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5’</a:t>
              </a:r>
              <a:endParaRPr lang="ko-KR" altLang="en-US" sz="1100" b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29734" name="직선 화살표 연결선 98"/>
            <p:cNvCxnSpPr>
              <a:cxnSpLocks noChangeShapeType="1"/>
              <a:stCxn id="29708" idx="3"/>
              <a:endCxn id="29713" idx="1"/>
            </p:cNvCxnSpPr>
            <p:nvPr/>
          </p:nvCxnSpPr>
          <p:spPr bwMode="auto">
            <a:xfrm>
              <a:off x="3132138" y="4849813"/>
              <a:ext cx="361950" cy="0"/>
            </a:xfrm>
            <a:prstGeom prst="straightConnector1">
              <a:avLst/>
            </a:prstGeom>
            <a:noFill/>
            <a:ln w="28575" algn="ctr">
              <a:solidFill>
                <a:srgbClr val="FF33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735" name="타원 99"/>
            <p:cNvSpPr>
              <a:spLocks noChangeArrowheads="1"/>
            </p:cNvSpPr>
            <p:nvPr/>
          </p:nvSpPr>
          <p:spPr bwMode="auto">
            <a:xfrm>
              <a:off x="1314450" y="5678488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B05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1</a:t>
              </a:r>
              <a:endParaRPr lang="ko-KR" altLang="en-US" sz="1100" b="0">
                <a:solidFill>
                  <a:srgbClr val="00B05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36" name="타원 100"/>
            <p:cNvSpPr>
              <a:spLocks noChangeArrowheads="1"/>
            </p:cNvSpPr>
            <p:nvPr/>
          </p:nvSpPr>
          <p:spPr bwMode="auto">
            <a:xfrm>
              <a:off x="1604963" y="5678488"/>
              <a:ext cx="217487" cy="215900"/>
            </a:xfrm>
            <a:prstGeom prst="ellipse">
              <a:avLst/>
            </a:prstGeom>
            <a:noFill/>
            <a:ln w="28575" algn="ctr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B05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2</a:t>
              </a:r>
              <a:endParaRPr lang="ko-KR" altLang="en-US" sz="1100" b="0">
                <a:solidFill>
                  <a:srgbClr val="00B05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37" name="타원 101"/>
            <p:cNvSpPr>
              <a:spLocks noChangeArrowheads="1"/>
            </p:cNvSpPr>
            <p:nvPr/>
          </p:nvSpPr>
          <p:spPr bwMode="auto">
            <a:xfrm>
              <a:off x="1895475" y="5678488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B05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3</a:t>
              </a:r>
              <a:endParaRPr lang="ko-KR" altLang="en-US" sz="1100" b="0">
                <a:solidFill>
                  <a:srgbClr val="00B05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38" name="타원 102"/>
            <p:cNvSpPr>
              <a:spLocks noChangeArrowheads="1"/>
            </p:cNvSpPr>
            <p:nvPr/>
          </p:nvSpPr>
          <p:spPr bwMode="auto">
            <a:xfrm>
              <a:off x="2185988" y="5678488"/>
              <a:ext cx="217487" cy="215900"/>
            </a:xfrm>
            <a:prstGeom prst="ellipse">
              <a:avLst/>
            </a:prstGeom>
            <a:noFill/>
            <a:ln w="28575" algn="ctr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B05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4</a:t>
              </a:r>
              <a:endParaRPr lang="ko-KR" altLang="en-US" sz="1100" b="0">
                <a:solidFill>
                  <a:srgbClr val="00B05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39" name="타원 103"/>
            <p:cNvSpPr>
              <a:spLocks noChangeArrowheads="1"/>
            </p:cNvSpPr>
            <p:nvPr/>
          </p:nvSpPr>
          <p:spPr bwMode="auto">
            <a:xfrm>
              <a:off x="2476500" y="5678488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B05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5</a:t>
              </a:r>
              <a:endParaRPr lang="ko-KR" altLang="en-US" sz="1100" b="0">
                <a:solidFill>
                  <a:srgbClr val="00B05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40" name="타원 104"/>
            <p:cNvSpPr>
              <a:spLocks noChangeArrowheads="1"/>
            </p:cNvSpPr>
            <p:nvPr/>
          </p:nvSpPr>
          <p:spPr bwMode="auto">
            <a:xfrm>
              <a:off x="2765425" y="5678488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B05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6</a:t>
              </a:r>
              <a:endParaRPr lang="ko-KR" altLang="en-US" sz="1100" b="0">
                <a:solidFill>
                  <a:srgbClr val="00B05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41" name="타원 109"/>
            <p:cNvSpPr>
              <a:spLocks noChangeArrowheads="1"/>
            </p:cNvSpPr>
            <p:nvPr/>
          </p:nvSpPr>
          <p:spPr bwMode="auto">
            <a:xfrm>
              <a:off x="3600450" y="5678488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B05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1’</a:t>
              </a:r>
              <a:endParaRPr lang="ko-KR" altLang="en-US" sz="1100" b="0">
                <a:solidFill>
                  <a:srgbClr val="00B05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42" name="타원 110"/>
            <p:cNvSpPr>
              <a:spLocks noChangeArrowheads="1"/>
            </p:cNvSpPr>
            <p:nvPr/>
          </p:nvSpPr>
          <p:spPr bwMode="auto">
            <a:xfrm>
              <a:off x="3892550" y="5678488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B05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5’</a:t>
              </a:r>
              <a:endParaRPr lang="ko-KR" altLang="en-US" sz="1100" b="0">
                <a:solidFill>
                  <a:srgbClr val="00B05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29743" name="직선 화살표 연결선 111"/>
            <p:cNvCxnSpPr>
              <a:cxnSpLocks noChangeShapeType="1"/>
              <a:endCxn id="29714" idx="1"/>
            </p:cNvCxnSpPr>
            <p:nvPr/>
          </p:nvCxnSpPr>
          <p:spPr bwMode="auto">
            <a:xfrm flipV="1">
              <a:off x="3132138" y="5786438"/>
              <a:ext cx="361950" cy="1587"/>
            </a:xfrm>
            <a:prstGeom prst="straightConnector1">
              <a:avLst/>
            </a:prstGeom>
            <a:noFill/>
            <a:ln w="28575" algn="ctr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744" name="모서리가 둥근 직사각형 115"/>
            <p:cNvSpPr>
              <a:spLocks noChangeArrowheads="1"/>
            </p:cNvSpPr>
            <p:nvPr/>
          </p:nvSpPr>
          <p:spPr bwMode="auto">
            <a:xfrm>
              <a:off x="5351463" y="3121025"/>
              <a:ext cx="1597025" cy="43180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ko-KR" altLang="en-US" sz="1100" b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45" name="타원 116"/>
            <p:cNvSpPr>
              <a:spLocks noChangeArrowheads="1"/>
            </p:cNvSpPr>
            <p:nvPr/>
          </p:nvSpPr>
          <p:spPr bwMode="auto">
            <a:xfrm>
              <a:off x="6026150" y="3228975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00FF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1’</a:t>
              </a:r>
              <a:endParaRPr lang="ko-KR" altLang="en-US" sz="1100" b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46" name="타원 117"/>
            <p:cNvSpPr>
              <a:spLocks noChangeArrowheads="1"/>
            </p:cNvSpPr>
            <p:nvPr/>
          </p:nvSpPr>
          <p:spPr bwMode="auto">
            <a:xfrm>
              <a:off x="6318250" y="3227388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FF33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3’</a:t>
              </a:r>
              <a:endParaRPr lang="ko-KR" altLang="en-US" sz="1100" b="0">
                <a:solidFill>
                  <a:srgbClr val="FF33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47" name="타원 118"/>
            <p:cNvSpPr>
              <a:spLocks noChangeArrowheads="1"/>
            </p:cNvSpPr>
            <p:nvPr/>
          </p:nvSpPr>
          <p:spPr bwMode="auto">
            <a:xfrm>
              <a:off x="6607175" y="3228975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B05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1’</a:t>
              </a:r>
              <a:endParaRPr lang="ko-KR" altLang="en-US" sz="1100" b="0">
                <a:solidFill>
                  <a:srgbClr val="00B05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48" name="모서리가 둥근 직사각형 119"/>
            <p:cNvSpPr>
              <a:spLocks noChangeArrowheads="1"/>
            </p:cNvSpPr>
            <p:nvPr/>
          </p:nvSpPr>
          <p:spPr bwMode="auto">
            <a:xfrm>
              <a:off x="5351463" y="4273550"/>
              <a:ext cx="1597025" cy="43180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ko-KR" altLang="en-US" sz="1100" b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49" name="타원 120"/>
            <p:cNvSpPr>
              <a:spLocks noChangeArrowheads="1"/>
            </p:cNvSpPr>
            <p:nvPr/>
          </p:nvSpPr>
          <p:spPr bwMode="auto">
            <a:xfrm>
              <a:off x="6026150" y="4381500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00FF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4’</a:t>
              </a:r>
              <a:endParaRPr lang="ko-KR" altLang="en-US" sz="1100" b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50" name="타원 121"/>
            <p:cNvSpPr>
              <a:spLocks noChangeArrowheads="1"/>
            </p:cNvSpPr>
            <p:nvPr/>
          </p:nvSpPr>
          <p:spPr bwMode="auto">
            <a:xfrm>
              <a:off x="6318250" y="4379913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FF33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5’</a:t>
              </a:r>
              <a:endParaRPr lang="ko-KR" altLang="en-US" sz="1100" b="0">
                <a:solidFill>
                  <a:srgbClr val="FF33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51" name="타원 122"/>
            <p:cNvSpPr>
              <a:spLocks noChangeArrowheads="1"/>
            </p:cNvSpPr>
            <p:nvPr/>
          </p:nvSpPr>
          <p:spPr bwMode="auto">
            <a:xfrm>
              <a:off x="6607175" y="4381500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B05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5’</a:t>
              </a:r>
              <a:endParaRPr lang="ko-KR" altLang="en-US" sz="1100" b="0">
                <a:solidFill>
                  <a:srgbClr val="00B05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29752" name="직선 화살표 연결선 123"/>
            <p:cNvCxnSpPr>
              <a:cxnSpLocks noChangeShapeType="1"/>
              <a:stCxn id="29713" idx="3"/>
              <a:endCxn id="29744" idx="1"/>
            </p:cNvCxnSpPr>
            <p:nvPr/>
          </p:nvCxnSpPr>
          <p:spPr bwMode="auto">
            <a:xfrm flipV="1">
              <a:off x="4211638" y="3336925"/>
              <a:ext cx="1139825" cy="1512888"/>
            </a:xfrm>
            <a:prstGeom prst="straightConnector1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53" name="직선 화살표 연결선 124"/>
            <p:cNvCxnSpPr>
              <a:cxnSpLocks noChangeShapeType="1"/>
              <a:stCxn id="29710" idx="3"/>
              <a:endCxn id="29744" idx="1"/>
            </p:cNvCxnSpPr>
            <p:nvPr/>
          </p:nvCxnSpPr>
          <p:spPr bwMode="auto">
            <a:xfrm flipV="1">
              <a:off x="4211638" y="3336925"/>
              <a:ext cx="1139825" cy="576263"/>
            </a:xfrm>
            <a:prstGeom prst="straightConnector1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54" name="직선 화살표 연결선 125"/>
            <p:cNvCxnSpPr>
              <a:cxnSpLocks noChangeShapeType="1"/>
              <a:stCxn id="29714" idx="3"/>
              <a:endCxn id="29744" idx="1"/>
            </p:cNvCxnSpPr>
            <p:nvPr/>
          </p:nvCxnSpPr>
          <p:spPr bwMode="auto">
            <a:xfrm flipV="1">
              <a:off x="4211638" y="3336925"/>
              <a:ext cx="1139825" cy="2449513"/>
            </a:xfrm>
            <a:prstGeom prst="straightConnector1">
              <a:avLst/>
            </a:prstGeom>
            <a:noFill/>
            <a:ln w="28575" algn="ctr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55" name="직선 화살표 연결선 132"/>
            <p:cNvCxnSpPr>
              <a:cxnSpLocks noChangeShapeType="1"/>
              <a:stCxn id="29713" idx="3"/>
              <a:endCxn id="29748" idx="1"/>
            </p:cNvCxnSpPr>
            <p:nvPr/>
          </p:nvCxnSpPr>
          <p:spPr bwMode="auto">
            <a:xfrm flipV="1">
              <a:off x="4211638" y="4489450"/>
              <a:ext cx="1139825" cy="360363"/>
            </a:xfrm>
            <a:prstGeom prst="straightConnector1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56" name="직선 화살표 연결선 133"/>
            <p:cNvCxnSpPr>
              <a:cxnSpLocks noChangeShapeType="1"/>
              <a:stCxn id="29710" idx="3"/>
              <a:endCxn id="29748" idx="1"/>
            </p:cNvCxnSpPr>
            <p:nvPr/>
          </p:nvCxnSpPr>
          <p:spPr bwMode="auto">
            <a:xfrm>
              <a:off x="4211638" y="3913188"/>
              <a:ext cx="1139825" cy="576262"/>
            </a:xfrm>
            <a:prstGeom prst="straightConnector1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57" name="직선 화살표 연결선 134"/>
            <p:cNvCxnSpPr>
              <a:cxnSpLocks noChangeShapeType="1"/>
              <a:stCxn id="29714" idx="3"/>
              <a:endCxn id="29748" idx="1"/>
            </p:cNvCxnSpPr>
            <p:nvPr/>
          </p:nvCxnSpPr>
          <p:spPr bwMode="auto">
            <a:xfrm flipV="1">
              <a:off x="4211638" y="4489450"/>
              <a:ext cx="1139825" cy="1296988"/>
            </a:xfrm>
            <a:prstGeom prst="straightConnector1">
              <a:avLst/>
            </a:prstGeom>
            <a:noFill/>
            <a:ln w="28575" algn="ctr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58" name="직선 화살표 연결선 148"/>
            <p:cNvCxnSpPr>
              <a:cxnSpLocks noChangeShapeType="1"/>
              <a:stCxn id="29719" idx="3"/>
              <a:endCxn id="29795" idx="1"/>
            </p:cNvCxnSpPr>
            <p:nvPr/>
          </p:nvCxnSpPr>
          <p:spPr bwMode="auto">
            <a:xfrm>
              <a:off x="6948488" y="3913188"/>
              <a:ext cx="366712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759" name="모서리가 둥근 직사각형 5"/>
            <p:cNvSpPr>
              <a:spLocks noChangeArrowheads="1"/>
            </p:cNvSpPr>
            <p:nvPr/>
          </p:nvSpPr>
          <p:spPr bwMode="auto">
            <a:xfrm>
              <a:off x="1206500" y="1754188"/>
              <a:ext cx="1925638" cy="43180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ko-KR" altLang="en-US" sz="1100" b="0">
                <a:solidFill>
                  <a:srgbClr val="FFC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60" name="타원 6"/>
            <p:cNvSpPr>
              <a:spLocks noChangeArrowheads="1"/>
            </p:cNvSpPr>
            <p:nvPr/>
          </p:nvSpPr>
          <p:spPr bwMode="auto">
            <a:xfrm>
              <a:off x="1314450" y="1860550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FFC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1</a:t>
              </a:r>
              <a:endParaRPr lang="ko-KR" altLang="en-US" sz="1100" b="0">
                <a:solidFill>
                  <a:srgbClr val="FFC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61" name="타원 7"/>
            <p:cNvSpPr>
              <a:spLocks noChangeArrowheads="1"/>
            </p:cNvSpPr>
            <p:nvPr/>
          </p:nvSpPr>
          <p:spPr bwMode="auto">
            <a:xfrm>
              <a:off x="1604963" y="1860550"/>
              <a:ext cx="217487" cy="215900"/>
            </a:xfrm>
            <a:prstGeom prst="ellipse">
              <a:avLst/>
            </a:prstGeom>
            <a:noFill/>
            <a:ln w="28575" algn="ctr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FFC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2</a:t>
              </a:r>
              <a:endParaRPr lang="ko-KR" altLang="en-US" sz="1100" b="0">
                <a:solidFill>
                  <a:srgbClr val="FFC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62" name="타원 8"/>
            <p:cNvSpPr>
              <a:spLocks noChangeArrowheads="1"/>
            </p:cNvSpPr>
            <p:nvPr/>
          </p:nvSpPr>
          <p:spPr bwMode="auto">
            <a:xfrm>
              <a:off x="1895475" y="1860550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FFC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3</a:t>
              </a:r>
              <a:endParaRPr lang="ko-KR" altLang="en-US" sz="1100" b="0">
                <a:solidFill>
                  <a:srgbClr val="FFC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63" name="타원 9"/>
            <p:cNvSpPr>
              <a:spLocks noChangeArrowheads="1"/>
            </p:cNvSpPr>
            <p:nvPr/>
          </p:nvSpPr>
          <p:spPr bwMode="auto">
            <a:xfrm>
              <a:off x="2185988" y="1860550"/>
              <a:ext cx="217487" cy="215900"/>
            </a:xfrm>
            <a:prstGeom prst="ellipse">
              <a:avLst/>
            </a:prstGeom>
            <a:noFill/>
            <a:ln w="28575" algn="ctr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FFC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4</a:t>
              </a:r>
              <a:endParaRPr lang="ko-KR" altLang="en-US" sz="1100" b="0">
                <a:solidFill>
                  <a:srgbClr val="FFC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64" name="타원 10"/>
            <p:cNvSpPr>
              <a:spLocks noChangeArrowheads="1"/>
            </p:cNvSpPr>
            <p:nvPr/>
          </p:nvSpPr>
          <p:spPr bwMode="auto">
            <a:xfrm>
              <a:off x="2476500" y="1860550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FFC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5</a:t>
              </a:r>
              <a:endParaRPr lang="ko-KR" altLang="en-US" sz="1100" b="0">
                <a:solidFill>
                  <a:srgbClr val="FFC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65" name="타원 11"/>
            <p:cNvSpPr>
              <a:spLocks noChangeArrowheads="1"/>
            </p:cNvSpPr>
            <p:nvPr/>
          </p:nvSpPr>
          <p:spPr bwMode="auto">
            <a:xfrm>
              <a:off x="2765425" y="1860550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FFC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6</a:t>
              </a:r>
              <a:endParaRPr lang="ko-KR" altLang="en-US" sz="1100" b="0">
                <a:solidFill>
                  <a:srgbClr val="FFC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66" name="모서리가 둥근 직사각형 16"/>
            <p:cNvSpPr>
              <a:spLocks noChangeArrowheads="1"/>
            </p:cNvSpPr>
            <p:nvPr/>
          </p:nvSpPr>
          <p:spPr bwMode="auto">
            <a:xfrm>
              <a:off x="1206500" y="2689225"/>
              <a:ext cx="1925638" cy="43180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ko-KR" altLang="en-US" sz="1800" b="0">
                <a:solidFill>
                  <a:srgbClr val="002060"/>
                </a:solidFill>
                <a:latin typeface="Times New Roman" panose="02020603050405020304" pitchFamily="18" charset="0"/>
                <a:ea typeface="굴림" panose="020B0600000101010101" pitchFamily="50" charset="-127"/>
              </a:endParaRPr>
            </a:p>
          </p:txBody>
        </p:sp>
        <p:sp>
          <p:nvSpPr>
            <p:cNvPr id="29767" name="모서리가 둥근 직사각형 39"/>
            <p:cNvSpPr>
              <a:spLocks noChangeArrowheads="1"/>
            </p:cNvSpPr>
            <p:nvPr/>
          </p:nvSpPr>
          <p:spPr bwMode="auto">
            <a:xfrm>
              <a:off x="3494088" y="1754188"/>
              <a:ext cx="717550" cy="43180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ko-KR" altLang="en-US" sz="1100" b="0">
                <a:solidFill>
                  <a:srgbClr val="FFC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68" name="타원 40"/>
            <p:cNvSpPr>
              <a:spLocks noChangeArrowheads="1"/>
            </p:cNvSpPr>
            <p:nvPr/>
          </p:nvSpPr>
          <p:spPr bwMode="auto">
            <a:xfrm>
              <a:off x="3600450" y="1860550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FFC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2’</a:t>
              </a:r>
              <a:endParaRPr lang="ko-KR" altLang="en-US" sz="1100" b="0">
                <a:solidFill>
                  <a:srgbClr val="FFC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69" name="타원 41"/>
            <p:cNvSpPr>
              <a:spLocks noChangeArrowheads="1"/>
            </p:cNvSpPr>
            <p:nvPr/>
          </p:nvSpPr>
          <p:spPr bwMode="auto">
            <a:xfrm>
              <a:off x="3892550" y="1860550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 dirty="0">
                  <a:solidFill>
                    <a:srgbClr val="FFC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5’</a:t>
              </a:r>
              <a:endParaRPr lang="ko-KR" altLang="en-US" sz="1100" b="0" dirty="0">
                <a:solidFill>
                  <a:srgbClr val="FFC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70" name="모서리가 둥근 직사각형 42"/>
            <p:cNvSpPr>
              <a:spLocks noChangeArrowheads="1"/>
            </p:cNvSpPr>
            <p:nvPr/>
          </p:nvSpPr>
          <p:spPr bwMode="auto">
            <a:xfrm>
              <a:off x="3494088" y="2689225"/>
              <a:ext cx="717550" cy="43180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ko-KR" altLang="en-US" sz="1800" b="0">
                <a:solidFill>
                  <a:srgbClr val="002060"/>
                </a:solidFill>
                <a:latin typeface="Times New Roman" panose="02020603050405020304" pitchFamily="18" charset="0"/>
                <a:ea typeface="굴림" panose="020B0600000101010101" pitchFamily="50" charset="-127"/>
              </a:endParaRPr>
            </a:p>
          </p:txBody>
        </p:sp>
        <p:sp>
          <p:nvSpPr>
            <p:cNvPr id="29771" name="직사각형 48"/>
            <p:cNvSpPr>
              <a:spLocks noChangeArrowheads="1"/>
            </p:cNvSpPr>
            <p:nvPr/>
          </p:nvSpPr>
          <p:spPr bwMode="auto">
            <a:xfrm>
              <a:off x="1096341" y="1342415"/>
              <a:ext cx="902376" cy="372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ko-KR" altLang="en-US" sz="1400" b="0" dirty="0">
                  <a:solidFill>
                    <a:srgbClr val="FFC000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그룹</a:t>
              </a:r>
              <a:r>
                <a:rPr lang="en-US" altLang="ko-KR" sz="1400" b="0" dirty="0">
                  <a:solidFill>
                    <a:srgbClr val="FFC000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1</a:t>
              </a:r>
              <a:endParaRPr lang="ko-KR" altLang="en-US" sz="1800" b="0" dirty="0">
                <a:solidFill>
                  <a:srgbClr val="FFC000"/>
                </a:solidFill>
                <a:latin typeface="Times New Roman" panose="02020603050405020304" pitchFamily="18" charset="0"/>
                <a:ea typeface="굴림" panose="020B0600000101010101" pitchFamily="50" charset="-127"/>
              </a:endParaRPr>
            </a:p>
          </p:txBody>
        </p:sp>
        <p:sp>
          <p:nvSpPr>
            <p:cNvPr id="29772" name="직사각형 49"/>
            <p:cNvSpPr>
              <a:spLocks noChangeArrowheads="1"/>
            </p:cNvSpPr>
            <p:nvPr/>
          </p:nvSpPr>
          <p:spPr bwMode="auto">
            <a:xfrm>
              <a:off x="1080750" y="2316984"/>
              <a:ext cx="902376" cy="372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ko-KR" altLang="en-US" sz="1400" b="0" dirty="0">
                  <a:solidFill>
                    <a:srgbClr val="002060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그룹 </a:t>
              </a:r>
              <a:r>
                <a:rPr lang="en-US" altLang="ko-KR" sz="1400" b="0" dirty="0">
                  <a:solidFill>
                    <a:srgbClr val="002060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2</a:t>
              </a:r>
            </a:p>
          </p:txBody>
        </p:sp>
        <p:cxnSp>
          <p:nvCxnSpPr>
            <p:cNvPr id="29773" name="직선 화살표 연결선 52"/>
            <p:cNvCxnSpPr>
              <a:cxnSpLocks noChangeShapeType="1"/>
              <a:stCxn id="29759" idx="3"/>
              <a:endCxn id="29767" idx="1"/>
            </p:cNvCxnSpPr>
            <p:nvPr/>
          </p:nvCxnSpPr>
          <p:spPr bwMode="auto">
            <a:xfrm>
              <a:off x="3132138" y="1970088"/>
              <a:ext cx="361950" cy="0"/>
            </a:xfrm>
            <a:prstGeom prst="straightConnector1">
              <a:avLst/>
            </a:prstGeom>
            <a:noFill/>
            <a:ln w="28575" algn="ctr">
              <a:solidFill>
                <a:srgbClr val="FFC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774" name="타원 86"/>
            <p:cNvSpPr>
              <a:spLocks noChangeArrowheads="1"/>
            </p:cNvSpPr>
            <p:nvPr/>
          </p:nvSpPr>
          <p:spPr bwMode="auto">
            <a:xfrm>
              <a:off x="1314450" y="2795588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 dirty="0">
                  <a:solidFill>
                    <a:srgbClr val="00206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1</a:t>
              </a:r>
              <a:endParaRPr lang="ko-KR" altLang="en-US" sz="1100" b="0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75" name="타원 87"/>
            <p:cNvSpPr>
              <a:spLocks noChangeArrowheads="1"/>
            </p:cNvSpPr>
            <p:nvPr/>
          </p:nvSpPr>
          <p:spPr bwMode="auto">
            <a:xfrm>
              <a:off x="1604963" y="2795588"/>
              <a:ext cx="217487" cy="215900"/>
            </a:xfrm>
            <a:prstGeom prst="ellipse">
              <a:avLst/>
            </a:prstGeom>
            <a:noFill/>
            <a:ln w="28575" algn="ctr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206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2</a:t>
              </a:r>
              <a:endParaRPr lang="ko-KR" altLang="en-US" sz="1100" b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76" name="타원 88"/>
            <p:cNvSpPr>
              <a:spLocks noChangeArrowheads="1"/>
            </p:cNvSpPr>
            <p:nvPr/>
          </p:nvSpPr>
          <p:spPr bwMode="auto">
            <a:xfrm>
              <a:off x="1895475" y="2795588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206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3</a:t>
              </a:r>
              <a:endParaRPr lang="ko-KR" altLang="en-US" sz="1100" b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77" name="타원 89"/>
            <p:cNvSpPr>
              <a:spLocks noChangeArrowheads="1"/>
            </p:cNvSpPr>
            <p:nvPr/>
          </p:nvSpPr>
          <p:spPr bwMode="auto">
            <a:xfrm>
              <a:off x="2185988" y="2795588"/>
              <a:ext cx="217487" cy="215900"/>
            </a:xfrm>
            <a:prstGeom prst="ellipse">
              <a:avLst/>
            </a:prstGeom>
            <a:noFill/>
            <a:ln w="28575" algn="ctr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206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4</a:t>
              </a:r>
              <a:endParaRPr lang="ko-KR" altLang="en-US" sz="1100" b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78" name="타원 90"/>
            <p:cNvSpPr>
              <a:spLocks noChangeArrowheads="1"/>
            </p:cNvSpPr>
            <p:nvPr/>
          </p:nvSpPr>
          <p:spPr bwMode="auto">
            <a:xfrm>
              <a:off x="2476500" y="2795588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206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5</a:t>
              </a:r>
              <a:endParaRPr lang="ko-KR" altLang="en-US" sz="1100" b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79" name="타원 91"/>
            <p:cNvSpPr>
              <a:spLocks noChangeArrowheads="1"/>
            </p:cNvSpPr>
            <p:nvPr/>
          </p:nvSpPr>
          <p:spPr bwMode="auto">
            <a:xfrm>
              <a:off x="2765425" y="2795588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206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6</a:t>
              </a:r>
              <a:endParaRPr lang="ko-KR" altLang="en-US" sz="1100" b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80" name="타원 96"/>
            <p:cNvSpPr>
              <a:spLocks noChangeArrowheads="1"/>
            </p:cNvSpPr>
            <p:nvPr/>
          </p:nvSpPr>
          <p:spPr bwMode="auto">
            <a:xfrm>
              <a:off x="3600450" y="2795588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206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5’</a:t>
              </a:r>
              <a:endParaRPr lang="ko-KR" altLang="en-US" sz="1100" b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81" name="타원 97"/>
            <p:cNvSpPr>
              <a:spLocks noChangeArrowheads="1"/>
            </p:cNvSpPr>
            <p:nvPr/>
          </p:nvSpPr>
          <p:spPr bwMode="auto">
            <a:xfrm>
              <a:off x="3892550" y="2795588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206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6’</a:t>
              </a:r>
              <a:endParaRPr lang="ko-KR" altLang="en-US" sz="1100" b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29782" name="직선 화살표 연결선 98"/>
            <p:cNvCxnSpPr>
              <a:cxnSpLocks noChangeShapeType="1"/>
              <a:stCxn id="29766" idx="3"/>
              <a:endCxn id="29770" idx="1"/>
            </p:cNvCxnSpPr>
            <p:nvPr/>
          </p:nvCxnSpPr>
          <p:spPr bwMode="auto">
            <a:xfrm>
              <a:off x="3132138" y="2905125"/>
              <a:ext cx="361950" cy="0"/>
            </a:xfrm>
            <a:prstGeom prst="straightConnector1">
              <a:avLst/>
            </a:prstGeom>
            <a:noFill/>
            <a:ln w="28575" algn="ctr">
              <a:solidFill>
                <a:srgbClr val="00206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83" name="직선 화살표 연결선 124"/>
            <p:cNvCxnSpPr>
              <a:cxnSpLocks noChangeShapeType="1"/>
              <a:stCxn id="29767" idx="3"/>
              <a:endCxn id="29744" idx="1"/>
            </p:cNvCxnSpPr>
            <p:nvPr/>
          </p:nvCxnSpPr>
          <p:spPr bwMode="auto">
            <a:xfrm>
              <a:off x="4211638" y="1970088"/>
              <a:ext cx="1139825" cy="1366837"/>
            </a:xfrm>
            <a:prstGeom prst="straightConnector1">
              <a:avLst/>
            </a:prstGeom>
            <a:noFill/>
            <a:ln w="28575" algn="ctr">
              <a:solidFill>
                <a:srgbClr val="FFC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84" name="직선 화살표 연결선 124"/>
            <p:cNvCxnSpPr>
              <a:cxnSpLocks noChangeShapeType="1"/>
              <a:stCxn id="29770" idx="3"/>
              <a:endCxn id="29744" idx="1"/>
            </p:cNvCxnSpPr>
            <p:nvPr/>
          </p:nvCxnSpPr>
          <p:spPr bwMode="auto">
            <a:xfrm>
              <a:off x="4211638" y="2905125"/>
              <a:ext cx="1139825" cy="431800"/>
            </a:xfrm>
            <a:prstGeom prst="straightConnector1">
              <a:avLst/>
            </a:prstGeom>
            <a:noFill/>
            <a:ln w="28575" algn="ctr">
              <a:solidFill>
                <a:srgbClr val="00206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85" name="직선 화살표 연결선 66"/>
            <p:cNvCxnSpPr>
              <a:cxnSpLocks noChangeShapeType="1"/>
              <a:stCxn id="29767" idx="3"/>
              <a:endCxn id="29748" idx="1"/>
            </p:cNvCxnSpPr>
            <p:nvPr/>
          </p:nvCxnSpPr>
          <p:spPr bwMode="auto">
            <a:xfrm>
              <a:off x="4211638" y="1970088"/>
              <a:ext cx="1139825" cy="2519362"/>
            </a:xfrm>
            <a:prstGeom prst="straightConnector1">
              <a:avLst/>
            </a:prstGeom>
            <a:noFill/>
            <a:ln w="28575" algn="ctr">
              <a:solidFill>
                <a:srgbClr val="FFC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86" name="직선 화살표 연결선 124"/>
            <p:cNvCxnSpPr>
              <a:cxnSpLocks noChangeShapeType="1"/>
              <a:stCxn id="29770" idx="3"/>
              <a:endCxn id="29719" idx="1"/>
            </p:cNvCxnSpPr>
            <p:nvPr/>
          </p:nvCxnSpPr>
          <p:spPr bwMode="auto">
            <a:xfrm>
              <a:off x="4211638" y="2905125"/>
              <a:ext cx="1139825" cy="1008063"/>
            </a:xfrm>
            <a:prstGeom prst="straightConnector1">
              <a:avLst/>
            </a:prstGeom>
            <a:noFill/>
            <a:ln w="28575" algn="ctr">
              <a:solidFill>
                <a:srgbClr val="00206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87" name="직선 화살표 연결선 124"/>
            <p:cNvCxnSpPr>
              <a:cxnSpLocks noChangeShapeType="1"/>
              <a:stCxn id="29770" idx="3"/>
              <a:endCxn id="29748" idx="1"/>
            </p:cNvCxnSpPr>
            <p:nvPr/>
          </p:nvCxnSpPr>
          <p:spPr bwMode="auto">
            <a:xfrm>
              <a:off x="4211638" y="2905125"/>
              <a:ext cx="1139825" cy="1584325"/>
            </a:xfrm>
            <a:prstGeom prst="straightConnector1">
              <a:avLst/>
            </a:prstGeom>
            <a:noFill/>
            <a:ln w="28575" algn="ctr">
              <a:solidFill>
                <a:srgbClr val="00206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788" name="직선 화살표 연결선 124"/>
            <p:cNvCxnSpPr>
              <a:cxnSpLocks noChangeShapeType="1"/>
              <a:stCxn id="29710" idx="3"/>
              <a:endCxn id="29719" idx="1"/>
            </p:cNvCxnSpPr>
            <p:nvPr/>
          </p:nvCxnSpPr>
          <p:spPr bwMode="auto">
            <a:xfrm>
              <a:off x="4211638" y="3913188"/>
              <a:ext cx="1139825" cy="0"/>
            </a:xfrm>
            <a:prstGeom prst="straightConnector1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789" name="타원 75"/>
            <p:cNvSpPr>
              <a:spLocks noChangeArrowheads="1"/>
            </p:cNvSpPr>
            <p:nvPr/>
          </p:nvSpPr>
          <p:spPr bwMode="auto">
            <a:xfrm>
              <a:off x="5435600" y="3805238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FFC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2’</a:t>
              </a:r>
              <a:endParaRPr lang="ko-KR" altLang="en-US" sz="1100" b="0">
                <a:solidFill>
                  <a:srgbClr val="FFC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90" name="타원 78"/>
            <p:cNvSpPr>
              <a:spLocks noChangeArrowheads="1"/>
            </p:cNvSpPr>
            <p:nvPr/>
          </p:nvSpPr>
          <p:spPr bwMode="auto">
            <a:xfrm>
              <a:off x="5726113" y="3803650"/>
              <a:ext cx="217487" cy="215900"/>
            </a:xfrm>
            <a:prstGeom prst="ellipse">
              <a:avLst/>
            </a:prstGeom>
            <a:noFill/>
            <a:ln w="28575" algn="ctr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206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6’</a:t>
              </a:r>
              <a:endParaRPr lang="ko-KR" altLang="en-US" sz="1100" b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91" name="타원 116"/>
            <p:cNvSpPr>
              <a:spLocks noChangeArrowheads="1"/>
            </p:cNvSpPr>
            <p:nvPr/>
          </p:nvSpPr>
          <p:spPr bwMode="auto">
            <a:xfrm>
              <a:off x="5435600" y="3228975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FFC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2’</a:t>
              </a:r>
              <a:endParaRPr lang="ko-KR" altLang="en-US" sz="1100" b="0">
                <a:solidFill>
                  <a:srgbClr val="FFC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92" name="타원 117"/>
            <p:cNvSpPr>
              <a:spLocks noChangeArrowheads="1"/>
            </p:cNvSpPr>
            <p:nvPr/>
          </p:nvSpPr>
          <p:spPr bwMode="auto">
            <a:xfrm>
              <a:off x="5726113" y="3227388"/>
              <a:ext cx="217487" cy="215900"/>
            </a:xfrm>
            <a:prstGeom prst="ellipse">
              <a:avLst/>
            </a:prstGeom>
            <a:noFill/>
            <a:ln w="28575" algn="ctr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206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5’</a:t>
              </a:r>
              <a:endParaRPr lang="ko-KR" altLang="en-US" sz="1100" b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93" name="타원 120"/>
            <p:cNvSpPr>
              <a:spLocks noChangeArrowheads="1"/>
            </p:cNvSpPr>
            <p:nvPr/>
          </p:nvSpPr>
          <p:spPr bwMode="auto">
            <a:xfrm>
              <a:off x="5435600" y="4381500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FFC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5’</a:t>
              </a:r>
              <a:endParaRPr lang="ko-KR" altLang="en-US" sz="1100" b="0">
                <a:solidFill>
                  <a:srgbClr val="FFC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94" name="타원 121"/>
            <p:cNvSpPr>
              <a:spLocks noChangeArrowheads="1"/>
            </p:cNvSpPr>
            <p:nvPr/>
          </p:nvSpPr>
          <p:spPr bwMode="auto">
            <a:xfrm>
              <a:off x="5726113" y="4379913"/>
              <a:ext cx="217487" cy="215900"/>
            </a:xfrm>
            <a:prstGeom prst="ellipse">
              <a:avLst/>
            </a:prstGeom>
            <a:noFill/>
            <a:ln w="28575" algn="ctr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206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5’</a:t>
              </a:r>
              <a:endParaRPr lang="ko-KR" altLang="en-US" sz="1100" b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95" name="모서리가 둥근 직사각형 60"/>
            <p:cNvSpPr>
              <a:spLocks noChangeArrowheads="1"/>
            </p:cNvSpPr>
            <p:nvPr/>
          </p:nvSpPr>
          <p:spPr bwMode="auto">
            <a:xfrm>
              <a:off x="7315200" y="3697288"/>
              <a:ext cx="1597025" cy="431800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ko-KR" altLang="en-US" sz="1100" b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96" name="타원 75"/>
            <p:cNvSpPr>
              <a:spLocks noChangeArrowheads="1"/>
            </p:cNvSpPr>
            <p:nvPr/>
          </p:nvSpPr>
          <p:spPr bwMode="auto">
            <a:xfrm>
              <a:off x="7991475" y="3805238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00FF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1’</a:t>
              </a:r>
              <a:endParaRPr lang="ko-KR" altLang="en-US" sz="1100" b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97" name="타원 78"/>
            <p:cNvSpPr>
              <a:spLocks noChangeArrowheads="1"/>
            </p:cNvSpPr>
            <p:nvPr/>
          </p:nvSpPr>
          <p:spPr bwMode="auto">
            <a:xfrm>
              <a:off x="8281988" y="3803650"/>
              <a:ext cx="217487" cy="215900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FF33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5’</a:t>
              </a:r>
              <a:endParaRPr lang="ko-KR" altLang="en-US" sz="1100" b="0">
                <a:solidFill>
                  <a:srgbClr val="FF33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98" name="타원 79"/>
            <p:cNvSpPr>
              <a:spLocks noChangeArrowheads="1"/>
            </p:cNvSpPr>
            <p:nvPr/>
          </p:nvSpPr>
          <p:spPr bwMode="auto">
            <a:xfrm>
              <a:off x="8572500" y="3805238"/>
              <a:ext cx="217488" cy="215900"/>
            </a:xfrm>
            <a:prstGeom prst="ellipse">
              <a:avLst/>
            </a:prstGeom>
            <a:noFill/>
            <a:ln w="28575" algn="ctr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B05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1’</a:t>
              </a:r>
              <a:endParaRPr lang="ko-KR" altLang="en-US" sz="1100" b="0">
                <a:solidFill>
                  <a:srgbClr val="00B05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799" name="타원 75"/>
            <p:cNvSpPr>
              <a:spLocks noChangeArrowheads="1"/>
            </p:cNvSpPr>
            <p:nvPr/>
          </p:nvSpPr>
          <p:spPr bwMode="auto">
            <a:xfrm>
              <a:off x="7399338" y="3805238"/>
              <a:ext cx="217487" cy="215900"/>
            </a:xfrm>
            <a:prstGeom prst="ellipse">
              <a:avLst/>
            </a:prstGeom>
            <a:noFill/>
            <a:ln w="28575" algn="ctr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FFC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2’</a:t>
              </a:r>
              <a:endParaRPr lang="ko-KR" altLang="en-US" sz="1100" b="0">
                <a:solidFill>
                  <a:srgbClr val="FFC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800" name="타원 78"/>
            <p:cNvSpPr>
              <a:spLocks noChangeArrowheads="1"/>
            </p:cNvSpPr>
            <p:nvPr/>
          </p:nvSpPr>
          <p:spPr bwMode="auto">
            <a:xfrm>
              <a:off x="7689850" y="3803650"/>
              <a:ext cx="219075" cy="215900"/>
            </a:xfrm>
            <a:prstGeom prst="ellipse">
              <a:avLst/>
            </a:prstGeom>
            <a:noFill/>
            <a:ln w="28575" algn="ctr">
              <a:solidFill>
                <a:srgbClr val="002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100" b="0">
                  <a:solidFill>
                    <a:srgbClr val="00206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6’</a:t>
              </a:r>
              <a:endParaRPr lang="ko-KR" altLang="en-US" sz="1100" b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9801" name="직사각형 48"/>
            <p:cNvSpPr>
              <a:spLocks noChangeArrowheads="1"/>
            </p:cNvSpPr>
            <p:nvPr/>
          </p:nvSpPr>
          <p:spPr bwMode="auto">
            <a:xfrm>
              <a:off x="5258667" y="2441574"/>
              <a:ext cx="1808017" cy="582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ko-KR" altLang="en-US" sz="1400" b="0" dirty="0" smtClean="0"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그룹간 조합</a:t>
              </a:r>
              <a:endParaRPr lang="en-US" altLang="ko-KR" sz="1400" b="0" dirty="0" smtClean="0"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ko-KR" altLang="en-US" sz="1400" b="0" dirty="0" smtClean="0"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최선의 아이디어</a:t>
              </a:r>
              <a:endParaRPr lang="en-US" altLang="ko-KR" sz="1400" b="0" dirty="0"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29802" name="직사각형 48"/>
            <p:cNvSpPr>
              <a:spLocks noChangeArrowheads="1"/>
            </p:cNvSpPr>
            <p:nvPr/>
          </p:nvSpPr>
          <p:spPr bwMode="auto">
            <a:xfrm>
              <a:off x="7524270" y="3036888"/>
              <a:ext cx="1151899" cy="6328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ko-KR" altLang="en-US" sz="1400" b="0"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선정된</a:t>
              </a:r>
              <a:endParaRPr lang="en-US" altLang="ko-KR" sz="1400" b="0"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ko-KR" altLang="en-US" sz="1400" b="0"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아이디어</a:t>
              </a:r>
              <a:endParaRPr lang="en-US" altLang="ko-KR" sz="1400" b="0"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29803" name="직사각형 48"/>
            <p:cNvSpPr>
              <a:spLocks noChangeArrowheads="1"/>
            </p:cNvSpPr>
            <p:nvPr/>
          </p:nvSpPr>
          <p:spPr bwMode="auto">
            <a:xfrm>
              <a:off x="2963141" y="1125538"/>
              <a:ext cx="1808017" cy="582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ko-KR" altLang="en-US" sz="1400" b="0" dirty="0" smtClean="0"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그룹내 조합</a:t>
              </a:r>
              <a:endParaRPr lang="en-US" altLang="ko-KR" sz="1400" b="0" dirty="0" smtClean="0"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ko-KR" altLang="en-US" sz="1400" b="0" dirty="0" smtClean="0"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양질의 아이디어</a:t>
              </a:r>
              <a:endParaRPr lang="en-US" altLang="ko-KR" sz="1400" b="0" dirty="0"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111" name="모서리가 둥근 직사각형 5"/>
            <p:cNvSpPr>
              <a:spLocks noChangeArrowheads="1"/>
            </p:cNvSpPr>
            <p:nvPr/>
          </p:nvSpPr>
          <p:spPr bwMode="auto">
            <a:xfrm>
              <a:off x="-1384638" y="1688551"/>
              <a:ext cx="1925638" cy="4313787"/>
            </a:xfrm>
            <a:prstGeom prst="roundRect">
              <a:avLst>
                <a:gd name="adj" fmla="val 16667"/>
              </a:avLst>
            </a:prstGeom>
            <a:noFill/>
            <a:ln w="28575" algn="ctr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ko-KR" altLang="en-US" sz="1100" b="0">
                <a:solidFill>
                  <a:srgbClr val="FFC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cxnSp>
          <p:nvCxnSpPr>
            <p:cNvPr id="112" name="직선 화살표 연결선 124"/>
            <p:cNvCxnSpPr>
              <a:cxnSpLocks noChangeShapeType="1"/>
              <a:stCxn id="111" idx="3"/>
              <a:endCxn id="29759" idx="1"/>
            </p:cNvCxnSpPr>
            <p:nvPr/>
          </p:nvCxnSpPr>
          <p:spPr bwMode="auto">
            <a:xfrm flipV="1">
              <a:off x="541000" y="1970088"/>
              <a:ext cx="665500" cy="1875357"/>
            </a:xfrm>
            <a:prstGeom prst="straightConnector1">
              <a:avLst/>
            </a:prstGeom>
            <a:noFill/>
            <a:ln w="28575" algn="ctr">
              <a:solidFill>
                <a:schemeClr val="bg1">
                  <a:lumMod val="50000"/>
                </a:schemeClr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5" name="직선 화살표 연결선 124"/>
            <p:cNvCxnSpPr>
              <a:cxnSpLocks noChangeShapeType="1"/>
              <a:stCxn id="111" idx="3"/>
              <a:endCxn id="29766" idx="1"/>
            </p:cNvCxnSpPr>
            <p:nvPr/>
          </p:nvCxnSpPr>
          <p:spPr bwMode="auto">
            <a:xfrm flipV="1">
              <a:off x="541000" y="2905125"/>
              <a:ext cx="665500" cy="940320"/>
            </a:xfrm>
            <a:prstGeom prst="straightConnector1">
              <a:avLst/>
            </a:prstGeom>
            <a:noFill/>
            <a:ln w="28575" algn="ctr">
              <a:solidFill>
                <a:schemeClr val="bg1">
                  <a:lumMod val="50000"/>
                </a:schemeClr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" name="직선 화살표 연결선 124"/>
            <p:cNvCxnSpPr>
              <a:cxnSpLocks noChangeShapeType="1"/>
              <a:stCxn id="111" idx="3"/>
              <a:endCxn id="29701" idx="1"/>
            </p:cNvCxnSpPr>
            <p:nvPr/>
          </p:nvCxnSpPr>
          <p:spPr bwMode="auto">
            <a:xfrm>
              <a:off x="541000" y="3845445"/>
              <a:ext cx="665500" cy="67743"/>
            </a:xfrm>
            <a:prstGeom prst="straightConnector1">
              <a:avLst/>
            </a:prstGeom>
            <a:noFill/>
            <a:ln w="28575" algn="ctr">
              <a:solidFill>
                <a:schemeClr val="bg1">
                  <a:lumMod val="50000"/>
                </a:schemeClr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1" name="직선 화살표 연결선 124"/>
            <p:cNvCxnSpPr>
              <a:cxnSpLocks noChangeShapeType="1"/>
              <a:stCxn id="111" idx="3"/>
              <a:endCxn id="29708" idx="1"/>
            </p:cNvCxnSpPr>
            <p:nvPr/>
          </p:nvCxnSpPr>
          <p:spPr bwMode="auto">
            <a:xfrm>
              <a:off x="541000" y="3845445"/>
              <a:ext cx="665500" cy="1004368"/>
            </a:xfrm>
            <a:prstGeom prst="straightConnector1">
              <a:avLst/>
            </a:prstGeom>
            <a:noFill/>
            <a:ln w="28575" algn="ctr">
              <a:solidFill>
                <a:schemeClr val="bg1">
                  <a:lumMod val="50000"/>
                </a:schemeClr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4" name="직선 화살표 연결선 124"/>
            <p:cNvCxnSpPr>
              <a:cxnSpLocks noChangeShapeType="1"/>
              <a:stCxn id="111" idx="3"/>
              <a:endCxn id="29709" idx="1"/>
            </p:cNvCxnSpPr>
            <p:nvPr/>
          </p:nvCxnSpPr>
          <p:spPr bwMode="auto">
            <a:xfrm>
              <a:off x="541000" y="3845445"/>
              <a:ext cx="665500" cy="1940994"/>
            </a:xfrm>
            <a:prstGeom prst="straightConnector1">
              <a:avLst/>
            </a:prstGeom>
            <a:noFill/>
            <a:ln w="28575" algn="ctr">
              <a:solidFill>
                <a:schemeClr val="bg1">
                  <a:lumMod val="50000"/>
                </a:schemeClr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3" name="직사각형 48"/>
            <p:cNvSpPr>
              <a:spLocks noChangeArrowheads="1"/>
            </p:cNvSpPr>
            <p:nvPr/>
          </p:nvSpPr>
          <p:spPr bwMode="auto">
            <a:xfrm>
              <a:off x="533725" y="2063130"/>
              <a:ext cx="438775" cy="822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Font typeface="Wingdings" panose="05000000000000000000" pitchFamily="2" charset="2"/>
                <a:buChar char="q"/>
                <a:defRPr kumimoji="1" b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1pPr>
              <a:lvl2pPr marL="742950" indent="-285750" algn="l" eaLnBrk="0" hangingPunct="0">
                <a:spcBef>
                  <a:spcPct val="20000"/>
                </a:spcBef>
                <a:buFont typeface="Wingdings" panose="05000000000000000000" pitchFamily="2" charset="2"/>
                <a:buChar char="ü"/>
                <a:defRPr kumimoji="1">
                  <a:solidFill>
                    <a:srgbClr val="0000FF"/>
                  </a:solidFill>
                  <a:latin typeface="휴먼견출새내기체" pitchFamily="18" charset="-127"/>
                  <a:ea typeface="휴먼견출새내기체" pitchFamily="18" charset="-127"/>
                </a:defRPr>
              </a:lvl2pPr>
              <a:lvl3pPr marL="1143000" indent="-228600" algn="l" eaLnBrk="0" hangingPunct="0">
                <a:spcBef>
                  <a:spcPct val="20000"/>
                </a:spcBef>
                <a:buFont typeface="Wingdings" panose="05000000000000000000" pitchFamily="2" charset="2"/>
                <a:buChar char="§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>
                  <a:solidFill>
                    <a:schemeClr val="tx1"/>
                  </a:solidFill>
                  <a:latin typeface="휴먼견출새내기체" pitchFamily="18" charset="-127"/>
                  <a:ea typeface="휴먼견출새내기체" pitchFamily="18" charset="-127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ko-KR" altLang="en-US" sz="1400" b="0" dirty="0" smtClean="0"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그</a:t>
              </a:r>
              <a:endParaRPr lang="en-US" altLang="ko-KR" sz="1400" b="0" dirty="0" smtClean="0"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ko-KR" altLang="en-US" sz="1400" b="0" dirty="0" err="1" smtClean="0"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룹</a:t>
              </a:r>
              <a:endParaRPr lang="en-US" altLang="ko-KR" sz="1400" b="0" dirty="0" smtClean="0"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ko-KR" altLang="en-US" sz="1400" b="0" dirty="0" smtClean="0"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화</a:t>
              </a:r>
              <a:endParaRPr lang="ko-KR" altLang="en-US" sz="1800" b="0" dirty="0">
                <a:latin typeface="Times New Roman" panose="02020603050405020304" pitchFamily="18" charset="0"/>
                <a:ea typeface="굴림" panose="020B0600000101010101" pitchFamily="50" charset="-127"/>
              </a:endParaRPr>
            </a:p>
          </p:txBody>
        </p:sp>
      </p:grpSp>
      <p:sp>
        <p:nvSpPr>
          <p:cNvPr id="29804" name="직사각형 48"/>
          <p:cNvSpPr>
            <a:spLocks noChangeArrowheads="1"/>
          </p:cNvSpPr>
          <p:nvPr/>
        </p:nvSpPr>
        <p:spPr bwMode="auto">
          <a:xfrm>
            <a:off x="471426" y="1524865"/>
            <a:ext cx="132119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o-KR" altLang="en-US" sz="1400" b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최초 아이디어</a:t>
            </a:r>
            <a:endParaRPr lang="en-US" altLang="ko-KR" sz="1400" b="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40" name="타원 139"/>
          <p:cNvSpPr/>
          <p:nvPr/>
        </p:nvSpPr>
        <p:spPr bwMode="auto">
          <a:xfrm>
            <a:off x="1288176" y="2972120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6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2" name="타원 161"/>
          <p:cNvSpPr/>
          <p:nvPr/>
        </p:nvSpPr>
        <p:spPr bwMode="auto">
          <a:xfrm>
            <a:off x="972188" y="3693187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19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3" name="타원 162"/>
          <p:cNvSpPr/>
          <p:nvPr/>
        </p:nvSpPr>
        <p:spPr bwMode="auto">
          <a:xfrm>
            <a:off x="768171" y="3023218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4" name="타원 163"/>
          <p:cNvSpPr/>
          <p:nvPr/>
        </p:nvSpPr>
        <p:spPr bwMode="auto">
          <a:xfrm>
            <a:off x="914457" y="2377765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5" name="타원 164"/>
          <p:cNvSpPr/>
          <p:nvPr/>
        </p:nvSpPr>
        <p:spPr bwMode="auto">
          <a:xfrm>
            <a:off x="1423416" y="2228833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6" name="타원 165"/>
          <p:cNvSpPr/>
          <p:nvPr/>
        </p:nvSpPr>
        <p:spPr bwMode="auto">
          <a:xfrm>
            <a:off x="1251110" y="2619611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7" name="타원 166"/>
          <p:cNvSpPr/>
          <p:nvPr/>
        </p:nvSpPr>
        <p:spPr bwMode="auto">
          <a:xfrm>
            <a:off x="898649" y="2713633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5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8" name="타원 167"/>
          <p:cNvSpPr/>
          <p:nvPr/>
        </p:nvSpPr>
        <p:spPr bwMode="auto">
          <a:xfrm>
            <a:off x="1622820" y="2686281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7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9" name="타원 168"/>
          <p:cNvSpPr/>
          <p:nvPr/>
        </p:nvSpPr>
        <p:spPr bwMode="auto">
          <a:xfrm>
            <a:off x="1534783" y="3214605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8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70" name="타원 169"/>
          <p:cNvSpPr/>
          <p:nvPr/>
        </p:nvSpPr>
        <p:spPr bwMode="auto">
          <a:xfrm>
            <a:off x="1009284" y="3322436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71" name="타원 170"/>
          <p:cNvSpPr/>
          <p:nvPr/>
        </p:nvSpPr>
        <p:spPr bwMode="auto">
          <a:xfrm>
            <a:off x="460679" y="2551203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10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72" name="타원 171"/>
          <p:cNvSpPr/>
          <p:nvPr/>
        </p:nvSpPr>
        <p:spPr bwMode="auto">
          <a:xfrm>
            <a:off x="1374538" y="4586277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16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73" name="타원 172"/>
          <p:cNvSpPr/>
          <p:nvPr/>
        </p:nvSpPr>
        <p:spPr bwMode="auto">
          <a:xfrm>
            <a:off x="854533" y="4637375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11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74" name="타원 173"/>
          <p:cNvSpPr/>
          <p:nvPr/>
        </p:nvSpPr>
        <p:spPr bwMode="auto">
          <a:xfrm>
            <a:off x="696761" y="3876414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12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75" name="타원 174"/>
          <p:cNvSpPr/>
          <p:nvPr/>
        </p:nvSpPr>
        <p:spPr bwMode="auto">
          <a:xfrm>
            <a:off x="1509778" y="3842990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13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76" name="타원 175"/>
          <p:cNvSpPr/>
          <p:nvPr/>
        </p:nvSpPr>
        <p:spPr bwMode="auto">
          <a:xfrm>
            <a:off x="1337472" y="4233768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14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77" name="타원 176"/>
          <p:cNvSpPr/>
          <p:nvPr/>
        </p:nvSpPr>
        <p:spPr bwMode="auto">
          <a:xfrm>
            <a:off x="985011" y="4327790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15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78" name="타원 177"/>
          <p:cNvSpPr/>
          <p:nvPr/>
        </p:nvSpPr>
        <p:spPr bwMode="auto">
          <a:xfrm>
            <a:off x="1709182" y="4300438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17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79" name="타원 178"/>
          <p:cNvSpPr/>
          <p:nvPr/>
        </p:nvSpPr>
        <p:spPr bwMode="auto">
          <a:xfrm>
            <a:off x="1621145" y="4828762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18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0" name="타원 179"/>
          <p:cNvSpPr/>
          <p:nvPr/>
        </p:nvSpPr>
        <p:spPr bwMode="auto">
          <a:xfrm>
            <a:off x="1694797" y="3547281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19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1" name="타원 180"/>
          <p:cNvSpPr/>
          <p:nvPr/>
        </p:nvSpPr>
        <p:spPr bwMode="auto">
          <a:xfrm>
            <a:off x="547041" y="4165360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11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2" name="타원 181"/>
          <p:cNvSpPr/>
          <p:nvPr/>
        </p:nvSpPr>
        <p:spPr bwMode="auto">
          <a:xfrm>
            <a:off x="591271" y="3442722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20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3" name="타원 182"/>
          <p:cNvSpPr/>
          <p:nvPr/>
        </p:nvSpPr>
        <p:spPr bwMode="auto">
          <a:xfrm>
            <a:off x="1362477" y="3545170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21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4" name="타원 183"/>
          <p:cNvSpPr/>
          <p:nvPr/>
        </p:nvSpPr>
        <p:spPr bwMode="auto">
          <a:xfrm>
            <a:off x="1086902" y="4888383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23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5" name="타원 184"/>
          <p:cNvSpPr/>
          <p:nvPr/>
        </p:nvSpPr>
        <p:spPr bwMode="auto">
          <a:xfrm>
            <a:off x="496945" y="4788494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22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6" name="타원 185"/>
          <p:cNvSpPr/>
          <p:nvPr/>
        </p:nvSpPr>
        <p:spPr bwMode="auto">
          <a:xfrm>
            <a:off x="756709" y="5055439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24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7" name="타원 186"/>
          <p:cNvSpPr/>
          <p:nvPr/>
        </p:nvSpPr>
        <p:spPr bwMode="auto">
          <a:xfrm>
            <a:off x="463579" y="5332679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25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8" name="타원 187"/>
          <p:cNvSpPr/>
          <p:nvPr/>
        </p:nvSpPr>
        <p:spPr bwMode="auto">
          <a:xfrm>
            <a:off x="1140078" y="5272627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27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9" name="타원 188"/>
          <p:cNvSpPr/>
          <p:nvPr/>
        </p:nvSpPr>
        <p:spPr bwMode="auto">
          <a:xfrm>
            <a:off x="821804" y="5541860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26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0" name="타원 189"/>
          <p:cNvSpPr/>
          <p:nvPr/>
        </p:nvSpPr>
        <p:spPr bwMode="auto">
          <a:xfrm>
            <a:off x="1410934" y="5512665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28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1" name="타원 190"/>
          <p:cNvSpPr/>
          <p:nvPr/>
        </p:nvSpPr>
        <p:spPr bwMode="auto">
          <a:xfrm>
            <a:off x="1567847" y="5187821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29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2" name="타원 191"/>
          <p:cNvSpPr/>
          <p:nvPr/>
        </p:nvSpPr>
        <p:spPr bwMode="auto">
          <a:xfrm>
            <a:off x="669771" y="2098961"/>
            <a:ext cx="195648" cy="195648"/>
          </a:xfrm>
          <a:prstGeom prst="ellipse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20</a:t>
            </a:r>
            <a:endParaRPr kumimoji="1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30725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DFF6B299-BB84-4C1C-9DF1-DD4463FF59DD}" type="slidenum"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19</a:t>
            </a:fld>
            <a:r>
              <a:rPr kumimoji="0" lang="en-US" altLang="ko-KR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685800" y="1219200"/>
            <a:ext cx="7772400" cy="1143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2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2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2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2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2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2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2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2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ctr" eaLnBrk="1" hangingPunct="1"/>
            <a:r>
              <a:rPr lang="ko-KR" altLang="en-US" kern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대안수립보고서</a:t>
            </a:r>
            <a:endParaRPr lang="ko-KR" altLang="en-US" kern="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1371600" y="38100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None/>
            </a:pPr>
            <a:r>
              <a:rPr lang="en-US" altLang="ko-KR" sz="2800" kern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Creative Engineering</a:t>
            </a:r>
          </a:p>
          <a:p>
            <a:pPr marL="0" indent="0" algn="ctr" eaLnBrk="1" hangingPunct="1">
              <a:buNone/>
            </a:pPr>
            <a:endParaRPr lang="ko-KR" altLang="en-US" sz="2800" kern="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0" indent="0" algn="ctr" eaLnBrk="1" hangingPunct="1">
              <a:buNone/>
            </a:pPr>
            <a:r>
              <a:rPr lang="ko-KR" altLang="en-US" sz="1800" kern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공과대학 토목공학부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2296377" y="2874611"/>
            <a:ext cx="45512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 eaLnBrk="1" hangingPunct="1">
              <a:buNone/>
            </a:pPr>
            <a:r>
              <a:rPr lang="ko-KR" altLang="en-US" u="sng" kern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주제 </a:t>
            </a:r>
            <a:r>
              <a:rPr lang="en-US" altLang="ko-KR" u="sng" kern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                                                </a:t>
            </a:r>
            <a:endParaRPr lang="en-US" altLang="ko-KR" u="sng" kern="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3075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C7D24554-D2BD-41D7-9326-46DA46BE3EE2}" type="slidenum"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r>
              <a:rPr kumimoji="0" lang="en-US" altLang="ko-KR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/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다듬기의 정의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브레인스토밍의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두 번째 단계</a:t>
            </a:r>
          </a:p>
          <a:p>
            <a:pPr marL="800100" lvl="1" indent="-34290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첫 번째 단계의 “엉뚱하고 무모한” 아이디어를 좀더 나은, 그리고 실용적인 개념으로 개선, 정교화</a:t>
            </a:r>
          </a:p>
        </p:txBody>
      </p:sp>
      <p:pic>
        <p:nvPicPr>
          <p:cNvPr id="3078" name="Picture 5" descr="1220061010_274698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23" t="4935" b="12993"/>
          <a:stretch>
            <a:fillRect/>
          </a:stretch>
        </p:blipFill>
        <p:spPr bwMode="auto">
          <a:xfrm>
            <a:off x="954088" y="2697163"/>
            <a:ext cx="3205162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0" r="5518" b="11461"/>
          <a:stretch>
            <a:fillRect/>
          </a:stretch>
        </p:blipFill>
        <p:spPr bwMode="auto">
          <a:xfrm>
            <a:off x="5059363" y="2705100"/>
            <a:ext cx="3113087" cy="237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AutoShape 7"/>
          <p:cNvSpPr>
            <a:spLocks noChangeArrowheads="1"/>
          </p:cNvSpPr>
          <p:nvPr/>
        </p:nvSpPr>
        <p:spPr bwMode="auto">
          <a:xfrm>
            <a:off x="4265613" y="3500438"/>
            <a:ext cx="649287" cy="647700"/>
          </a:xfrm>
          <a:prstGeom prst="rightArrow">
            <a:avLst>
              <a:gd name="adj1" fmla="val 61769"/>
              <a:gd name="adj2" fmla="val 35295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ko-KR" altLang="en-US" b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문제정의</a:t>
            </a:r>
            <a:endParaRPr lang="ko-KR" altLang="en-US" dirty="0" smtClean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52400" y="1219200"/>
            <a:ext cx="4203700" cy="673100"/>
          </a:xfr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anchor="ctr"/>
          <a:lstStyle/>
          <a:p>
            <a:pPr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2800" b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현재상태</a:t>
            </a:r>
            <a:endParaRPr lang="ko-KR" altLang="en-US" sz="1000" dirty="0"/>
          </a:p>
        </p:txBody>
      </p:sp>
      <p:sp>
        <p:nvSpPr>
          <p:cNvPr id="30724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30725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DFF6B299-BB84-4C1C-9DF1-DD4463FF59DD}" type="slidenum"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20</a:t>
            </a:fld>
            <a:r>
              <a:rPr kumimoji="0" lang="en-US" altLang="ko-KR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4787900" y="1219200"/>
            <a:ext cx="4203700" cy="6731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342900" indent="-342900" eaLnBrk="0" hangingPunct="0">
              <a:spcBef>
                <a:spcPts val="0"/>
              </a:spcBef>
              <a:defRPr/>
            </a:pPr>
            <a:r>
              <a:rPr lang="ko-KR" altLang="en-US" sz="2800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개선상태</a:t>
            </a:r>
            <a:endParaRPr lang="ko-KR" altLang="en-US" sz="1000" b="1" kern="0" dirty="0">
              <a:latin typeface="+mn-lt"/>
              <a:ea typeface="+mn-ea"/>
            </a:endParaRPr>
          </a:p>
        </p:txBody>
      </p:sp>
      <p:sp>
        <p:nvSpPr>
          <p:cNvPr id="9" name="이등변 삼각형 8"/>
          <p:cNvSpPr/>
          <p:nvPr/>
        </p:nvSpPr>
        <p:spPr bwMode="auto">
          <a:xfrm rot="5400000">
            <a:off x="3557588" y="2090737"/>
            <a:ext cx="2019300" cy="276225"/>
          </a:xfrm>
          <a:prstGeom prst="triangle">
            <a:avLst/>
          </a:prstGeom>
          <a:solidFill>
            <a:schemeClr val="bg1">
              <a:lumMod val="50000"/>
            </a:schemeClr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152400" y="1892300"/>
            <a:ext cx="4203700" cy="134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342900" indent="-342900" eaLnBrk="0" hangingPunc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ko-KR" altLang="en-US" sz="1800" b="1" kern="0" smtClean="0">
                <a:latin typeface="맑은 고딕" pitchFamily="50" charset="-127"/>
                <a:ea typeface="맑은 고딕" pitchFamily="50" charset="-127"/>
              </a:rPr>
              <a:t>점심을 </a:t>
            </a:r>
            <a:r>
              <a:rPr lang="ko-KR" altLang="en-US" sz="1800" b="1" kern="0" dirty="0">
                <a:latin typeface="맑은 고딕" pitchFamily="50" charset="-127"/>
                <a:ea typeface="맑은 고딕" pitchFamily="50" charset="-127"/>
              </a:rPr>
              <a:t>먹지 못해 </a:t>
            </a:r>
            <a:endParaRPr lang="en-US" altLang="ko-KR" sz="1800" b="1" kern="0" dirty="0">
              <a:latin typeface="맑은 고딕" pitchFamily="50" charset="-127"/>
              <a:ea typeface="맑은 고딕" pitchFamily="50" charset="-127"/>
            </a:endParaRPr>
          </a:p>
          <a:p>
            <a:pPr marL="342900" indent="-342900" eaLnBrk="0" hangingPunc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ko-KR" altLang="en-US" sz="1800" b="1" kern="0" dirty="0">
                <a:latin typeface="맑은 고딕" pitchFamily="50" charset="-127"/>
                <a:ea typeface="맑은 고딕" pitchFamily="50" charset="-127"/>
              </a:rPr>
              <a:t>배가 고픈 상태</a:t>
            </a:r>
          </a:p>
        </p:txBody>
      </p:sp>
      <p:sp>
        <p:nvSpPr>
          <p:cNvPr id="11" name="내용 개체 틀 2"/>
          <p:cNvSpPr txBox="1">
            <a:spLocks/>
          </p:cNvSpPr>
          <p:nvPr/>
        </p:nvSpPr>
        <p:spPr bwMode="auto">
          <a:xfrm>
            <a:off x="4787900" y="1893888"/>
            <a:ext cx="4203700" cy="134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342900" indent="-342900" eaLnBrk="0" hangingPunct="0">
              <a:spcBef>
                <a:spcPts val="0"/>
              </a:spcBef>
              <a:defRPr/>
            </a:pPr>
            <a:r>
              <a:rPr lang="ko-KR" altLang="en-US" sz="1800" b="1" ker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맛있는 </a:t>
            </a:r>
            <a:r>
              <a:rPr lang="ko-KR" altLang="en-US" sz="1800" b="1" kern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점심을 </a:t>
            </a:r>
            <a:r>
              <a:rPr lang="ko-KR" altLang="en-US" sz="1800" b="1" kern="0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먹고 </a:t>
            </a:r>
            <a:endParaRPr lang="en-US" altLang="ko-KR" sz="1800" b="1" kern="0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ko-KR" altLang="en-US" sz="1800" b="1" kern="0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배가 부른 상태</a:t>
            </a:r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152400" y="3962400"/>
            <a:ext cx="8839200" cy="6731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342900" indent="-342900" eaLnBrk="0" hangingPunc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ko-KR" altLang="en-US" sz="2800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문제정의문</a:t>
            </a:r>
            <a:endParaRPr lang="ko-KR" altLang="en-US" sz="1000" b="1" kern="0" dirty="0">
              <a:latin typeface="+mn-lt"/>
              <a:ea typeface="+mn-ea"/>
            </a:endParaRPr>
          </a:p>
        </p:txBody>
      </p:sp>
      <p:sp>
        <p:nvSpPr>
          <p:cNvPr id="13" name="내용 개체 틀 2"/>
          <p:cNvSpPr txBox="1">
            <a:spLocks/>
          </p:cNvSpPr>
          <p:nvPr/>
        </p:nvSpPr>
        <p:spPr bwMode="auto">
          <a:xfrm>
            <a:off x="152400" y="4635500"/>
            <a:ext cx="8839200" cy="134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marL="342900" indent="-342900" eaLnBrk="0" hangingPunct="0">
              <a:spcBef>
                <a:spcPts val="0"/>
              </a:spcBef>
              <a:defRPr/>
            </a:pPr>
            <a:r>
              <a:rPr lang="ko-KR" altLang="en-US" sz="1800" b="1" kern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어떻게 </a:t>
            </a:r>
            <a:r>
              <a:rPr lang="ko-KR" altLang="en-US" sz="1800" b="1" kern="0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하면 </a:t>
            </a:r>
            <a:r>
              <a:rPr lang="ko-KR" altLang="en-US" sz="1800" b="1" kern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누구</a:t>
            </a:r>
            <a:r>
              <a:rPr lang="ko-KR" altLang="en-US" sz="1800" b="1" kern="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와 </a:t>
            </a:r>
            <a:r>
              <a:rPr lang="ko-KR" altLang="en-US" sz="1800" b="1" kern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어디</a:t>
            </a:r>
            <a:r>
              <a:rPr lang="ko-KR" altLang="en-US" sz="1800" b="1" kern="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에서 저렴한 </a:t>
            </a:r>
            <a:r>
              <a:rPr lang="ko-KR" altLang="en-US" sz="1800" b="1" kern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가격</a:t>
            </a:r>
            <a:r>
              <a:rPr lang="ko-KR" altLang="en-US" sz="1800" b="1" kern="0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에 </a:t>
            </a:r>
            <a:r>
              <a:rPr lang="ko-KR" altLang="en-US" sz="1800" b="1" kern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맛</a:t>
            </a:r>
            <a:r>
              <a:rPr lang="ko-KR" altLang="en-US" sz="1800" b="1" kern="0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있는 음식으로 </a:t>
            </a:r>
            <a:r>
              <a:rPr lang="ko-KR" altLang="en-US" sz="1800" b="1" kern="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신속</a:t>
            </a:r>
            <a:r>
              <a:rPr lang="ko-KR" altLang="en-US" sz="1800" b="1" kern="0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하게 </a:t>
            </a:r>
            <a:endParaRPr lang="en-US" altLang="ko-KR" sz="1800" b="1" kern="0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eaLnBrk="0" hangingPunct="0">
              <a:spcBef>
                <a:spcPts val="0"/>
              </a:spcBef>
              <a:defRPr/>
            </a:pPr>
            <a:r>
              <a:rPr lang="ko-KR" altLang="en-US" sz="1800" b="1" kern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점심을 </a:t>
            </a:r>
            <a:r>
              <a:rPr lang="ko-KR" altLang="en-US" sz="1800" b="1" kern="0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해결할 수 있을까</a:t>
            </a:r>
            <a:r>
              <a:rPr lang="en-US" altLang="ko-KR" sz="1800" b="1" kern="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? </a:t>
            </a:r>
            <a:endParaRPr lang="ko-KR" altLang="en-US" sz="1800" b="1" kern="0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053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/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창출 </a:t>
            </a:r>
            <a:r>
              <a:rPr lang="ko-KR" altLang="en-US" sz="1000" b="1" smtClean="0">
                <a:solidFill>
                  <a:srgbClr val="FF0000"/>
                </a:solidFill>
                <a:cs typeface="+mn-cs"/>
              </a:rPr>
              <a:t>단순한 </a:t>
            </a:r>
            <a:r>
              <a:rPr lang="ko-KR" altLang="en-US" sz="1000" b="1">
                <a:solidFill>
                  <a:srgbClr val="FF0000"/>
                </a:solidFill>
                <a:cs typeface="+mn-cs"/>
              </a:rPr>
              <a:t>점심 메뉴 결정하기가 아닌</a:t>
            </a:r>
            <a:r>
              <a:rPr lang="en-US" altLang="ko-KR" sz="1000" b="1">
                <a:solidFill>
                  <a:srgbClr val="FF0000"/>
                </a:solidFill>
                <a:cs typeface="+mn-cs"/>
              </a:rPr>
              <a:t>, </a:t>
            </a:r>
            <a:r>
              <a:rPr lang="ko-KR" altLang="en-US" sz="1000" b="1">
                <a:solidFill>
                  <a:srgbClr val="FF0000"/>
                </a:solidFill>
                <a:cs typeface="+mn-cs"/>
              </a:rPr>
              <a:t>맛</a:t>
            </a:r>
            <a:r>
              <a:rPr lang="en-US" altLang="ko-KR" sz="1000" b="1">
                <a:solidFill>
                  <a:srgbClr val="FF0000"/>
                </a:solidFill>
                <a:cs typeface="+mn-cs"/>
              </a:rPr>
              <a:t>, </a:t>
            </a:r>
            <a:r>
              <a:rPr lang="ko-KR" altLang="en-US" sz="1000" b="1">
                <a:solidFill>
                  <a:srgbClr val="FF0000"/>
                </a:solidFill>
                <a:cs typeface="+mn-cs"/>
              </a:rPr>
              <a:t>가격</a:t>
            </a:r>
            <a:r>
              <a:rPr lang="en-US" altLang="ko-KR" sz="1000" b="1">
                <a:solidFill>
                  <a:srgbClr val="FF0000"/>
                </a:solidFill>
                <a:cs typeface="+mn-cs"/>
              </a:rPr>
              <a:t>, </a:t>
            </a:r>
            <a:r>
              <a:rPr lang="ko-KR" altLang="en-US" sz="1000" b="1">
                <a:solidFill>
                  <a:srgbClr val="FF0000"/>
                </a:solidFill>
                <a:cs typeface="+mn-cs"/>
              </a:rPr>
              <a:t>시간</a:t>
            </a:r>
            <a:r>
              <a:rPr lang="en-US" altLang="ko-KR" sz="1000" b="1">
                <a:solidFill>
                  <a:srgbClr val="FF0000"/>
                </a:solidFill>
                <a:cs typeface="+mn-cs"/>
              </a:rPr>
              <a:t>, </a:t>
            </a:r>
            <a:r>
              <a:rPr lang="ko-KR" altLang="en-US" sz="1000" b="1">
                <a:solidFill>
                  <a:srgbClr val="FF0000"/>
                </a:solidFill>
                <a:cs typeface="+mn-cs"/>
              </a:rPr>
              <a:t>장소</a:t>
            </a:r>
            <a:r>
              <a:rPr lang="en-US" altLang="ko-KR" sz="1000" b="1">
                <a:solidFill>
                  <a:srgbClr val="FF0000"/>
                </a:solidFill>
                <a:cs typeface="+mn-cs"/>
              </a:rPr>
              <a:t>, </a:t>
            </a:r>
            <a:r>
              <a:rPr lang="ko-KR" altLang="en-US" sz="1000" b="1">
                <a:solidFill>
                  <a:srgbClr val="FF0000"/>
                </a:solidFill>
                <a:cs typeface="+mn-cs"/>
              </a:rPr>
              <a:t>동반자 등에 대한 다양한 아이디어 </a:t>
            </a:r>
            <a:r>
              <a:rPr lang="ko-KR" altLang="en-US" sz="1000" b="1" smtClean="0">
                <a:solidFill>
                  <a:srgbClr val="FF0000"/>
                </a:solidFill>
                <a:cs typeface="+mn-cs"/>
              </a:rPr>
              <a:t>서술</a:t>
            </a:r>
            <a:endParaRPr lang="ko-KR" altLang="en-US" dirty="0" smtClean="0"/>
          </a:p>
        </p:txBody>
      </p:sp>
      <p:sp>
        <p:nvSpPr>
          <p:cNvPr id="31747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ko-KR" sz="1000" smtClean="0"/>
              <a:t>1. </a:t>
            </a:r>
          </a:p>
          <a:p>
            <a:pPr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ko-KR" sz="1000" smtClean="0"/>
              <a:t>2</a:t>
            </a:r>
            <a:r>
              <a:rPr lang="en-US" altLang="ko-KR" sz="1000" dirty="0" smtClean="0"/>
              <a:t>. </a:t>
            </a:r>
          </a:p>
          <a:p>
            <a:pPr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ko-KR" sz="1000" dirty="0" smtClean="0"/>
              <a:t>3.</a:t>
            </a:r>
          </a:p>
          <a:p>
            <a:pPr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ko-KR" sz="1000" dirty="0" smtClean="0"/>
              <a:t>4.</a:t>
            </a:r>
          </a:p>
          <a:p>
            <a:pPr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ko-KR" sz="1000" dirty="0" smtClean="0"/>
              <a:t>5.</a:t>
            </a:r>
          </a:p>
          <a:p>
            <a:pPr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ko-KR" sz="1000" dirty="0" smtClean="0"/>
              <a:t>6.</a:t>
            </a:r>
          </a:p>
          <a:p>
            <a:pPr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ko-KR" sz="1000" dirty="0" smtClean="0"/>
              <a:t>7.</a:t>
            </a:r>
          </a:p>
          <a:p>
            <a:pPr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ko-KR" sz="1000" dirty="0" smtClean="0"/>
              <a:t>8.</a:t>
            </a:r>
          </a:p>
          <a:p>
            <a:pPr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ko-KR" sz="1000" dirty="0" smtClean="0"/>
              <a:t>9.</a:t>
            </a:r>
          </a:p>
          <a:p>
            <a:pPr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ko-KR" sz="1000" dirty="0" smtClean="0"/>
              <a:t>10.</a:t>
            </a:r>
          </a:p>
          <a:p>
            <a:pPr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ko-KR" sz="1000" dirty="0" smtClean="0"/>
              <a:t>11. </a:t>
            </a:r>
          </a:p>
          <a:p>
            <a:pPr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ko-KR" sz="1000" dirty="0" smtClean="0"/>
              <a:t>12. </a:t>
            </a:r>
          </a:p>
          <a:p>
            <a:pPr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ko-KR" sz="1000" dirty="0" smtClean="0"/>
              <a:t>13.</a:t>
            </a:r>
          </a:p>
          <a:p>
            <a:pPr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ko-KR" sz="1000" dirty="0" smtClean="0"/>
              <a:t>14.</a:t>
            </a:r>
          </a:p>
          <a:p>
            <a:pPr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ko-KR" sz="1000" smtClean="0"/>
              <a:t>15.</a:t>
            </a:r>
            <a:endParaRPr lang="en-US" altLang="ko-KR" sz="1000" dirty="0" smtClean="0"/>
          </a:p>
        </p:txBody>
      </p:sp>
      <p:sp>
        <p:nvSpPr>
          <p:cNvPr id="31748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31749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80BD2A83-1682-44C2-B083-52159FC56263}" type="slidenum"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21</a:t>
            </a:fld>
            <a:r>
              <a:rPr kumimoji="0" lang="en-US" altLang="ko-KR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/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창출 </a:t>
            </a:r>
            <a:r>
              <a:rPr lang="ko-KR" altLang="en-US" sz="1000" b="1" smtClean="0">
                <a:solidFill>
                  <a:srgbClr val="FF0000"/>
                </a:solidFill>
                <a:cs typeface="+mn-cs"/>
              </a:rPr>
              <a:t>단순한 </a:t>
            </a:r>
            <a:r>
              <a:rPr lang="ko-KR" altLang="en-US" sz="1000" b="1">
                <a:solidFill>
                  <a:srgbClr val="FF0000"/>
                </a:solidFill>
                <a:cs typeface="+mn-cs"/>
              </a:rPr>
              <a:t>점심 메뉴 결정하기가 아닌</a:t>
            </a:r>
            <a:r>
              <a:rPr lang="en-US" altLang="ko-KR" sz="1000" b="1">
                <a:solidFill>
                  <a:srgbClr val="FF0000"/>
                </a:solidFill>
                <a:cs typeface="+mn-cs"/>
              </a:rPr>
              <a:t>, </a:t>
            </a:r>
            <a:r>
              <a:rPr lang="ko-KR" altLang="en-US" sz="1000" b="1">
                <a:solidFill>
                  <a:srgbClr val="FF0000"/>
                </a:solidFill>
                <a:cs typeface="+mn-cs"/>
              </a:rPr>
              <a:t>맛</a:t>
            </a:r>
            <a:r>
              <a:rPr lang="en-US" altLang="ko-KR" sz="1000" b="1">
                <a:solidFill>
                  <a:srgbClr val="FF0000"/>
                </a:solidFill>
                <a:cs typeface="+mn-cs"/>
              </a:rPr>
              <a:t>, </a:t>
            </a:r>
            <a:r>
              <a:rPr lang="ko-KR" altLang="en-US" sz="1000" b="1">
                <a:solidFill>
                  <a:srgbClr val="FF0000"/>
                </a:solidFill>
                <a:cs typeface="+mn-cs"/>
              </a:rPr>
              <a:t>가격</a:t>
            </a:r>
            <a:r>
              <a:rPr lang="en-US" altLang="ko-KR" sz="1000" b="1">
                <a:solidFill>
                  <a:srgbClr val="FF0000"/>
                </a:solidFill>
                <a:cs typeface="+mn-cs"/>
              </a:rPr>
              <a:t>, </a:t>
            </a:r>
            <a:r>
              <a:rPr lang="ko-KR" altLang="en-US" sz="1000" b="1">
                <a:solidFill>
                  <a:srgbClr val="FF0000"/>
                </a:solidFill>
                <a:cs typeface="+mn-cs"/>
              </a:rPr>
              <a:t>시간</a:t>
            </a:r>
            <a:r>
              <a:rPr lang="en-US" altLang="ko-KR" sz="1000" b="1">
                <a:solidFill>
                  <a:srgbClr val="FF0000"/>
                </a:solidFill>
                <a:cs typeface="+mn-cs"/>
              </a:rPr>
              <a:t>, </a:t>
            </a:r>
            <a:r>
              <a:rPr lang="ko-KR" altLang="en-US" sz="1000" b="1">
                <a:solidFill>
                  <a:srgbClr val="FF0000"/>
                </a:solidFill>
                <a:cs typeface="+mn-cs"/>
              </a:rPr>
              <a:t>장소</a:t>
            </a:r>
            <a:r>
              <a:rPr lang="en-US" altLang="ko-KR" sz="1000" b="1">
                <a:solidFill>
                  <a:srgbClr val="FF0000"/>
                </a:solidFill>
                <a:cs typeface="+mn-cs"/>
              </a:rPr>
              <a:t>, </a:t>
            </a:r>
            <a:r>
              <a:rPr lang="ko-KR" altLang="en-US" sz="1000" b="1">
                <a:solidFill>
                  <a:srgbClr val="FF0000"/>
                </a:solidFill>
                <a:cs typeface="+mn-cs"/>
              </a:rPr>
              <a:t>동반자 등에 대한 다양한 아이디어 </a:t>
            </a:r>
            <a:r>
              <a:rPr lang="ko-KR" altLang="en-US" sz="1000" b="1" smtClean="0">
                <a:solidFill>
                  <a:srgbClr val="FF0000"/>
                </a:solidFill>
                <a:cs typeface="+mn-cs"/>
              </a:rPr>
              <a:t>서술</a:t>
            </a:r>
            <a:endParaRPr lang="ko-KR" altLang="en-US" dirty="0" smtClean="0"/>
          </a:p>
        </p:txBody>
      </p:sp>
      <p:sp>
        <p:nvSpPr>
          <p:cNvPr id="31747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ko-KR" sz="1000" smtClean="0"/>
              <a:t>16</a:t>
            </a:r>
            <a:r>
              <a:rPr lang="en-US" altLang="ko-KR" sz="1000" dirty="0" smtClean="0"/>
              <a:t>.</a:t>
            </a:r>
          </a:p>
          <a:p>
            <a:pPr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ko-KR" sz="1000" dirty="0" smtClean="0"/>
              <a:t>17.</a:t>
            </a:r>
          </a:p>
          <a:p>
            <a:pPr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ko-KR" sz="1000" dirty="0" smtClean="0"/>
              <a:t>18.</a:t>
            </a:r>
          </a:p>
          <a:p>
            <a:pPr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ko-KR" sz="1000" dirty="0" smtClean="0"/>
              <a:t>19.</a:t>
            </a:r>
          </a:p>
          <a:p>
            <a:pPr>
              <a:lnSpc>
                <a:spcPct val="20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ko-KR" sz="1000" dirty="0" smtClean="0"/>
              <a:t>20.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en-US" altLang="ko-KR" sz="1000" dirty="0" smtClean="0"/>
              <a:t>21. 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en-US" altLang="ko-KR" sz="1000" dirty="0" smtClean="0"/>
              <a:t>22. 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en-US" altLang="ko-KR" sz="1000" dirty="0" smtClean="0"/>
              <a:t>23.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en-US" altLang="ko-KR" sz="1000" dirty="0" smtClean="0"/>
              <a:t>24.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en-US" altLang="ko-KR" sz="1000" dirty="0" smtClean="0"/>
              <a:t>25.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en-US" altLang="ko-KR" sz="1000" dirty="0" smtClean="0"/>
              <a:t>26.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en-US" altLang="ko-KR" sz="1000" dirty="0" smtClean="0"/>
              <a:t>27.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en-US" altLang="ko-KR" sz="1000" dirty="0" smtClean="0"/>
              <a:t>28.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en-US" altLang="ko-KR" sz="1000" dirty="0" smtClean="0"/>
              <a:t>29.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en-US" altLang="ko-KR" sz="1000" smtClean="0"/>
              <a:t>30.</a:t>
            </a:r>
            <a:endParaRPr lang="ko-KR" altLang="en-US" sz="1000" dirty="0" smtClean="0"/>
          </a:p>
        </p:txBody>
      </p:sp>
      <p:sp>
        <p:nvSpPr>
          <p:cNvPr id="31748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31749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80BD2A83-1682-44C2-B083-52159FC56263}" type="slidenum"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22</a:t>
            </a:fld>
            <a:r>
              <a:rPr kumimoji="0" lang="en-US" altLang="ko-KR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12506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다듬기</a:t>
            </a:r>
            <a:endParaRPr lang="ko-KR" altLang="en-US" dirty="0" smtClean="0"/>
          </a:p>
        </p:txBody>
      </p:sp>
      <p:sp>
        <p:nvSpPr>
          <p:cNvPr id="32771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32772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937C6630-A1A7-464F-98BA-311D7C583121}" type="slidenum"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23</a:t>
            </a:fld>
            <a:r>
              <a:rPr kumimoji="0" lang="en-US" altLang="ko-KR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31199"/>
              </p:ext>
            </p:extLst>
          </p:nvPr>
        </p:nvGraphicFramePr>
        <p:xfrm>
          <a:off x="152400" y="1397000"/>
          <a:ext cx="8839200" cy="14636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394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아이디어 범주</a:t>
                      </a:r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smtClean="0">
                          <a:latin typeface="HY헤드라인M" pitchFamily="18" charset="-127"/>
                          <a:ea typeface="HY헤드라인M" pitchFamily="18" charset="-127"/>
                        </a:rPr>
                        <a:t>아이디어 번호 </a:t>
                      </a:r>
                      <a:r>
                        <a:rPr lang="en-US" altLang="ko-KR" sz="1000" b="1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000" b="1" smtClean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아이디어 번호 나열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000" b="1" smtClean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 smtClean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369586"/>
              </p:ext>
            </p:extLst>
          </p:nvPr>
        </p:nvGraphicFramePr>
        <p:xfrm>
          <a:off x="152400" y="3108325"/>
          <a:ext cx="8839200" cy="17065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9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3795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아이디어 범주</a:t>
                      </a:r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98" marB="456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양질의 아이디어 </a:t>
                      </a:r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98" marB="456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795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000" b="1" smtClean="0">
                          <a:latin typeface="HY헤드라인M" pitchFamily="18" charset="-127"/>
                          <a:ea typeface="HY헤드라인M" pitchFamily="18" charset="-127"/>
                        </a:rPr>
                        <a:t>번 </a:t>
                      </a:r>
                      <a:r>
                        <a:rPr lang="en-US" altLang="ko-KR" sz="1000" b="1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000" b="1" smtClean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범주내 조합 아이디어 서술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000" b="1" smtClean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98" marB="456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000" b="1" smtClean="0">
                          <a:latin typeface="HY헤드라인M" pitchFamily="18" charset="-127"/>
                          <a:ea typeface="HY헤드라인M" pitchFamily="18" charset="-127"/>
                        </a:rPr>
                        <a:t>번 </a:t>
                      </a:r>
                      <a:r>
                        <a:rPr lang="en-US" altLang="ko-KR" sz="1000" b="1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000" b="1" smtClean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범주내 조합 아이디어 서술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98" marB="456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98" marB="456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98" marB="456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 smtClean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98" marB="456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98" marB="456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 smtClean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98" marB="456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98" marB="456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98" marB="456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98" marB="456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98" marB="456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98" marB="456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98" marB="456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98" marB="456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795"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98" marB="456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98" marB="456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98" marB="456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29052"/>
              </p:ext>
            </p:extLst>
          </p:nvPr>
        </p:nvGraphicFramePr>
        <p:xfrm>
          <a:off x="152400" y="5013325"/>
          <a:ext cx="8839200" cy="9747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36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최선의 아이디어</a:t>
                      </a:r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42" marB="45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smtClean="0">
                          <a:latin typeface="HY헤드라인M" pitchFamily="18" charset="-127"/>
                          <a:ea typeface="HY헤드라인M" pitchFamily="18" charset="-127"/>
                        </a:rPr>
                        <a:t>아이디어 내용 </a:t>
                      </a:r>
                      <a:r>
                        <a:rPr lang="en-US" altLang="ko-KR" sz="1000" b="1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000" b="1" smtClean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범주 간 조합 아이디어 서술</a:t>
                      </a:r>
                      <a:r>
                        <a:rPr lang="en-US" altLang="ko-KR" sz="1000" b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000" b="1" smtClean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42" marB="45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6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번</a:t>
                      </a:r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42" marB="45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42" marB="45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6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번</a:t>
                      </a:r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42" marB="45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 smtClean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42" marB="45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6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lang="ko-KR" altLang="en-US" sz="1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번</a:t>
                      </a:r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42" marB="45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42" marB="456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판정</a:t>
            </a:r>
            <a:endParaRPr lang="ko-KR" altLang="en-US" dirty="0" smtClean="0"/>
          </a:p>
        </p:txBody>
      </p:sp>
      <p:sp>
        <p:nvSpPr>
          <p:cNvPr id="33795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33796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3C031F0A-D73D-4B23-AEA5-B9C9E8ECD764}" type="slidenum"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24</a:t>
            </a:fld>
            <a:r>
              <a:rPr kumimoji="0" lang="en-US" altLang="ko-KR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152400" y="1397000"/>
          <a:ext cx="8839200" cy="14636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9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394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판정기준</a:t>
                      </a:r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투표수</a:t>
                      </a:r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가중치</a:t>
                      </a:r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946"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Group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886224"/>
              </p:ext>
            </p:extLst>
          </p:nvPr>
        </p:nvGraphicFramePr>
        <p:xfrm>
          <a:off x="152400" y="3068638"/>
          <a:ext cx="8839200" cy="1431984"/>
        </p:xfrm>
        <a:graphic>
          <a:graphicData uri="http://schemas.openxmlformats.org/drawingml/2006/table">
            <a:tbl>
              <a:tblPr/>
              <a:tblGrid>
                <a:gridCol w="1814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6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8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4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83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67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688">
                <a:tc rowSpan="2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        판정기준 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최선의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아이디어            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총 점</a:t>
                      </a:r>
                      <a:endParaRPr kumimoji="1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최종순위</a:t>
                      </a:r>
                      <a:endParaRPr kumimoji="1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7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가중치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가중치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가중치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가중치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번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번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번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 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8100" marR="38100" marT="45648" marB="4564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표 12"/>
          <p:cNvGraphicFramePr>
            <a:graphicFrameLocks noGrp="1"/>
          </p:cNvGraphicFramePr>
          <p:nvPr/>
        </p:nvGraphicFramePr>
        <p:xfrm>
          <a:off x="152400" y="4797425"/>
          <a:ext cx="8839200" cy="1295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38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선정 아이디어</a:t>
                      </a:r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수정</a:t>
                      </a:r>
                      <a:r>
                        <a:rPr lang="ko-KR" altLang="en-US" sz="1000" b="1" dirty="0" smtClean="0">
                          <a:latin typeface="HY헤드라인M" pitchFamily="18" charset="-127"/>
                          <a:ea typeface="HY헤드라인M" pitchFamily="18" charset="-127"/>
                          <a:sym typeface="Symbol"/>
                        </a:rPr>
                        <a:t></a:t>
                      </a:r>
                      <a:r>
                        <a:rPr lang="ko-KR" altLang="en-US" sz="1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보완된 최종 아이디어</a:t>
                      </a:r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1552"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4099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0E82C43E-3299-451D-A882-B9347E311686}" type="slidenum"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r>
              <a:rPr kumimoji="0" lang="en-US" altLang="ko-KR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/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다듬기의 규칙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질이 “</a:t>
            </a:r>
            <a:r>
              <a:rPr lang="ko-KR" altLang="en-US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좀더 나은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” 아이디어를 찾아라.</a:t>
            </a:r>
          </a:p>
          <a:p>
            <a:pPr marL="800100" lvl="1" indent="-34290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“</a:t>
            </a:r>
            <a:r>
              <a:rPr lang="ko-KR" altLang="en-US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양”보다는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“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질</a:t>
            </a:r>
            <a:r>
              <a:rPr lang="ko-KR" altLang="en-US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”을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개선- 각 아이디어의 장점 개발 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“엉뚱한” 아이디어를 좀더 </a:t>
            </a:r>
            <a:r>
              <a:rPr lang="ko-KR" altLang="en-US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실용적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으로 만들어라.</a:t>
            </a:r>
          </a:p>
          <a:p>
            <a:pPr marL="800100" lvl="1" indent="-34290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실용적 아이디어 개발을 위해 창의적 사고와 분석적 사고를 반복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좀더 완벽한 해결방안을 얻기 위해 </a:t>
            </a:r>
            <a:r>
              <a:rPr lang="ko-KR" altLang="en-US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아이디어를 종합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하라.</a:t>
            </a:r>
          </a:p>
          <a:p>
            <a:pPr marL="800100" lvl="1" indent="-34290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최적의 아이디어 개발을 위해 창출된 아이디어를 통합, 종합, 끼워 맞춤, 융합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비판적인 판단을 계속 유보하라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</a:p>
          <a:p>
            <a:pPr marL="800100" lvl="1" indent="-34290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긍정적 태도, 분석적, 논리적, 실용적 사고 필요 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endParaRPr lang="ko-KR" altLang="en-US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6147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724EF4D1-F503-4E1E-AFB2-C988F8A2E19E}" type="slidenum"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r>
              <a:rPr kumimoji="0" lang="en-US" altLang="ko-KR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/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다듬기 과정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단계</a:t>
            </a:r>
            <a:r>
              <a:rPr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분류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그룹화</a:t>
            </a:r>
          </a:p>
          <a:p>
            <a:pPr marL="800100" lvl="1" indent="-34290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브레인스토밍을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통해 도출된 아이디어들을 유사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동종 아이디어끼리 묶어 몇 개의 범주로 분류한다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</a:p>
          <a:p>
            <a:pPr marL="800100" lvl="1" indent="-342900" eaLnBrk="1" hangingPunct="1">
              <a:spcBef>
                <a:spcPct val="10000"/>
              </a:spcBef>
              <a:spcAft>
                <a:spcPct val="10000"/>
              </a:spcAft>
            </a:pPr>
            <a:endParaRPr lang="ko-KR" altLang="en-US" dirty="0" smtClean="0">
              <a:solidFill>
                <a:srgbClr val="FF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단계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범주내 아이디어 결합, 조합, 개선</a:t>
            </a:r>
          </a:p>
          <a:p>
            <a:pPr marL="800100" lvl="1" indent="-34290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각 범주 내에서 아이디어를 결합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조합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개선하여 양질의 보다 정교하고 현실 성이 뛰어난 아이디어를 도출한다.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endParaRPr lang="en-US" altLang="ko-KR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단계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범주간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아이디어 종합</a:t>
            </a:r>
          </a:p>
          <a:p>
            <a:pPr marL="800100" lvl="1" indent="-342900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범주 간 아이디어를 종합하여 종합적인 성격의 최종 아이디어를 도출</a:t>
            </a:r>
          </a:p>
        </p:txBody>
      </p:sp>
      <p:pic>
        <p:nvPicPr>
          <p:cNvPr id="615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4562475"/>
            <a:ext cx="2232025" cy="167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562475"/>
            <a:ext cx="2232025" cy="167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AutoShape 6"/>
          <p:cNvSpPr>
            <a:spLocks noChangeArrowheads="1"/>
          </p:cNvSpPr>
          <p:nvPr/>
        </p:nvSpPr>
        <p:spPr bwMode="auto">
          <a:xfrm>
            <a:off x="5148263" y="5078413"/>
            <a:ext cx="649287" cy="647700"/>
          </a:xfrm>
          <a:prstGeom prst="rightArrow">
            <a:avLst>
              <a:gd name="adj1" fmla="val 61769"/>
              <a:gd name="adj2" fmla="val 35295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ko-KR" altLang="en-US" b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80" name="Picture 3"/>
          <p:cNvPicPr>
            <a:picLocks noChangeAspect="1" noChangeArrowheads="1"/>
          </p:cNvPicPr>
          <p:nvPr/>
        </p:nvPicPr>
        <p:blipFill>
          <a:blip r:embed="rId2">
            <a:lum bright="-18000" contrast="3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718"/>
          <a:stretch>
            <a:fillRect/>
          </a:stretch>
        </p:blipFill>
        <p:spPr bwMode="auto">
          <a:xfrm>
            <a:off x="269875" y="1125537"/>
            <a:ext cx="8640763" cy="510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7171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9ED8871D-951C-4FAC-AA74-18E4A0E4D341}" type="slidenum"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r>
              <a:rPr kumimoji="0" lang="en-US" altLang="ko-KR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/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다듬기 과정 예시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7202" y="1563753"/>
            <a:ext cx="2904962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ko-KR" altLang="en-US" sz="1600" b="1" spc="-100" dirty="0" smtClean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원재료</a:t>
            </a:r>
            <a:r>
              <a:rPr lang="ko-KR" altLang="en-US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600" b="1" spc="-1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브레인스토밍</a:t>
            </a:r>
            <a:r>
              <a:rPr lang="ko-KR" altLang="en-US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아이디어</a:t>
            </a:r>
            <a:endParaRPr lang="ko-KR" altLang="en-US" sz="1600" b="1" spc="-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7187" name="직선 화살표 연결선 10"/>
          <p:cNvCxnSpPr>
            <a:cxnSpLocks noChangeShapeType="1"/>
            <a:stCxn id="52" idx="2"/>
          </p:cNvCxnSpPr>
          <p:nvPr/>
        </p:nvCxnSpPr>
        <p:spPr bwMode="auto">
          <a:xfrm>
            <a:off x="5004649" y="5373216"/>
            <a:ext cx="274581" cy="375439"/>
          </a:xfrm>
          <a:prstGeom prst="straightConnector1">
            <a:avLst/>
          </a:prstGeom>
          <a:noFill/>
          <a:ln w="28575" algn="ctr">
            <a:solidFill>
              <a:srgbClr val="FF0000">
                <a:alpha val="50196"/>
              </a:srgb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직사각형 1"/>
          <p:cNvSpPr/>
          <p:nvPr/>
        </p:nvSpPr>
        <p:spPr>
          <a:xfrm>
            <a:off x="4742724" y="2192679"/>
            <a:ext cx="11849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1. </a:t>
            </a:r>
            <a:r>
              <a:rPr lang="ko-KR" altLang="en-US" sz="12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분류</a:t>
            </a:r>
            <a:r>
              <a:rPr lang="en-US" altLang="ko-KR" sz="12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sz="12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그룹화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4734094" y="5748655"/>
            <a:ext cx="13324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3. </a:t>
            </a:r>
            <a:r>
              <a:rPr lang="ko-KR" altLang="en-US" sz="12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그룹간 종합화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7" name="모서리가 둥근 직사각형 6"/>
          <p:cNvSpPr/>
          <p:nvPr/>
        </p:nvSpPr>
        <p:spPr bwMode="auto">
          <a:xfrm>
            <a:off x="3322165" y="1484784"/>
            <a:ext cx="3914131" cy="432048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휴먼견출새내기체" pitchFamily="18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55357" y="2419978"/>
            <a:ext cx="2666807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ko-KR" altLang="en-US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단계</a:t>
            </a:r>
            <a:r>
              <a:rPr lang="en-US" altLang="ko-KR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아이디어 분류</a:t>
            </a:r>
            <a:r>
              <a:rPr lang="en-US" altLang="ko-KR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그룹화</a:t>
            </a:r>
            <a:endParaRPr lang="ko-KR" altLang="en-US" sz="1600" b="1" spc="-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55357" y="3688225"/>
            <a:ext cx="362861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ko-KR" altLang="en-US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단계</a:t>
            </a:r>
            <a:r>
              <a:rPr lang="en-US" altLang="ko-KR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600" b="1" spc="-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범주내 아이디어 결합</a:t>
            </a:r>
            <a:r>
              <a:rPr lang="en-US" altLang="ko-KR" sz="1600" b="1" spc="-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b="1" spc="-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조합</a:t>
            </a:r>
            <a:r>
              <a:rPr lang="en-US" altLang="ko-KR" sz="1600" b="1" spc="-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개선</a:t>
            </a:r>
            <a:endParaRPr lang="ko-KR" altLang="en-US" sz="1600" b="1" spc="-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55357" y="5501068"/>
            <a:ext cx="326857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altLang="ko-KR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단계</a:t>
            </a:r>
            <a:r>
              <a:rPr lang="en-US" altLang="ko-KR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6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범주간</a:t>
            </a:r>
            <a:r>
              <a:rPr lang="ko-KR" altLang="en-US" sz="16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아이디어 종합</a:t>
            </a:r>
            <a:endParaRPr lang="ko-KR" altLang="en-US" sz="1600" b="1" spc="-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2582119" y="3424340"/>
            <a:ext cx="11785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2. </a:t>
            </a:r>
            <a:r>
              <a:rPr lang="ko-KR" altLang="en-US" sz="12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그룹내 조합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55576" y="2889158"/>
            <a:ext cx="871454" cy="355276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36000" rIns="36000" bIns="72000" rtlCol="0">
            <a:spAutoFit/>
          </a:bodyPr>
          <a:lstStyle/>
          <a:p>
            <a:pPr algn="l"/>
            <a:r>
              <a:rPr lang="en-US" altLang="ko-KR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a. </a:t>
            </a:r>
            <a:r>
              <a:rPr lang="ko-KR" altLang="en-US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꽃</a:t>
            </a:r>
            <a:r>
              <a:rPr lang="en-US" altLang="ko-KR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ko-KR" altLang="en-US" sz="1600" b="1" spc="-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168501" y="2889158"/>
            <a:ext cx="713899" cy="355276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36000" rIns="36000" bIns="72000" rtlCol="0">
            <a:spAutoFit/>
          </a:bodyPr>
          <a:lstStyle/>
          <a:p>
            <a:pPr algn="l"/>
            <a:r>
              <a:rPr lang="en-US" altLang="ko-KR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b. </a:t>
            </a:r>
            <a:r>
              <a:rPr lang="ko-KR" altLang="en-US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태양</a:t>
            </a:r>
            <a:r>
              <a:rPr lang="en-US" altLang="ko-KR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ko-KR" altLang="en-US" sz="1600" b="1" spc="-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437335" y="2889158"/>
            <a:ext cx="862857" cy="355276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36000" rIns="36000" bIns="72000" rtlCol="0">
            <a:spAutoFit/>
          </a:bodyPr>
          <a:lstStyle/>
          <a:p>
            <a:pPr algn="l"/>
            <a:r>
              <a:rPr lang="en-US" altLang="ko-KR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c. </a:t>
            </a:r>
            <a:r>
              <a:rPr lang="ko-KR" altLang="en-US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십자형</a:t>
            </a:r>
            <a:r>
              <a:rPr lang="en-US" altLang="ko-KR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ko-KR" altLang="en-US" sz="1600" b="1" spc="-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8" name="모서리가 둥근 직사각형 27"/>
          <p:cNvSpPr/>
          <p:nvPr/>
        </p:nvSpPr>
        <p:spPr bwMode="auto">
          <a:xfrm>
            <a:off x="657869" y="2780928"/>
            <a:ext cx="2329955" cy="518371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휴먼견출새내기체" pitchFamily="18" charset="-127"/>
            </a:endParaRPr>
          </a:p>
        </p:txBody>
      </p:sp>
      <p:sp>
        <p:nvSpPr>
          <p:cNvPr id="34" name="모서리가 둥근 직사각형 33"/>
          <p:cNvSpPr/>
          <p:nvPr/>
        </p:nvSpPr>
        <p:spPr bwMode="auto">
          <a:xfrm>
            <a:off x="3138021" y="2780928"/>
            <a:ext cx="2154059" cy="518371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휴먼견출새내기체" pitchFamily="18" charset="-127"/>
            </a:endParaRPr>
          </a:p>
        </p:txBody>
      </p:sp>
      <p:sp>
        <p:nvSpPr>
          <p:cNvPr id="35" name="모서리가 둥근 직사각형 34"/>
          <p:cNvSpPr/>
          <p:nvPr/>
        </p:nvSpPr>
        <p:spPr bwMode="auto">
          <a:xfrm>
            <a:off x="5400303" y="2780928"/>
            <a:ext cx="2772097" cy="518371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휴먼견출새내기체" pitchFamily="18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68034" y="4305208"/>
            <a:ext cx="286550" cy="355276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36000" rIns="36000" bIns="72000" rtlCol="0">
            <a:spAutoFit/>
          </a:bodyPr>
          <a:lstStyle/>
          <a:p>
            <a:pPr algn="l"/>
            <a:r>
              <a:rPr lang="en-US" altLang="ko-KR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A</a:t>
            </a:r>
            <a:endParaRPr lang="ko-KR" altLang="en-US" sz="1600" b="1" spc="-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03238" y="4305208"/>
            <a:ext cx="286550" cy="355276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36000" rIns="36000" bIns="72000" rtlCol="0">
            <a:spAutoFit/>
          </a:bodyPr>
          <a:lstStyle/>
          <a:p>
            <a:pPr algn="l"/>
            <a:r>
              <a:rPr lang="en-US" altLang="ko-KR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B</a:t>
            </a:r>
            <a:endParaRPr lang="ko-KR" altLang="en-US" sz="1600" b="1" spc="-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06315" y="4305208"/>
            <a:ext cx="286550" cy="355276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36000" rIns="36000" bIns="72000" rtlCol="0">
            <a:spAutoFit/>
          </a:bodyPr>
          <a:lstStyle/>
          <a:p>
            <a:pPr algn="l"/>
            <a:r>
              <a:rPr lang="en-US" altLang="ko-KR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C</a:t>
            </a:r>
            <a:endParaRPr lang="ko-KR" altLang="en-US" sz="1600" b="1" spc="-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041624" y="5553009"/>
            <a:ext cx="834631" cy="355276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36000" rIns="36000" bIns="72000" rtlCol="0">
            <a:spAutoFit/>
          </a:bodyPr>
          <a:lstStyle/>
          <a:p>
            <a:pPr algn="l"/>
            <a:r>
              <a:rPr lang="en-US" altLang="ko-KR" sz="1600" b="1" spc="-1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ABC</a:t>
            </a:r>
            <a:endParaRPr lang="ko-KR" altLang="en-US" sz="1600" b="1" spc="-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7185" name="직선 화살표 연결선 6"/>
          <p:cNvCxnSpPr>
            <a:cxnSpLocks noChangeShapeType="1"/>
            <a:stCxn id="7" idx="2"/>
            <a:endCxn id="28" idx="0"/>
          </p:cNvCxnSpPr>
          <p:nvPr/>
        </p:nvCxnSpPr>
        <p:spPr bwMode="auto">
          <a:xfrm flipH="1">
            <a:off x="1822847" y="1916832"/>
            <a:ext cx="3456384" cy="864096"/>
          </a:xfrm>
          <a:prstGeom prst="straightConnector1">
            <a:avLst/>
          </a:prstGeom>
          <a:noFill/>
          <a:ln w="28575" algn="ctr">
            <a:solidFill>
              <a:srgbClr val="FF0000">
                <a:alpha val="50196"/>
              </a:srgb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직선 화살표 연결선 6"/>
          <p:cNvCxnSpPr>
            <a:cxnSpLocks noChangeShapeType="1"/>
            <a:stCxn id="7" idx="2"/>
            <a:endCxn id="34" idx="0"/>
          </p:cNvCxnSpPr>
          <p:nvPr/>
        </p:nvCxnSpPr>
        <p:spPr bwMode="auto">
          <a:xfrm flipH="1">
            <a:off x="4215051" y="1916832"/>
            <a:ext cx="1064180" cy="864096"/>
          </a:xfrm>
          <a:prstGeom prst="straightConnector1">
            <a:avLst/>
          </a:prstGeom>
          <a:noFill/>
          <a:ln w="28575" algn="ctr">
            <a:solidFill>
              <a:srgbClr val="FF0000">
                <a:alpha val="50196"/>
              </a:srgb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직선 화살표 연결선 6"/>
          <p:cNvCxnSpPr>
            <a:cxnSpLocks noChangeShapeType="1"/>
            <a:stCxn id="7" idx="2"/>
            <a:endCxn id="35" idx="0"/>
          </p:cNvCxnSpPr>
          <p:nvPr/>
        </p:nvCxnSpPr>
        <p:spPr bwMode="auto">
          <a:xfrm>
            <a:off x="5279231" y="1916832"/>
            <a:ext cx="1507121" cy="864096"/>
          </a:xfrm>
          <a:prstGeom prst="straightConnector1">
            <a:avLst/>
          </a:prstGeom>
          <a:noFill/>
          <a:ln w="28575" algn="ctr">
            <a:solidFill>
              <a:srgbClr val="FF0000">
                <a:alpha val="50196"/>
              </a:srgb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" name="모서리가 둥근 직사각형 49"/>
          <p:cNvSpPr/>
          <p:nvPr/>
        </p:nvSpPr>
        <p:spPr bwMode="auto">
          <a:xfrm>
            <a:off x="720941" y="4084801"/>
            <a:ext cx="1330780" cy="1171791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휴먼견출새내기체" pitchFamily="18" charset="-127"/>
            </a:endParaRPr>
          </a:p>
        </p:txBody>
      </p:sp>
      <p:sp>
        <p:nvSpPr>
          <p:cNvPr id="51" name="모서리가 둥근 직사각형 50"/>
          <p:cNvSpPr/>
          <p:nvPr/>
        </p:nvSpPr>
        <p:spPr bwMode="auto">
          <a:xfrm>
            <a:off x="2410004" y="4084801"/>
            <a:ext cx="1330780" cy="1171791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휴먼견출새내기체" pitchFamily="18" charset="-127"/>
            </a:endParaRPr>
          </a:p>
        </p:txBody>
      </p:sp>
      <p:sp>
        <p:nvSpPr>
          <p:cNvPr id="52" name="모서리가 둥근 직사각형 51"/>
          <p:cNvSpPr/>
          <p:nvPr/>
        </p:nvSpPr>
        <p:spPr bwMode="auto">
          <a:xfrm>
            <a:off x="4283404" y="3453351"/>
            <a:ext cx="1442489" cy="1919865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휴먼견출새내기체" pitchFamily="18" charset="-127"/>
            </a:endParaRPr>
          </a:p>
        </p:txBody>
      </p:sp>
      <p:cxnSp>
        <p:nvCxnSpPr>
          <p:cNvPr id="53" name="직선 화살표 연결선 6"/>
          <p:cNvCxnSpPr>
            <a:cxnSpLocks noChangeShapeType="1"/>
            <a:stCxn id="28" idx="2"/>
            <a:endCxn id="50" idx="0"/>
          </p:cNvCxnSpPr>
          <p:nvPr/>
        </p:nvCxnSpPr>
        <p:spPr bwMode="auto">
          <a:xfrm flipH="1">
            <a:off x="1386331" y="3299299"/>
            <a:ext cx="436516" cy="785502"/>
          </a:xfrm>
          <a:prstGeom prst="straightConnector1">
            <a:avLst/>
          </a:prstGeom>
          <a:noFill/>
          <a:ln w="28575" algn="ctr">
            <a:solidFill>
              <a:srgbClr val="FF0000">
                <a:alpha val="50196"/>
              </a:srgb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직선 화살표 연결선 6"/>
          <p:cNvCxnSpPr>
            <a:cxnSpLocks noChangeShapeType="1"/>
            <a:stCxn id="34" idx="2"/>
          </p:cNvCxnSpPr>
          <p:nvPr/>
        </p:nvCxnSpPr>
        <p:spPr bwMode="auto">
          <a:xfrm flipH="1">
            <a:off x="3087866" y="3299299"/>
            <a:ext cx="1127185" cy="785502"/>
          </a:xfrm>
          <a:prstGeom prst="straightConnector1">
            <a:avLst/>
          </a:prstGeom>
          <a:noFill/>
          <a:ln w="28575" algn="ctr">
            <a:solidFill>
              <a:srgbClr val="FF0000">
                <a:alpha val="50196"/>
              </a:srgb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직선 화살표 연결선 6"/>
          <p:cNvCxnSpPr>
            <a:cxnSpLocks noChangeShapeType="1"/>
            <a:stCxn id="35" idx="2"/>
            <a:endCxn id="52" idx="0"/>
          </p:cNvCxnSpPr>
          <p:nvPr/>
        </p:nvCxnSpPr>
        <p:spPr bwMode="auto">
          <a:xfrm flipH="1">
            <a:off x="5004649" y="3299299"/>
            <a:ext cx="1781703" cy="154052"/>
          </a:xfrm>
          <a:prstGeom prst="straightConnector1">
            <a:avLst/>
          </a:prstGeom>
          <a:noFill/>
          <a:ln w="28575" algn="ctr">
            <a:solidFill>
              <a:srgbClr val="FF0000">
                <a:alpha val="50196"/>
              </a:srgb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4" name="모서리가 둥근 직사각형 63"/>
          <p:cNvSpPr/>
          <p:nvPr/>
        </p:nvSpPr>
        <p:spPr bwMode="auto">
          <a:xfrm>
            <a:off x="5997575" y="3508217"/>
            <a:ext cx="2174825" cy="2496450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휴먼견출새내기체" pitchFamily="18" charset="-127"/>
            </a:endParaRPr>
          </a:p>
        </p:txBody>
      </p:sp>
      <p:cxnSp>
        <p:nvCxnSpPr>
          <p:cNvPr id="66" name="직선 화살표 연결선 10"/>
          <p:cNvCxnSpPr>
            <a:cxnSpLocks noChangeShapeType="1"/>
            <a:stCxn id="51" idx="2"/>
          </p:cNvCxnSpPr>
          <p:nvPr/>
        </p:nvCxnSpPr>
        <p:spPr bwMode="auto">
          <a:xfrm>
            <a:off x="3075394" y="5256592"/>
            <a:ext cx="2203836" cy="474055"/>
          </a:xfrm>
          <a:prstGeom prst="straightConnector1">
            <a:avLst/>
          </a:prstGeom>
          <a:noFill/>
          <a:ln w="28575" algn="ctr">
            <a:solidFill>
              <a:srgbClr val="FF0000">
                <a:alpha val="50196"/>
              </a:srgb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9" name="직선 화살표 연결선 10"/>
          <p:cNvCxnSpPr>
            <a:cxnSpLocks noChangeShapeType="1"/>
            <a:stCxn id="50" idx="2"/>
          </p:cNvCxnSpPr>
          <p:nvPr/>
        </p:nvCxnSpPr>
        <p:spPr bwMode="auto">
          <a:xfrm>
            <a:off x="1386331" y="5256592"/>
            <a:ext cx="3892900" cy="458639"/>
          </a:xfrm>
          <a:prstGeom prst="straightConnector1">
            <a:avLst/>
          </a:prstGeom>
          <a:noFill/>
          <a:ln w="28575" algn="ctr">
            <a:solidFill>
              <a:srgbClr val="FF0000">
                <a:alpha val="50196"/>
              </a:srgb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4" name="TextBox 73"/>
          <p:cNvSpPr txBox="1"/>
          <p:nvPr/>
        </p:nvSpPr>
        <p:spPr>
          <a:xfrm>
            <a:off x="6130844" y="3701339"/>
            <a:ext cx="7617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spc="-100" dirty="0" smtClean="0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산출물</a:t>
            </a:r>
            <a:endParaRPr lang="ko-KR" altLang="en-US" sz="1600" b="1" spc="-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b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b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b="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</a:t>
            </a:r>
            <a:r>
              <a:rPr kumimoji="0" lang="ko-KR" altLang="en-US" b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</p:txBody>
      </p:sp>
      <p:sp>
        <p:nvSpPr>
          <p:cNvPr id="11267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F86B8D5F-BC8E-4BE9-9B77-71CEEF4A6365}" type="slidenum"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r>
              <a:rPr kumimoji="0" lang="en-US" altLang="ko-KR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/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판정</a:t>
            </a: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152400" y="4077072"/>
            <a:ext cx="8839200" cy="2171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914400" indent="-45720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AutoNum type="arabicPeriod"/>
            </a:pPr>
            <a:endParaRPr lang="ko-KR" altLang="en-US" sz="18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1219200"/>
            <a:ext cx="8839200" cy="487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+mn-lt"/>
                <a:ea typeface="+mn-ea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altLang="ko-KR" sz="1800" kern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“</a:t>
            </a:r>
            <a:r>
              <a:rPr lang="ko-KR" altLang="en-US" sz="1800" kern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판정</a:t>
            </a:r>
            <a:r>
              <a:rPr lang="en-US" altLang="ko-KR" sz="1800" kern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”</a:t>
            </a:r>
            <a:r>
              <a:rPr lang="ko-KR" altLang="en-US" sz="1800" kern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은 </a:t>
            </a:r>
            <a:r>
              <a:rPr lang="en-US" altLang="ko-KR" sz="1800" kern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“</a:t>
            </a:r>
            <a:r>
              <a:rPr lang="ko-KR" altLang="en-US" sz="1800" kern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창출</a:t>
            </a:r>
            <a:r>
              <a:rPr lang="en-US" altLang="ko-KR" sz="1800" kern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”</a:t>
            </a:r>
            <a:r>
              <a:rPr lang="ko-KR" altLang="en-US" sz="1800" kern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과 </a:t>
            </a:r>
            <a:r>
              <a:rPr lang="en-US" altLang="ko-KR" sz="1800" kern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“</a:t>
            </a:r>
            <a:r>
              <a:rPr lang="ko-KR" altLang="en-US" sz="1800" kern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다듬기</a:t>
            </a:r>
            <a:r>
              <a:rPr lang="en-US" altLang="ko-KR" sz="1800" kern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” </a:t>
            </a:r>
            <a:r>
              <a:rPr lang="ko-KR" altLang="en-US" sz="1800" kern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과정을 거친 아이디어 중에서 최상의 아이디어를 고르는 과정이다</a:t>
            </a:r>
            <a:r>
              <a:rPr lang="en-US" altLang="ko-KR" sz="1800" kern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endParaRPr lang="en-US" altLang="ko-KR" sz="1800" kern="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sz="1800" kern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판정을 하는 엔지니어는 </a:t>
            </a:r>
            <a:r>
              <a:rPr lang="en-US" altLang="ko-KR" sz="1800" kern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“</a:t>
            </a:r>
            <a:r>
              <a:rPr lang="ko-KR" altLang="en-US" sz="1800" kern="0" dirty="0" smtClean="0">
                <a:solidFill>
                  <a:srgbClr val="FF33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심판관</a:t>
            </a:r>
            <a:r>
              <a:rPr lang="en-US" altLang="ko-KR" sz="1800" kern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”</a:t>
            </a:r>
            <a:r>
              <a:rPr lang="ko-KR" altLang="en-US" sz="1800" kern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의 마음가짐이 필요하다</a:t>
            </a:r>
            <a:r>
              <a:rPr lang="en-US" altLang="ko-KR" sz="1800" kern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sz="1800" kern="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비판적 사고</a:t>
            </a:r>
            <a:r>
              <a:rPr lang="ko-KR" altLang="en-US" sz="1800" kern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1800" kern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1800" kern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무조건적 비판이 아닌 대안을 제시하는 비판만이 가치가 있다</a:t>
            </a:r>
            <a:r>
              <a:rPr lang="en-US" altLang="ko-KR" sz="1800" kern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endParaRPr lang="en-US" altLang="ko-KR" sz="1800" kern="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sz="1800" kern="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판정 절차</a:t>
            </a:r>
            <a:endParaRPr lang="en-US" altLang="ko-KR" sz="1800" kern="0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539750" indent="-1841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AutoNum type="arabicPeriod"/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판정 </a:t>
            </a:r>
            <a:r>
              <a:rPr lang="ko-KR" altLang="en-US" sz="1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기준 설정</a:t>
            </a:r>
          </a:p>
          <a:p>
            <a:pPr marL="539750" indent="-1841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AutoNum type="arabicPeriod"/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아이디어 </a:t>
            </a:r>
            <a:r>
              <a:rPr lang="ko-KR" altLang="en-US" sz="1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조사 및 서열화</a:t>
            </a:r>
          </a:p>
          <a:p>
            <a:pPr marL="539750" indent="-1841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AutoNum type="arabicPeriod"/>
            </a:pPr>
            <a:r>
              <a:rPr lang="ko-KR" altLang="en-US" sz="18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선정된 </a:t>
            </a:r>
            <a:r>
              <a:rPr lang="ko-KR" altLang="en-US" sz="1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대안에 대해</a:t>
            </a:r>
            <a:r>
              <a:rPr lang="en-US" altLang="ko-KR" sz="1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부족한 점 조사 및 결점 보완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endParaRPr lang="en-US" altLang="ko-KR" sz="1800" kern="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pic>
        <p:nvPicPr>
          <p:cNvPr id="8" name="Picture 5" descr="Judge-gavel-611P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69" b="16809"/>
          <a:stretch/>
        </p:blipFill>
        <p:spPr bwMode="auto">
          <a:xfrm>
            <a:off x="1907704" y="4730687"/>
            <a:ext cx="1423045" cy="864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 descr="WahooArt.com &gt;&gt; Painter: Lorenzo Lotto &gt;&gt; Paintings: St. Lucia before the Jud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7856" y="3501008"/>
            <a:ext cx="2676100" cy="2737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4283968" y="5878513"/>
            <a:ext cx="1781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Lorenzo Lotto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0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St. Lucia before the Judge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바닥글 개체 틀 2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17411" name="슬라이드 번호 개체 틀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35B7692B-FBBE-4497-805B-108072AB979F}" type="slidenum"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r>
              <a:rPr kumimoji="0" lang="en-US" altLang="ko-KR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320519" name="Rectangle 7"/>
          <p:cNvSpPr>
            <a:spLocks noChangeArrowheads="1"/>
          </p:cNvSpPr>
          <p:nvPr/>
        </p:nvSpPr>
        <p:spPr bwMode="auto">
          <a:xfrm>
            <a:off x="990600" y="2409825"/>
            <a:ext cx="7315200" cy="15430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ko-KR" altLang="en-US" b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228600" y="1219200"/>
            <a:ext cx="87630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just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sz="1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혼자 또는 다른 한 사람과 함께, 아래 형상들을 보시오. 각각의 </a:t>
            </a:r>
            <a:r>
              <a:rPr lang="ko-KR" altLang="en-US" sz="180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형상들에서</a:t>
            </a:r>
            <a:r>
              <a:rPr lang="ko-KR" altLang="en-US" sz="1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어떤 패턴을 볼 수 있습니까?  연속 및 반복되는 형상들로부터 의미를 인식할 수 있나요?  만약 당신의 패러다임과 </a:t>
            </a:r>
            <a:r>
              <a:rPr lang="ko-KR" altLang="en-US" sz="1800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평상시의 인식 습관</a:t>
            </a:r>
            <a:r>
              <a:rPr lang="ko-KR" altLang="en-US" sz="18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때문에 형상들 안에 담겨있는 메시지를 인식할 수 없다면 다음 문단을 읽어라.</a:t>
            </a:r>
          </a:p>
        </p:txBody>
      </p:sp>
      <p:pic>
        <p:nvPicPr>
          <p:cNvPr id="17414" name="Picture 4" descr="244p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328863"/>
            <a:ext cx="7315200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Rectangle 5"/>
          <p:cNvSpPr>
            <a:spLocks noChangeArrowheads="1"/>
          </p:cNvSpPr>
          <p:nvPr/>
        </p:nvSpPr>
        <p:spPr bwMode="auto">
          <a:xfrm>
            <a:off x="152400" y="381000"/>
            <a:ext cx="8839200" cy="685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2800" b="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sz="2800" b="0">
                <a:solidFill>
                  <a:schemeClr val="tx2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분 활동 : 인식</a:t>
            </a:r>
          </a:p>
        </p:txBody>
      </p:sp>
      <p:sp>
        <p:nvSpPr>
          <p:cNvPr id="320518" name="Rectangle 6"/>
          <p:cNvSpPr>
            <a:spLocks noChangeArrowheads="1"/>
          </p:cNvSpPr>
          <p:nvPr/>
        </p:nvSpPr>
        <p:spPr bwMode="auto">
          <a:xfrm>
            <a:off x="152400" y="4114800"/>
            <a:ext cx="88392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just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sz="1800">
                <a:latin typeface="HY헤드라인M" panose="02030600000101010101" pitchFamily="18" charset="-127"/>
                <a:ea typeface="HY헤드라인M" panose="02030600000101010101" pitchFamily="18" charset="-127"/>
              </a:rPr>
              <a:t>각각의 심볼들을 분석하는 대신에 나열된 형상들을 다른 각도에서 바라보라-형상들 사이의 빈 공간에 어떤 뜻이 숨어 있다면 그것이 무엇일까? 당신은 왜 어떤 사람들은 답을 즉시 아는 것을 어렵다고 생각하나? 이 과제의 성격과 그것을 푸는 방법에 대한 당신의 전제조건은 무엇이었나? 일반적으로는 형상의 외곽선을 그리려고 시도하기 때문에 이 그림을 워드프로세서 프로그램을 사용하여 처음 그리려고 할 때에는 매우 어려운 작업이 될 것이다. 문제를 뒤집어서 선이 아닌 면적으로 인식하면 각각의 형상들을 연속된 사각형으로 구성시키는 일은 아주 쉬운 일이 된다.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9" grpId="0" animBg="1"/>
      <p:bldP spid="32051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b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 </a:t>
            </a:r>
          </a:p>
        </p:txBody>
      </p:sp>
      <p:sp>
        <p:nvSpPr>
          <p:cNvPr id="19459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AFF813F1-751B-4724-9118-5AB960289E71}" type="slidenum"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r>
              <a:rPr kumimoji="0" lang="en-US" altLang="ko-KR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/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판정 도구 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가중 순위 결정법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07232"/>
            <a:ext cx="8839200" cy="4658072"/>
          </a:xfrm>
          <a:noFill/>
        </p:spPr>
        <p:txBody>
          <a:bodyPr/>
          <a:lstStyle/>
          <a:p>
            <a:pPr marL="857250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단계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	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순위를 매기기 위한 판정기준을 모두 나열한다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</a:p>
          <a:p>
            <a:pPr marL="857250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단계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	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판정기준에 대하여 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안 비교법에 의하여 순위를 매긴다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</a:p>
          <a:p>
            <a:pPr marL="857250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3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단계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	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상위 몇 개의 판정기준을 선택하여 가중치를 총합이 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‘1’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이 되도록 할당한다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</a:p>
          <a:p>
            <a:pPr marL="857250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4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단계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	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가중 순위 행렬 작성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가장 왼쪽 열에 순위가 매겨질 해결 방안들을 적고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판정기준들과 할당된 가중치를 가장 위쪽 행에 적는다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</a:p>
          <a:p>
            <a:pPr marL="857250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endParaRPr lang="en-US" altLang="ko-KR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857250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5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단계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	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각 판정기준들에 대하여 해결방안들을 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안 비교법에 의하여 투표한다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</a:p>
          <a:p>
            <a:pPr marL="857250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6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단계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	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얻은 투표수에 가중치를 곱하여 가중 점수를 얻는다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</a:p>
          <a:p>
            <a:pPr marL="857250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7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단계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	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각 해결방안에 대하여 가중 점수들을 다 더하여 총점을 얻는다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</a:p>
          <a:p>
            <a:pPr marL="857250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8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단계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	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총점 순서대로 최종 순위를 매기고 맨 마지막 열에 최종 순위를 적는다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</a:p>
          <a:p>
            <a:pPr marL="857250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9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단계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	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이렇게 얻어진 최종 순위가 타당한지를 검토한다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즉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계산 오류 또는 가중치 오류 등이 있는지 검토한다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</a:p>
          <a:p>
            <a:pPr marL="857250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endParaRPr lang="en-US" altLang="ko-KR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857250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10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단계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최고 점수를 받은 아이디어의 단점을 보완한다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</a:p>
          <a:p>
            <a:pPr marL="857250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endParaRPr lang="ko-KR" altLang="en-US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모서리가 둥근 직사각형 5"/>
          <p:cNvSpPr/>
          <p:nvPr/>
        </p:nvSpPr>
        <p:spPr bwMode="auto">
          <a:xfrm>
            <a:off x="152400" y="1514275"/>
            <a:ext cx="8839200" cy="1626693"/>
          </a:xfrm>
          <a:prstGeom prst="roundRect">
            <a:avLst>
              <a:gd name="adj" fmla="val 4217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휴먼견출새내기체" pitchFamily="18" charset="-127"/>
            </a:endParaRPr>
          </a:p>
        </p:txBody>
      </p:sp>
      <p:sp>
        <p:nvSpPr>
          <p:cNvPr id="7" name="모서리가 둥근 직사각형 6"/>
          <p:cNvSpPr/>
          <p:nvPr/>
        </p:nvSpPr>
        <p:spPr bwMode="auto">
          <a:xfrm>
            <a:off x="152400" y="3429000"/>
            <a:ext cx="8839200" cy="1944216"/>
          </a:xfrm>
          <a:prstGeom prst="roundRect">
            <a:avLst>
              <a:gd name="adj" fmla="val 3094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휴먼견출새내기체" pitchFamily="18" charset="-127"/>
            </a:endParaRPr>
          </a:p>
        </p:txBody>
      </p:sp>
      <p:sp>
        <p:nvSpPr>
          <p:cNvPr id="8" name="모서리가 둥근 직사각형 7"/>
          <p:cNvSpPr/>
          <p:nvPr/>
        </p:nvSpPr>
        <p:spPr bwMode="auto">
          <a:xfrm>
            <a:off x="152400" y="5661248"/>
            <a:ext cx="8839200" cy="432048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휴먼견출새내기체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79318" y="1195536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l">
              <a:spcBef>
                <a:spcPct val="10000"/>
              </a:spcBef>
              <a:spcAft>
                <a:spcPct val="10000"/>
              </a:spcAft>
            </a:pPr>
            <a:r>
              <a:rPr lang="en-US" altLang="ko-KR" sz="14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1. </a:t>
            </a:r>
            <a:r>
              <a:rPr lang="ko-KR" altLang="en-US" sz="14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판정 </a:t>
            </a:r>
            <a:r>
              <a:rPr lang="ko-KR" altLang="en-US" sz="1400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기준 </a:t>
            </a:r>
            <a:r>
              <a:rPr lang="ko-KR" altLang="en-US" sz="14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설정</a:t>
            </a:r>
            <a:endParaRPr lang="ko-KR" altLang="en-US" sz="1400" dirty="0">
              <a:solidFill>
                <a:srgbClr val="FF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79318" y="3121223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l">
              <a:spcBef>
                <a:spcPct val="10000"/>
              </a:spcBef>
              <a:spcAft>
                <a:spcPct val="10000"/>
              </a:spcAft>
            </a:pPr>
            <a:r>
              <a:rPr lang="en-US" altLang="ko-KR" sz="14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2. </a:t>
            </a:r>
            <a:r>
              <a:rPr lang="ko-KR" altLang="en-US" sz="1400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아이디어 조사 및 서열화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179318" y="5354535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l">
              <a:spcBef>
                <a:spcPct val="10000"/>
              </a:spcBef>
              <a:spcAft>
                <a:spcPct val="10000"/>
              </a:spcAft>
            </a:pPr>
            <a:r>
              <a:rPr lang="en-US" altLang="ko-KR" sz="14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3. </a:t>
            </a:r>
            <a:r>
              <a:rPr lang="ko-KR" altLang="en-US" sz="1400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선정된 대안에 대해</a:t>
            </a:r>
            <a:r>
              <a:rPr lang="en-US" altLang="ko-KR" sz="1400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1400" dirty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부족한 점 조사 및 결점 </a:t>
            </a:r>
            <a:r>
              <a:rPr lang="ko-KR" altLang="en-US" sz="1400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보완</a:t>
            </a:r>
            <a:endParaRPr lang="ko-KR" altLang="en-US" sz="1400" dirty="0">
              <a:solidFill>
                <a:srgbClr val="FF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b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충북대학교 토목공학부 정보기술기반 건설경영연구실 </a:t>
            </a:r>
            <a:r>
              <a:rPr kumimoji="0" lang="en-US" altLang="ko-KR" b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r>
              <a:rPr kumimoji="0" lang="ko-KR" altLang="en-US" b="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창의공학</a:t>
            </a:r>
            <a:r>
              <a:rPr kumimoji="0" lang="ko-KR" altLang="en-US" b="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</p:txBody>
      </p:sp>
      <p:sp>
        <p:nvSpPr>
          <p:cNvPr id="20483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- </a:t>
            </a:r>
            <a:fld id="{CB804092-365C-43FA-8279-12B247898591}" type="slidenum">
              <a:rPr kumimoji="0" lang="ko-KR" altLang="en-US" b="0">
                <a:latin typeface="HY헤드라인M" panose="02030600000101010101" pitchFamily="18" charset="-127"/>
                <a:ea typeface="HY헤드라인M" panose="02030600000101010101" pitchFamily="18" charset="-127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r>
              <a:rPr kumimoji="0" lang="en-US" altLang="ko-KR" b="0">
                <a:latin typeface="HY헤드라인M" panose="02030600000101010101" pitchFamily="18" charset="-127"/>
                <a:ea typeface="HY헤드라인M" panose="02030600000101010101" pitchFamily="18" charset="-127"/>
              </a:rPr>
              <a:t> -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ln cap="flat"/>
        </p:spPr>
        <p:txBody>
          <a:bodyPr/>
          <a:lstStyle/>
          <a:p>
            <a:pPr eaLnBrk="1" hangingPunct="1"/>
            <a:r>
              <a:rPr lang="ko-KR" altLang="en-US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순위매기기 예제 (1/6)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839200" cy="5003800"/>
          </a:xfrm>
          <a:noFill/>
        </p:spPr>
        <p:txBody>
          <a:bodyPr/>
          <a:lstStyle/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새 차를 구매하기 전에 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가지 종류의 차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차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Ⅰ,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차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Ⅱ,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차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Ⅲ,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차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Ⅳ,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차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Ⅴ)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에 대한 순위를 매기고자 한다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단계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	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순위를 매기기 위한 판정기준을 모두 나열한다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	①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신차 구입 가격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②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차량 유지비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③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안전성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④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운전 편의성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	⑤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차체 미관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 ⑥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승차감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⑦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회사의 평판</a:t>
            </a:r>
            <a:endParaRPr lang="en-US" altLang="ko-KR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단계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	</a:t>
            </a:r>
            <a:r>
              <a:rPr lang="en-US" altLang="ko-KR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안 비교법</a:t>
            </a:r>
            <a:r>
              <a:rPr lang="en-US" altLang="ko-KR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둘씩 쌍을 지어 비교</a:t>
            </a:r>
            <a:r>
              <a:rPr lang="en-US" altLang="ko-KR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으로 판정기준 순위 결정 </a:t>
            </a:r>
            <a:endParaRPr lang="en-US" altLang="ko-KR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endParaRPr lang="en-US" altLang="ko-KR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endParaRPr lang="en-US" altLang="ko-KR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endParaRPr lang="en-US" altLang="ko-KR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endParaRPr lang="en-US" altLang="ko-KR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endParaRPr lang="en-US" altLang="ko-KR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endParaRPr lang="en-US" altLang="ko-KR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endParaRPr lang="en-US" altLang="ko-KR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None/>
            </a:pPr>
            <a:r>
              <a:rPr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 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           </a:t>
            </a:r>
            <a:r>
              <a:rPr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한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판정기준이 </a:t>
            </a:r>
            <a:r>
              <a:rPr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받을 수 있는 최대 득표수 </a:t>
            </a:r>
            <a:r>
              <a:rPr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= (</a:t>
            </a:r>
            <a:r>
              <a:rPr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판정기준 수 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– </a:t>
            </a:r>
            <a:r>
              <a:rPr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1)</a:t>
            </a:r>
            <a:r>
              <a:rPr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  <a:sym typeface="Wingdings" panose="05000000000000000000" pitchFamily="2" charset="2"/>
              </a:rPr>
              <a:t>표</a:t>
            </a:r>
            <a:r>
              <a:rPr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en-US" altLang="ko-KR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None/>
            </a:pP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            </a:t>
            </a:r>
            <a:r>
              <a:rPr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총 투표수 </a:t>
            </a:r>
            <a:r>
              <a:rPr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= </a:t>
            </a:r>
            <a:r>
              <a:rPr lang="en-US" altLang="ko-KR" baseline="-25000" dirty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N</a:t>
            </a:r>
            <a:r>
              <a:rPr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C</a:t>
            </a:r>
            <a:r>
              <a:rPr lang="en-US" altLang="ko-KR" baseline="-25000" dirty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2</a:t>
            </a:r>
            <a:r>
              <a:rPr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 = N(N-1)/2, 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(N : </a:t>
            </a:r>
            <a:r>
              <a:rPr lang="ko-KR" altLang="en-US" sz="1400" dirty="0" err="1" smtClean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판정기준의</a:t>
            </a:r>
            <a:r>
              <a:rPr lang="en-US" altLang="ko-KR" sz="1400" dirty="0" smtClean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ko-KR" altLang="en-US" sz="1400" dirty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수</a:t>
            </a:r>
            <a:r>
              <a:rPr lang="en-US" altLang="ko-KR" sz="1400" dirty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)</a:t>
            </a:r>
            <a:r>
              <a:rPr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altLang="ko-KR" baseline="-25000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C</a:t>
            </a:r>
            <a:r>
              <a:rPr lang="en-US" altLang="ko-KR" baseline="-25000" dirty="0" smtClean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2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  <a:cs typeface="Arial" panose="020B0604020202020204" pitchFamily="34" charset="0"/>
              </a:rPr>
              <a:t>= 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21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표</a:t>
            </a:r>
            <a:endParaRPr lang="en-US" altLang="ko-KR" dirty="0">
              <a:latin typeface="HY헤드라인M" panose="02030600000101010101" pitchFamily="18" charset="-127"/>
              <a:ea typeface="HY헤드라인M" panose="02030600000101010101" pitchFamily="18" charset="-127"/>
              <a:cs typeface="Arial" panose="020B0604020202020204" pitchFamily="34" charset="0"/>
            </a:endParaRP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None/>
            </a:pPr>
            <a:r>
              <a:rPr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/>
            </a:r>
            <a:br>
              <a:rPr lang="en-US" altLang="ko-KR" dirty="0">
                <a:latin typeface="HY헤드라인M" panose="02030600000101010101" pitchFamily="18" charset="-127"/>
                <a:ea typeface="HY헤드라인M" panose="02030600000101010101" pitchFamily="18" charset="-127"/>
              </a:rPr>
            </a:br>
            <a:endParaRPr lang="en-US" altLang="ko-KR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Font typeface="Wingdings" panose="05000000000000000000" pitchFamily="2" charset="2"/>
              <a:buNone/>
            </a:pPr>
            <a:endParaRPr lang="en-US" altLang="ko-KR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1314450" lvl="1" indent="-857250" eaLnBrk="1" hangingPunct="1">
              <a:spcBef>
                <a:spcPct val="10000"/>
              </a:spcBef>
              <a:spcAft>
                <a:spcPct val="10000"/>
              </a:spcAft>
              <a:buNone/>
            </a:pPr>
            <a:endParaRPr lang="ko-KR" altLang="en-US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0486" name="Rectangle 4"/>
          <p:cNvSpPr>
            <a:spLocks noChangeArrowheads="1"/>
          </p:cNvSpPr>
          <p:nvPr/>
        </p:nvSpPr>
        <p:spPr bwMode="auto">
          <a:xfrm>
            <a:off x="0" y="2620963"/>
            <a:ext cx="9144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Font typeface="Wingdings" panose="05000000000000000000" pitchFamily="2" charset="2"/>
              <a:buChar char="q"/>
              <a:defRPr kumimoji="1" b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anose="05000000000000000000" pitchFamily="2" charset="2"/>
              <a:buChar char="ü"/>
              <a:defRPr kumimoji="1">
                <a:solidFill>
                  <a:srgbClr val="0000FF"/>
                </a:solidFill>
                <a:latin typeface="휴먼견출새내기체" pitchFamily="18" charset="-127"/>
                <a:ea typeface="휴먼견출새내기체" pitchFamily="18" charset="-127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anose="05000000000000000000" pitchFamily="2" charset="2"/>
              <a:buChar char="§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3pPr>
            <a:lvl4pPr marL="16002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>
                <a:solidFill>
                  <a:schemeClr val="tx1"/>
                </a:solidFill>
                <a:latin typeface="휴먼견출새내기체" pitchFamily="18" charset="-127"/>
                <a:ea typeface="휴먼견출새내기체" pitchFamily="18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ko-KR" altLang="en-US" b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328724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58723"/>
              </p:ext>
            </p:extLst>
          </p:nvPr>
        </p:nvGraphicFramePr>
        <p:xfrm>
          <a:off x="1592750" y="3224686"/>
          <a:ext cx="6851650" cy="2133500"/>
        </p:xfrm>
        <a:graphic>
          <a:graphicData uri="http://schemas.openxmlformats.org/drawingml/2006/table">
            <a:tbl>
              <a:tblPr/>
              <a:tblGrid>
                <a:gridCol w="311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6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61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판정기준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95" marB="4569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얻은 투표</a:t>
                      </a:r>
                      <a:endParaRPr kumimoji="1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95" marB="4569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득표수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95" marB="4569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502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①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신차 구입 가격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②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차량 유지비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③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안전성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④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운전 편의성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⑤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차체 미관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⑥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승차감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⑦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회사의 평판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95" marB="4569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11111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11111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111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111</a:t>
                      </a: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95" marB="4569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695" marB="4569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휴먼견출새내기체"/>
        <a:ea typeface="휴먼견출새내기체"/>
        <a:cs typeface=""/>
      </a:majorFont>
      <a:minorFont>
        <a:latin typeface="휴먼견출새내기체"/>
        <a:ea typeface="휴먼견출새내기체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휴먼견출새내기체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휴먼견출새내기체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6205</TotalTime>
  <Words>1699</Words>
  <Application>Microsoft Office PowerPoint</Application>
  <PresentationFormat>화면 슬라이드 쇼(4:3)</PresentationFormat>
  <Paragraphs>630</Paragraphs>
  <Slides>24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3" baseType="lpstr">
      <vt:lpstr>HY헤드라인M</vt:lpstr>
      <vt:lpstr>굴림</vt:lpstr>
      <vt:lpstr>맑은 고딕</vt:lpstr>
      <vt:lpstr>휴먼견출새내기체</vt:lpstr>
      <vt:lpstr>Arial</vt:lpstr>
      <vt:lpstr>Symbol</vt:lpstr>
      <vt:lpstr>Times New Roman</vt:lpstr>
      <vt:lpstr>Wingdings</vt:lpstr>
      <vt:lpstr>기본 디자인</vt:lpstr>
      <vt:lpstr>#04. 아이디어 다듬기, 판정, 실행</vt:lpstr>
      <vt:lpstr>아이디어 다듬기의 정의</vt:lpstr>
      <vt:lpstr>아이디어 다듬기의 규칙</vt:lpstr>
      <vt:lpstr>아이디어 다듬기 과정</vt:lpstr>
      <vt:lpstr>아이디어 다듬기 과정 예시</vt:lpstr>
      <vt:lpstr>아이디어 판정</vt:lpstr>
      <vt:lpstr>PowerPoint 프레젠테이션</vt:lpstr>
      <vt:lpstr>아이디어 판정 도구 : 가중 순위 결정법</vt:lpstr>
      <vt:lpstr>순위매기기 예제 (1/6)</vt:lpstr>
      <vt:lpstr>순위매기기 예제 (2/6)</vt:lpstr>
      <vt:lpstr>순위매기기 예제 (3/6)</vt:lpstr>
      <vt:lpstr>순위매기기 예제 (4/6)</vt:lpstr>
      <vt:lpstr>순위매기기 예제 (5/6)</vt:lpstr>
      <vt:lpstr>순위매기기 예제 (6/6)</vt:lpstr>
      <vt:lpstr>아이디어 실행</vt:lpstr>
      <vt:lpstr>아이디어 실행 절차</vt:lpstr>
      <vt:lpstr>창의적 문제해결과정 실습</vt:lpstr>
      <vt:lpstr>문제해결 과정 도식화</vt:lpstr>
      <vt:lpstr>PowerPoint 프레젠테이션</vt:lpstr>
      <vt:lpstr>문제정의</vt:lpstr>
      <vt:lpstr>아이디어 창출 단순한 점심 메뉴 결정하기가 아닌, 맛, 가격, 시간, 장소, 동반자 등에 대한 다양한 아이디어 서술</vt:lpstr>
      <vt:lpstr>아이디어 창출 단순한 점심 메뉴 결정하기가 아닌, 맛, 가격, 시간, 장소, 동반자 등에 대한 다양한 아이디어 서술</vt:lpstr>
      <vt:lpstr>아이디어 다듬기</vt:lpstr>
      <vt:lpstr>아이디어 판정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정근채</dc:creator>
  <cp:lastModifiedBy>정근채</cp:lastModifiedBy>
  <cp:revision>291</cp:revision>
  <cp:lastPrinted>2018-02-06T07:13:06Z</cp:lastPrinted>
  <dcterms:created xsi:type="dcterms:W3CDTF">1601-01-01T00:00:00Z</dcterms:created>
  <dcterms:modified xsi:type="dcterms:W3CDTF">2020-01-03T08:58:04Z</dcterms:modified>
</cp:coreProperties>
</file>