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7" r:id="rId3"/>
    <p:sldId id="332" r:id="rId4"/>
    <p:sldId id="312" r:id="rId5"/>
    <p:sldId id="320" r:id="rId6"/>
    <p:sldId id="289" r:id="rId7"/>
    <p:sldId id="333" r:id="rId8"/>
    <p:sldId id="351" r:id="rId9"/>
    <p:sldId id="346" r:id="rId10"/>
    <p:sldId id="358" r:id="rId11"/>
    <p:sldId id="359" r:id="rId12"/>
    <p:sldId id="362" r:id="rId13"/>
    <p:sldId id="363" r:id="rId14"/>
    <p:sldId id="364" r:id="rId15"/>
    <p:sldId id="365" r:id="rId16"/>
    <p:sldId id="335" r:id="rId17"/>
    <p:sldId id="366" r:id="rId18"/>
    <p:sldId id="352" r:id="rId19"/>
    <p:sldId id="367" r:id="rId20"/>
    <p:sldId id="368" r:id="rId21"/>
    <p:sldId id="370" r:id="rId22"/>
    <p:sldId id="337" r:id="rId23"/>
    <p:sldId id="376" r:id="rId24"/>
    <p:sldId id="353" r:id="rId25"/>
    <p:sldId id="380" r:id="rId26"/>
    <p:sldId id="371" r:id="rId27"/>
    <p:sldId id="374" r:id="rId28"/>
    <p:sldId id="373" r:id="rId29"/>
    <p:sldId id="372" r:id="rId30"/>
    <p:sldId id="375" r:id="rId31"/>
    <p:sldId id="378" r:id="rId32"/>
    <p:sldId id="379" r:id="rId33"/>
    <p:sldId id="348" r:id="rId34"/>
    <p:sldId id="342" r:id="rId35"/>
    <p:sldId id="276" r:id="rId36"/>
    <p:sldId id="343" r:id="rId37"/>
    <p:sldId id="354" r:id="rId38"/>
    <p:sldId id="355" r:id="rId39"/>
  </p:sldIdLst>
  <p:sldSz cx="9144000" cy="6858000" type="screen4x3"/>
  <p:notesSz cx="7099300" cy="10234613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  <p15:guide id="5" pos="5647">
          <p15:clr>
            <a:srgbClr val="A4A3A4"/>
          </p15:clr>
        </p15:guide>
        <p15:guide id="6" pos="1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541FF"/>
    <a:srgbClr val="FFFFFF"/>
    <a:srgbClr val="003CFA"/>
    <a:srgbClr val="FFFF00"/>
    <a:srgbClr val="FF00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9" autoAdjust="0"/>
    <p:restoredTop sz="94660" autoAdjust="0"/>
  </p:normalViewPr>
  <p:slideViewPr>
    <p:cSldViewPr snapToObjects="1">
      <p:cViewPr varScale="1">
        <p:scale>
          <a:sx n="156" d="100"/>
          <a:sy n="156" d="100"/>
        </p:scale>
        <p:origin x="888" y="132"/>
      </p:cViewPr>
      <p:guideLst>
        <p:guide orient="horz" pos="799"/>
        <p:guide orient="horz" pos="3929"/>
        <p:guide pos="2880"/>
        <p:guide pos="96"/>
        <p:guide pos="5647"/>
        <p:guide pos="147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3" d="100"/>
          <a:sy n="143" d="100"/>
        </p:scale>
        <p:origin x="-102" y="-60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077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84" y="0"/>
            <a:ext cx="307691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27" y="4861441"/>
            <a:ext cx="5205048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84" y="9722882"/>
            <a:ext cx="3076916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4" tIns="47377" rIns="94754" bIns="47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29A1C4-5F7A-4367-AAA5-6673F52CD0C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953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69461" indent="-29493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83024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57552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30433" indent="-235617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04961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79489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54017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28545" indent="-2356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442AA8-3C74-4B7F-911C-7958FDFA7D7C}" type="slidenum">
              <a:rPr lang="ko-KR" altLang="en-US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E74CE09-DDBF-4D9F-AC2E-DFAA334495F3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80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6003DB74-CA79-44A5-BBF5-0BEDB7CBF98F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1844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0C6484A7-9EF7-4F8B-AD1E-9570DA15ADC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6054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2FDC6E42-2FB8-42CA-8E4F-D85EF490B824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3384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B71CC9F7-86AC-439B-A114-2F99273F3A46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1940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179D181-067F-4C8A-98F4-CEFFDC86E819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743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CE474B96-2576-499C-8235-CAC7D8C8E08B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4196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737F6715-CAB2-4265-B682-0AE3D2155D85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935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E60F43F0-8CC6-44BD-AB90-FF8E13921F89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1049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7758908D-96C5-4055-841F-7A094C93836D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4810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6D5EFE58-215F-42CC-B00B-7EF4EFFD7F9C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4092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8F04C243-89DF-47E5-A2F9-EB6748194D6C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1095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- </a:t>
            </a:r>
            <a:fld id="{44FF0CCC-1EBD-41ED-B118-FA327DDD4484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1057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충북대학교 토목공학부 정보기술기반건설경영연구실 </a:t>
            </a:r>
            <a:r>
              <a:rPr lang="en-US" altLang="ko-KR"/>
              <a:t>- </a:t>
            </a:r>
            <a:r>
              <a:rPr lang="ko-KR" altLang="en-US"/>
              <a:t>창의공학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- </a:t>
            </a:r>
            <a:fld id="{A413AD65-32B0-4D1B-939B-C5A462E95C7F}" type="slidenum">
              <a:rPr lang="ko-KR" altLang="en-US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휴먼견출새내기체" pitchFamily="18" charset="-127"/>
          <a:ea typeface="휴먼견출새내기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3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road.pe.kr/index.php?pl=5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cjeong.cbnu.ac.kr/working/CE/Design.ED/EggDropSim.xls" TargetMode="Externa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.cbnu.ac.k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0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C7E36C11-72D2-41BE-B0FD-76BDB22F287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Drop Project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latin typeface="HY헤드라인M" pitchFamily="18" charset="-127"/>
                <a:ea typeface="HY헤드라인M" pitchFamily="18" charset="-127"/>
              </a:rPr>
              <a:t>Creative Engineering</a:t>
            </a:r>
          </a:p>
          <a:p>
            <a:pPr eaLnBrk="1" hangingPunct="1"/>
            <a:endParaRPr lang="ko-KR" altLang="en-US" sz="2800" b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 공과대학  토목공학부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정보기술기반건설경영연구실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562600" y="2362200"/>
            <a:ext cx="2895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과제소개</a:t>
            </a:r>
            <a:endParaRPr lang="en-US" altLang="ko-KR" sz="18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예비실험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과제계획서</a:t>
            </a:r>
            <a:endParaRPr lang="en-US" altLang="ko-KR" sz="18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설계보고서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개발보고서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b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결과보고서</a:t>
            </a:r>
            <a:endParaRPr lang="ko-KR" altLang="en-US" sz="18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Drop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Project 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예비과제 실습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07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71CCCFD-AB62-4033-B97F-1B2869E1B26C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예비실험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- 1 Hour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Rectangle 1042"/>
          <p:cNvSpPr>
            <a:spLocks noChangeArrowheads="1"/>
          </p:cNvSpPr>
          <p:nvPr/>
        </p:nvSpPr>
        <p:spPr bwMode="auto">
          <a:xfrm>
            <a:off x="152400" y="1219200"/>
            <a:ext cx="8839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800100" indent="-34290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준비물</a:t>
            </a:r>
            <a:r>
              <a:rPr lang="en-US" altLang="ko-KR" sz="1800" dirty="0">
                <a:latin typeface="HY헤드라인M" pitchFamily="18" charset="-127"/>
                <a:ea typeface="HY헤드라인M" pitchFamily="18" charset="-127"/>
              </a:rPr>
              <a:t>: </a:t>
            </a:r>
          </a:p>
          <a:p>
            <a:pPr lvl="1" eaLnBrk="1" hangingPunct="1"/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빨대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테이프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가위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계란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(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비닐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저울</a:t>
            </a:r>
            <a:r>
              <a:rPr lang="en-US" altLang="ko-KR" sz="18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문제</a:t>
            </a:r>
          </a:p>
          <a:p>
            <a:pPr lvl="1" eaLnBrk="1" hangingPunct="1"/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빨대와 테이프로 이용해 날계란을 </a:t>
            </a:r>
            <a:r>
              <a:rPr lang="en-US" altLang="ko-KR" sz="18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2m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높이에서 떨어뜨려도 깨지지 않도록 보호 구조물을 만드시오 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1" dirty="0">
                <a:latin typeface="HY헤드라인M" pitchFamily="18" charset="-127"/>
                <a:ea typeface="HY헤드라인M" pitchFamily="18" charset="-127"/>
              </a:rPr>
              <a:t>회 반복 실험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eaLnBrk="1" hangingPunct="1"/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단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계란표면에 테이프의 끈적이는 면이 닿지 않아야 함</a:t>
            </a:r>
            <a:r>
              <a:rPr lang="en-US" altLang="ko-KR" sz="18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4538"/>
            <a:ext cx="35083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2.bp.blogspot.com/_9IkYLESiQnY/TK78-hRXdsI/AAAAAAAACCg/IRfTn5vHv54/s1600/kittenita+egg+d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84538"/>
            <a:ext cx="25193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e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6" b="24001"/>
          <a:stretch>
            <a:fillRect/>
          </a:stretch>
        </p:blipFill>
        <p:spPr bwMode="auto">
          <a:xfrm>
            <a:off x="7542213" y="4789488"/>
            <a:ext cx="142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C:\Users\정근채\Desktop\67397804_d7271e40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284538"/>
            <a:ext cx="18875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Drop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과제계획서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Drop System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명칭</a:t>
            </a:r>
          </a:p>
          <a:p>
            <a:pPr eaLnBrk="1" hangingPunct="1"/>
            <a:endParaRPr lang="ko-KR" altLang="en-US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45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945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446EC659-9E41-4F84-A3BD-421729FC583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과제계획서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포함 내용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일정 계획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컨셉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창의적 문제해결 과정을 통해 도출된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Drop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창출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브레인스토밍을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통한 아이디어 도출과정 서술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다듬기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그룹화 및 다듬기 과정 서술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아이디어 판정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최종적으로 선정된 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아이디어 서술</a:t>
            </a:r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시스템 개념도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계획중인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Drop System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에 대한 이미지를 스케치한 그림 </a:t>
            </a:r>
            <a:r>
              <a:rPr lang="en-US" altLang="ko-KR" b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Sketchup, 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CAD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활용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파워포인트의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</a:rPr>
              <a:t>삽입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개체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파일로부터 삽입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”</a:t>
            </a:r>
            <a:r>
              <a:rPr lang="ko-KR" altLang="en-US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기능을 이용하여 </a:t>
            </a:r>
            <a:r>
              <a:rPr lang="en-US" altLang="ko-KR" b="0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PPT</a:t>
            </a:r>
            <a:r>
              <a:rPr lang="ko-KR" altLang="en-US" b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에 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파일을 직접 </a:t>
            </a:r>
            <a:r>
              <a:rPr lang="ko-KR" altLang="en-US" b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첨부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/>
            <a:endParaRPr lang="en-US" altLang="ko-KR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시스템개념도를 기반으로 한 모형 사진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나무젓가락으로 제작</a:t>
            </a:r>
            <a:r>
              <a:rPr lang="en-US" altLang="ko-KR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참고문헌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35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0483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841ACDC2-B861-4CC1-8A29-BC7977AC3E8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학번</a:t>
            </a:r>
            <a:r>
              <a:rPr lang="en-US" altLang="ko-KR" b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이름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사진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소개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구성원 역할</a:t>
            </a:r>
          </a:p>
        </p:txBody>
      </p:sp>
      <p:graphicFrame>
        <p:nvGraphicFramePr>
          <p:cNvPr id="266303" name="Group 63"/>
          <p:cNvGraphicFramePr>
            <a:graphicFrameLocks noGrp="1"/>
          </p:cNvGraphicFramePr>
          <p:nvPr>
            <p:ph sz="half" idx="2"/>
          </p:nvPr>
        </p:nvGraphicFramePr>
        <p:xfrm>
          <a:off x="2643188" y="1219200"/>
          <a:ext cx="6348412" cy="4953001"/>
        </p:xfrm>
        <a:graphic>
          <a:graphicData uri="http://schemas.openxmlformats.org/drawingml/2006/table">
            <a:tbl>
              <a:tblPr/>
              <a:tblGrid>
                <a:gridCol w="123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학번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사진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역할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바닥글 개체 틀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8864E80E-AB66-47CC-B9AF-253870768F8B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개발 일정 계획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3051175" cy="4953000"/>
          </a:xfrm>
        </p:spPr>
        <p:txBody>
          <a:bodyPr/>
          <a:lstStyle/>
          <a:p>
            <a:pPr eaLnBrk="1" hangingPunct="1"/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프로젝트 수행을 위해 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언제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어디서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누가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무엇을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어떻게 수행할 것인가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lvl="1" eaLnBrk="1" hangingPunct="1"/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이를 위해 필요한 자원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준비물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은 무엇인가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graphicFrame>
        <p:nvGraphicFramePr>
          <p:cNvPr id="267383" name="Group 119"/>
          <p:cNvGraphicFramePr>
            <a:graphicFrameLocks noGrp="1"/>
          </p:cNvGraphicFramePr>
          <p:nvPr>
            <p:ph sz="half" idx="2"/>
          </p:nvPr>
        </p:nvGraphicFramePr>
        <p:xfrm>
          <a:off x="3203575" y="1219200"/>
          <a:ext cx="5788025" cy="5029202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담당자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수행  내용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수행  방법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필요  자원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26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D142E12-FD93-44B5-BD2F-E6FF2C51AC8D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시스템 개발 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컨셉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창의적 문제해결 과정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o-KR" altLang="en-US" b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5"/>
          <p:cNvSpPr>
            <a:spLocks noChangeShapeType="1"/>
          </p:cNvSpPr>
          <p:nvPr/>
        </p:nvSpPr>
        <p:spPr bwMode="auto">
          <a:xfrm flipH="1">
            <a:off x="1116013" y="5084763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1116013" y="1628775"/>
            <a:ext cx="0" cy="3455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H="1">
            <a:off x="1116013" y="16287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 flipH="1">
            <a:off x="1116013" y="22764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 flipH="1">
            <a:off x="1116013" y="292417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 flipH="1">
            <a:off x="1116013" y="3500438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7" name="Line 11"/>
          <p:cNvSpPr>
            <a:spLocks noChangeShapeType="1"/>
          </p:cNvSpPr>
          <p:nvPr/>
        </p:nvSpPr>
        <p:spPr bwMode="auto">
          <a:xfrm flipH="1">
            <a:off x="1116013" y="4149725"/>
            <a:ext cx="1246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190500" y="3043238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 b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253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5CF58199-2B18-42C3-8524-B09D2AAEECBA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52400" y="37465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을 위한 창의적 문제해결 과정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요구사항을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만족시킬 수 있는 창의적이며 수려한 디자인을 가진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에 대한 단편적인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 만들기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아이디어를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디자인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계란장착부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조향장치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완충장치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착지장치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등의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범주로 분류하기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대략 범주당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아이디어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범주에 대해 범주내의 아이디어를 조합하여 양질의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디자인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계란장착부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조향장치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완충장치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착지장치에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대해 각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개씩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개의 범주에 대해 정리된 아이디어를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범주간에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조합하여 최선의 아이디어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에 대한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개의 개발방향 수립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개로 정리된 최선의 아이디어에 대해 아이디어 판정 작업을 수행</a:t>
            </a:r>
          </a:p>
        </p:txBody>
      </p:sp>
    </p:spTree>
    <p:extLst>
      <p:ext uri="{BB962C8B-B14F-4D97-AF65-F5344CB8AC3E}">
        <p14:creationId xmlns:p14="http://schemas.microsoft.com/office/powerpoint/2010/main" val="13970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331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74983B6-DC81-4DD3-944D-54132D8EBF1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52400" y="374650"/>
            <a:ext cx="88392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sz="2800" b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을 위한 창의적 문제해결 과정</a:t>
            </a:r>
          </a:p>
        </p:txBody>
      </p:sp>
      <p:sp>
        <p:nvSpPr>
          <p:cNvPr id="202" name="모서리가 둥근 직사각형 5"/>
          <p:cNvSpPr>
            <a:spLocks noChangeArrowheads="1"/>
          </p:cNvSpPr>
          <p:nvPr/>
        </p:nvSpPr>
        <p:spPr bwMode="auto">
          <a:xfrm>
            <a:off x="2516140" y="3735078"/>
            <a:ext cx="1598363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" name="타원 6"/>
          <p:cNvSpPr>
            <a:spLocks noChangeArrowheads="1"/>
          </p:cNvSpPr>
          <p:nvPr/>
        </p:nvSpPr>
        <p:spPr bwMode="auto">
          <a:xfrm>
            <a:off x="2605743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4" name="타원 7"/>
          <p:cNvSpPr>
            <a:spLocks noChangeArrowheads="1"/>
          </p:cNvSpPr>
          <p:nvPr/>
        </p:nvSpPr>
        <p:spPr bwMode="auto">
          <a:xfrm>
            <a:off x="2846881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5" name="타원 8"/>
          <p:cNvSpPr>
            <a:spLocks noChangeArrowheads="1"/>
          </p:cNvSpPr>
          <p:nvPr/>
        </p:nvSpPr>
        <p:spPr bwMode="auto">
          <a:xfrm>
            <a:off x="3088019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6" name="타원 9"/>
          <p:cNvSpPr>
            <a:spLocks noChangeArrowheads="1"/>
          </p:cNvSpPr>
          <p:nvPr/>
        </p:nvSpPr>
        <p:spPr bwMode="auto">
          <a:xfrm>
            <a:off x="3329157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7" name="타원 10"/>
          <p:cNvSpPr>
            <a:spLocks noChangeArrowheads="1"/>
          </p:cNvSpPr>
          <p:nvPr/>
        </p:nvSpPr>
        <p:spPr bwMode="auto">
          <a:xfrm>
            <a:off x="3570295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8" name="타원 11"/>
          <p:cNvSpPr>
            <a:spLocks noChangeArrowheads="1"/>
          </p:cNvSpPr>
          <p:nvPr/>
        </p:nvSpPr>
        <p:spPr bwMode="auto">
          <a:xfrm>
            <a:off x="3810115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9" name="모서리가 둥근 직사각형 16"/>
          <p:cNvSpPr>
            <a:spLocks noChangeArrowheads="1"/>
          </p:cNvSpPr>
          <p:nvPr/>
        </p:nvSpPr>
        <p:spPr bwMode="auto">
          <a:xfrm>
            <a:off x="2516140" y="4576269"/>
            <a:ext cx="1598363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10" name="모서리가 둥근 직사각형 27"/>
          <p:cNvSpPr>
            <a:spLocks noChangeArrowheads="1"/>
          </p:cNvSpPr>
          <p:nvPr/>
        </p:nvSpPr>
        <p:spPr bwMode="auto">
          <a:xfrm>
            <a:off x="2516140" y="5417461"/>
            <a:ext cx="1598363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00B05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11" name="모서리가 둥근 직사각형 39"/>
          <p:cNvSpPr>
            <a:spLocks noChangeArrowheads="1"/>
          </p:cNvSpPr>
          <p:nvPr/>
        </p:nvSpPr>
        <p:spPr bwMode="auto">
          <a:xfrm>
            <a:off x="4414937" y="3735078"/>
            <a:ext cx="595598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2" name="타원 40"/>
          <p:cNvSpPr>
            <a:spLocks noChangeArrowheads="1"/>
          </p:cNvSpPr>
          <p:nvPr/>
        </p:nvSpPr>
        <p:spPr bwMode="auto">
          <a:xfrm>
            <a:off x="4503222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3" name="타원 41"/>
          <p:cNvSpPr>
            <a:spLocks noChangeArrowheads="1"/>
          </p:cNvSpPr>
          <p:nvPr/>
        </p:nvSpPr>
        <p:spPr bwMode="auto">
          <a:xfrm>
            <a:off x="4745677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모서리가 둥근 직사각형 42"/>
          <p:cNvSpPr>
            <a:spLocks noChangeArrowheads="1"/>
          </p:cNvSpPr>
          <p:nvPr/>
        </p:nvSpPr>
        <p:spPr bwMode="auto">
          <a:xfrm>
            <a:off x="4414937" y="4576269"/>
            <a:ext cx="595598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FF000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15" name="모서리가 둥근 직사각형 45"/>
          <p:cNvSpPr>
            <a:spLocks noChangeArrowheads="1"/>
          </p:cNvSpPr>
          <p:nvPr/>
        </p:nvSpPr>
        <p:spPr bwMode="auto">
          <a:xfrm>
            <a:off x="4414937" y="5417461"/>
            <a:ext cx="595598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00B05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16" name="직사각형 48"/>
          <p:cNvSpPr>
            <a:spLocks noChangeArrowheads="1"/>
          </p:cNvSpPr>
          <p:nvPr/>
        </p:nvSpPr>
        <p:spPr bwMode="auto">
          <a:xfrm>
            <a:off x="2270903" y="338260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조향장치</a:t>
            </a:r>
            <a:endParaRPr lang="en-US" altLang="ko-KR" sz="1400" b="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7" name="직사각형 49"/>
          <p:cNvSpPr>
            <a:spLocks noChangeArrowheads="1"/>
          </p:cNvSpPr>
          <p:nvPr/>
        </p:nvSpPr>
        <p:spPr bwMode="auto">
          <a:xfrm>
            <a:off x="2270903" y="423446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solidFill>
                  <a:srgbClr val="FF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완충장치</a:t>
            </a:r>
            <a:endParaRPr lang="en-US" altLang="ko-KR" sz="1400" b="0" dirty="0">
              <a:solidFill>
                <a:srgbClr val="FF33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8" name="직사각형 50"/>
          <p:cNvSpPr>
            <a:spLocks noChangeArrowheads="1"/>
          </p:cNvSpPr>
          <p:nvPr/>
        </p:nvSpPr>
        <p:spPr bwMode="auto">
          <a:xfrm>
            <a:off x="2411760" y="5034672"/>
            <a:ext cx="749011" cy="33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그룹 </a:t>
            </a:r>
            <a:r>
              <a:rPr lang="en-US" altLang="ko-KR" sz="1400" b="0" dirty="0" smtClean="0">
                <a:solidFill>
                  <a:srgbClr val="00B05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endParaRPr lang="en-US" altLang="ko-KR" sz="1400" b="0" dirty="0">
              <a:solidFill>
                <a:srgbClr val="00B05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19" name="직선 화살표 연결선 52"/>
          <p:cNvCxnSpPr>
            <a:cxnSpLocks noChangeShapeType="1"/>
            <a:stCxn id="202" idx="3"/>
            <a:endCxn id="211" idx="1"/>
          </p:cNvCxnSpPr>
          <p:nvPr/>
        </p:nvCxnSpPr>
        <p:spPr bwMode="auto">
          <a:xfrm>
            <a:off x="4114503" y="3928980"/>
            <a:ext cx="300434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" name="모서리가 둥근 직사각형 60"/>
          <p:cNvSpPr>
            <a:spLocks noChangeArrowheads="1"/>
          </p:cNvSpPr>
          <p:nvPr/>
        </p:nvSpPr>
        <p:spPr bwMode="auto">
          <a:xfrm>
            <a:off x="5956638" y="3735078"/>
            <a:ext cx="1325600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1" name="직선 화살표 연결선 63"/>
          <p:cNvCxnSpPr>
            <a:cxnSpLocks noChangeShapeType="1"/>
            <a:stCxn id="214" idx="3"/>
            <a:endCxn id="220" idx="1"/>
          </p:cNvCxnSpPr>
          <p:nvPr/>
        </p:nvCxnSpPr>
        <p:spPr bwMode="auto">
          <a:xfrm flipV="1">
            <a:off x="5010534" y="3928980"/>
            <a:ext cx="946104" cy="84119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직선 화살표 연결선 66"/>
          <p:cNvCxnSpPr>
            <a:cxnSpLocks noChangeShapeType="1"/>
            <a:stCxn id="268" idx="3"/>
            <a:endCxn id="220" idx="1"/>
          </p:cNvCxnSpPr>
          <p:nvPr/>
        </p:nvCxnSpPr>
        <p:spPr bwMode="auto">
          <a:xfrm>
            <a:off x="5010534" y="2183864"/>
            <a:ext cx="946104" cy="1745116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3" name="직선 화살표 연결선 69"/>
          <p:cNvCxnSpPr>
            <a:cxnSpLocks noChangeShapeType="1"/>
            <a:stCxn id="215" idx="3"/>
            <a:endCxn id="220" idx="1"/>
          </p:cNvCxnSpPr>
          <p:nvPr/>
        </p:nvCxnSpPr>
        <p:spPr bwMode="auto">
          <a:xfrm flipV="1">
            <a:off x="5010534" y="3928980"/>
            <a:ext cx="946104" cy="168238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4" name="타원 75"/>
          <p:cNvSpPr>
            <a:spLocks noChangeArrowheads="1"/>
          </p:cNvSpPr>
          <p:nvPr/>
        </p:nvSpPr>
        <p:spPr bwMode="auto">
          <a:xfrm>
            <a:off x="6516658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5" name="타원 78"/>
          <p:cNvSpPr>
            <a:spLocks noChangeArrowheads="1"/>
          </p:cNvSpPr>
          <p:nvPr/>
        </p:nvSpPr>
        <p:spPr bwMode="auto">
          <a:xfrm>
            <a:off x="6759113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6" name="타원 79"/>
          <p:cNvSpPr>
            <a:spLocks noChangeArrowheads="1"/>
          </p:cNvSpPr>
          <p:nvPr/>
        </p:nvSpPr>
        <p:spPr bwMode="auto">
          <a:xfrm>
            <a:off x="6998934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7" name="타원 86"/>
          <p:cNvSpPr>
            <a:spLocks noChangeArrowheads="1"/>
          </p:cNvSpPr>
          <p:nvPr/>
        </p:nvSpPr>
        <p:spPr bwMode="auto">
          <a:xfrm>
            <a:off x="2605743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8" name="타원 87"/>
          <p:cNvSpPr>
            <a:spLocks noChangeArrowheads="1"/>
          </p:cNvSpPr>
          <p:nvPr/>
        </p:nvSpPr>
        <p:spPr bwMode="auto">
          <a:xfrm>
            <a:off x="2846881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9" name="타원 88"/>
          <p:cNvSpPr>
            <a:spLocks noChangeArrowheads="1"/>
          </p:cNvSpPr>
          <p:nvPr/>
        </p:nvSpPr>
        <p:spPr bwMode="auto">
          <a:xfrm>
            <a:off x="3088019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0" name="타원 89"/>
          <p:cNvSpPr>
            <a:spLocks noChangeArrowheads="1"/>
          </p:cNvSpPr>
          <p:nvPr/>
        </p:nvSpPr>
        <p:spPr bwMode="auto">
          <a:xfrm>
            <a:off x="3329157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1" name="타원 90"/>
          <p:cNvSpPr>
            <a:spLocks noChangeArrowheads="1"/>
          </p:cNvSpPr>
          <p:nvPr/>
        </p:nvSpPr>
        <p:spPr bwMode="auto">
          <a:xfrm>
            <a:off x="3570295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2" name="타원 91"/>
          <p:cNvSpPr>
            <a:spLocks noChangeArrowheads="1"/>
          </p:cNvSpPr>
          <p:nvPr/>
        </p:nvSpPr>
        <p:spPr bwMode="auto">
          <a:xfrm>
            <a:off x="3810115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3" name="타원 96"/>
          <p:cNvSpPr>
            <a:spLocks noChangeArrowheads="1"/>
          </p:cNvSpPr>
          <p:nvPr/>
        </p:nvSpPr>
        <p:spPr bwMode="auto">
          <a:xfrm>
            <a:off x="4503222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3’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4" name="타원 97"/>
          <p:cNvSpPr>
            <a:spLocks noChangeArrowheads="1"/>
          </p:cNvSpPr>
          <p:nvPr/>
        </p:nvSpPr>
        <p:spPr bwMode="auto">
          <a:xfrm>
            <a:off x="4745677" y="4671794"/>
            <a:ext cx="180524" cy="193902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5" name="직선 화살표 연결선 98"/>
          <p:cNvCxnSpPr>
            <a:cxnSpLocks noChangeShapeType="1"/>
            <a:stCxn id="209" idx="3"/>
            <a:endCxn id="214" idx="1"/>
          </p:cNvCxnSpPr>
          <p:nvPr/>
        </p:nvCxnSpPr>
        <p:spPr bwMode="auto">
          <a:xfrm>
            <a:off x="4114503" y="4770171"/>
            <a:ext cx="300434" cy="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" name="타원 99"/>
          <p:cNvSpPr>
            <a:spLocks noChangeArrowheads="1"/>
          </p:cNvSpPr>
          <p:nvPr/>
        </p:nvSpPr>
        <p:spPr bwMode="auto">
          <a:xfrm>
            <a:off x="2605743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7" name="타원 100"/>
          <p:cNvSpPr>
            <a:spLocks noChangeArrowheads="1"/>
          </p:cNvSpPr>
          <p:nvPr/>
        </p:nvSpPr>
        <p:spPr bwMode="auto">
          <a:xfrm>
            <a:off x="2846881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8" name="타원 101"/>
          <p:cNvSpPr>
            <a:spLocks noChangeArrowheads="1"/>
          </p:cNvSpPr>
          <p:nvPr/>
        </p:nvSpPr>
        <p:spPr bwMode="auto">
          <a:xfrm>
            <a:off x="3088019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9" name="타원 102"/>
          <p:cNvSpPr>
            <a:spLocks noChangeArrowheads="1"/>
          </p:cNvSpPr>
          <p:nvPr/>
        </p:nvSpPr>
        <p:spPr bwMode="auto">
          <a:xfrm>
            <a:off x="3329157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타원 103"/>
          <p:cNvSpPr>
            <a:spLocks noChangeArrowheads="1"/>
          </p:cNvSpPr>
          <p:nvPr/>
        </p:nvSpPr>
        <p:spPr bwMode="auto">
          <a:xfrm>
            <a:off x="3570295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1" name="타원 104"/>
          <p:cNvSpPr>
            <a:spLocks noChangeArrowheads="1"/>
          </p:cNvSpPr>
          <p:nvPr/>
        </p:nvSpPr>
        <p:spPr bwMode="auto">
          <a:xfrm>
            <a:off x="3810115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2" name="타원 109"/>
          <p:cNvSpPr>
            <a:spLocks noChangeArrowheads="1"/>
          </p:cNvSpPr>
          <p:nvPr/>
        </p:nvSpPr>
        <p:spPr bwMode="auto">
          <a:xfrm>
            <a:off x="4503222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3" name="타원 110"/>
          <p:cNvSpPr>
            <a:spLocks noChangeArrowheads="1"/>
          </p:cNvSpPr>
          <p:nvPr/>
        </p:nvSpPr>
        <p:spPr bwMode="auto">
          <a:xfrm>
            <a:off x="4745677" y="5514411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4" name="직선 화살표 연결선 111"/>
          <p:cNvCxnSpPr>
            <a:cxnSpLocks noChangeShapeType="1"/>
            <a:endCxn id="215" idx="1"/>
          </p:cNvCxnSpPr>
          <p:nvPr/>
        </p:nvCxnSpPr>
        <p:spPr bwMode="auto">
          <a:xfrm flipV="1">
            <a:off x="4114503" y="5611362"/>
            <a:ext cx="300434" cy="1425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" name="모서리가 둥근 직사각형 115"/>
          <p:cNvSpPr>
            <a:spLocks noChangeArrowheads="1"/>
          </p:cNvSpPr>
          <p:nvPr/>
        </p:nvSpPr>
        <p:spPr bwMode="auto">
          <a:xfrm>
            <a:off x="5956638" y="3217531"/>
            <a:ext cx="1325600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6" name="타원 116"/>
          <p:cNvSpPr>
            <a:spLocks noChangeArrowheads="1"/>
          </p:cNvSpPr>
          <p:nvPr/>
        </p:nvSpPr>
        <p:spPr bwMode="auto">
          <a:xfrm>
            <a:off x="6516658" y="3314482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7" name="타원 117"/>
          <p:cNvSpPr>
            <a:spLocks noChangeArrowheads="1"/>
          </p:cNvSpPr>
          <p:nvPr/>
        </p:nvSpPr>
        <p:spPr bwMode="auto">
          <a:xfrm>
            <a:off x="6759113" y="3313056"/>
            <a:ext cx="180524" cy="19390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3’</a:t>
            </a:r>
            <a:endParaRPr lang="ko-KR" altLang="en-US" sz="1100" b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8" name="타원 118"/>
          <p:cNvSpPr>
            <a:spLocks noChangeArrowheads="1"/>
          </p:cNvSpPr>
          <p:nvPr/>
        </p:nvSpPr>
        <p:spPr bwMode="auto">
          <a:xfrm>
            <a:off x="6998934" y="3314482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9" name="모서리가 둥근 직사각형 119"/>
          <p:cNvSpPr>
            <a:spLocks noChangeArrowheads="1"/>
          </p:cNvSpPr>
          <p:nvPr/>
        </p:nvSpPr>
        <p:spPr bwMode="auto">
          <a:xfrm>
            <a:off x="5956638" y="4252624"/>
            <a:ext cx="1325600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0" name="타원 120"/>
          <p:cNvSpPr>
            <a:spLocks noChangeArrowheads="1"/>
          </p:cNvSpPr>
          <p:nvPr/>
        </p:nvSpPr>
        <p:spPr bwMode="auto">
          <a:xfrm>
            <a:off x="6516658" y="4349575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1" name="타원 121"/>
          <p:cNvSpPr>
            <a:spLocks noChangeArrowheads="1"/>
          </p:cNvSpPr>
          <p:nvPr/>
        </p:nvSpPr>
        <p:spPr bwMode="auto">
          <a:xfrm>
            <a:off x="6759113" y="4348149"/>
            <a:ext cx="180524" cy="19390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2" name="타원 122"/>
          <p:cNvSpPr>
            <a:spLocks noChangeArrowheads="1"/>
          </p:cNvSpPr>
          <p:nvPr/>
        </p:nvSpPr>
        <p:spPr bwMode="auto">
          <a:xfrm>
            <a:off x="6998934" y="4349575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53" name="직선 화살표 연결선 123"/>
          <p:cNvCxnSpPr>
            <a:cxnSpLocks noChangeShapeType="1"/>
            <a:stCxn id="214" idx="3"/>
            <a:endCxn id="245" idx="1"/>
          </p:cNvCxnSpPr>
          <p:nvPr/>
        </p:nvCxnSpPr>
        <p:spPr bwMode="auto">
          <a:xfrm flipV="1">
            <a:off x="5010534" y="3411433"/>
            <a:ext cx="946104" cy="13587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직선 화살표 연결선 124"/>
          <p:cNvCxnSpPr>
            <a:cxnSpLocks noChangeShapeType="1"/>
            <a:stCxn id="211" idx="3"/>
            <a:endCxn id="245" idx="1"/>
          </p:cNvCxnSpPr>
          <p:nvPr/>
        </p:nvCxnSpPr>
        <p:spPr bwMode="auto">
          <a:xfrm flipV="1">
            <a:off x="5010534" y="3411433"/>
            <a:ext cx="946104" cy="517547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직선 화살표 연결선 125"/>
          <p:cNvCxnSpPr>
            <a:cxnSpLocks noChangeShapeType="1"/>
            <a:stCxn id="215" idx="3"/>
            <a:endCxn id="245" idx="1"/>
          </p:cNvCxnSpPr>
          <p:nvPr/>
        </p:nvCxnSpPr>
        <p:spPr bwMode="auto">
          <a:xfrm flipV="1">
            <a:off x="5010534" y="3411433"/>
            <a:ext cx="946104" cy="219993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직선 화살표 연결선 132"/>
          <p:cNvCxnSpPr>
            <a:cxnSpLocks noChangeShapeType="1"/>
            <a:stCxn id="214" idx="3"/>
            <a:endCxn id="249" idx="1"/>
          </p:cNvCxnSpPr>
          <p:nvPr/>
        </p:nvCxnSpPr>
        <p:spPr bwMode="auto">
          <a:xfrm flipV="1">
            <a:off x="5010534" y="4446526"/>
            <a:ext cx="946104" cy="32364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직선 화살표 연결선 133"/>
          <p:cNvCxnSpPr>
            <a:cxnSpLocks noChangeShapeType="1"/>
            <a:stCxn id="211" idx="3"/>
            <a:endCxn id="249" idx="1"/>
          </p:cNvCxnSpPr>
          <p:nvPr/>
        </p:nvCxnSpPr>
        <p:spPr bwMode="auto">
          <a:xfrm>
            <a:off x="5010534" y="3928980"/>
            <a:ext cx="946104" cy="517546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직선 화살표 연결선 134"/>
          <p:cNvCxnSpPr>
            <a:cxnSpLocks noChangeShapeType="1"/>
            <a:stCxn id="215" idx="3"/>
            <a:endCxn id="249" idx="1"/>
          </p:cNvCxnSpPr>
          <p:nvPr/>
        </p:nvCxnSpPr>
        <p:spPr bwMode="auto">
          <a:xfrm flipV="1">
            <a:off x="5010534" y="4446526"/>
            <a:ext cx="946104" cy="1164837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9" name="직선 화살표 연결선 148"/>
          <p:cNvCxnSpPr>
            <a:cxnSpLocks noChangeShapeType="1"/>
            <a:stCxn id="220" idx="3"/>
            <a:endCxn id="296" idx="1"/>
          </p:cNvCxnSpPr>
          <p:nvPr/>
        </p:nvCxnSpPr>
        <p:spPr bwMode="auto">
          <a:xfrm>
            <a:off x="7282238" y="3928980"/>
            <a:ext cx="3043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0" name="모서리가 둥근 직사각형 5"/>
          <p:cNvSpPr>
            <a:spLocks noChangeArrowheads="1"/>
          </p:cNvSpPr>
          <p:nvPr/>
        </p:nvSpPr>
        <p:spPr bwMode="auto">
          <a:xfrm>
            <a:off x="2516140" y="1989962"/>
            <a:ext cx="1598363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1" name="타원 6"/>
          <p:cNvSpPr>
            <a:spLocks noChangeArrowheads="1"/>
          </p:cNvSpPr>
          <p:nvPr/>
        </p:nvSpPr>
        <p:spPr bwMode="auto">
          <a:xfrm>
            <a:off x="2605743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2" name="타원 7"/>
          <p:cNvSpPr>
            <a:spLocks noChangeArrowheads="1"/>
          </p:cNvSpPr>
          <p:nvPr/>
        </p:nvSpPr>
        <p:spPr bwMode="auto">
          <a:xfrm>
            <a:off x="2846881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3" name="타원 8"/>
          <p:cNvSpPr>
            <a:spLocks noChangeArrowheads="1"/>
          </p:cNvSpPr>
          <p:nvPr/>
        </p:nvSpPr>
        <p:spPr bwMode="auto">
          <a:xfrm>
            <a:off x="3088019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4" name="타원 9"/>
          <p:cNvSpPr>
            <a:spLocks noChangeArrowheads="1"/>
          </p:cNvSpPr>
          <p:nvPr/>
        </p:nvSpPr>
        <p:spPr bwMode="auto">
          <a:xfrm>
            <a:off x="3329157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5" name="타원 10"/>
          <p:cNvSpPr>
            <a:spLocks noChangeArrowheads="1"/>
          </p:cNvSpPr>
          <p:nvPr/>
        </p:nvSpPr>
        <p:spPr bwMode="auto">
          <a:xfrm>
            <a:off x="3570295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6" name="타원 11"/>
          <p:cNvSpPr>
            <a:spLocks noChangeArrowheads="1"/>
          </p:cNvSpPr>
          <p:nvPr/>
        </p:nvSpPr>
        <p:spPr bwMode="auto">
          <a:xfrm>
            <a:off x="3810115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7" name="모서리가 둥근 직사각형 16"/>
          <p:cNvSpPr>
            <a:spLocks noChangeArrowheads="1"/>
          </p:cNvSpPr>
          <p:nvPr/>
        </p:nvSpPr>
        <p:spPr bwMode="auto">
          <a:xfrm>
            <a:off x="2516140" y="2829727"/>
            <a:ext cx="1598363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00206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68" name="모서리가 둥근 직사각형 39"/>
          <p:cNvSpPr>
            <a:spLocks noChangeArrowheads="1"/>
          </p:cNvSpPr>
          <p:nvPr/>
        </p:nvSpPr>
        <p:spPr bwMode="auto">
          <a:xfrm>
            <a:off x="4414937" y="1989962"/>
            <a:ext cx="595598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9" name="타원 40"/>
          <p:cNvSpPr>
            <a:spLocks noChangeArrowheads="1"/>
          </p:cNvSpPr>
          <p:nvPr/>
        </p:nvSpPr>
        <p:spPr bwMode="auto">
          <a:xfrm>
            <a:off x="4503222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2’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0" name="타원 41"/>
          <p:cNvSpPr>
            <a:spLocks noChangeArrowheads="1"/>
          </p:cNvSpPr>
          <p:nvPr/>
        </p:nvSpPr>
        <p:spPr bwMode="auto">
          <a:xfrm>
            <a:off x="4745677" y="2085487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 dirty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 dirty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1" name="모서리가 둥근 직사각형 42"/>
          <p:cNvSpPr>
            <a:spLocks noChangeArrowheads="1"/>
          </p:cNvSpPr>
          <p:nvPr/>
        </p:nvSpPr>
        <p:spPr bwMode="auto">
          <a:xfrm>
            <a:off x="4414937" y="2829727"/>
            <a:ext cx="595598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800" b="0">
              <a:solidFill>
                <a:srgbClr val="00206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72" name="직사각형 48"/>
          <p:cNvSpPr>
            <a:spLocks noChangeArrowheads="1"/>
          </p:cNvSpPr>
          <p:nvPr/>
        </p:nvSpPr>
        <p:spPr bwMode="auto">
          <a:xfrm>
            <a:off x="2450438" y="1620145"/>
            <a:ext cx="723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디자인</a:t>
            </a:r>
            <a:endParaRPr lang="ko-KR" altLang="en-US" sz="1800" b="0" dirty="0">
              <a:solidFill>
                <a:srgbClr val="FFC000"/>
              </a:solidFill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273" name="직사각형 49"/>
          <p:cNvSpPr>
            <a:spLocks noChangeArrowheads="1"/>
          </p:cNvSpPr>
          <p:nvPr/>
        </p:nvSpPr>
        <p:spPr bwMode="auto">
          <a:xfrm>
            <a:off x="2437497" y="2495414"/>
            <a:ext cx="7232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err="1" smtClean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장착부</a:t>
            </a:r>
            <a:endParaRPr lang="en-US" altLang="ko-KR" sz="1400" b="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274" name="직선 화살표 연결선 52"/>
          <p:cNvCxnSpPr>
            <a:cxnSpLocks noChangeShapeType="1"/>
            <a:stCxn id="260" idx="3"/>
            <a:endCxn id="268" idx="1"/>
          </p:cNvCxnSpPr>
          <p:nvPr/>
        </p:nvCxnSpPr>
        <p:spPr bwMode="auto">
          <a:xfrm>
            <a:off x="4114503" y="2183864"/>
            <a:ext cx="300434" cy="0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5" name="타원 86"/>
          <p:cNvSpPr>
            <a:spLocks noChangeArrowheads="1"/>
          </p:cNvSpPr>
          <p:nvPr/>
        </p:nvSpPr>
        <p:spPr bwMode="auto">
          <a:xfrm>
            <a:off x="2605743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100" b="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6" name="타원 87"/>
          <p:cNvSpPr>
            <a:spLocks noChangeArrowheads="1"/>
          </p:cNvSpPr>
          <p:nvPr/>
        </p:nvSpPr>
        <p:spPr bwMode="auto">
          <a:xfrm>
            <a:off x="2846881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" name="타원 88"/>
          <p:cNvSpPr>
            <a:spLocks noChangeArrowheads="1"/>
          </p:cNvSpPr>
          <p:nvPr/>
        </p:nvSpPr>
        <p:spPr bwMode="auto">
          <a:xfrm>
            <a:off x="3088019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8" name="타원 89"/>
          <p:cNvSpPr>
            <a:spLocks noChangeArrowheads="1"/>
          </p:cNvSpPr>
          <p:nvPr/>
        </p:nvSpPr>
        <p:spPr bwMode="auto">
          <a:xfrm>
            <a:off x="3329157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9" name="타원 90"/>
          <p:cNvSpPr>
            <a:spLocks noChangeArrowheads="1"/>
          </p:cNvSpPr>
          <p:nvPr/>
        </p:nvSpPr>
        <p:spPr bwMode="auto">
          <a:xfrm>
            <a:off x="3570295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0" name="타원 91"/>
          <p:cNvSpPr>
            <a:spLocks noChangeArrowheads="1"/>
          </p:cNvSpPr>
          <p:nvPr/>
        </p:nvSpPr>
        <p:spPr bwMode="auto">
          <a:xfrm>
            <a:off x="3810115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1" name="타원 96"/>
          <p:cNvSpPr>
            <a:spLocks noChangeArrowheads="1"/>
          </p:cNvSpPr>
          <p:nvPr/>
        </p:nvSpPr>
        <p:spPr bwMode="auto">
          <a:xfrm>
            <a:off x="4503222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2" name="타원 97"/>
          <p:cNvSpPr>
            <a:spLocks noChangeArrowheads="1"/>
          </p:cNvSpPr>
          <p:nvPr/>
        </p:nvSpPr>
        <p:spPr bwMode="auto">
          <a:xfrm>
            <a:off x="4745677" y="292525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83" name="직선 화살표 연결선 98"/>
          <p:cNvCxnSpPr>
            <a:cxnSpLocks noChangeShapeType="1"/>
            <a:stCxn id="267" idx="3"/>
            <a:endCxn id="271" idx="1"/>
          </p:cNvCxnSpPr>
          <p:nvPr/>
        </p:nvCxnSpPr>
        <p:spPr bwMode="auto">
          <a:xfrm>
            <a:off x="4114503" y="3023629"/>
            <a:ext cx="300434" cy="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직선 화살표 연결선 124"/>
          <p:cNvCxnSpPr>
            <a:cxnSpLocks noChangeShapeType="1"/>
            <a:stCxn id="268" idx="3"/>
            <a:endCxn id="245" idx="1"/>
          </p:cNvCxnSpPr>
          <p:nvPr/>
        </p:nvCxnSpPr>
        <p:spPr bwMode="auto">
          <a:xfrm>
            <a:off x="5010534" y="2183864"/>
            <a:ext cx="946104" cy="1227569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5" name="직선 화살표 연결선 124"/>
          <p:cNvCxnSpPr>
            <a:cxnSpLocks noChangeShapeType="1"/>
            <a:stCxn id="271" idx="3"/>
            <a:endCxn id="245" idx="1"/>
          </p:cNvCxnSpPr>
          <p:nvPr/>
        </p:nvCxnSpPr>
        <p:spPr bwMode="auto">
          <a:xfrm>
            <a:off x="5010534" y="3023629"/>
            <a:ext cx="946104" cy="387803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" name="직선 화살표 연결선 66"/>
          <p:cNvCxnSpPr>
            <a:cxnSpLocks noChangeShapeType="1"/>
            <a:stCxn id="268" idx="3"/>
            <a:endCxn id="249" idx="1"/>
          </p:cNvCxnSpPr>
          <p:nvPr/>
        </p:nvCxnSpPr>
        <p:spPr bwMode="auto">
          <a:xfrm>
            <a:off x="5010534" y="2183864"/>
            <a:ext cx="946104" cy="2262662"/>
          </a:xfrm>
          <a:prstGeom prst="straightConnector1">
            <a:avLst/>
          </a:prstGeom>
          <a:noFill/>
          <a:ln w="28575" algn="ctr">
            <a:solidFill>
              <a:srgbClr val="FFC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" name="직선 화살표 연결선 124"/>
          <p:cNvCxnSpPr>
            <a:cxnSpLocks noChangeShapeType="1"/>
            <a:stCxn id="271" idx="3"/>
            <a:endCxn id="220" idx="1"/>
          </p:cNvCxnSpPr>
          <p:nvPr/>
        </p:nvCxnSpPr>
        <p:spPr bwMode="auto">
          <a:xfrm>
            <a:off x="5010534" y="3023629"/>
            <a:ext cx="946104" cy="90535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8" name="직선 화살표 연결선 124"/>
          <p:cNvCxnSpPr>
            <a:cxnSpLocks noChangeShapeType="1"/>
            <a:stCxn id="271" idx="3"/>
            <a:endCxn id="249" idx="1"/>
          </p:cNvCxnSpPr>
          <p:nvPr/>
        </p:nvCxnSpPr>
        <p:spPr bwMode="auto">
          <a:xfrm>
            <a:off x="5010534" y="3023629"/>
            <a:ext cx="946104" cy="142289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" name="직선 화살표 연결선 124"/>
          <p:cNvCxnSpPr>
            <a:cxnSpLocks noChangeShapeType="1"/>
            <a:stCxn id="211" idx="3"/>
            <a:endCxn id="220" idx="1"/>
          </p:cNvCxnSpPr>
          <p:nvPr/>
        </p:nvCxnSpPr>
        <p:spPr bwMode="auto">
          <a:xfrm>
            <a:off x="5010534" y="3928980"/>
            <a:ext cx="946104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" name="타원 75"/>
          <p:cNvSpPr>
            <a:spLocks noChangeArrowheads="1"/>
          </p:cNvSpPr>
          <p:nvPr/>
        </p:nvSpPr>
        <p:spPr bwMode="auto">
          <a:xfrm>
            <a:off x="6026476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2’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1" name="타원 78"/>
          <p:cNvSpPr>
            <a:spLocks noChangeArrowheads="1"/>
          </p:cNvSpPr>
          <p:nvPr/>
        </p:nvSpPr>
        <p:spPr bwMode="auto">
          <a:xfrm>
            <a:off x="6267614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2" name="타원 116"/>
          <p:cNvSpPr>
            <a:spLocks noChangeArrowheads="1"/>
          </p:cNvSpPr>
          <p:nvPr/>
        </p:nvSpPr>
        <p:spPr bwMode="auto">
          <a:xfrm>
            <a:off x="6026476" y="3314482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2’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3" name="타원 117"/>
          <p:cNvSpPr>
            <a:spLocks noChangeArrowheads="1"/>
          </p:cNvSpPr>
          <p:nvPr/>
        </p:nvSpPr>
        <p:spPr bwMode="auto">
          <a:xfrm>
            <a:off x="6267614" y="3313056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4" name="타원 120"/>
          <p:cNvSpPr>
            <a:spLocks noChangeArrowheads="1"/>
          </p:cNvSpPr>
          <p:nvPr/>
        </p:nvSpPr>
        <p:spPr bwMode="auto">
          <a:xfrm>
            <a:off x="6026476" y="4349575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5" name="타원 121"/>
          <p:cNvSpPr>
            <a:spLocks noChangeArrowheads="1"/>
          </p:cNvSpPr>
          <p:nvPr/>
        </p:nvSpPr>
        <p:spPr bwMode="auto">
          <a:xfrm>
            <a:off x="6267614" y="4348149"/>
            <a:ext cx="180524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6" name="모서리가 둥근 직사각형 60"/>
          <p:cNvSpPr>
            <a:spLocks noChangeArrowheads="1"/>
          </p:cNvSpPr>
          <p:nvPr/>
        </p:nvSpPr>
        <p:spPr bwMode="auto">
          <a:xfrm>
            <a:off x="7586625" y="3735078"/>
            <a:ext cx="1325600" cy="38780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7" name="타원 75"/>
          <p:cNvSpPr>
            <a:spLocks noChangeArrowheads="1"/>
          </p:cNvSpPr>
          <p:nvPr/>
        </p:nvSpPr>
        <p:spPr bwMode="auto">
          <a:xfrm>
            <a:off x="8147963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8" name="타원 78"/>
          <p:cNvSpPr>
            <a:spLocks noChangeArrowheads="1"/>
          </p:cNvSpPr>
          <p:nvPr/>
        </p:nvSpPr>
        <p:spPr bwMode="auto">
          <a:xfrm>
            <a:off x="8389101" y="3830603"/>
            <a:ext cx="180524" cy="19390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5’</a:t>
            </a:r>
            <a:endParaRPr lang="ko-KR" altLang="en-US" sz="1100" b="0">
              <a:solidFill>
                <a:srgbClr val="FF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9" name="타원 79"/>
          <p:cNvSpPr>
            <a:spLocks noChangeArrowheads="1"/>
          </p:cNvSpPr>
          <p:nvPr/>
        </p:nvSpPr>
        <p:spPr bwMode="auto">
          <a:xfrm>
            <a:off x="8630239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1’</a:t>
            </a:r>
            <a:endParaRPr lang="ko-KR" altLang="en-US" sz="1100" b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0" name="타원 75"/>
          <p:cNvSpPr>
            <a:spLocks noChangeArrowheads="1"/>
          </p:cNvSpPr>
          <p:nvPr/>
        </p:nvSpPr>
        <p:spPr bwMode="auto">
          <a:xfrm>
            <a:off x="7656463" y="3832029"/>
            <a:ext cx="180524" cy="19390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FFC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2’</a:t>
            </a: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1" name="타원 78"/>
          <p:cNvSpPr>
            <a:spLocks noChangeArrowheads="1"/>
          </p:cNvSpPr>
          <p:nvPr/>
        </p:nvSpPr>
        <p:spPr bwMode="auto">
          <a:xfrm>
            <a:off x="7897601" y="3830603"/>
            <a:ext cx="181842" cy="193902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100" b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6’</a:t>
            </a:r>
            <a:endParaRPr lang="ko-KR" altLang="en-US" sz="1100" b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2" name="직사각형 48"/>
          <p:cNvSpPr>
            <a:spLocks noChangeArrowheads="1"/>
          </p:cNvSpPr>
          <p:nvPr/>
        </p:nvSpPr>
        <p:spPr bwMode="auto">
          <a:xfrm>
            <a:off x="5879614" y="2607310"/>
            <a:ext cx="150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그룹간 조합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최선의 아이디어</a:t>
            </a:r>
            <a:endParaRPr lang="en-US" altLang="ko-KR" sz="14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3" name="직사각형 48"/>
          <p:cNvSpPr>
            <a:spLocks noChangeArrowheads="1"/>
          </p:cNvSpPr>
          <p:nvPr/>
        </p:nvSpPr>
        <p:spPr bwMode="auto">
          <a:xfrm>
            <a:off x="7760162" y="3141967"/>
            <a:ext cx="956126" cy="56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선정된</a:t>
            </a:r>
            <a:endParaRPr lang="en-US" altLang="ko-KR" sz="1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anose="02030600000101010101" pitchFamily="18" charset="-127"/>
                <a:ea typeface="HY헤드라인M" panose="02030600000101010101" pitchFamily="18" charset="-127"/>
              </a:rPr>
              <a:t>아이디어</a:t>
            </a:r>
            <a:endParaRPr lang="en-US" altLang="ko-KR" sz="1400" b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4" name="직사각형 48"/>
          <p:cNvSpPr>
            <a:spLocks noChangeArrowheads="1"/>
          </p:cNvSpPr>
          <p:nvPr/>
        </p:nvSpPr>
        <p:spPr bwMode="auto">
          <a:xfrm>
            <a:off x="3974228" y="1425366"/>
            <a:ext cx="150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그룹내 조합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양질의 아이디어</a:t>
            </a:r>
            <a:endParaRPr lang="en-US" altLang="ko-KR" sz="14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5" name="모서리가 둥근 직사각형 5"/>
          <p:cNvSpPr>
            <a:spLocks noChangeArrowheads="1"/>
          </p:cNvSpPr>
          <p:nvPr/>
        </p:nvSpPr>
        <p:spPr bwMode="auto">
          <a:xfrm>
            <a:off x="365383" y="1931013"/>
            <a:ext cx="1598363" cy="387425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100" b="0">
              <a:solidFill>
                <a:srgbClr val="FFC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06" name="직선 화살표 연결선 124"/>
          <p:cNvCxnSpPr>
            <a:cxnSpLocks noChangeShapeType="1"/>
            <a:stCxn id="305" idx="3"/>
            <a:endCxn id="260" idx="1"/>
          </p:cNvCxnSpPr>
          <p:nvPr/>
        </p:nvCxnSpPr>
        <p:spPr bwMode="auto">
          <a:xfrm flipV="1">
            <a:off x="1963746" y="2183864"/>
            <a:ext cx="552394" cy="1684275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" name="직선 화살표 연결선 124"/>
          <p:cNvCxnSpPr>
            <a:cxnSpLocks noChangeShapeType="1"/>
            <a:stCxn id="305" idx="3"/>
            <a:endCxn id="267" idx="1"/>
          </p:cNvCxnSpPr>
          <p:nvPr/>
        </p:nvCxnSpPr>
        <p:spPr bwMode="auto">
          <a:xfrm flipV="1">
            <a:off x="1963746" y="3023629"/>
            <a:ext cx="552394" cy="844510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" name="직선 화살표 연결선 124"/>
          <p:cNvCxnSpPr>
            <a:cxnSpLocks noChangeShapeType="1"/>
            <a:stCxn id="305" idx="3"/>
            <a:endCxn id="202" idx="1"/>
          </p:cNvCxnSpPr>
          <p:nvPr/>
        </p:nvCxnSpPr>
        <p:spPr bwMode="auto">
          <a:xfrm>
            <a:off x="1963746" y="3868139"/>
            <a:ext cx="552394" cy="60841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직선 화살표 연결선 124"/>
          <p:cNvCxnSpPr>
            <a:cxnSpLocks noChangeShapeType="1"/>
            <a:stCxn id="305" idx="3"/>
            <a:endCxn id="209" idx="1"/>
          </p:cNvCxnSpPr>
          <p:nvPr/>
        </p:nvCxnSpPr>
        <p:spPr bwMode="auto">
          <a:xfrm>
            <a:off x="1963746" y="3868139"/>
            <a:ext cx="552394" cy="902032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직선 화살표 연결선 124"/>
          <p:cNvCxnSpPr>
            <a:cxnSpLocks noChangeShapeType="1"/>
            <a:stCxn id="305" idx="3"/>
            <a:endCxn id="210" idx="1"/>
          </p:cNvCxnSpPr>
          <p:nvPr/>
        </p:nvCxnSpPr>
        <p:spPr bwMode="auto">
          <a:xfrm>
            <a:off x="1963746" y="3868139"/>
            <a:ext cx="552394" cy="1743224"/>
          </a:xfrm>
          <a:prstGeom prst="straightConnector1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" name="직사각형 48"/>
          <p:cNvSpPr>
            <a:spLocks noChangeArrowheads="1"/>
          </p:cNvSpPr>
          <p:nvPr/>
        </p:nvSpPr>
        <p:spPr bwMode="auto">
          <a:xfrm>
            <a:off x="1957707" y="2267426"/>
            <a:ext cx="364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룹</a:t>
            </a:r>
            <a:endParaRPr lang="en-US" altLang="ko-KR" sz="1400" b="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endParaRPr lang="ko-KR" altLang="en-US" sz="1800" b="0" dirty="0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312" name="직사각형 48"/>
          <p:cNvSpPr>
            <a:spLocks noChangeArrowheads="1"/>
          </p:cNvSpPr>
          <p:nvPr/>
        </p:nvSpPr>
        <p:spPr bwMode="auto">
          <a:xfrm>
            <a:off x="471426" y="1524865"/>
            <a:ext cx="13211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최초 아이디어</a:t>
            </a:r>
            <a:endParaRPr lang="en-US" altLang="ko-KR" sz="1400" b="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3" name="타원 312"/>
          <p:cNvSpPr/>
          <p:nvPr/>
        </p:nvSpPr>
        <p:spPr bwMode="auto">
          <a:xfrm>
            <a:off x="1288176" y="297212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4" name="타원 313"/>
          <p:cNvSpPr/>
          <p:nvPr/>
        </p:nvSpPr>
        <p:spPr bwMode="auto">
          <a:xfrm>
            <a:off x="972188" y="369318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5" name="타원 314"/>
          <p:cNvSpPr/>
          <p:nvPr/>
        </p:nvSpPr>
        <p:spPr bwMode="auto">
          <a:xfrm>
            <a:off x="768171" y="302321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6" name="타원 315"/>
          <p:cNvSpPr/>
          <p:nvPr/>
        </p:nvSpPr>
        <p:spPr bwMode="auto">
          <a:xfrm>
            <a:off x="914457" y="237776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7" name="타원 316"/>
          <p:cNvSpPr/>
          <p:nvPr/>
        </p:nvSpPr>
        <p:spPr bwMode="auto">
          <a:xfrm>
            <a:off x="1423416" y="222883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8" name="타원 317"/>
          <p:cNvSpPr/>
          <p:nvPr/>
        </p:nvSpPr>
        <p:spPr bwMode="auto">
          <a:xfrm>
            <a:off x="1251110" y="261961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9" name="타원 318"/>
          <p:cNvSpPr/>
          <p:nvPr/>
        </p:nvSpPr>
        <p:spPr bwMode="auto">
          <a:xfrm>
            <a:off x="898649" y="271363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0" name="타원 319"/>
          <p:cNvSpPr/>
          <p:nvPr/>
        </p:nvSpPr>
        <p:spPr bwMode="auto">
          <a:xfrm>
            <a:off x="1622820" y="268628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1" name="타원 320"/>
          <p:cNvSpPr/>
          <p:nvPr/>
        </p:nvSpPr>
        <p:spPr bwMode="auto">
          <a:xfrm>
            <a:off x="1534783" y="321460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2" name="타원 321"/>
          <p:cNvSpPr/>
          <p:nvPr/>
        </p:nvSpPr>
        <p:spPr bwMode="auto">
          <a:xfrm>
            <a:off x="1009284" y="3322436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3" name="타원 322"/>
          <p:cNvSpPr/>
          <p:nvPr/>
        </p:nvSpPr>
        <p:spPr bwMode="auto">
          <a:xfrm>
            <a:off x="460679" y="255120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4" name="타원 323"/>
          <p:cNvSpPr/>
          <p:nvPr/>
        </p:nvSpPr>
        <p:spPr bwMode="auto">
          <a:xfrm>
            <a:off x="1374538" y="458627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5" name="타원 324"/>
          <p:cNvSpPr/>
          <p:nvPr/>
        </p:nvSpPr>
        <p:spPr bwMode="auto">
          <a:xfrm>
            <a:off x="854533" y="463737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6" name="타원 325"/>
          <p:cNvSpPr/>
          <p:nvPr/>
        </p:nvSpPr>
        <p:spPr bwMode="auto">
          <a:xfrm>
            <a:off x="696761" y="3876414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7" name="타원 326"/>
          <p:cNvSpPr/>
          <p:nvPr/>
        </p:nvSpPr>
        <p:spPr bwMode="auto">
          <a:xfrm>
            <a:off x="1509778" y="384299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8" name="타원 327"/>
          <p:cNvSpPr/>
          <p:nvPr/>
        </p:nvSpPr>
        <p:spPr bwMode="auto">
          <a:xfrm>
            <a:off x="1337472" y="423376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9" name="타원 328"/>
          <p:cNvSpPr/>
          <p:nvPr/>
        </p:nvSpPr>
        <p:spPr bwMode="auto">
          <a:xfrm>
            <a:off x="985011" y="432779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0" name="타원 329"/>
          <p:cNvSpPr/>
          <p:nvPr/>
        </p:nvSpPr>
        <p:spPr bwMode="auto">
          <a:xfrm>
            <a:off x="1709182" y="4300438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1" name="타원 330"/>
          <p:cNvSpPr/>
          <p:nvPr/>
        </p:nvSpPr>
        <p:spPr bwMode="auto">
          <a:xfrm>
            <a:off x="1621145" y="4828762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2" name="타원 331"/>
          <p:cNvSpPr/>
          <p:nvPr/>
        </p:nvSpPr>
        <p:spPr bwMode="auto">
          <a:xfrm>
            <a:off x="1694797" y="354728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3" name="타원 332"/>
          <p:cNvSpPr/>
          <p:nvPr/>
        </p:nvSpPr>
        <p:spPr bwMode="auto">
          <a:xfrm>
            <a:off x="547041" y="416536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4" name="타원 333"/>
          <p:cNvSpPr/>
          <p:nvPr/>
        </p:nvSpPr>
        <p:spPr bwMode="auto">
          <a:xfrm>
            <a:off x="591271" y="3442722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5" name="타원 334"/>
          <p:cNvSpPr/>
          <p:nvPr/>
        </p:nvSpPr>
        <p:spPr bwMode="auto">
          <a:xfrm>
            <a:off x="1362477" y="354517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6" name="타원 335"/>
          <p:cNvSpPr/>
          <p:nvPr/>
        </p:nvSpPr>
        <p:spPr bwMode="auto">
          <a:xfrm>
            <a:off x="1086902" y="4888383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7" name="타원 336"/>
          <p:cNvSpPr/>
          <p:nvPr/>
        </p:nvSpPr>
        <p:spPr bwMode="auto">
          <a:xfrm>
            <a:off x="496945" y="4788494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8" name="타원 337"/>
          <p:cNvSpPr/>
          <p:nvPr/>
        </p:nvSpPr>
        <p:spPr bwMode="auto">
          <a:xfrm>
            <a:off x="756709" y="5055439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9" name="타원 338"/>
          <p:cNvSpPr/>
          <p:nvPr/>
        </p:nvSpPr>
        <p:spPr bwMode="auto">
          <a:xfrm>
            <a:off x="463579" y="5332679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25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0" name="타원 339"/>
          <p:cNvSpPr/>
          <p:nvPr/>
        </p:nvSpPr>
        <p:spPr bwMode="auto">
          <a:xfrm>
            <a:off x="1140078" y="5272627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1" name="타원 340"/>
          <p:cNvSpPr/>
          <p:nvPr/>
        </p:nvSpPr>
        <p:spPr bwMode="auto">
          <a:xfrm>
            <a:off x="821804" y="5541860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2" name="타원 341"/>
          <p:cNvSpPr/>
          <p:nvPr/>
        </p:nvSpPr>
        <p:spPr bwMode="auto">
          <a:xfrm>
            <a:off x="1410934" y="5512665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3" name="타원 342"/>
          <p:cNvSpPr/>
          <p:nvPr/>
        </p:nvSpPr>
        <p:spPr bwMode="auto">
          <a:xfrm>
            <a:off x="1567847" y="518782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29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4" name="타원 343"/>
          <p:cNvSpPr/>
          <p:nvPr/>
        </p:nvSpPr>
        <p:spPr bwMode="auto">
          <a:xfrm>
            <a:off x="669771" y="2098961"/>
            <a:ext cx="195648" cy="19564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운동경기, 스포츠이(가) 표시된 사진&#10;&#10;높은 신뢰도로 생성된 설명">
            <a:extLst>
              <a:ext uri="{FF2B5EF4-FFF2-40B4-BE49-F238E27FC236}">
                <a16:creationId xmlns:a16="http://schemas.microsoft.com/office/drawing/2014/main" id="{AD4C7ED0-FB8A-4BDB-B7B0-83BABA221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12" y="3140968"/>
            <a:ext cx="2347981" cy="2982630"/>
          </a:xfrm>
          <a:prstGeom prst="rect">
            <a:avLst/>
          </a:prstGeom>
          <a:effectLst/>
        </p:spPr>
      </p:pic>
      <p:sp>
        <p:nvSpPr>
          <p:cNvPr id="23554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3555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A00ABBD5-2281-4841-8BA6-A3203823DBA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개념도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특장점 설명</a:t>
            </a: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55056"/>
              </p:ext>
            </p:extLst>
          </p:nvPr>
        </p:nvGraphicFramePr>
        <p:xfrm>
          <a:off x="8137525" y="1190625"/>
          <a:ext cx="876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포장기 셸 개체" showAsIcon="1" r:id="rId4" imgW="875880" imgH="543600" progId="Package">
                  <p:embed/>
                </p:oleObj>
              </mc:Choice>
              <mc:Fallback>
                <p:oleObj name="포장기 셸 개체" showAsIcon="1" r:id="rId4" imgW="875880" imgH="54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7525" y="1190625"/>
                        <a:ext cx="876300" cy="5429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8163" r="11789" b="16327"/>
          <a:stretch/>
        </p:blipFill>
        <p:spPr>
          <a:xfrm rot="5400000">
            <a:off x="-344961" y="1658560"/>
            <a:ext cx="3448370" cy="24536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A74CCF2-872E-4A21-B8DA-C151B1A3E0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97592"/>
            <a:ext cx="1395264" cy="14929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6244" y="4354806"/>
            <a:ext cx="1913569" cy="18203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3A190EC-A4DB-4181-8D97-86E45363C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93" y="4149080"/>
            <a:ext cx="1286322" cy="1888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BC94FEA-01AB-4847-B399-BDD6CC6B7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766" y="1107529"/>
            <a:ext cx="1610263" cy="1602729"/>
          </a:xfrm>
          <a:prstGeom prst="rect">
            <a:avLst/>
          </a:prstGeom>
        </p:spPr>
      </p:pic>
      <p:pic>
        <p:nvPicPr>
          <p:cNvPr id="16" name="그림 15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79" y="4697591"/>
            <a:ext cx="1375953" cy="1477555"/>
          </a:xfrm>
          <a:prstGeom prst="rect">
            <a:avLst/>
          </a:prstGeom>
        </p:spPr>
      </p:pic>
      <p:pic>
        <p:nvPicPr>
          <p:cNvPr id="17" name="그림 16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r="11222"/>
          <a:stretch/>
        </p:blipFill>
        <p:spPr>
          <a:xfrm>
            <a:off x="6864914" y="1968968"/>
            <a:ext cx="2148408" cy="183283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B4A6B7D-523D-4201-82ED-A8ACE5735A0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94" y="1148259"/>
            <a:ext cx="2383672" cy="17371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2722279" y="2750988"/>
            <a:ext cx="1728098" cy="15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Drop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Project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소개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457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DF0C8201-D926-4329-87A1-2581C8B1F32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참고문헌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황학주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Egg Drop,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동명사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2005</a:t>
            </a:r>
          </a:p>
          <a:p>
            <a:pPr eaLnBrk="1" hangingPunct="1"/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썬로드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썬로드의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이야기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  <a:hlinkClick r:id="rId2"/>
              </a:rPr>
              <a:t>http://www.sunroad.pe.kr/index.php?pl=59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3739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96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9EF32CA-4F50-4F32-8E5E-1361D57827E0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Drop System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Drop System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명칭</a:t>
            </a:r>
          </a:p>
          <a:p>
            <a:pPr eaLnBrk="1" hangingPunct="1"/>
            <a:endParaRPr lang="ko-KR" altLang="en-US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9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43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497F21E5-09FC-4181-80DB-1FF8F0135B6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Egg Drop Syetem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 설계</a:t>
            </a:r>
          </a:p>
        </p:txBody>
      </p:sp>
      <p:sp>
        <p:nvSpPr>
          <p:cNvPr id="14347" name="AutoShape 9"/>
          <p:cNvSpPr>
            <a:spLocks noChangeArrowheads="1"/>
          </p:cNvSpPr>
          <p:nvPr/>
        </p:nvSpPr>
        <p:spPr bwMode="auto">
          <a:xfrm>
            <a:off x="3781425" y="2967038"/>
            <a:ext cx="1511300" cy="1498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b="0">
                <a:latin typeface="HY헤드라인M" pitchFamily="18" charset="-127"/>
                <a:ea typeface="HY헤드라인M" pitchFamily="18" charset="-127"/>
              </a:rPr>
              <a:t>설계</a:t>
            </a:r>
          </a:p>
        </p:txBody>
      </p:sp>
      <p:sp>
        <p:nvSpPr>
          <p:cNvPr id="14348" name="AutoShape 10"/>
          <p:cNvSpPr>
            <a:spLocks noChangeArrowheads="1"/>
          </p:cNvSpPr>
          <p:nvPr/>
        </p:nvSpPr>
        <p:spPr bwMode="auto">
          <a:xfrm>
            <a:off x="6084888" y="1268413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 외형</a:t>
            </a:r>
            <a:endParaRPr lang="en-US" altLang="ko-KR" sz="1800" b="0"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형태 및 색채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9" name="AutoShape 11"/>
          <p:cNvSpPr>
            <a:spLocks noChangeArrowheads="1"/>
          </p:cNvSpPr>
          <p:nvPr/>
        </p:nvSpPr>
        <p:spPr bwMode="auto">
          <a:xfrm>
            <a:off x="6084888" y="2330450"/>
            <a:ext cx="2906712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 구성요소 재료</a:t>
            </a:r>
          </a:p>
        </p:txBody>
      </p:sp>
      <p:sp>
        <p:nvSpPr>
          <p:cNvPr id="14350" name="AutoShape 12"/>
          <p:cNvSpPr>
            <a:spLocks noChangeArrowheads="1"/>
          </p:cNvSpPr>
          <p:nvPr/>
        </p:nvSpPr>
        <p:spPr bwMode="auto">
          <a:xfrm>
            <a:off x="6084888" y="3392488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 구성요소 칫수</a:t>
            </a:r>
          </a:p>
        </p:txBody>
      </p:sp>
      <p:sp>
        <p:nvSpPr>
          <p:cNvPr id="14351" name="AutoShape 13"/>
          <p:cNvSpPr>
            <a:spLocks noChangeArrowheads="1"/>
          </p:cNvSpPr>
          <p:nvPr/>
        </p:nvSpPr>
        <p:spPr bwMode="auto">
          <a:xfrm>
            <a:off x="6084888" y="4454525"/>
            <a:ext cx="2906712" cy="6492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 구성요소 배치</a:t>
            </a:r>
          </a:p>
        </p:txBody>
      </p:sp>
      <p:sp>
        <p:nvSpPr>
          <p:cNvPr id="14352" name="AutoShape 14"/>
          <p:cNvSpPr>
            <a:spLocks noChangeArrowheads="1"/>
          </p:cNvSpPr>
          <p:nvPr/>
        </p:nvSpPr>
        <p:spPr bwMode="auto">
          <a:xfrm>
            <a:off x="6084888" y="5516563"/>
            <a:ext cx="2906712" cy="6492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>
                <a:latin typeface="HY헤드라인M" pitchFamily="18" charset="-127"/>
                <a:ea typeface="HY헤드라인M" pitchFamily="18" charset="-127"/>
              </a:rPr>
              <a:t> 구성요소 연결</a:t>
            </a:r>
          </a:p>
        </p:txBody>
      </p:sp>
      <p:cxnSp>
        <p:nvCxnSpPr>
          <p:cNvPr id="14353" name="AutoShape 15"/>
          <p:cNvCxnSpPr>
            <a:cxnSpLocks noChangeShapeType="1"/>
            <a:stCxn id="14341" idx="3"/>
            <a:endCxn id="14347" idx="1"/>
          </p:cNvCxnSpPr>
          <p:nvPr/>
        </p:nvCxnSpPr>
        <p:spPr bwMode="auto">
          <a:xfrm>
            <a:off x="3059113" y="1377583"/>
            <a:ext cx="722312" cy="233875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16"/>
          <p:cNvCxnSpPr>
            <a:cxnSpLocks noChangeShapeType="1"/>
            <a:stCxn id="14343" idx="3"/>
            <a:endCxn id="14347" idx="1"/>
          </p:cNvCxnSpPr>
          <p:nvPr/>
        </p:nvCxnSpPr>
        <p:spPr bwMode="auto">
          <a:xfrm>
            <a:off x="3059113" y="2598351"/>
            <a:ext cx="722312" cy="11179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17"/>
          <p:cNvCxnSpPr>
            <a:cxnSpLocks noChangeShapeType="1"/>
            <a:stCxn id="14344" idx="3"/>
            <a:endCxn id="14347" idx="1"/>
          </p:cNvCxnSpPr>
          <p:nvPr/>
        </p:nvCxnSpPr>
        <p:spPr bwMode="auto">
          <a:xfrm>
            <a:off x="3059113" y="3188532"/>
            <a:ext cx="722312" cy="52780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18"/>
          <p:cNvCxnSpPr>
            <a:cxnSpLocks noChangeShapeType="1"/>
            <a:stCxn id="14346" idx="3"/>
            <a:endCxn id="14347" idx="1"/>
          </p:cNvCxnSpPr>
          <p:nvPr/>
        </p:nvCxnSpPr>
        <p:spPr bwMode="auto">
          <a:xfrm flipV="1">
            <a:off x="3059113" y="3716338"/>
            <a:ext cx="722312" cy="53996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AutoShape 19"/>
          <p:cNvCxnSpPr>
            <a:cxnSpLocks noChangeShapeType="1"/>
            <a:stCxn id="14345" idx="3"/>
            <a:endCxn id="14347" idx="1"/>
          </p:cNvCxnSpPr>
          <p:nvPr/>
        </p:nvCxnSpPr>
        <p:spPr bwMode="auto">
          <a:xfrm flipV="1">
            <a:off x="3059113" y="3716338"/>
            <a:ext cx="722312" cy="608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AutoShape 20"/>
          <p:cNvCxnSpPr>
            <a:cxnSpLocks noChangeShapeType="1"/>
            <a:stCxn id="14342" idx="3"/>
            <a:endCxn id="14347" idx="1"/>
          </p:cNvCxnSpPr>
          <p:nvPr/>
        </p:nvCxnSpPr>
        <p:spPr bwMode="auto">
          <a:xfrm>
            <a:off x="3059113" y="1951876"/>
            <a:ext cx="722312" cy="17644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21"/>
          <p:cNvCxnSpPr>
            <a:cxnSpLocks noChangeShapeType="1"/>
            <a:stCxn id="14347" idx="3"/>
            <a:endCxn id="14348" idx="1"/>
          </p:cNvCxnSpPr>
          <p:nvPr/>
        </p:nvCxnSpPr>
        <p:spPr bwMode="auto">
          <a:xfrm flipV="1">
            <a:off x="5307013" y="1593850"/>
            <a:ext cx="763587" cy="21224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22"/>
          <p:cNvCxnSpPr>
            <a:cxnSpLocks noChangeShapeType="1"/>
            <a:stCxn id="14347" idx="3"/>
            <a:endCxn id="14349" idx="1"/>
          </p:cNvCxnSpPr>
          <p:nvPr/>
        </p:nvCxnSpPr>
        <p:spPr bwMode="auto">
          <a:xfrm flipV="1">
            <a:off x="5307013" y="2655888"/>
            <a:ext cx="763587" cy="10604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1" name="AutoShape 23"/>
          <p:cNvCxnSpPr>
            <a:cxnSpLocks noChangeShapeType="1"/>
            <a:stCxn id="14347" idx="3"/>
            <a:endCxn id="14350" idx="1"/>
          </p:cNvCxnSpPr>
          <p:nvPr/>
        </p:nvCxnSpPr>
        <p:spPr bwMode="auto">
          <a:xfrm>
            <a:off x="5307013" y="3716338"/>
            <a:ext cx="763587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2" name="AutoShape 24"/>
          <p:cNvCxnSpPr>
            <a:cxnSpLocks noChangeShapeType="1"/>
            <a:stCxn id="14347" idx="3"/>
            <a:endCxn id="14351" idx="1"/>
          </p:cNvCxnSpPr>
          <p:nvPr/>
        </p:nvCxnSpPr>
        <p:spPr bwMode="auto">
          <a:xfrm>
            <a:off x="5307013" y="3716338"/>
            <a:ext cx="763587" cy="10636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3" name="AutoShape 25"/>
          <p:cNvCxnSpPr>
            <a:cxnSpLocks noChangeShapeType="1"/>
            <a:endCxn id="14352" idx="1"/>
          </p:cNvCxnSpPr>
          <p:nvPr/>
        </p:nvCxnSpPr>
        <p:spPr bwMode="auto">
          <a:xfrm>
            <a:off x="5307013" y="3717925"/>
            <a:ext cx="763587" cy="21240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1" name="AutoShape 3"/>
          <p:cNvSpPr>
            <a:spLocks noChangeArrowheads="1"/>
          </p:cNvSpPr>
          <p:nvPr/>
        </p:nvSpPr>
        <p:spPr bwMode="auto">
          <a:xfrm>
            <a:off x="152400" y="1196752"/>
            <a:ext cx="2906713" cy="3616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부</a:t>
            </a: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재료</a:t>
            </a: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및</a:t>
            </a: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b="0" dirty="0">
                <a:latin typeface="HY헤드라인M" pitchFamily="18" charset="-127"/>
                <a:ea typeface="HY헤드라인M" pitchFamily="18" charset="-127"/>
              </a:rPr>
              <a:t>연결재료 사용제약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152400" y="1698863"/>
            <a:ext cx="2906713" cy="5060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지상 </a:t>
            </a:r>
            <a:r>
              <a:rPr lang="en-US" altLang="ko-KR" sz="1400" b="0">
                <a:latin typeface="HY헤드라인M" pitchFamily="18" charset="-127"/>
                <a:ea typeface="HY헤드라인M" pitchFamily="18" charset="-127"/>
              </a:rPr>
              <a:t>13m </a:t>
            </a: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높이에서 낙하한 계란이 깨져서는 안됨</a:t>
            </a: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auto">
          <a:xfrm>
            <a:off x="152400" y="2345338"/>
            <a:ext cx="2906713" cy="50602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외관이 보기 좋고 창의적이어야 함</a:t>
            </a:r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152400" y="2991813"/>
            <a:ext cx="2906713" cy="393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구조물이 가벼워야 함</a:t>
            </a:r>
            <a:endParaRPr lang="en-US" altLang="ko-KR" sz="1400" b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345" name="AutoShape 7"/>
          <p:cNvSpPr>
            <a:spLocks noChangeArrowheads="1"/>
          </p:cNvSpPr>
          <p:nvPr/>
        </p:nvSpPr>
        <p:spPr bwMode="auto">
          <a:xfrm>
            <a:off x="152400" y="3525700"/>
            <a:ext cx="2906713" cy="393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정확한 위치에 착지</a:t>
            </a:r>
          </a:p>
        </p:txBody>
      </p:sp>
      <p:sp>
        <p:nvSpPr>
          <p:cNvPr id="14346" name="AutoShape 8"/>
          <p:cNvSpPr>
            <a:spLocks noChangeArrowheads="1"/>
          </p:cNvSpPr>
          <p:nvPr/>
        </p:nvSpPr>
        <p:spPr bwMode="auto">
          <a:xfrm>
            <a:off x="152400" y="4059587"/>
            <a:ext cx="2906713" cy="393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빠른 낙하시간</a:t>
            </a:r>
          </a:p>
        </p:txBody>
      </p:sp>
      <p:sp>
        <p:nvSpPr>
          <p:cNvPr id="14364" name="AutoShape 8"/>
          <p:cNvSpPr>
            <a:spLocks noChangeArrowheads="1"/>
          </p:cNvSpPr>
          <p:nvPr/>
        </p:nvSpPr>
        <p:spPr bwMode="auto">
          <a:xfrm>
            <a:off x="152400" y="4593474"/>
            <a:ext cx="2906713" cy="393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>
                <a:latin typeface="HY헤드라인M" pitchFamily="18" charset="-127"/>
                <a:ea typeface="HY헤드라인M" pitchFamily="18" charset="-127"/>
              </a:rPr>
              <a:t>재사용성</a:t>
            </a:r>
          </a:p>
        </p:txBody>
      </p:sp>
      <p:cxnSp>
        <p:nvCxnSpPr>
          <p:cNvPr id="14365" name="AutoShape 18"/>
          <p:cNvCxnSpPr>
            <a:cxnSpLocks noChangeShapeType="1"/>
            <a:stCxn id="14364" idx="3"/>
            <a:endCxn id="14347" idx="1"/>
          </p:cNvCxnSpPr>
          <p:nvPr/>
        </p:nvCxnSpPr>
        <p:spPr bwMode="auto">
          <a:xfrm flipV="1">
            <a:off x="3059113" y="3716338"/>
            <a:ext cx="722312" cy="107385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52400" y="5127361"/>
            <a:ext cx="2906713" cy="3934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계란 </a:t>
            </a:r>
            <a:r>
              <a:rPr lang="ko-KR" altLang="en-US" sz="1400" b="0" dirty="0" err="1" smtClean="0">
                <a:latin typeface="HY헤드라인M" pitchFamily="18" charset="-127"/>
                <a:ea typeface="HY헤드라인M" pitchFamily="18" charset="-127"/>
              </a:rPr>
              <a:t>탈부착이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 가능해야 함</a:t>
            </a:r>
            <a:endParaRPr lang="ko-KR" altLang="en-US" sz="14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52400" y="5661248"/>
            <a:ext cx="2906713" cy="52215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계란 파괴 여부를 외부에서 관찰할 수 있어야 함</a:t>
            </a:r>
            <a:endParaRPr lang="ko-KR" altLang="en-US" sz="1400" b="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5" name="AutoShape 18"/>
          <p:cNvCxnSpPr>
            <a:cxnSpLocks noChangeShapeType="1"/>
            <a:stCxn id="32" idx="3"/>
            <a:endCxn id="14347" idx="1"/>
          </p:cNvCxnSpPr>
          <p:nvPr/>
        </p:nvCxnSpPr>
        <p:spPr bwMode="auto">
          <a:xfrm flipV="1">
            <a:off x="3059113" y="3716338"/>
            <a:ext cx="722312" cy="160774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8"/>
          <p:cNvCxnSpPr>
            <a:cxnSpLocks noChangeShapeType="1"/>
            <a:stCxn id="33" idx="3"/>
            <a:endCxn id="14347" idx="1"/>
          </p:cNvCxnSpPr>
          <p:nvPr/>
        </p:nvCxnSpPr>
        <p:spPr bwMode="auto">
          <a:xfrm flipV="1">
            <a:off x="3059113" y="3716338"/>
            <a:ext cx="722312" cy="22059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66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86EAA8E-118F-4815-B3E3-48C324CA075C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Egg-Drop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재료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marL="0" indent="0" eaLnBrk="1" hangingPunct="1">
              <a:buNone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재료특성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각재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: 0.8cm * 0.8cm * 90cm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0.08g/cm</a:t>
            </a:r>
            <a:endParaRPr lang="en-US" altLang="ko-KR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고무줄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80g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을 기준으로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할 때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총 사용가능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각재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양</a:t>
            </a:r>
            <a:endParaRPr lang="en-US" altLang="ko-KR" sz="1800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	 80g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/ 0.08g/cm = 1,000cm 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약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11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개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) </a:t>
            </a:r>
          </a:p>
          <a:p>
            <a:pPr eaLnBrk="1" hangingPunct="1">
              <a:buFontTx/>
              <a:buNone/>
            </a:pPr>
            <a:endParaRPr lang="en-US" altLang="ko-KR" sz="1800" b="0" dirty="0" smtClean="0"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단</a:t>
            </a:r>
            <a:r>
              <a:rPr lang="en-US" altLang="ko-KR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재료에 따라 약간의 차이가 있으며</a:t>
            </a:r>
            <a:r>
              <a:rPr lang="en-US" altLang="ko-KR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</a:t>
            </a:r>
            <a:r>
              <a:rPr lang="ko-KR" altLang="en-US" sz="18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자중은 접착제 및 물감 사용에 따라 증가됨</a:t>
            </a:r>
            <a:r>
              <a:rPr lang="en-US" altLang="ko-KR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.</a:t>
            </a:r>
          </a:p>
          <a:p>
            <a:pPr eaLnBrk="1" hangingPunct="1">
              <a:buFontTx/>
              <a:buNone/>
            </a:pPr>
            <a:endParaRPr lang="en-US" altLang="ko-KR" sz="1800" b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53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84C05439-FD16-496F-9C96-6E3075D10D01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설계 및 제작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Tip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주 구조체는 목재를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이용하고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연결부위에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고무줄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등을 이용하여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탄력있게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제작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긴 막대 하나보다는 짧은 막대를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고무줄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로 이어서 제작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계란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장착부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에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스타킹을 이용하면 하중이 계란의 표면에 골고루 분포하게 되어 계란의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파괴확률이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낮아짐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장착부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설계가 파괴 여부에 큰 영향을 줌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시스템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하단부를 좁게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상단부를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넓게 설계하면 상대적으로 낙하 시 뒤집어질 가능성이 낮아짐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구조물의 일부에 종이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또는 천을 이용한 장치를 부착함으로써 낙하속도를 감소시켜 계란의 파괴확률을 낮출 수 있음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로켓의 날개와 같은 형태의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조향장치를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이용하면 바람의 영향을 적게 받아 낙하정확도를 높일 수 있음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지면과 맞닿는 부분에 구조물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재료의 조합을 통해 구조적 특성을 활용한 장치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을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장착하여 완충효과를 줄 수 있으며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낙하 후 굴러다니는 것을 방지할 수 있음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설계 소프트웨어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5670" y="1238154"/>
            <a:ext cx="7051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  <a:hlinkClick r:id="rId3"/>
              </a:rPr>
              <a:t>http://kcjeong.cbnu.ac.kr/working/CE/Design.ED/EggDropSim.xls</a:t>
            </a:r>
            <a:endParaRPr lang="ko-KR" altLang="en-US" sz="1800" b="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732" y="5013324"/>
            <a:ext cx="1181359" cy="117921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1" y="4992173"/>
            <a:ext cx="1259844" cy="1200366"/>
          </a:xfrm>
          <a:prstGeom prst="rect">
            <a:avLst/>
          </a:prstGeom>
        </p:spPr>
      </p:pic>
      <p:sp>
        <p:nvSpPr>
          <p:cNvPr id="15" name="오른쪽 화살표 14"/>
          <p:cNvSpPr/>
          <p:nvPr/>
        </p:nvSpPr>
        <p:spPr bwMode="auto">
          <a:xfrm>
            <a:off x="1929161" y="5424221"/>
            <a:ext cx="360040" cy="432048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90953"/>
              </p:ext>
            </p:extLst>
          </p:nvPr>
        </p:nvGraphicFramePr>
        <p:xfrm>
          <a:off x="971600" y="1670452"/>
          <a:ext cx="7249244" cy="3200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워크시트" r:id="rId6" imgW="8305885" imgH="3667213" progId="Excel.Sheet.8">
                  <p:embed/>
                </p:oleObj>
              </mc:Choice>
              <mc:Fallback>
                <p:oleObj name="워크시트" r:id="rId6" imgW="8305885" imgH="366721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1670452"/>
                        <a:ext cx="7249244" cy="3200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아래쪽 화살표 15"/>
          <p:cNvSpPr/>
          <p:nvPr/>
        </p:nvSpPr>
        <p:spPr bwMode="auto">
          <a:xfrm>
            <a:off x="1535170" y="5856268"/>
            <a:ext cx="144016" cy="309035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 bwMode="auto">
          <a:xfrm flipV="1">
            <a:off x="2915816" y="4293096"/>
            <a:ext cx="0" cy="7202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82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1031" name="Picture 7" descr="C:\Users\정근채\Desktop\D1-Ref-2-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876425"/>
            <a:ext cx="5524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76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1026" name="Picture 2" descr="그림 D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751"/>
            <a:ext cx="4315968" cy="29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그림 D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2" y="3212976"/>
            <a:ext cx="4315968" cy="29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1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1030" name="Picture 6" descr="그림 D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0416"/>
            <a:ext cx="7234809" cy="49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263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2050" name="Picture 2" descr="그림 D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752"/>
            <a:ext cx="4332173" cy="29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그림 D3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60" y="3212976"/>
            <a:ext cx="4332173" cy="29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36458" y="2360063"/>
            <a:ext cx="3903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직접 보이지 않는 후면의 모습은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점선으로 표시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2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402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409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36441BD-CA3D-4199-964C-ECDF1B9BEEA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6713"/>
            <a:ext cx="8839200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Egg Drop System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과제 내용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예비과제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과제계획서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설계보고서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계란을 보호할 수 있는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제작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개발보고서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작성 발표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Egg Drop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낙하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실험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Drop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결과보고서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작성 발표</a:t>
            </a:r>
          </a:p>
          <a:p>
            <a:pPr marL="800100" lvl="1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보고서제출형식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파워포인트 슬라이드 파일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제출기한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주별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강의내용 상의 수업일정 참조</a:t>
            </a:r>
          </a:p>
          <a:p>
            <a:pPr eaLnBrk="1" hangingPunct="1">
              <a:lnSpc>
                <a:spcPct val="90000"/>
              </a:lnSpc>
            </a:pPr>
            <a:endParaRPr lang="ko-KR" altLang="en-US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b="0" dirty="0" err="1">
                <a:latin typeface="HY헤드라인M" pitchFamily="18" charset="-127"/>
                <a:ea typeface="HY헤드라인M" pitchFamily="18" charset="-127"/>
              </a:rPr>
              <a:t>제출방법</a:t>
            </a:r>
            <a:endParaRPr lang="ko-KR" altLang="en-US" b="0" dirty="0">
              <a:latin typeface="HY헤드라인M" pitchFamily="18" charset="-127"/>
              <a:ea typeface="HY헤드라인M" pitchFamily="18" charset="-127"/>
            </a:endParaRP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eCampus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https://ecampus.cbnu.ac.kr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  <a:hlinkClick r:id="rId2"/>
              </a:rPr>
              <a:t>/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토론방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토론글쓰기</a:t>
            </a:r>
            <a:endParaRPr lang="en-US" altLang="ko-KR" dirty="0">
              <a:latin typeface="HY헤드라인M" pitchFamily="18" charset="-127"/>
              <a:ea typeface="HY헤드라인M" pitchFamily="18" charset="-127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각법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>
                <a:latin typeface="HY헤드라인M" pitchFamily="18" charset="-127"/>
                <a:ea typeface="HY헤드라인M" pitchFamily="18" charset="-127"/>
              </a:rPr>
              <a:t>정투상도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/>
          </a:p>
        </p:txBody>
      </p:sp>
      <p:pic>
        <p:nvPicPr>
          <p:cNvPr id="3074" name="Picture 2" descr="그림 D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8" y="1183777"/>
            <a:ext cx="3649202" cy="25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그림 D4-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6" t="2531" r="2326" b="44613"/>
          <a:stretch/>
        </p:blipFill>
        <p:spPr bwMode="auto">
          <a:xfrm>
            <a:off x="3968824" y="2673396"/>
            <a:ext cx="5067672" cy="35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68824" y="2195572"/>
            <a:ext cx="390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정확한 치수 표시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mm </a:t>
            </a:r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004047" y="5595748"/>
            <a:ext cx="936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88605" y="4059060"/>
            <a:ext cx="124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우측면도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67944" y="2780928"/>
            <a:ext cx="124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ko-KR" altLang="en-US" sz="18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평면도</a:t>
            </a:r>
            <a:endParaRPr lang="ko-KR" altLang="en-US" sz="18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9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설계도</a:t>
            </a:r>
            <a:endParaRPr lang="ko-KR" altLang="en-US" dirty="0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7" y="1478546"/>
            <a:ext cx="2886075" cy="11049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681260"/>
            <a:ext cx="3076575" cy="17240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566234"/>
            <a:ext cx="2667000" cy="1066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869" y="5718160"/>
            <a:ext cx="6858594" cy="4938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4270707"/>
            <a:ext cx="2028825" cy="6286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4FD003E-22DE-49CB-A11A-23E3DFC8C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4" y="1251178"/>
            <a:ext cx="3714749" cy="4175930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83155"/>
              </p:ext>
            </p:extLst>
          </p:nvPr>
        </p:nvGraphicFramePr>
        <p:xfrm>
          <a:off x="7975600" y="1290638"/>
          <a:ext cx="876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포장기 셸 개체" showAsIcon="1" r:id="rId9" imgW="875880" imgH="543600" progId="Package">
                  <p:embed/>
                </p:oleObj>
              </mc:Choice>
              <mc:Fallback>
                <p:oleObj name="포장기 셸 개체" showAsIcon="1" r:id="rId9" imgW="875880" imgH="543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75600" y="1290638"/>
                        <a:ext cx="8763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8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설계도 작성 요령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설계도</a:t>
            </a:r>
            <a:endParaRPr lang="ko-KR" altLang="en-US" dirty="0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152400" y="6477000"/>
            <a:ext cx="71628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dirty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1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467600" y="6477000"/>
            <a:ext cx="1524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F941EF2E-C89A-4540-85ED-5278B139613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48" y="1268413"/>
            <a:ext cx="6087303" cy="49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741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EDDE514F-D5B9-44C5-AC71-FDBCCD88868C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에그드롭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설계보고서 포함 내용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52400" y="121285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에 대한 개념도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변경내용 </a:t>
            </a:r>
            <a:r>
              <a:rPr lang="ko-KR" altLang="en-US" sz="1800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포함</a:t>
            </a:r>
            <a:r>
              <a:rPr lang="en-US" altLang="ko-KR" sz="1800" b="0">
                <a:latin typeface="HY헤드라인M" pitchFamily="18" charset="-127"/>
                <a:ea typeface="HY헤드라인M" pitchFamily="18" charset="-127"/>
              </a:rPr>
              <a:t>) --- </a:t>
            </a:r>
            <a:r>
              <a:rPr lang="en-US" altLang="ko-KR" sz="1800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*.</a:t>
            </a:r>
            <a:r>
              <a:rPr lang="en-US" altLang="ko-KR" sz="180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*.dwg </a:t>
            </a:r>
            <a:r>
              <a:rPr lang="ko-KR" altLang="en-US" sz="18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첨부</a:t>
            </a:r>
            <a:r>
              <a:rPr lang="en-US" altLang="ko-KR" sz="180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8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개념도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조감도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를 기준으로 제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각법에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의거 정면도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평면도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우측면도를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컴퓨터를 이용하여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정확한 치수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와 함께 작성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0" dirty="0" err="1">
                <a:latin typeface="HY헤드라인M" pitchFamily="18" charset="-127"/>
                <a:ea typeface="HY헤드라인M" pitchFamily="18" charset="-127"/>
              </a:rPr>
              <a:t>Sketchup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평행투영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뷰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치수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기능 활용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을 구성하는 부품을 정의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부품번호</a:t>
            </a:r>
            <a:r>
              <a:rPr lang="en-US" altLang="ko-KR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부품명</a:t>
            </a:r>
            <a:r>
              <a:rPr lang="en-US" altLang="ko-KR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재료</a:t>
            </a:r>
            <a:r>
              <a:rPr lang="en-US" altLang="ko-KR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부품그림</a:t>
            </a:r>
            <a:r>
              <a:rPr lang="en-US" altLang="ko-KR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부품치수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세로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높이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),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필요수량</a:t>
            </a:r>
            <a:endParaRPr lang="en-US" altLang="ko-KR" sz="1800" b="0" dirty="0" smtClean="0">
              <a:solidFill>
                <a:srgbClr val="FF33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소요 재료의 수량 및 무게를 추정한 후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완성된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중량을 예상</a:t>
            </a:r>
            <a:endParaRPr lang="en-US" altLang="ko-KR" sz="1800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en-US" altLang="ko-KR" sz="1800" b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 sz="1800" b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설계도 중 평면도를 이용하여 </a:t>
            </a:r>
            <a:r>
              <a:rPr lang="en-US" altLang="ko-KR" sz="1800" b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의 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Front Area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추정</a:t>
            </a:r>
            <a:endParaRPr lang="en-US" altLang="ko-KR" sz="1800" b="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구조체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장착부에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대한 제작방법을 부품번호와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의 부위를 이용하여 상세하게 서술</a:t>
            </a:r>
            <a:endParaRPr lang="en-US" altLang="ko-KR" sz="1800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buFont typeface="Wingdings" pitchFamily="2" charset="2"/>
              <a:buAutoNum type="arabicPeriod"/>
            </a:pP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컴퓨터 시뮬레이션 결과 서술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시스템 중량과 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Front Area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이용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800" b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560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13672BD-D49F-4BCC-80AD-6ABA0E34F2AD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 Drop System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개발보고서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sz="2800" b="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b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b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662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719295FA-DDDC-4C3D-AB37-34D7F4B3CE97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개발보고서 포함 내용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12213" cy="4953000"/>
          </a:xfrm>
          <a:noFill/>
        </p:spPr>
        <p:txBody>
          <a:bodyPr/>
          <a:lstStyle/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구성원 역할 분담 내역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개발 </a:t>
            </a:r>
            <a:r>
              <a:rPr lang="ko-KR" altLang="en-US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프로젝트 수행기록을 사진과 글을 이용하여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창출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err="1" smtClean="0">
                <a:latin typeface="HY헤드라인M" pitchFamily="18" charset="-127"/>
                <a:ea typeface="HY헤드라인M" pitchFamily="18" charset="-127"/>
              </a:rPr>
              <a:t>브레인스토밍을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통한 아이디어 도출과정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다듬기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그룹화 및 다듬기 과정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아이디어 판정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최종적으로 선정된 아이디어 서술</a:t>
            </a:r>
            <a:endParaRPr lang="en-US" altLang="ko-KR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개념도의 변화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수정보완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과정 서술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최종 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</a:t>
            </a:r>
            <a:r>
              <a:rPr lang="ko-KR" altLang="en-US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첨부</a:t>
            </a:r>
            <a:r>
              <a:rPr lang="en-US" altLang="ko-KR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(*.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*.dwg)</a:t>
            </a:r>
            <a:endParaRPr lang="ko-KR" altLang="en-US" b="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 설계도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정면도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 평면도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우측면도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완성된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System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과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설계도는 반드시 일치해야 함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부품정의 및 제작방법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시스템을 설계도와 제작방법 만으로 누구나 재현할 수 있도록 상세하게 서술</a:t>
            </a:r>
            <a:endParaRPr lang="en-US" altLang="ko-KR" b="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완성된 시스템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시스템에 대한 사진 및 소개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시뮬레이션 및 사전 낙하실험 결과</a:t>
            </a:r>
          </a:p>
          <a:p>
            <a:pPr eaLnBrk="1" hangingPunct="1"/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참고문헌 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0" dirty="0" smtClean="0">
                <a:latin typeface="HY헤드라인M" pitchFamily="18" charset="-127"/>
                <a:ea typeface="HY헤드라인M" pitchFamily="18" charset="-127"/>
              </a:rPr>
              <a:t>사이트</a:t>
            </a:r>
            <a:r>
              <a:rPr lang="en-US" altLang="ko-KR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2765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3278F2F9-AF2E-4912-B9BB-B3F6C05C3BB4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Egg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Drop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System 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결과보고서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ko-KR" sz="2800" b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Egg Drop System</a:t>
            </a: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 명칭</a:t>
            </a:r>
          </a:p>
          <a:p>
            <a:pPr eaLnBrk="1" hangingPunct="1"/>
            <a:endParaRPr lang="ko-KR" altLang="en-US" sz="280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b="0" smtClean="0">
                <a:latin typeface="HY헤드라인M" pitchFamily="18" charset="-127"/>
                <a:ea typeface="HY헤드라인M" pitchFamily="18" charset="-127"/>
              </a:rPr>
              <a:t>충북대학교 공과대학 토목공학부</a:t>
            </a:r>
          </a:p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00조.팀이름</a:t>
            </a:r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99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5192DEA-2C07-4B42-8E47-0C0217C7056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결과보고서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포함 내용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(1/2)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조별 실험결과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정량자료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에 대한 종합적 비교평가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조별 시스템 각각에 대한 장단점 분석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자 시스템 단점에 대한 보완 방향 수립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357188" indent="-357188" eaLnBrk="1" hangingPunct="1">
              <a:buNone/>
            </a:pP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시스템 파괴 사진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보완 시스템 개념도 포함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361950" eaLnBrk="1" hangingPunct="1">
              <a:buNone/>
            </a:pPr>
            <a:r>
              <a:rPr lang="ko-KR" altLang="en-US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보완 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Sketchup, CAD </a:t>
            </a:r>
            <a:r>
              <a:rPr lang="ko-KR" altLang="en-US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파일 첨부</a:t>
            </a:r>
            <a:r>
              <a:rPr lang="en-US" altLang="ko-KR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(*.</a:t>
            </a:r>
            <a:r>
              <a:rPr lang="en-US" altLang="ko-KR" b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skp, *.dwg)</a:t>
            </a:r>
            <a:endParaRPr lang="en-US" altLang="ko-KR" b="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조원 프로젝트 수행 후기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팀원 </a:t>
            </a:r>
            <a:r>
              <a:rPr lang="ko-KR" altLang="en-US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기여도 평가</a:t>
            </a:r>
            <a:endParaRPr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3993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25192DEA-2C07-4B42-8E47-0C0217C70562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결과보고서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포함 내용 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(2/2)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팀원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기여도 평가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22609"/>
              </p:ext>
            </p:extLst>
          </p:nvPr>
        </p:nvGraphicFramePr>
        <p:xfrm>
          <a:off x="646113" y="1700808"/>
          <a:ext cx="7993062" cy="4248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기여도 내용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팀원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조장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과제계획서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설계보고서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개발보고서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85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결과보고서</a:t>
                      </a:r>
                      <a:endParaRPr lang="ko-KR" altLang="en-US" sz="1300" kern="120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작성책임자</a:t>
                      </a: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  <a:endParaRPr lang="ko-KR" altLang="en-US" sz="13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발표자</a:t>
                      </a:r>
                      <a:endParaRPr lang="ko-KR" altLang="en-US" sz="1300" kern="12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latin typeface="맑은 고딕" pitchFamily="50" charset="-127"/>
                          <a:ea typeface="맑은 고딕" pitchFamily="50" charset="-127"/>
                        </a:rPr>
                        <a:t>아무개</a:t>
                      </a:r>
                    </a:p>
                  </a:txBody>
                  <a:tcPr marL="91438" marR="91438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512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0BE7CFD4-BAE1-47FA-AEF9-E64F256782C3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Egg-Drop System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8413"/>
            <a:ext cx="2581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C:\Users\정근채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268413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t2.gstatic.com/images?q=tbn:ANd9GcToibiie-cJlficvMXfLeTR04EM7rk2ev0kNZNXQdgUK2H2OV5iPaFrcE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332288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http://mikebeganyi.com/wp-content/uploads/2009/04/egg-duffy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268413"/>
            <a:ext cx="31813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http://th07.deviantart.net/fs70/200H/i/2012/286/7/0/egg_drop_by_mayral19-d5hq2o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2288"/>
            <a:ext cx="2543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http://tapac333.files.wordpress.com/2012/02/n53101948_30234234_78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02272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 descr="http://indesignartandcraft.com/wp-content/uploads/2013/05/creative-egg-drop-ide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921000"/>
            <a:ext cx="19065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614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C9F45840-FF31-4002-99F4-D7E1CD70208E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시스템 요구사항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52400" y="1219200"/>
            <a:ext cx="88392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지상 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13m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높이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공학지원센터 옥상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에서 낙하시킬 때 계란이 깨져서는 안 된다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  </a:t>
            </a:r>
          </a:p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외관이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보기 좋고 창의적이어야 한다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      </a:t>
            </a:r>
          </a:p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구조물이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가벼워야 한다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        </a:t>
            </a: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낙하 시 정확한 위치에 착지해야 한다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      </a:t>
            </a: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낙하시간이 빨라야 한다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쉽게 계란을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탈부착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할 수 있어야 함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- 10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초 이내에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탈부착이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가능해야 함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탈부착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지연 시 창의성 점수 감점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/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계란의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파괴여부를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외부에서 관찰할 수 있어야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함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재사용이 가능해야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한다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반복실험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) -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충분한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내구성을 갖춰야 함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시스템 파손 시 창의성 점수 감점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eaLnBrk="1" hangingPunct="1"/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뼈대를 구성하는 주재료는 배부 받은 </a:t>
            </a:r>
            <a:r>
              <a:rPr lang="ko-KR" altLang="en-US" sz="1800" b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발사목만을</a:t>
            </a:r>
            <a:r>
              <a:rPr lang="ko-KR" altLang="en-US" sz="1800" b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사용하며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err="1">
                <a:latin typeface="HY헤드라인M" pitchFamily="18" charset="-127"/>
                <a:ea typeface="HY헤드라인M" pitchFamily="18" charset="-127"/>
              </a:rPr>
              <a:t>부재료는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 종이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비닐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천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플라스틱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철사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스타킹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 err="1" smtClean="0">
                <a:latin typeface="HY헤드라인M" pitchFamily="18" charset="-127"/>
                <a:ea typeface="HY헤드라인M" pitchFamily="18" charset="-127"/>
              </a:rPr>
              <a:t>계란곽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연결재료는 실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고무줄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접착제</a:t>
            </a:r>
            <a:r>
              <a:rPr lang="en-US" altLang="ko-KR" sz="1800" b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latin typeface="HY헤드라인M" pitchFamily="18" charset="-127"/>
                <a:ea typeface="HY헤드라인M" pitchFamily="18" charset="-127"/>
              </a:rPr>
              <a:t>테이프 등을 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다양하게 사용할 수 있다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재료적 특성을 이용한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완충장치 사용 금지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솜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스폰지</a:t>
            </a:r>
            <a:r>
              <a:rPr lang="en-US" altLang="ko-KR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스티로폼 등 </a:t>
            </a:r>
            <a:r>
              <a:rPr lang="ko-KR" altLang="en-US" sz="1800" b="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완충재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사용 금지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전형적인 </a:t>
            </a:r>
            <a:r>
              <a:rPr lang="ko-KR" altLang="en-US" sz="1800" b="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낙하산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형태 디자인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사용 금지</a:t>
            </a:r>
            <a:r>
              <a:rPr lang="en-US" altLang="ko-KR" sz="1800" b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7171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EA0050C5-A9B2-4E79-B0D2-44D25C54359D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평가항목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39825"/>
            <a:ext cx="8839200" cy="4953000"/>
          </a:xfrm>
          <a:noFill/>
        </p:spPr>
        <p:txBody>
          <a:bodyPr/>
          <a:lstStyle/>
          <a:p>
            <a:pPr eaLnBrk="1" hangingPunct="1"/>
            <a:r>
              <a:rPr lang="en-US" altLang="ko-KR" sz="1600" b="0" smtClean="0">
                <a:latin typeface="HY헤드라인M" pitchFamily="18" charset="-127"/>
                <a:ea typeface="HY헤드라인M" pitchFamily="18" charset="-127"/>
              </a:rPr>
              <a:t>Egg-Drop System (65%)</a:t>
            </a:r>
            <a:endParaRPr lang="en-US" altLang="ko-KR" sz="1600" b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예비실험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5% </a:t>
            </a:r>
          </a:p>
          <a:p>
            <a:pPr lvl="1" eaLnBrk="1" hangingPunct="1"/>
            <a:r>
              <a:rPr lang="ko-KR" altLang="ko-KR" sz="1600" dirty="0" smtClean="0">
                <a:latin typeface="HY헤드라인M" pitchFamily="18" charset="-127"/>
                <a:ea typeface="HY헤드라인M" pitchFamily="18" charset="-127"/>
              </a:rPr>
              <a:t>창의성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설계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ko-KR" sz="1600" dirty="0" smtClean="0">
                <a:latin typeface="HY헤드라인M" pitchFamily="18" charset="-127"/>
                <a:ea typeface="HY헤드라인M" pitchFamily="18" charset="-127"/>
              </a:rPr>
              <a:t>%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파괴여부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15%</a:t>
            </a:r>
            <a:endParaRPr lang="ko-KR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구조물 중량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ko-KR" sz="1600" dirty="0" smtClean="0">
                <a:latin typeface="HY헤드라인M" pitchFamily="18" charset="-127"/>
                <a:ea typeface="HY헤드라인M" pitchFamily="18" charset="-127"/>
              </a:rPr>
              <a:t>%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낙하정확도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 eaLnBrk="1" hangingPunct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낙하시간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1600" smtClean="0">
                <a:latin typeface="HY헤드라인M" pitchFamily="18" charset="-127"/>
                <a:ea typeface="HY헤드라인M" pitchFamily="18" charset="-127"/>
              </a:rPr>
              <a:t>10%</a:t>
            </a:r>
          </a:p>
          <a:p>
            <a:pPr lvl="1" eaLnBrk="1" hangingPunct="1"/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b="0" smtClean="0">
                <a:latin typeface="HY헤드라인M" pitchFamily="18" charset="-127"/>
                <a:ea typeface="HY헤드라인M" pitchFamily="18" charset="-127"/>
              </a:rPr>
              <a:t>보고서</a:t>
            </a:r>
            <a:r>
              <a:rPr lang="en-US" altLang="ko-KR" sz="1600" b="0" smtClean="0">
                <a:latin typeface="HY헤드라인M" pitchFamily="18" charset="-127"/>
                <a:ea typeface="HY헤드라인M" pitchFamily="18" charset="-127"/>
              </a:rPr>
              <a:t> (35%)</a:t>
            </a:r>
            <a:endParaRPr lang="en-US" altLang="ko-KR" sz="1600" b="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1600" smtClean="0">
                <a:latin typeface="HY헤드라인M" pitchFamily="18" charset="-127"/>
                <a:ea typeface="HY헤드라인M" pitchFamily="18" charset="-127"/>
              </a:rPr>
              <a:t>과제계획서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설계보고서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5%</a:t>
            </a:r>
          </a:p>
          <a:p>
            <a:pPr lvl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개발보고서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실험보고서 </a:t>
            </a:r>
            <a:r>
              <a:rPr lang="en-US" altLang="ko-KR" sz="1600" smtClean="0">
                <a:latin typeface="HY헤드라인M" pitchFamily="18" charset="-127"/>
                <a:ea typeface="HY헤드라인M" pitchFamily="18" charset="-127"/>
              </a:rPr>
              <a:t>: 10%</a:t>
            </a:r>
          </a:p>
          <a:p>
            <a:pPr lvl="1"/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팀 내 기여도 </a:t>
            </a:r>
            <a:r>
              <a:rPr lang="en-US" altLang="ko-KR" sz="16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smtClean="0">
                <a:latin typeface="HY헤드라인M" pitchFamily="18" charset="-127"/>
                <a:ea typeface="HY헤드라인M" pitchFamily="18" charset="-127"/>
              </a:rPr>
              <a:t>가산점</a:t>
            </a:r>
            <a:endParaRPr lang="en-US" altLang="ko-KR" sz="1600" smtClean="0"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endParaRPr lang="en-US" altLang="ko-KR" sz="1600" b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기준</a:t>
            </a:r>
          </a:p>
        </p:txBody>
      </p:sp>
      <p:graphicFrame>
        <p:nvGraphicFramePr>
          <p:cNvPr id="8" name="Group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834513"/>
              </p:ext>
            </p:extLst>
          </p:nvPr>
        </p:nvGraphicFramePr>
        <p:xfrm>
          <a:off x="152400" y="1268413"/>
          <a:ext cx="8839200" cy="4824413"/>
        </p:xfrm>
        <a:graphic>
          <a:graphicData uri="http://schemas.openxmlformats.org/drawingml/2006/table">
            <a:tbl>
              <a:tblPr/>
              <a:tblGrid>
                <a:gridCol w="19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평가기준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예비실험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계란 파괴여부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실험 중 깨지면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실험 후에도 안 깨지면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중량점수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최대중량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최소중량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중량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중량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2.5 *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X)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창의성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    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전혀 볼 수 없었던 기발하며 수려한 형태의 디자인으로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탈부착이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용이한 계란장착부를 갖추고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 구조체에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조향장치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완충장치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착지장치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등이 장착된 시스템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 시스템과 차별성을 갖는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나왔던 아이디어를 발전적으로 조합한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기존에 나왔던 아이디어를 단순 조합한 디자인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기존 시스템을 그대로 답습한 디자인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파괴여부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(15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    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계란이 총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회의 실험 중 한번도 파괴되지 않음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계란이 총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회의 실험 중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파괴됨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계란이 총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회의 실험 중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파괴됨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계란이 총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회의 실험 중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파괴됨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시스템 파손으로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실험을 완수하지 못함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821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9C4B6645-568A-4AEB-A3AE-47A0E8834079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기준</a:t>
            </a:r>
          </a:p>
        </p:txBody>
      </p:sp>
      <p:graphicFrame>
        <p:nvGraphicFramePr>
          <p:cNvPr id="8" name="Group 26"/>
          <p:cNvGraphicFramePr>
            <a:graphicFrameLocks/>
          </p:cNvGraphicFramePr>
          <p:nvPr/>
        </p:nvGraphicFramePr>
        <p:xfrm>
          <a:off x="152400" y="1268413"/>
          <a:ext cx="8839200" cy="4897437"/>
        </p:xfrm>
        <a:graphic>
          <a:graphicData uri="http://schemas.openxmlformats.org/drawingml/2006/table">
            <a:tbl>
              <a:tblPr/>
              <a:tblGrid>
                <a:gridCol w="199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평가기준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 중량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중량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중량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(5 - 4 * (Xi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* 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vs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낙하정확도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중심점으로부터 계란까지의 거리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정확도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(5 - 4 * (Xi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* 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vs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낙하시간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낙하 후 바닥에 충돌하는 시점까지의 시간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Xi,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1, 2, 3, 4, 5, 6, 7, 8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Maximum [Xi],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= Minimum [Xi]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i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낙하시간 점수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= (5 - 4 * (Xi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/ (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Xmax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–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Xmin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 * 2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kumimoji="1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vs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최대점수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))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36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9237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C99DED6B-BDFA-45BE-94D9-5E9346A3C296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 cap="flat"/>
        </p:spPr>
        <p:txBody>
          <a:bodyPr/>
          <a:lstStyle/>
          <a:p>
            <a:pPr eaLnBrk="1" hangingPunct="1"/>
            <a:r>
              <a:rPr lang="ko-KR" altLang="ko-KR" smtClean="0">
                <a:latin typeface="HY헤드라인M" pitchFamily="18" charset="-127"/>
                <a:ea typeface="HY헤드라인M" pitchFamily="18" charset="-127"/>
              </a:rPr>
              <a:t>평가</a:t>
            </a:r>
            <a:r>
              <a:rPr lang="ko-KR" altLang="en-US" smtClean="0">
                <a:latin typeface="HY헤드라인M" pitchFamily="18" charset="-127"/>
                <a:ea typeface="HY헤드라인M" pitchFamily="18" charset="-127"/>
              </a:rPr>
              <a:t>기준</a:t>
            </a:r>
          </a:p>
        </p:txBody>
      </p:sp>
      <p:graphicFrame>
        <p:nvGraphicFramePr>
          <p:cNvPr id="254004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05061"/>
              </p:ext>
            </p:extLst>
          </p:nvPr>
        </p:nvGraphicFramePr>
        <p:xfrm>
          <a:off x="152400" y="1219201"/>
          <a:ext cx="8839200" cy="4874095"/>
        </p:xfrm>
        <a:graphic>
          <a:graphicData uri="http://schemas.openxmlformats.org/drawingml/2006/table">
            <a:tbl>
              <a:tblPr/>
              <a:tblGrid>
                <a:gridCol w="233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평가항목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평가기준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팀 내 기여도 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1. 4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4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평균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발표자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(PPT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주제작자가 발표하는 것을 원칙으로 함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) : 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2. 5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* 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총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62.5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 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평균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: 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발표자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(PPT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주제작자가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 발표하는 것을 원칙으로 함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) : 12.5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점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itchFamily="2" charset="2"/>
                        </a:rPr>
                        <a:t>회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다큐멘터리 제작팀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인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sym typeface="Wingdings" panose="05000000000000000000" pitchFamily="2" charset="2"/>
                        </a:rPr>
                        <a:t> 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세로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16:9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화면 비율 유지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착지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장면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Slow-motion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처리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추가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가산점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제작팀의 경우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최대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30~35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점까지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가산점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가능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과제계획서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설계보고서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개발보고서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결과보고서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점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A: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멀티미디어 자료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완벽한 조화를 이루며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완벽하게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최고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멀티미디어 자료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조화를 이루며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우수한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C: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텍스트와 단순 이미지 중심의 강조점 없는 무미건조한 형식으로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내용을 대략 이해시킬 수 있도록 발표하며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보통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 등이 조화를 이루지 못하며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내용도 제대로 이해가 되지 않는 발표를 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준수하여 저급한 품질의 서술이 이루어짐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E: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배치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색채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글자체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등이 전혀 조화를 이루지 못하며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내용도 전혀 이해가 되지 않는 발표를 하며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요구 목차를 준수하지 못함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7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충북대학교 토목공학부 정보기술기반건설경영연구실 </a:t>
            </a:r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창의공학 </a:t>
            </a:r>
          </a:p>
        </p:txBody>
      </p:sp>
      <p:sp>
        <p:nvSpPr>
          <p:cNvPr id="1025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q"/>
              <a:defRPr kumimoji="1" b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ü"/>
              <a:defRPr kumimoji="1">
                <a:solidFill>
                  <a:srgbClr val="0000FF"/>
                </a:solidFill>
                <a:latin typeface="휴먼견출새내기체" pitchFamily="18" charset="-127"/>
                <a:ea typeface="휴먼견출새내기체" pitchFamily="18" charset="-127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휴먼견출새내기체" pitchFamily="18" charset="-127"/>
                <a:ea typeface="휴먼견출새내기체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t>- </a:t>
            </a:r>
            <a:fld id="{0A2A02C7-966C-484C-8B4F-389DD4BDFE6F}" type="slidenum">
              <a:rPr kumimoji="0" lang="ko-KR" altLang="en-US" b="0" smtClean="0"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r>
              <a:rPr kumimoji="0" lang="en-US" altLang="ko-KR" b="0" smtClean="0">
                <a:latin typeface="HY헤드라인M" pitchFamily="18" charset="-127"/>
                <a:ea typeface="HY헤드라인M" pitchFamily="18" charset="-127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휴먼견출새내기체"/>
        <a:ea typeface="휴먼견출새내기체"/>
        <a:cs typeface=""/>
      </a:majorFont>
      <a:minorFont>
        <a:latin typeface="휴먼견출새내기체"/>
        <a:ea typeface="휴먼견출새내기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7684</TotalTime>
  <Words>2344</Words>
  <Application>Microsoft Office PowerPoint</Application>
  <PresentationFormat>화면 슬라이드 쇼(4:3)</PresentationFormat>
  <Paragraphs>493</Paragraphs>
  <Slides>38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8" baseType="lpstr">
      <vt:lpstr>HY헤드라인M</vt:lpstr>
      <vt:lpstr>굴림</vt:lpstr>
      <vt:lpstr>맑은 고딕</vt:lpstr>
      <vt:lpstr>휴먼견출새내기체</vt:lpstr>
      <vt:lpstr>Times New Roman</vt:lpstr>
      <vt:lpstr>Wingdings</vt:lpstr>
      <vt:lpstr>Wingdings 3</vt:lpstr>
      <vt:lpstr>기본 디자인</vt:lpstr>
      <vt:lpstr>포장기 셸 개체</vt:lpstr>
      <vt:lpstr>워크시트</vt:lpstr>
      <vt:lpstr>Egg Drop Project</vt:lpstr>
      <vt:lpstr>Egg Drop Project 소개</vt:lpstr>
      <vt:lpstr>Egg Drop System</vt:lpstr>
      <vt:lpstr>Egg-Drop System</vt:lpstr>
      <vt:lpstr>시스템 요구사항</vt:lpstr>
      <vt:lpstr>평가항목</vt:lpstr>
      <vt:lpstr>평가기준</vt:lpstr>
      <vt:lpstr>평가기준</vt:lpstr>
      <vt:lpstr>평가기준</vt:lpstr>
      <vt:lpstr>Egg Drop Project 예비과제 실습</vt:lpstr>
      <vt:lpstr>예비실험 - 1 Hour</vt:lpstr>
      <vt:lpstr>Egg Drop System 과제계획서</vt:lpstr>
      <vt:lpstr>과제계획서 포함 내용</vt:lpstr>
      <vt:lpstr>구성원 역할 분담 내역</vt:lpstr>
      <vt:lpstr>시스템 개발 일정 계획</vt:lpstr>
      <vt:lpstr>시스템 개발 컨셉 - 창의적 문제해결 과정</vt:lpstr>
      <vt:lpstr>PowerPoint 프레젠테이션</vt:lpstr>
      <vt:lpstr>PowerPoint 프레젠테이션</vt:lpstr>
      <vt:lpstr>시스템 개념도 - 특장점 설명</vt:lpstr>
      <vt:lpstr>참고문헌(사이트)</vt:lpstr>
      <vt:lpstr>Egg Drop System 설계보고서</vt:lpstr>
      <vt:lpstr>Egg Drop Syetem 설계</vt:lpstr>
      <vt:lpstr>Egg-Drop 시스템 재료</vt:lpstr>
      <vt:lpstr>Egg Drop System 설계 및 제작 Tip</vt:lpstr>
      <vt:lpstr>Egg Drop System 설계 소프트웨어</vt:lpstr>
      <vt:lpstr>설계도 작성 요령 : 제3각법(정투상도)</vt:lpstr>
      <vt:lpstr>설계도 작성 요령 : 제3각법(정투상도)</vt:lpstr>
      <vt:lpstr>설계도 작성 요령 : 제3각법(정투상도)</vt:lpstr>
      <vt:lpstr>설계도 작성 요령 : 제3각법(정투상도)</vt:lpstr>
      <vt:lpstr>설계도 작성 요령 : 제3각법(정투상도)</vt:lpstr>
      <vt:lpstr>설계도 작성 요령 : Sketchup  설계도</vt:lpstr>
      <vt:lpstr>설계도 작성 요령 : Sketchup  설계도</vt:lpstr>
      <vt:lpstr>에그드롭 설계보고서 포함 내용</vt:lpstr>
      <vt:lpstr>Egg Drop System 개발보고서</vt:lpstr>
      <vt:lpstr>개발보고서 포함 내용</vt:lpstr>
      <vt:lpstr>Egg Drop System 결과보고서</vt:lpstr>
      <vt:lpstr>결과보고서 포함 내용 (1/2)</vt:lpstr>
      <vt:lpstr>결과보고서 포함 내용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ITCM</dc:creator>
  <cp:lastModifiedBy>정근채</cp:lastModifiedBy>
  <cp:revision>447</cp:revision>
  <cp:lastPrinted>2018-02-06T08:06:23Z</cp:lastPrinted>
  <dcterms:created xsi:type="dcterms:W3CDTF">1601-01-01T00:00:00Z</dcterms:created>
  <dcterms:modified xsi:type="dcterms:W3CDTF">2020-02-07T05:04:31Z</dcterms:modified>
</cp:coreProperties>
</file>