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365" r:id="rId3"/>
    <p:sldId id="363" r:id="rId4"/>
    <p:sldId id="312" r:id="rId5"/>
    <p:sldId id="326" r:id="rId6"/>
    <p:sldId id="322" r:id="rId7"/>
    <p:sldId id="327" r:id="rId8"/>
    <p:sldId id="325" r:id="rId9"/>
    <p:sldId id="323" r:id="rId10"/>
    <p:sldId id="328" r:id="rId11"/>
    <p:sldId id="324" r:id="rId12"/>
    <p:sldId id="351" r:id="rId13"/>
    <p:sldId id="340" r:id="rId14"/>
    <p:sldId id="345" r:id="rId15"/>
    <p:sldId id="320" r:id="rId16"/>
    <p:sldId id="391" r:id="rId17"/>
    <p:sldId id="378" r:id="rId18"/>
    <p:sldId id="289" r:id="rId19"/>
    <p:sldId id="333" r:id="rId20"/>
    <p:sldId id="346" r:id="rId21"/>
    <p:sldId id="366" r:id="rId22"/>
    <p:sldId id="362" r:id="rId23"/>
    <p:sldId id="386" r:id="rId24"/>
    <p:sldId id="387" r:id="rId25"/>
    <p:sldId id="381" r:id="rId26"/>
    <p:sldId id="341" r:id="rId27"/>
    <p:sldId id="367" r:id="rId28"/>
    <p:sldId id="368" r:id="rId29"/>
    <p:sldId id="369" r:id="rId30"/>
    <p:sldId id="373" r:id="rId31"/>
    <p:sldId id="374" r:id="rId32"/>
    <p:sldId id="375" r:id="rId33"/>
    <p:sldId id="371" r:id="rId34"/>
    <p:sldId id="372" r:id="rId35"/>
    <p:sldId id="376" r:id="rId36"/>
    <p:sldId id="337" r:id="rId37"/>
    <p:sldId id="380" r:id="rId38"/>
    <p:sldId id="359" r:id="rId39"/>
    <p:sldId id="339" r:id="rId40"/>
    <p:sldId id="352" r:id="rId41"/>
    <p:sldId id="356" r:id="rId42"/>
    <p:sldId id="353" r:id="rId43"/>
    <p:sldId id="354" r:id="rId44"/>
    <p:sldId id="355" r:id="rId45"/>
    <p:sldId id="390" r:id="rId46"/>
    <p:sldId id="392" r:id="rId47"/>
    <p:sldId id="393" r:id="rId48"/>
    <p:sldId id="394" r:id="rId49"/>
    <p:sldId id="379" r:id="rId50"/>
    <p:sldId id="388" r:id="rId51"/>
    <p:sldId id="389" r:id="rId52"/>
    <p:sldId id="348" r:id="rId53"/>
    <p:sldId id="342" r:id="rId54"/>
    <p:sldId id="276" r:id="rId55"/>
    <p:sldId id="343" r:id="rId56"/>
    <p:sldId id="267" r:id="rId57"/>
    <p:sldId id="357" r:id="rId58"/>
  </p:sldIdLst>
  <p:sldSz cx="9144000" cy="6858000" type="screen4x3"/>
  <p:notesSz cx="7099300" cy="10234613"/>
  <p:defaultTextStyle>
    <a:defPPr>
      <a:defRPr lang="en-US"/>
    </a:defPPr>
    <a:lvl1pPr algn="ctr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orient="horz" pos="3929">
          <p15:clr>
            <a:srgbClr val="A4A3A4"/>
          </p15:clr>
        </p15:guide>
        <p15:guide id="3" pos="2880">
          <p15:clr>
            <a:srgbClr val="A4A3A4"/>
          </p15:clr>
        </p15:guide>
        <p15:guide id="4" pos="96">
          <p15:clr>
            <a:srgbClr val="A4A3A4"/>
          </p15:clr>
        </p15:guide>
        <p15:guide id="5" pos="5647">
          <p15:clr>
            <a:srgbClr val="A4A3A4"/>
          </p15:clr>
        </p15:guide>
        <p15:guide id="6" pos="4286">
          <p15:clr>
            <a:srgbClr val="A4A3A4"/>
          </p15:clr>
        </p15:guide>
        <p15:guide id="7" pos="14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541FF"/>
    <a:srgbClr val="00FFFF"/>
    <a:srgbClr val="FF3300"/>
    <a:srgbClr val="003CFA"/>
    <a:srgbClr val="FFFF00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69" autoAdjust="0"/>
    <p:restoredTop sz="94660" autoAdjust="0"/>
  </p:normalViewPr>
  <p:slideViewPr>
    <p:cSldViewPr snapToObjects="1">
      <p:cViewPr varScale="1">
        <p:scale>
          <a:sx n="156" d="100"/>
          <a:sy n="156" d="100"/>
        </p:scale>
        <p:origin x="978" y="132"/>
      </p:cViewPr>
      <p:guideLst>
        <p:guide orient="horz" pos="799"/>
        <p:guide orient="horz" pos="3929"/>
        <p:guide pos="2880"/>
        <p:guide pos="96"/>
        <p:guide pos="5647"/>
        <p:guide pos="4286"/>
        <p:guide pos="147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698"/>
    </p:cViewPr>
  </p:sorterViewPr>
  <p:notesViewPr>
    <p:cSldViewPr snapToObjects="1">
      <p:cViewPr varScale="1">
        <p:scale>
          <a:sx n="143" d="100"/>
          <a:sy n="143" d="100"/>
        </p:scale>
        <p:origin x="-102" y="-60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6.xml"/><Relationship Id="rId2" Type="http://schemas.openxmlformats.org/officeDocument/2006/relationships/slide" Target="slides/slide15.xml"/><Relationship Id="rId1" Type="http://schemas.openxmlformats.org/officeDocument/2006/relationships/slide" Target="slides/slide3.xml"/><Relationship Id="rId6" Type="http://schemas.openxmlformats.org/officeDocument/2006/relationships/slide" Target="slides/slide24.xml"/><Relationship Id="rId5" Type="http://schemas.openxmlformats.org/officeDocument/2006/relationships/slide" Target="slides/slide23.xml"/><Relationship Id="rId4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641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4" tIns="47377" rIns="94754" bIns="4737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384" y="0"/>
            <a:ext cx="3076916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4" tIns="47377" rIns="94754" bIns="4737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127" y="4861441"/>
            <a:ext cx="5205048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4" tIns="47377" rIns="94754" bIns="47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4" tIns="47377" rIns="94754" bIns="4737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384" y="9722882"/>
            <a:ext cx="3076916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4" tIns="47377" rIns="94754" bIns="473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031A86-C778-4C2B-BBB4-242FA0DC53B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98032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69461" indent="-29493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83024" indent="-235617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57552" indent="-235617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130433" indent="-235617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604961" indent="-2356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079489" indent="-2356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554017" indent="-2356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4028545" indent="-2356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E3663C8-52C1-49BA-B876-6CBEA350F79C}" type="slidenum">
              <a:rPr lang="ko-KR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ko-KR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59B093A3-EB4F-4D45-A8A2-3239D9CDFB78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47074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9026B129-DC1E-4A80-BC4D-4B30FB29BA14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02808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209800" cy="5791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381000"/>
            <a:ext cx="6477000" cy="5791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965B1B9A-29F8-470B-8965-1B88D129E0DA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126036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685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152400" y="1219200"/>
            <a:ext cx="8839200" cy="495300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616502F4-13F3-457A-A624-AA10172AE3FE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373561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685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43400" cy="4953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43400" cy="4953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A20E3848-2F6B-49CD-8D28-91B156038616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8751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FCA9846C-0351-47E7-B4AA-69E686A68540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92327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D9560BC4-CB8E-47E5-B969-307A74B27551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9984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43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43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0C28C9AD-C72A-450D-80D0-B20EF3F31316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80110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F4C3498E-4C9A-4261-8A84-8B92AB352660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05674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5BDA0797-1569-48AB-9EBF-83B34C0522F3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43341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02D136FE-7A18-4A8B-81B1-7852DC792612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93292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3D366B47-37A0-431D-BCD1-14510B7DB8B0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86731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5D602C72-3FF6-42E7-B463-F6B23701635A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82508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81000"/>
            <a:ext cx="88392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716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ko-KR" altLang="en-US"/>
              <a:t>충북대학교 토목공학부 정보기술기반건설경영연구실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4770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ko-KR" altLang="en-US"/>
              <a:t>- </a:t>
            </a:r>
            <a:fld id="{D5AAD3D7-1272-4365-AF5E-28F22C5B1A84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  <p:sp>
        <p:nvSpPr>
          <p:cNvPr id="2" name="Line 7"/>
          <p:cNvSpPr>
            <a:spLocks noChangeShapeType="1"/>
          </p:cNvSpPr>
          <p:nvPr userDrawn="1"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휴먼견출새내기체" pitchFamily="18" charset="-127"/>
          <a:ea typeface="휴먼견출새내기체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휴먼견출새내기체" pitchFamily="18" charset="-127"/>
          <a:ea typeface="휴먼견출새내기체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휴먼견출새내기체" pitchFamily="18" charset="-127"/>
          <a:ea typeface="휴먼견출새내기체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휴먼견출새내기체" pitchFamily="18" charset="-127"/>
          <a:ea typeface="휴먼견출새내기체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휴먼견출새내기체" pitchFamily="18" charset="-127"/>
          <a:ea typeface="휴먼견출새내기체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휴먼견출새내기체" pitchFamily="18" charset="-127"/>
          <a:ea typeface="휴먼견출새내기체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휴먼견출새내기체" pitchFamily="18" charset="-127"/>
          <a:ea typeface="휴먼견출새내기체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휴먼견출새내기체" pitchFamily="18" charset="-127"/>
          <a:ea typeface="휴먼견출새내기체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q"/>
        <a:defRPr kumimoji="1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ü"/>
        <a:defRPr kumimoji="1">
          <a:solidFill>
            <a:srgbClr val="0000FF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kcjeong.cbnu.ac.kr/working/CE/bridge.mpe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Z-64jQQMcHs" TargetMode="External"/><Relationship Id="rId5" Type="http://schemas.openxmlformats.org/officeDocument/2006/relationships/hyperlink" Target="http://www.teachersdomain.org/resources/phy03/sci/phys/mfw/zpapbr/index.html" TargetMode="Externa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campus.cbnu.ac.kr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PNG"/><Relationship Id="rId5" Type="http://schemas.openxmlformats.org/officeDocument/2006/relationships/image" Target="../media/image35.wmf"/><Relationship Id="rId10" Type="http://schemas.openxmlformats.org/officeDocument/2006/relationships/image" Target="../media/image4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sunroad.pe.kr/index.php?pl=59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kcjeong.cbu.ac.kr/working/CE/Design.WB/BridgeDesinerSetup.exe" TargetMode="External"/><Relationship Id="rId2" Type="http://schemas.openxmlformats.org/officeDocument/2006/relationships/hyperlink" Target="https://bridgecontes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64.wmf"/><Relationship Id="rId3" Type="http://schemas.openxmlformats.org/officeDocument/2006/relationships/hyperlink" Target="http://kcjeong.cbu.ac.kr/working/CE/Design.WB/MyDesign.1.bdc" TargetMode="External"/><Relationship Id="rId7" Type="http://schemas.openxmlformats.org/officeDocument/2006/relationships/hyperlink" Target="http://kcjeong.cbu.ac.kr/working/CE/Design.WB/MyDesign.4.bdc" TargetMode="External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66.png"/><Relationship Id="rId11" Type="http://schemas.openxmlformats.org/officeDocument/2006/relationships/oleObject" Target="../embeddings/oleObject2.bin"/><Relationship Id="rId5" Type="http://schemas.openxmlformats.org/officeDocument/2006/relationships/hyperlink" Target="http://kcjeong.cbu.ac.kr/working/CE/Design.WB/MyDesign.2.bdc" TargetMode="External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68.png"/><Relationship Id="rId4" Type="http://schemas.openxmlformats.org/officeDocument/2006/relationships/image" Target="../media/image65.png"/><Relationship Id="rId9" Type="http://schemas.openxmlformats.org/officeDocument/2006/relationships/hyperlink" Target="http://kcjeong.cbu.ac.kr/working/CE/Design.WB/MyDesign.3.bdc" TargetMode="External"/><Relationship Id="rId14" Type="http://schemas.openxmlformats.org/officeDocument/2006/relationships/image" Target="../media/image62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hyperlink" Target="http://kcjeong.cbu.ac.kr/working/CE/Design.WB/MyDesign.6.bdc" TargetMode="External"/><Relationship Id="rId18" Type="http://schemas.openxmlformats.org/officeDocument/2006/relationships/image" Target="../media/image76.png"/><Relationship Id="rId3" Type="http://schemas.openxmlformats.org/officeDocument/2006/relationships/hyperlink" Target="http://kcjeong.cbu.ac.kr/working/CE/Design.WB/MyDesign.8.bdc" TargetMode="Externa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72.wmf"/><Relationship Id="rId17" Type="http://schemas.openxmlformats.org/officeDocument/2006/relationships/hyperlink" Target="http://kcjeong.cbu.ac.kr/working/CE/Design.WB/MyDesign.7.bdc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5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hyperlink" Target="http://kcjeong.cbu.ac.kr/working/CE/Design.WB/MyDesign.5.bdc" TargetMode="External"/><Relationship Id="rId10" Type="http://schemas.openxmlformats.org/officeDocument/2006/relationships/image" Target="../media/image71.wmf"/><Relationship Id="rId4" Type="http://schemas.openxmlformats.org/officeDocument/2006/relationships/image" Target="../media/image73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10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051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39187086-CE2E-4C3A-9DA3-255182ECE9F2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Wood Bridge Project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ko-KR" sz="2800" b="0" smtClean="0">
                <a:latin typeface="HY헤드라인M" pitchFamily="18" charset="-127"/>
                <a:ea typeface="HY헤드라인M" pitchFamily="18" charset="-127"/>
              </a:rPr>
              <a:t>Creative Engineering</a:t>
            </a:r>
          </a:p>
          <a:p>
            <a:pPr eaLnBrk="1" hangingPunct="1"/>
            <a:endParaRPr lang="ko-KR" altLang="en-US" sz="2800" b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b="0" smtClean="0">
                <a:latin typeface="HY헤드라인M" pitchFamily="18" charset="-127"/>
                <a:ea typeface="HY헤드라인M" pitchFamily="18" charset="-127"/>
              </a:rPr>
              <a:t>충북대학교  공과대학  토목공학부</a:t>
            </a:r>
          </a:p>
          <a:p>
            <a:pPr eaLnBrk="1" hangingPunct="1"/>
            <a:r>
              <a:rPr lang="ko-KR" altLang="en-US" b="0" smtClean="0">
                <a:latin typeface="HY헤드라인M" pitchFamily="18" charset="-127"/>
                <a:ea typeface="HY헤드라인M" pitchFamily="18" charset="-127"/>
              </a:rPr>
              <a:t>정보기술기반건설경영연구실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5562600" y="2362200"/>
            <a:ext cx="2895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b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과제소개</a:t>
            </a:r>
            <a:endParaRPr lang="en-US" altLang="ko-KR" sz="1800" b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b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예비실</a:t>
            </a:r>
            <a:r>
              <a:rPr lang="ko-KR" altLang="en-US" sz="18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험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b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과제계획서</a:t>
            </a:r>
            <a:endParaRPr lang="en-US" altLang="ko-KR" sz="1800" b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b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설계보고</a:t>
            </a:r>
            <a:r>
              <a:rPr lang="ko-KR" altLang="en-US" sz="18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서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개발보고서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b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결과보고서</a:t>
            </a:r>
            <a:endParaRPr lang="ko-KR" altLang="en-US" sz="1800" b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1024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B801D611-8E62-4888-90BB-730C97E234C8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교량의 종류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152400" y="1268413"/>
            <a:ext cx="8839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800100" indent="-34290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/>
            <a:r>
              <a:rPr lang="ko-KR" altLang="ko-KR" sz="1800" b="0" dirty="0" err="1">
                <a:latin typeface="HY헤드라인M" pitchFamily="18" charset="-127"/>
                <a:ea typeface="HY헤드라인M" pitchFamily="18" charset="-127"/>
              </a:rPr>
              <a:t>Extradosed교</a:t>
            </a:r>
            <a:endParaRPr lang="en-US" altLang="ko-KR" sz="1800" b="0" dirty="0">
              <a:latin typeface="HY헤드라인M" pitchFamily="18" charset="-127"/>
              <a:ea typeface="HY헤드라인M" pitchFamily="18" charset="-127"/>
            </a:endParaRPr>
          </a:p>
          <a:p>
            <a:pPr lvl="1" eaLnBrk="1" hangingPunct="1"/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~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을 개선하기 위해 요소를 첨가한 </a:t>
            </a:r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교량”이란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의미로 </a:t>
            </a:r>
            <a:r>
              <a:rPr lang="ko-KR" altLang="en-US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사장교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의 형태를 보이나</a:t>
            </a:r>
            <a: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거동은 </a:t>
            </a:r>
            <a:r>
              <a:rPr lang="ko-KR" altLang="en-US" sz="1800" dirty="0" err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거더교</a:t>
            </a:r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에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더 가깝다</a:t>
            </a:r>
            <a: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b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Extradosed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교는 </a:t>
            </a:r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부모멘트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구간에서 </a:t>
            </a:r>
            <a: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P.S 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강재로 인해 단면에 도입되는 축력과 모멘트를 증가시키기 위해 </a:t>
            </a:r>
            <a: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P.S 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강재의 </a:t>
            </a:r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편심량을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인위적으로 증가시킨 형태로 일반적으로 </a:t>
            </a:r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단면내에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위치하던 </a:t>
            </a:r>
            <a: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P.S 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강재를 낮은 </a:t>
            </a:r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주탑의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정부에 </a:t>
            </a:r>
            <a: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External tendon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의 형태로 부재의 </a:t>
            </a:r>
            <a:r>
              <a:rPr lang="ko-KR" altLang="en-US" sz="18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유효 높이 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이상으로 배치한 형태의 교량이다</a:t>
            </a:r>
            <a: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케이블의 노출 유무에 따라 </a:t>
            </a:r>
            <a:r>
              <a:rPr lang="ko-KR" altLang="en-US" sz="18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벽 속에 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배치한 </a:t>
            </a:r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사판교와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외부 케이블 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형태인 경우 사장외케이블 방식으로 분류된다</a:t>
            </a:r>
            <a: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r>
              <a:rPr lang="en-US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pic>
        <p:nvPicPr>
          <p:cNvPr id="10246" name="Picture 6" descr="6257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4024313"/>
            <a:ext cx="3671887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5208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033963"/>
            <a:ext cx="295751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1" descr="clip_image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046663"/>
            <a:ext cx="19558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1229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7BA871EF-DE32-453A-84C8-B99A080718EA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교량의 종류</a:t>
            </a:r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152400" y="1270000"/>
            <a:ext cx="88392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800100" indent="-34290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/>
            <a:r>
              <a:rPr lang="ko-KR" altLang="en-US" sz="1800" b="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현수교</a:t>
            </a:r>
            <a:r>
              <a:rPr lang="en-US" altLang="ko-KR" sz="1800" b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(Suspension Bridge)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lvl="1" eaLnBrk="1" hangingPunct="1"/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현수교란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주탑</a:t>
            </a:r>
            <a: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(Tower) 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및 앵커리지</a:t>
            </a:r>
            <a: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(Anchorage)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로 </a:t>
            </a:r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주케이블</a:t>
            </a:r>
            <a: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(Main Cable)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을 지지하고 이 </a:t>
            </a:r>
            <a:r>
              <a:rPr lang="ko-KR" altLang="en-US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케이블에 </a:t>
            </a:r>
            <a:r>
              <a:rPr lang="ko-KR" altLang="en-US" sz="1800" dirty="0" err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현수재</a:t>
            </a:r>
            <a:r>
              <a:rPr lang="en-US" altLang="ko-KR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(Suspender</a:t>
            </a:r>
            <a:r>
              <a:rPr lang="ko-KR" altLang="en-US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또는</a:t>
            </a:r>
            <a:r>
              <a:rPr lang="en-US" altLang="ko-KR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Hanger)</a:t>
            </a:r>
            <a:r>
              <a:rPr lang="ko-KR" altLang="en-US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를 매달아 </a:t>
            </a:r>
            <a:r>
              <a:rPr lang="ko-KR" altLang="en-US" sz="1800" dirty="0" err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보강형</a:t>
            </a:r>
            <a:r>
              <a:rPr lang="en-US" altLang="ko-KR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(Stiffening Girder)</a:t>
            </a:r>
            <a:r>
              <a:rPr lang="ko-KR" altLang="en-US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을 지지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하는 </a:t>
            </a:r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교량형식을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말한다</a:t>
            </a:r>
            <a: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b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현수교란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주탑</a:t>
            </a:r>
            <a: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(Tower) 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및 앵커리지</a:t>
            </a:r>
            <a: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(Anchorage)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로 </a:t>
            </a:r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주케이블</a:t>
            </a:r>
            <a: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(Main Cable)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을 지지하고 이 케이블에 </a:t>
            </a:r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현수재</a:t>
            </a:r>
            <a: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(Suspender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또는</a:t>
            </a:r>
            <a: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Hanger)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를 매달아 </a:t>
            </a:r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보강형</a:t>
            </a:r>
            <a: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(Stiffening Girder)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을 지지하는 </a:t>
            </a:r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교량형식을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말한다</a:t>
            </a:r>
            <a: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현수교의 </a:t>
            </a:r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주케이블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형상은 </a:t>
            </a:r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아치교와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유사하나 </a:t>
            </a:r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인장력만을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받는다 는 점에서 크게 다르다</a:t>
            </a:r>
            <a: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이와 같이 </a:t>
            </a:r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인장력만이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발생하도록 하는 것이 재료의 효과적인 사용방법</a:t>
            </a:r>
            <a: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지간 </a:t>
            </a:r>
            <a: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1,000m 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이상의 </a:t>
            </a:r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장대교가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거의 </a:t>
            </a:r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현수교라는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점도 이러한 역학적 특성을 잘 반영하는 것이다</a:t>
            </a:r>
            <a: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lvl="1" eaLnBrk="1" hangingPunct="1"/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보강형의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형식은 </a:t>
            </a:r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트러스와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박스형태가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주로 사용되며</a:t>
            </a:r>
            <a: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주케이블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고정방법에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따라 </a:t>
            </a:r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타정식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(earth-anchored)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과 </a:t>
            </a:r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자정식</a:t>
            </a:r>
            <a: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(self-anchored)</a:t>
            </a:r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현수교로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분류된다</a:t>
            </a:r>
            <a: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b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</a:br>
            <a:endParaRPr lang="en-US" altLang="ko-KR" sz="18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3" name="직선 화살표 연결선 2"/>
          <p:cNvCxnSpPr/>
          <p:nvPr/>
        </p:nvCxnSpPr>
        <p:spPr bwMode="auto">
          <a:xfrm flipH="1" flipV="1">
            <a:off x="6603357" y="5590572"/>
            <a:ext cx="5787" cy="23149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직선 화살표 연결선 4"/>
          <p:cNvCxnSpPr/>
          <p:nvPr/>
        </p:nvCxnSpPr>
        <p:spPr bwMode="auto">
          <a:xfrm flipH="1" flipV="1">
            <a:off x="6250329" y="5521124"/>
            <a:ext cx="358815" cy="8681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직선 화살표 연결선 6"/>
          <p:cNvCxnSpPr/>
          <p:nvPr/>
        </p:nvCxnSpPr>
        <p:spPr bwMode="auto">
          <a:xfrm>
            <a:off x="6267691" y="5532699"/>
            <a:ext cx="5787" cy="64818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13315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A6E851BE-DBF6-4E55-BD32-D99CAE8D5517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발사나무교량 디자인 샘플</a:t>
            </a:r>
          </a:p>
        </p:txBody>
      </p:sp>
      <p:pic>
        <p:nvPicPr>
          <p:cNvPr id="13317" name="Picture 2" descr="http://engin.swarthmore.edu/gallery/truss0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196975"/>
            <a:ext cx="33432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http://www.balsabridge.com/images/cutout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2182813"/>
            <a:ext cx="23622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 descr="http://staff.district87.org/powelln/Geometry/Projects/Bridges/cutou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2276475"/>
            <a:ext cx="293052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http://mysite.verizon.net/engdiver/_wp_generated/wp2a4aba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1196975"/>
            <a:ext cx="3779837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0" descr="https://www.benchristensen.com/sites/default/files/pictures/bridge/International%20Bridge%20Pic-alpha-18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3455988"/>
            <a:ext cx="20669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4" descr="http://jamesdraftingwordpress.files.wordpress.com/2012/10/balsa-wood-bridge-web-design-53.jpeg?w=5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32516"/>
          <a:stretch>
            <a:fillRect/>
          </a:stretch>
        </p:blipFill>
        <p:spPr bwMode="auto">
          <a:xfrm>
            <a:off x="3635375" y="5084763"/>
            <a:ext cx="18224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6" descr="IMG_563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3933825"/>
            <a:ext cx="34575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그룹 8"/>
          <p:cNvGrpSpPr/>
          <p:nvPr/>
        </p:nvGrpSpPr>
        <p:grpSpPr>
          <a:xfrm>
            <a:off x="3404152" y="2827683"/>
            <a:ext cx="5718753" cy="3160644"/>
            <a:chOff x="3404152" y="2827683"/>
            <a:chExt cx="5718753" cy="3160644"/>
          </a:xfrm>
        </p:grpSpPr>
        <p:cxnSp>
          <p:nvCxnSpPr>
            <p:cNvPr id="3" name="직선 연결선 2"/>
            <p:cNvCxnSpPr>
              <a:endCxn id="13319" idx="3"/>
            </p:cNvCxnSpPr>
            <p:nvPr/>
          </p:nvCxnSpPr>
          <p:spPr bwMode="auto">
            <a:xfrm>
              <a:off x="3583057" y="2827683"/>
              <a:ext cx="2822713" cy="0"/>
            </a:xfrm>
            <a:prstGeom prst="line">
              <a:avLst/>
            </a:prstGeom>
            <a:noFill/>
            <a:ln w="28575" cap="flat" cmpd="sng" algn="ctr">
              <a:solidFill>
                <a:srgbClr val="FF00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직선 연결선 13"/>
            <p:cNvCxnSpPr/>
            <p:nvPr/>
          </p:nvCxnSpPr>
          <p:spPr bwMode="auto">
            <a:xfrm>
              <a:off x="6300192" y="3252736"/>
              <a:ext cx="2822713" cy="0"/>
            </a:xfrm>
            <a:prstGeom prst="line">
              <a:avLst/>
            </a:prstGeom>
            <a:noFill/>
            <a:ln w="28575" cap="flat" cmpd="sng" algn="ctr">
              <a:solidFill>
                <a:srgbClr val="FF00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직선 연결선 14"/>
            <p:cNvCxnSpPr/>
            <p:nvPr/>
          </p:nvCxnSpPr>
          <p:spPr bwMode="auto">
            <a:xfrm>
              <a:off x="3597965" y="3707296"/>
              <a:ext cx="1694622" cy="163995"/>
            </a:xfrm>
            <a:prstGeom prst="line">
              <a:avLst/>
            </a:prstGeom>
            <a:noFill/>
            <a:ln w="28575" cap="flat" cmpd="sng" algn="ctr">
              <a:solidFill>
                <a:srgbClr val="FF00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직선 연결선 17"/>
            <p:cNvCxnSpPr/>
            <p:nvPr/>
          </p:nvCxnSpPr>
          <p:spPr bwMode="auto">
            <a:xfrm flipV="1">
              <a:off x="3404152" y="5541065"/>
              <a:ext cx="2057400" cy="447262"/>
            </a:xfrm>
            <a:prstGeom prst="line">
              <a:avLst/>
            </a:prstGeom>
            <a:noFill/>
            <a:ln w="28575" cap="flat" cmpd="sng" algn="ctr">
              <a:solidFill>
                <a:srgbClr val="FF00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1433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9F111861-FF5A-4F74-8BB7-7A25331CF0E7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latin typeface="HY헤드라인M" pitchFamily="18" charset="-127"/>
                <a:ea typeface="HY헤드라인M" pitchFamily="18" charset="-127"/>
                <a:hlinkClick r:id="rId2"/>
              </a:rPr>
              <a:t>Johns Hopkins Univ. Spaghetti Bridge Competition </a:t>
            </a:r>
            <a:endParaRPr lang="ko-KR" altLang="en-US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4341" name="Picture 3" descr="MVC-007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57338"/>
            <a:ext cx="5434013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1536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63C7B86D-0BB4-4320-83A0-1A6016D9A552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en-US" altLang="ko-KR" smtClean="0">
                <a:latin typeface="HY헤드라인M" pitchFamily="18" charset="-127"/>
                <a:ea typeface="HY헤드라인M" pitchFamily="18" charset="-127"/>
              </a:rPr>
              <a:t>Wood Bridge System</a:t>
            </a:r>
            <a:endParaRPr lang="ko-KR" altLang="en-US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5365" name="Picture 4" descr="169795068_613148a3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1268413"/>
            <a:ext cx="33559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clip_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273175"/>
            <a:ext cx="16287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clip_image006_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1273175"/>
            <a:ext cx="1409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AutoShape 9"/>
          <p:cNvSpPr>
            <a:spLocks noChangeArrowheads="1"/>
          </p:cNvSpPr>
          <p:nvPr/>
        </p:nvSpPr>
        <p:spPr bwMode="auto">
          <a:xfrm>
            <a:off x="2454275" y="1657350"/>
            <a:ext cx="504825" cy="647700"/>
          </a:xfrm>
          <a:prstGeom prst="rightArrow">
            <a:avLst>
              <a:gd name="adj1" fmla="val 47056"/>
              <a:gd name="adj2" fmla="val 4622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b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369" name="Rectangle 13">
            <a:hlinkClick r:id="rId5"/>
          </p:cNvPr>
          <p:cNvSpPr>
            <a:spLocks noChangeArrowheads="1"/>
          </p:cNvSpPr>
          <p:nvPr/>
        </p:nvSpPr>
        <p:spPr bwMode="auto">
          <a:xfrm>
            <a:off x="819150" y="5845175"/>
            <a:ext cx="3752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HY헤드라인M" pitchFamily="18" charset="-127"/>
                <a:ea typeface="HY헤드라인M" pitchFamily="18" charset="-127"/>
                <a:hlinkClick r:id="rId6"/>
              </a:rPr>
              <a:t>http://www.youtube.com/watch?v=Z-64jQQMcHs</a:t>
            </a:r>
            <a:endParaRPr lang="en-US" altLang="en-US" sz="1200" b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5370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3573463"/>
            <a:ext cx="2921000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16387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473E9685-01D5-4EFA-960C-7671C62EF5E7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시스템 요구사항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152400" y="1219200"/>
            <a:ext cx="883920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/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주재료는 배부 받은 </a:t>
            </a:r>
            <a:r>
              <a:rPr lang="ko-KR" altLang="en-US" sz="1800" b="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발사목</a:t>
            </a:r>
            <a:r>
              <a:rPr lang="ko-KR" altLang="en-US" sz="1800" b="0" dirty="0" err="1" smtClean="0">
                <a:latin typeface="HY헤드라인M" pitchFamily="18" charset="-127"/>
                <a:ea typeface="HY헤드라인M" pitchFamily="18" charset="-127"/>
              </a:rPr>
              <a:t>을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이용하며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연결부위는 </a:t>
            </a:r>
            <a:r>
              <a:rPr lang="ko-KR" altLang="en-US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접착제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와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무명실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을 이용함</a:t>
            </a:r>
            <a:endParaRPr lang="en-US" altLang="ko-KR" sz="1800" b="0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도색재료는 수용성 물감을 사용함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교량의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자중은 대략 </a:t>
            </a:r>
            <a:r>
              <a:rPr lang="en-US" altLang="ko-KR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80g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내외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eaLnBrk="1" hangingPunct="1"/>
            <a:r>
              <a:rPr lang="en-US" altLang="ko-KR" sz="1800" b="0" dirty="0" err="1">
                <a:latin typeface="HY헤드라인M" pitchFamily="18" charset="-127"/>
                <a:ea typeface="HY헤드라인M" pitchFamily="18" charset="-127"/>
              </a:rPr>
              <a:t>교량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800" b="0" dirty="0" err="1">
                <a:latin typeface="HY헤드라인M" pitchFamily="18" charset="-127"/>
                <a:ea typeface="HY헤드라인M" pitchFamily="18" charset="-127"/>
              </a:rPr>
              <a:t>길이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는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 50cm,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교량 </a:t>
            </a:r>
            <a:r>
              <a:rPr lang="ko-KR" altLang="en-US" sz="1800" b="0" dirty="0" err="1">
                <a:latin typeface="HY헤드라인M" pitchFamily="18" charset="-127"/>
                <a:ea typeface="HY헤드라인M" pitchFamily="18" charset="-127"/>
              </a:rPr>
              <a:t>시종부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 상판 높이는 실험대 높이와 동일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0" dirty="0" err="1">
                <a:latin typeface="HY헤드라인M" pitchFamily="18" charset="-127"/>
                <a:ea typeface="HY헤드라인M" pitchFamily="18" charset="-127"/>
              </a:rPr>
              <a:t>단일경간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eaLnBrk="1" hangingPunct="1"/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교량의 폭은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10cm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가 되어야 함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내부에 폭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8cm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의 차량이 지나갈 수 있어야 함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eaLnBrk="1" hangingPunct="1"/>
            <a:r>
              <a:rPr lang="en-US" altLang="ko-KR" sz="1800" b="0" dirty="0" err="1" smtClean="0">
                <a:latin typeface="HY헤드라인M" pitchFamily="18" charset="-127"/>
                <a:ea typeface="HY헤드라인M" pitchFamily="18" charset="-127"/>
              </a:rPr>
              <a:t>교량에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0" dirty="0" err="1">
                <a:latin typeface="HY헤드라인M" pitchFamily="18" charset="-127"/>
                <a:ea typeface="HY헤드라인M" pitchFamily="18" charset="-127"/>
              </a:rPr>
              <a:t>재하된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하중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최대 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42kg)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을 견딜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수 있어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야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함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재하 후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초 이상 지탱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).</a:t>
            </a:r>
          </a:p>
          <a:p>
            <a:pPr eaLnBrk="1" hangingPunct="1"/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교량은 가벼워야 하며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en-US" altLang="ko-KR" sz="1800" b="0" dirty="0" err="1">
                <a:latin typeface="HY헤드라인M" pitchFamily="18" charset="-127"/>
                <a:ea typeface="HY헤드라인M" pitchFamily="18" charset="-127"/>
              </a:rPr>
              <a:t>외관이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800" b="0" dirty="0" err="1">
                <a:latin typeface="HY헤드라인M" pitchFamily="18" charset="-127"/>
                <a:ea typeface="HY헤드라인M" pitchFamily="18" charset="-127"/>
              </a:rPr>
              <a:t>보기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800" b="0" dirty="0" err="1">
                <a:latin typeface="HY헤드라인M" pitchFamily="18" charset="-127"/>
                <a:ea typeface="HY헤드라인M" pitchFamily="18" charset="-127"/>
              </a:rPr>
              <a:t>좋고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800" b="0" dirty="0" err="1">
                <a:latin typeface="HY헤드라인M" pitchFamily="18" charset="-127"/>
                <a:ea typeface="HY헤드라인M" pitchFamily="18" charset="-127"/>
              </a:rPr>
              <a:t>창의적이어야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함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16390" name="Rectangle 18"/>
          <p:cNvSpPr>
            <a:spLocks noChangeArrowheads="1"/>
          </p:cNvSpPr>
          <p:nvPr/>
        </p:nvSpPr>
        <p:spPr bwMode="auto">
          <a:xfrm>
            <a:off x="2243138" y="3781425"/>
            <a:ext cx="1344612" cy="144463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b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391" name="Rectangle 26"/>
          <p:cNvSpPr>
            <a:spLocks noChangeArrowheads="1"/>
          </p:cNvSpPr>
          <p:nvPr/>
        </p:nvSpPr>
        <p:spPr bwMode="auto">
          <a:xfrm>
            <a:off x="2590800" y="3287713"/>
            <a:ext cx="64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교량</a:t>
            </a:r>
          </a:p>
        </p:txBody>
      </p:sp>
      <p:sp>
        <p:nvSpPr>
          <p:cNvPr id="16392" name="Rectangle 28"/>
          <p:cNvSpPr>
            <a:spLocks noChangeArrowheads="1"/>
          </p:cNvSpPr>
          <p:nvPr/>
        </p:nvSpPr>
        <p:spPr bwMode="auto">
          <a:xfrm>
            <a:off x="2532063" y="4346575"/>
            <a:ext cx="781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0">
                <a:latin typeface="HY헤드라인M" pitchFamily="18" charset="-127"/>
                <a:ea typeface="HY헤드라인M" pitchFamily="18" charset="-127"/>
              </a:rPr>
              <a:t>50cm</a:t>
            </a:r>
            <a:endParaRPr lang="ko-KR" altLang="en-US" sz="1800" b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6393" name="그룹 57"/>
          <p:cNvGrpSpPr>
            <a:grpSpLocks/>
          </p:cNvGrpSpPr>
          <p:nvPr/>
        </p:nvGrpSpPr>
        <p:grpSpPr bwMode="auto">
          <a:xfrm>
            <a:off x="900113" y="3660775"/>
            <a:ext cx="4032250" cy="2568575"/>
            <a:chOff x="3343275" y="1772816"/>
            <a:chExt cx="5523830" cy="3518216"/>
          </a:xfrm>
        </p:grpSpPr>
        <p:sp>
          <p:nvSpPr>
            <p:cNvPr id="16408" name="자유형 56"/>
            <p:cNvSpPr>
              <a:spLocks/>
            </p:cNvSpPr>
            <p:nvPr/>
          </p:nvSpPr>
          <p:spPr bwMode="auto">
            <a:xfrm>
              <a:off x="3343275" y="1924050"/>
              <a:ext cx="5514975" cy="3362325"/>
            </a:xfrm>
            <a:custGeom>
              <a:avLst/>
              <a:gdLst>
                <a:gd name="T0" fmla="*/ 9525 w 5514975"/>
                <a:gd name="T1" fmla="*/ 9525 h 3362325"/>
                <a:gd name="T2" fmla="*/ 0 w 5514975"/>
                <a:gd name="T3" fmla="*/ 3352801 h 3362325"/>
                <a:gd name="T4" fmla="*/ 5505451 w 5514975"/>
                <a:gd name="T5" fmla="*/ 3362325 h 3362325"/>
                <a:gd name="T6" fmla="*/ 5514975 w 5514975"/>
                <a:gd name="T7" fmla="*/ 0 h 3362325"/>
                <a:gd name="T8" fmla="*/ 3676686 w 5514975"/>
                <a:gd name="T9" fmla="*/ 9525 h 3362325"/>
                <a:gd name="T10" fmla="*/ 3686210 w 5514975"/>
                <a:gd name="T11" fmla="*/ 2019318 h 3362325"/>
                <a:gd name="T12" fmla="*/ 1819293 w 5514975"/>
                <a:gd name="T13" fmla="*/ 2009793 h 3362325"/>
                <a:gd name="T14" fmla="*/ 1838343 w 5514975"/>
                <a:gd name="T15" fmla="*/ 0 h 3362325"/>
                <a:gd name="T16" fmla="*/ 9525 w 5514975"/>
                <a:gd name="T17" fmla="*/ 9525 h 33623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14975"/>
                <a:gd name="T28" fmla="*/ 0 h 3362325"/>
                <a:gd name="T29" fmla="*/ 5514975 w 5514975"/>
                <a:gd name="T30" fmla="*/ 3362325 h 33623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14975" h="3362325">
                  <a:moveTo>
                    <a:pt x="9525" y="9525"/>
                  </a:moveTo>
                  <a:lnTo>
                    <a:pt x="0" y="3352800"/>
                  </a:lnTo>
                  <a:lnTo>
                    <a:pt x="5505450" y="3362325"/>
                  </a:lnTo>
                  <a:lnTo>
                    <a:pt x="5514975" y="0"/>
                  </a:lnTo>
                  <a:lnTo>
                    <a:pt x="3676650" y="9525"/>
                  </a:lnTo>
                  <a:lnTo>
                    <a:pt x="3686175" y="2019300"/>
                  </a:lnTo>
                  <a:lnTo>
                    <a:pt x="1819275" y="2009775"/>
                  </a:lnTo>
                  <a:lnTo>
                    <a:pt x="1838325" y="0"/>
                  </a:lnTo>
                  <a:lnTo>
                    <a:pt x="9525" y="9525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" name="그룹 54"/>
            <p:cNvGrpSpPr/>
            <p:nvPr/>
          </p:nvGrpSpPr>
          <p:grpSpPr>
            <a:xfrm>
              <a:off x="3346450" y="1772816"/>
              <a:ext cx="5520655" cy="3518216"/>
              <a:chOff x="3140075" y="2454275"/>
              <a:chExt cx="4170363" cy="2689225"/>
            </a:xfrm>
            <a:blipFill>
              <a:blip r:embed="rId2"/>
              <a:tile tx="0" ty="0" sx="100000" sy="100000" flip="none" algn="tl"/>
            </a:blipFill>
          </p:grpSpPr>
          <p:cxnSp>
            <p:nvCxnSpPr>
              <p:cNvPr id="35" name="직선 연결선 34"/>
              <p:cNvCxnSpPr/>
              <p:nvPr/>
            </p:nvCxnSpPr>
            <p:spPr>
              <a:xfrm>
                <a:off x="3140075" y="5141913"/>
                <a:ext cx="4170363" cy="1587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35"/>
              <p:cNvCxnSpPr/>
              <p:nvPr/>
            </p:nvCxnSpPr>
            <p:spPr>
              <a:xfrm rot="16200000" flipV="1">
                <a:off x="6026944" y="3860006"/>
                <a:ext cx="2562225" cy="4763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직선 연결선 38"/>
              <p:cNvCxnSpPr/>
              <p:nvPr/>
            </p:nvCxnSpPr>
            <p:spPr>
              <a:xfrm rot="10800000">
                <a:off x="5916613" y="2579688"/>
                <a:ext cx="1387475" cy="1587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40"/>
              <p:cNvCxnSpPr/>
              <p:nvPr/>
            </p:nvCxnSpPr>
            <p:spPr>
              <a:xfrm rot="5400000">
                <a:off x="5147469" y="3347244"/>
                <a:ext cx="1538287" cy="3175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42"/>
              <p:cNvCxnSpPr/>
              <p:nvPr/>
            </p:nvCxnSpPr>
            <p:spPr>
              <a:xfrm rot="10800000">
                <a:off x="4527550" y="4116388"/>
                <a:ext cx="1387475" cy="1587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43"/>
              <p:cNvCxnSpPr/>
              <p:nvPr/>
            </p:nvCxnSpPr>
            <p:spPr>
              <a:xfrm rot="5400000" flipH="1" flipV="1">
                <a:off x="3759200" y="3349625"/>
                <a:ext cx="1536700" cy="0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44"/>
              <p:cNvCxnSpPr/>
              <p:nvPr/>
            </p:nvCxnSpPr>
            <p:spPr>
              <a:xfrm rot="10800000">
                <a:off x="3140075" y="2579688"/>
                <a:ext cx="1387475" cy="1587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직선 연결선 45"/>
              <p:cNvCxnSpPr/>
              <p:nvPr/>
            </p:nvCxnSpPr>
            <p:spPr>
              <a:xfrm rot="5400000">
                <a:off x="1858962" y="3862388"/>
                <a:ext cx="2562225" cy="0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직사각형 46"/>
              <p:cNvSpPr/>
              <p:nvPr/>
            </p:nvSpPr>
            <p:spPr>
              <a:xfrm>
                <a:off x="3670300" y="2486025"/>
                <a:ext cx="34925" cy="95250"/>
              </a:xfrm>
              <a:prstGeom prst="rect">
                <a:avLst/>
              </a:prstGeom>
              <a:grpFill/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lIns="91423" tIns="45712" rIns="91423" bIns="45712" anchor="ctr"/>
              <a:lstStyle/>
              <a:p>
                <a:pPr defTabSz="9140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48" name="직사각형 47"/>
              <p:cNvSpPr/>
              <p:nvPr/>
            </p:nvSpPr>
            <p:spPr>
              <a:xfrm>
                <a:off x="3652838" y="2454275"/>
                <a:ext cx="71437" cy="31750"/>
              </a:xfrm>
              <a:prstGeom prst="rect">
                <a:avLst/>
              </a:prstGeom>
              <a:grpFill/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lIns="91423" tIns="45712" rIns="91423" bIns="45712" anchor="ctr"/>
              <a:lstStyle/>
              <a:p>
                <a:pPr defTabSz="9140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49" name="직사각형 48"/>
              <p:cNvSpPr/>
              <p:nvPr/>
            </p:nvSpPr>
            <p:spPr>
              <a:xfrm>
                <a:off x="3949700" y="2486025"/>
                <a:ext cx="34925" cy="95250"/>
              </a:xfrm>
              <a:prstGeom prst="rect">
                <a:avLst/>
              </a:prstGeom>
              <a:grpFill/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lIns="91423" tIns="45712" rIns="91423" bIns="45712" anchor="ctr"/>
              <a:lstStyle/>
              <a:p>
                <a:pPr defTabSz="9140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50" name="직사각형 49"/>
              <p:cNvSpPr/>
              <p:nvPr/>
            </p:nvSpPr>
            <p:spPr>
              <a:xfrm>
                <a:off x="3933825" y="2454275"/>
                <a:ext cx="69850" cy="31750"/>
              </a:xfrm>
              <a:prstGeom prst="rect">
                <a:avLst/>
              </a:prstGeom>
              <a:grpFill/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lIns="91423" tIns="45712" rIns="91423" bIns="45712" anchor="ctr"/>
              <a:lstStyle/>
              <a:p>
                <a:pPr defTabSz="9140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51" name="직사각형 50"/>
              <p:cNvSpPr/>
              <p:nvPr/>
            </p:nvSpPr>
            <p:spPr>
              <a:xfrm>
                <a:off x="6456363" y="2486025"/>
                <a:ext cx="34925" cy="95250"/>
              </a:xfrm>
              <a:prstGeom prst="rect">
                <a:avLst/>
              </a:prstGeom>
              <a:grpFill/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lIns="91423" tIns="45712" rIns="91423" bIns="45712" anchor="ctr"/>
              <a:lstStyle/>
              <a:p>
                <a:pPr defTabSz="9140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52" name="직사각형 51"/>
              <p:cNvSpPr/>
              <p:nvPr/>
            </p:nvSpPr>
            <p:spPr>
              <a:xfrm>
                <a:off x="6440488" y="2454275"/>
                <a:ext cx="69850" cy="31750"/>
              </a:xfrm>
              <a:prstGeom prst="rect">
                <a:avLst/>
              </a:prstGeom>
              <a:grpFill/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lIns="91423" tIns="45712" rIns="91423" bIns="45712" anchor="ctr"/>
              <a:lstStyle/>
              <a:p>
                <a:pPr defTabSz="9140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53" name="직사각형 52"/>
              <p:cNvSpPr/>
              <p:nvPr/>
            </p:nvSpPr>
            <p:spPr>
              <a:xfrm>
                <a:off x="6735763" y="2486025"/>
                <a:ext cx="36512" cy="95250"/>
              </a:xfrm>
              <a:prstGeom prst="rect">
                <a:avLst/>
              </a:prstGeom>
              <a:grpFill/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lIns="91423" tIns="45712" rIns="91423" bIns="45712" anchor="ctr"/>
              <a:lstStyle/>
              <a:p>
                <a:pPr defTabSz="9140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  <p:sp>
            <p:nvSpPr>
              <p:cNvPr id="54" name="직사각형 53"/>
              <p:cNvSpPr/>
              <p:nvPr/>
            </p:nvSpPr>
            <p:spPr>
              <a:xfrm>
                <a:off x="6719888" y="2454275"/>
                <a:ext cx="71437" cy="31750"/>
              </a:xfrm>
              <a:prstGeom prst="rect">
                <a:avLst/>
              </a:prstGeom>
              <a:grpFill/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lIns="91423" tIns="45712" rIns="91423" bIns="45712" anchor="ctr"/>
              <a:lstStyle/>
              <a:p>
                <a:pPr defTabSz="9140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</p:grpSp>
      </p:grpSp>
      <p:sp>
        <p:nvSpPr>
          <p:cNvPr id="16394" name="Rectangle 29"/>
          <p:cNvSpPr>
            <a:spLocks noChangeArrowheads="1"/>
          </p:cNvSpPr>
          <p:nvPr/>
        </p:nvSpPr>
        <p:spPr bwMode="auto">
          <a:xfrm>
            <a:off x="5945188" y="3771900"/>
            <a:ext cx="2376487" cy="5032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b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395" name="Rectangle 30"/>
          <p:cNvSpPr>
            <a:spLocks noChangeArrowheads="1"/>
          </p:cNvSpPr>
          <p:nvPr/>
        </p:nvSpPr>
        <p:spPr bwMode="auto">
          <a:xfrm>
            <a:off x="5945188" y="3843338"/>
            <a:ext cx="2376487" cy="36036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b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396" name="Rectangle 31"/>
          <p:cNvSpPr>
            <a:spLocks noChangeArrowheads="1"/>
          </p:cNvSpPr>
          <p:nvPr/>
        </p:nvSpPr>
        <p:spPr bwMode="auto">
          <a:xfrm>
            <a:off x="8313738" y="3843338"/>
            <a:ext cx="650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0">
                <a:latin typeface="HY헤드라인M" pitchFamily="18" charset="-127"/>
                <a:ea typeface="HY헤드라인M" pitchFamily="18" charset="-127"/>
              </a:rPr>
              <a:t>8cm</a:t>
            </a:r>
            <a:endParaRPr lang="ko-KR" altLang="en-US" sz="1800" b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397" name="Line 33"/>
          <p:cNvSpPr>
            <a:spLocks noChangeShapeType="1"/>
          </p:cNvSpPr>
          <p:nvPr/>
        </p:nvSpPr>
        <p:spPr bwMode="auto">
          <a:xfrm flipV="1">
            <a:off x="8178800" y="3843338"/>
            <a:ext cx="0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398" name="Line 34"/>
          <p:cNvSpPr>
            <a:spLocks noChangeShapeType="1"/>
          </p:cNvSpPr>
          <p:nvPr/>
        </p:nvSpPr>
        <p:spPr bwMode="auto">
          <a:xfrm flipV="1">
            <a:off x="5802313" y="3771900"/>
            <a:ext cx="0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399" name="Rectangle 35"/>
          <p:cNvSpPr>
            <a:spLocks noChangeArrowheads="1"/>
          </p:cNvSpPr>
          <p:nvPr/>
        </p:nvSpPr>
        <p:spPr bwMode="auto">
          <a:xfrm>
            <a:off x="5002213" y="3843338"/>
            <a:ext cx="781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0">
                <a:latin typeface="HY헤드라인M" pitchFamily="18" charset="-127"/>
                <a:ea typeface="HY헤드라인M" pitchFamily="18" charset="-127"/>
              </a:rPr>
              <a:t>10cm</a:t>
            </a:r>
            <a:endParaRPr lang="ko-KR" altLang="en-US" sz="1800" b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400" name="Line 27"/>
          <p:cNvSpPr>
            <a:spLocks noChangeShapeType="1"/>
          </p:cNvSpPr>
          <p:nvPr/>
        </p:nvSpPr>
        <p:spPr bwMode="auto">
          <a:xfrm>
            <a:off x="395288" y="3781425"/>
            <a:ext cx="1847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401" name="Line 27"/>
          <p:cNvSpPr>
            <a:spLocks noChangeShapeType="1"/>
          </p:cNvSpPr>
          <p:nvPr/>
        </p:nvSpPr>
        <p:spPr bwMode="auto">
          <a:xfrm>
            <a:off x="395288" y="3925888"/>
            <a:ext cx="1847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402" name="직사각형 36"/>
          <p:cNvSpPr>
            <a:spLocks noChangeArrowheads="1"/>
          </p:cNvSpPr>
          <p:nvPr/>
        </p:nvSpPr>
        <p:spPr bwMode="auto">
          <a:xfrm>
            <a:off x="2243138" y="3933825"/>
            <a:ext cx="96837" cy="1492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b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6403" name="직사각형 37"/>
          <p:cNvSpPr>
            <a:spLocks noChangeArrowheads="1"/>
          </p:cNvSpPr>
          <p:nvPr/>
        </p:nvSpPr>
        <p:spPr bwMode="auto">
          <a:xfrm>
            <a:off x="3486150" y="3933825"/>
            <a:ext cx="96838" cy="1492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b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6404" name="Line 27"/>
          <p:cNvSpPr>
            <a:spLocks noChangeShapeType="1"/>
          </p:cNvSpPr>
          <p:nvPr/>
        </p:nvSpPr>
        <p:spPr bwMode="auto">
          <a:xfrm>
            <a:off x="2243138" y="4275138"/>
            <a:ext cx="13446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405" name="Line 34"/>
          <p:cNvSpPr>
            <a:spLocks noChangeShapeType="1"/>
          </p:cNvSpPr>
          <p:nvPr/>
        </p:nvSpPr>
        <p:spPr bwMode="auto">
          <a:xfrm>
            <a:off x="611188" y="3940175"/>
            <a:ext cx="0" cy="3349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406" name="Line 34"/>
          <p:cNvSpPr>
            <a:spLocks noChangeShapeType="1"/>
          </p:cNvSpPr>
          <p:nvPr/>
        </p:nvSpPr>
        <p:spPr bwMode="auto">
          <a:xfrm flipV="1">
            <a:off x="611188" y="3454400"/>
            <a:ext cx="0" cy="3349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407" name="Rectangle 28"/>
          <p:cNvSpPr>
            <a:spLocks noChangeArrowheads="1"/>
          </p:cNvSpPr>
          <p:nvPr/>
        </p:nvSpPr>
        <p:spPr bwMode="auto">
          <a:xfrm>
            <a:off x="96838" y="4275138"/>
            <a:ext cx="830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0">
                <a:latin typeface="HY헤드라인M" pitchFamily="18" charset="-127"/>
                <a:ea typeface="HY헤드라인M" pitchFamily="18" charset="-127"/>
              </a:rPr>
              <a:t>6.5cm</a:t>
            </a:r>
            <a:endParaRPr lang="ko-KR" altLang="en-US" sz="1800" b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16387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473E9685-01D5-4EFA-960C-7671C62EF5E7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시스템 요구사항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152400" y="1219200"/>
            <a:ext cx="883920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/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교량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중심부에 폭 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2cm, 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높이 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4cm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의 막대가 삽입될 수 있어야 함</a:t>
            </a:r>
            <a:endParaRPr lang="en-US" altLang="ko-KR" sz="1800" b="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2" name="Picture 2" descr="C:\Users\태준\Desktop\사진첩\20151204_174434.jpg"/>
          <p:cNvPicPr>
            <a:picLocks noChangeAspect="1" noChangeArrowheads="1"/>
          </p:cNvPicPr>
          <p:nvPr/>
        </p:nvPicPr>
        <p:blipFill rotWithShape="1">
          <a:blip r:embed="rId2" cstate="print"/>
          <a:srcRect l="9020" r="15654"/>
          <a:stretch/>
        </p:blipFill>
        <p:spPr bwMode="auto">
          <a:xfrm>
            <a:off x="1619672" y="1628800"/>
            <a:ext cx="5472608" cy="4572032"/>
          </a:xfrm>
          <a:prstGeom prst="rect">
            <a:avLst/>
          </a:prstGeom>
          <a:noFill/>
        </p:spPr>
      </p:pic>
      <p:sp>
        <p:nvSpPr>
          <p:cNvPr id="55" name="Line 27"/>
          <p:cNvSpPr>
            <a:spLocks noChangeShapeType="1"/>
          </p:cNvSpPr>
          <p:nvPr/>
        </p:nvSpPr>
        <p:spPr bwMode="auto">
          <a:xfrm>
            <a:off x="4375854" y="2953509"/>
            <a:ext cx="1847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6" name="Line 27"/>
          <p:cNvSpPr>
            <a:spLocks noChangeShapeType="1"/>
          </p:cNvSpPr>
          <p:nvPr/>
        </p:nvSpPr>
        <p:spPr bwMode="auto">
          <a:xfrm>
            <a:off x="4375854" y="3285835"/>
            <a:ext cx="1847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>
            <a:off x="6116314" y="3300122"/>
            <a:ext cx="0" cy="3349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9" name="Line 34"/>
          <p:cNvSpPr>
            <a:spLocks noChangeShapeType="1"/>
          </p:cNvSpPr>
          <p:nvPr/>
        </p:nvSpPr>
        <p:spPr bwMode="auto">
          <a:xfrm flipV="1">
            <a:off x="6116314" y="2626484"/>
            <a:ext cx="0" cy="3349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0" name="Rectangle 28"/>
          <p:cNvSpPr>
            <a:spLocks noChangeArrowheads="1"/>
          </p:cNvSpPr>
          <p:nvPr/>
        </p:nvSpPr>
        <p:spPr bwMode="auto">
          <a:xfrm>
            <a:off x="6116438" y="2926442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4cm</a:t>
            </a:r>
            <a:endParaRPr lang="ko-KR" altLang="en-US" sz="1800" b="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 bwMode="auto">
          <a:xfrm flipV="1">
            <a:off x="4231838" y="2060848"/>
            <a:ext cx="0" cy="89266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직선 연결선 60"/>
          <p:cNvCxnSpPr/>
          <p:nvPr/>
        </p:nvCxnSpPr>
        <p:spPr bwMode="auto">
          <a:xfrm flipV="1">
            <a:off x="4375854" y="2060848"/>
            <a:ext cx="0" cy="89266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Line 34"/>
          <p:cNvSpPr>
            <a:spLocks noChangeShapeType="1"/>
          </p:cNvSpPr>
          <p:nvPr/>
        </p:nvSpPr>
        <p:spPr bwMode="auto">
          <a:xfrm flipV="1">
            <a:off x="4375854" y="2204864"/>
            <a:ext cx="36004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5" name="Line 34"/>
          <p:cNvSpPr>
            <a:spLocks noChangeShapeType="1"/>
          </p:cNvSpPr>
          <p:nvPr/>
        </p:nvSpPr>
        <p:spPr bwMode="auto">
          <a:xfrm flipH="1" flipV="1">
            <a:off x="3871798" y="2204864"/>
            <a:ext cx="36004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6" name="Rectangle 28"/>
          <p:cNvSpPr>
            <a:spLocks noChangeArrowheads="1"/>
          </p:cNvSpPr>
          <p:nvPr/>
        </p:nvSpPr>
        <p:spPr bwMode="auto">
          <a:xfrm>
            <a:off x="3950324" y="1643195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2cm</a:t>
            </a:r>
            <a:endParaRPr lang="ko-KR" altLang="en-US" sz="1800" b="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74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8675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AB8CE83D-890A-49FC-9468-CB0CBF5DFA2D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나무교량 실험 순서</a:t>
            </a:r>
          </a:p>
        </p:txBody>
      </p:sp>
      <p:sp>
        <p:nvSpPr>
          <p:cNvPr id="28677" name="Rectangle 3"/>
          <p:cNvSpPr>
            <a:spLocks noChangeArrowheads="1"/>
          </p:cNvSpPr>
          <p:nvPr/>
        </p:nvSpPr>
        <p:spPr bwMode="auto">
          <a:xfrm>
            <a:off x="152400" y="1212850"/>
            <a:ext cx="88392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o-KR" sz="1800" b="0">
                <a:latin typeface="HY헤드라인M" pitchFamily="18" charset="-127"/>
                <a:ea typeface="HY헤드라인M" pitchFamily="18" charset="-127"/>
              </a:rPr>
              <a:t>6kg(</a:t>
            </a: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바구니의 무게</a:t>
            </a:r>
            <a:r>
              <a:rPr lang="en-US" altLang="ko-KR" sz="1800" b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부터 </a:t>
            </a:r>
            <a:r>
              <a:rPr lang="en-US" altLang="ko-KR" sz="1800" b="0">
                <a:latin typeface="HY헤드라인M" pitchFamily="18" charset="-127"/>
                <a:ea typeface="HY헤드라인M" pitchFamily="18" charset="-127"/>
              </a:rPr>
              <a:t>42kg</a:t>
            </a: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까지 </a:t>
            </a:r>
            <a:r>
              <a:rPr lang="en-US" altLang="ko-KR" sz="1800" b="0">
                <a:latin typeface="HY헤드라인M" pitchFamily="18" charset="-127"/>
                <a:ea typeface="HY헤드라인M" pitchFamily="18" charset="-127"/>
              </a:rPr>
              <a:t>1kg</a:t>
            </a: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씩 추를 추가하며</a:t>
            </a:r>
            <a:r>
              <a:rPr lang="en-US" altLang="ko-KR" sz="1800" b="0"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 algn="ctr" eaLnBrk="1" hangingPunct="1">
              <a:buFontTx/>
              <a:buNone/>
            </a:pP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한번 추를 올린 다음 </a:t>
            </a:r>
            <a:r>
              <a:rPr lang="en-US" altLang="ko-KR" sz="1800" b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초간 유지 후 다음 추 추가</a:t>
            </a:r>
            <a:endParaRPr lang="en-US" altLang="ko-KR" sz="1800" b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52400" y="2060575"/>
          <a:ext cx="8812210" cy="4176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1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1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1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12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12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12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12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83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무게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11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13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14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15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1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추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1, 1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1, 1,</a:t>
                      </a:r>
                      <a:r>
                        <a:rPr lang="en-US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1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1, 1, 1, 1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5, 1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5, 1,</a:t>
                      </a:r>
                      <a:r>
                        <a:rPr lang="en-US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1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5, 1, 1, 1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5, 1,</a:t>
                      </a:r>
                      <a:r>
                        <a:rPr lang="en-US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1, 1, 1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3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무게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16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17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18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19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21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22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23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24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1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추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5, 5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5, 5,</a:t>
                      </a:r>
                      <a:r>
                        <a:rPr lang="en-US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1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5, 5, 1,</a:t>
                      </a:r>
                      <a:r>
                        <a:rPr lang="en-US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1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5, 5, 1, 1, 1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5, 5, 1, 1,</a:t>
                      </a:r>
                      <a:r>
                        <a:rPr lang="en-US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1, 1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5, 5, 5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5, 5, 5, 1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5, 5, 5, 1, 1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5, 5, 5, 1, 1, 1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3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무게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25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26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27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28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29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30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31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32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33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1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추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5, 5, 5, 1, 1, 1, 1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5, 5,</a:t>
                      </a:r>
                      <a:r>
                        <a:rPr lang="en-US" altLang="ko-KR" sz="12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5, 5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5, 5, 5, 5, 1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5, 5, 5, 5, 1, 1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5, 5, 5, 5, 1, 1, 1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5, 5, 5, 5, 1, 1, 1, 1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5, 5, 5, 5, 5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5, 5, 5, 5, 5, 1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5, 5, 5, 5, 5, 1, 1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3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무게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34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35</a:t>
                      </a:r>
                      <a:endParaRPr lang="ko-KR" altLang="en-US" sz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36</a:t>
                      </a:r>
                      <a:endParaRPr lang="ko-KR" altLang="en-US" sz="1200" kern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38</a:t>
                      </a:r>
                      <a:endParaRPr lang="ko-KR" altLang="en-US" sz="1200" kern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39</a:t>
                      </a:r>
                      <a:endParaRPr lang="ko-KR" altLang="en-US" sz="1200" kern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40</a:t>
                      </a:r>
                      <a:endParaRPr lang="ko-KR" altLang="en-US" sz="1200" kern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41</a:t>
                      </a:r>
                      <a:endParaRPr lang="ko-KR" altLang="en-US" sz="1200" kern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42</a:t>
                      </a:r>
                      <a:endParaRPr lang="ko-KR" altLang="en-US" sz="1200" kern="120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50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추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5, 5, 5, 5, 5, 1, 1, 1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바구니</a:t>
                      </a:r>
                      <a:endParaRPr lang="en-US" altLang="ko-KR" sz="12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 smtClean="0">
                          <a:latin typeface="맑은 고딕" pitchFamily="50" charset="-127"/>
                          <a:ea typeface="맑은 고딕" pitchFamily="50" charset="-127"/>
                        </a:rPr>
                        <a:t>5, 5, 5, 5, 5, 1, 1, 1, 1</a:t>
                      </a:r>
                      <a:endParaRPr lang="ko-KR" altLang="en-US" sz="1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바구니</a:t>
                      </a:r>
                      <a:endParaRPr lang="en-US" altLang="ko-KR" sz="1200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5, 5, 5, 5, 5, 5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바구니</a:t>
                      </a:r>
                      <a:endParaRPr lang="en-US" altLang="ko-KR" sz="1200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5, 5, 5, 5, 5, 5, 1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바구니</a:t>
                      </a:r>
                      <a:endParaRPr lang="en-US" altLang="ko-KR" sz="1200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5, 5, 5, 5, 5, 5, 1, 1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바구니</a:t>
                      </a:r>
                      <a:endParaRPr lang="en-US" altLang="ko-KR" sz="1200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5, 5, 5, 5, 5, 5, 1, 1, 1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바구니</a:t>
                      </a:r>
                      <a:endParaRPr lang="en-US" altLang="ko-KR" sz="1200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5, 5, 5, 5, 5, 5, 1, 1, 1, 1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바구니</a:t>
                      </a:r>
                      <a:endParaRPr lang="en-US" altLang="ko-KR" sz="1200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5, 5, 5, 5, 5, 5, 1, 1, 1, 1, 1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바구니</a:t>
                      </a:r>
                      <a:endParaRPr lang="en-US" altLang="ko-KR" sz="1200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5, 5, 5, 5, 5, 5, 1, 1, 1, 1, 1, 1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2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17411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ECEFFB1A-5E27-4FED-AD42-03737EE7EF5A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ko-KR" smtClean="0">
                <a:latin typeface="HY헤드라인M" pitchFamily="18" charset="-127"/>
                <a:ea typeface="HY헤드라인M" pitchFamily="18" charset="-127"/>
              </a:rPr>
              <a:t>평가항목</a:t>
            </a:r>
            <a:endParaRPr lang="ko-KR" altLang="en-US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ko-KR" b="0" smtClean="0">
                <a:latin typeface="HY헤드라인M" pitchFamily="18" charset="-127"/>
                <a:ea typeface="HY헤드라인M" pitchFamily="18" charset="-127"/>
              </a:rPr>
              <a:t>Wood-Bridge </a:t>
            </a:r>
            <a:r>
              <a:rPr lang="en-US" altLang="ko-KR" b="0">
                <a:latin typeface="HY헤드라인M" pitchFamily="18" charset="-127"/>
                <a:ea typeface="HY헤드라인M" pitchFamily="18" charset="-127"/>
              </a:rPr>
              <a:t>System (65%)</a:t>
            </a:r>
          </a:p>
          <a:p>
            <a:pPr lvl="1" eaLnBrk="1" hangingPunct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예비실험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: 10% </a:t>
            </a:r>
          </a:p>
          <a:p>
            <a:pPr lvl="1" eaLnBrk="1" hangingPunct="1"/>
            <a:r>
              <a:rPr lang="ko-KR" altLang="ko-KR" dirty="0" smtClean="0">
                <a:latin typeface="HY헤드라인M" pitchFamily="18" charset="-127"/>
                <a:ea typeface="HY헤드라인M" pitchFamily="18" charset="-127"/>
              </a:rPr>
              <a:t>창의성: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25</a:t>
            </a:r>
            <a:r>
              <a:rPr lang="ko-KR" altLang="ko-KR" dirty="0" smtClean="0">
                <a:latin typeface="HY헤드라인M" pitchFamily="18" charset="-127"/>
                <a:ea typeface="HY헤드라인M" pitchFamily="18" charset="-127"/>
              </a:rPr>
              <a:t>%</a:t>
            </a:r>
          </a:p>
          <a:p>
            <a:pPr lvl="1" eaLnBrk="1" hangingPunct="1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최대지지</a:t>
            </a:r>
            <a:r>
              <a:rPr lang="ko-KR" altLang="ko-KR" dirty="0" smtClean="0">
                <a:latin typeface="HY헤드라인M" pitchFamily="18" charset="-127"/>
                <a:ea typeface="HY헤드라인M" pitchFamily="18" charset="-127"/>
              </a:rPr>
              <a:t>하중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자중</a:t>
            </a:r>
            <a:r>
              <a:rPr lang="ko-KR" altLang="ko-KR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mtClean="0"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ko-KR" smtClean="0">
                <a:latin typeface="HY헤드라인M" pitchFamily="18" charset="-127"/>
                <a:ea typeface="HY헤드라인M" pitchFamily="18" charset="-127"/>
              </a:rPr>
              <a:t>%</a:t>
            </a:r>
            <a:endParaRPr lang="en-US" altLang="ko-KR" smtClean="0">
              <a:latin typeface="HY헤드라인M" pitchFamily="18" charset="-127"/>
              <a:ea typeface="HY헤드라인M" pitchFamily="18" charset="-127"/>
            </a:endParaRPr>
          </a:p>
          <a:p>
            <a:pPr lvl="1" eaLnBrk="1" hangingPunct="1"/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b="0">
                <a:latin typeface="HY헤드라인M" pitchFamily="18" charset="-127"/>
                <a:ea typeface="HY헤드라인M" pitchFamily="18" charset="-127"/>
              </a:rPr>
              <a:t>보고서</a:t>
            </a:r>
            <a:r>
              <a:rPr lang="en-US" altLang="ko-KR" b="0">
                <a:latin typeface="HY헤드라인M" pitchFamily="18" charset="-127"/>
                <a:ea typeface="HY헤드라인M" pitchFamily="18" charset="-127"/>
              </a:rPr>
              <a:t> (35%)</a:t>
            </a:r>
          </a:p>
          <a:p>
            <a:pPr lvl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과제계획서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: 10%</a:t>
            </a:r>
          </a:p>
          <a:p>
            <a:pPr lvl="1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설계보고서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: 5%</a:t>
            </a:r>
          </a:p>
          <a:p>
            <a:pPr lvl="1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개발보고서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: 10%</a:t>
            </a:r>
          </a:p>
          <a:p>
            <a:pPr lvl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결과보고서 </a:t>
            </a:r>
            <a:r>
              <a:rPr lang="en-US" altLang="ko-KR" smtClean="0">
                <a:latin typeface="HY헤드라인M" pitchFamily="18" charset="-127"/>
                <a:ea typeface="HY헤드라인M" pitchFamily="18" charset="-127"/>
              </a:rPr>
              <a:t>: 10%</a:t>
            </a:r>
          </a:p>
          <a:p>
            <a:pPr lvl="1"/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>
                <a:latin typeface="HY헤드라인M" pitchFamily="18" charset="-127"/>
                <a:ea typeface="HY헤드라인M" pitchFamily="18" charset="-127"/>
              </a:rPr>
              <a:t>팀 내 기여도 </a:t>
            </a:r>
            <a:r>
              <a:rPr lang="en-US" altLang="ko-KR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>
                <a:latin typeface="HY헤드라인M" pitchFamily="18" charset="-127"/>
                <a:ea typeface="HY헤드라인M" pitchFamily="18" charset="-127"/>
              </a:rPr>
              <a:t>가산점</a:t>
            </a:r>
            <a:endParaRPr lang="en-US" altLang="ko-KR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endParaRPr lang="en-US" altLang="ko-KR" b="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ko-KR" smtClean="0">
                <a:latin typeface="HY헤드라인M" pitchFamily="18" charset="-127"/>
                <a:ea typeface="HY헤드라인M" pitchFamily="18" charset="-127"/>
              </a:rPr>
              <a:t>평가</a:t>
            </a:r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기준</a:t>
            </a:r>
          </a:p>
        </p:txBody>
      </p:sp>
      <p:graphicFrame>
        <p:nvGraphicFramePr>
          <p:cNvPr id="8" name="Group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994259"/>
              </p:ext>
            </p:extLst>
          </p:nvPr>
        </p:nvGraphicFramePr>
        <p:xfrm>
          <a:off x="152400" y="1144588"/>
          <a:ext cx="8839200" cy="5020716"/>
        </p:xfrm>
        <a:graphic>
          <a:graphicData uri="http://schemas.openxmlformats.org/drawingml/2006/table">
            <a:tbl>
              <a:tblPr/>
              <a:tblGrid>
                <a:gridCol w="1990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평가항목</a:t>
                      </a:r>
                    </a:p>
                  </a:txBody>
                  <a:tcPr marL="90000" marR="90000" marT="46792" marB="467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평가기준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6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예비실험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0000" marR="90000" marT="46792" marB="467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지지하중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자중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Xi,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= 1, 2, 3, 4, 5, 6, 7, 8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Xmax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= Maximum [Xi],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Xmin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= Minimum [Xi]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조의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하중 점수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= (1 + 4 * (X –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Xmin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 / (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Xmax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–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Xmin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)) * 2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하중 재하 후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초 이상을 견뎌야 함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최소점수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(2) vs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최대점수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))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4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창의성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(25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    </a:t>
                      </a:r>
                    </a:p>
                  </a:txBody>
                  <a:tcPr marL="90000" marR="90000" marT="46792" marB="467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A: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기존에 전혀 볼 수 없었던 기발하며 수려한 형태의 디자인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B: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기존 시스템과 차별성을 갖는 디자인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C: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기존에 나왔던 아이디어를 발전적으로 조합한 디자인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D: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기존에 나왔던 아이디어를 단순 조합한 디자인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E: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기존 시스템을 그대로 답습한 디자인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6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최대 하중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(30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0000" marR="90000" marT="46792" marB="467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지지하중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자중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Xi,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= 1, 2, 3, 4, 5, 6, 7, 8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Xmax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= Maximum [Xi],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Xmin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= Minimum [Xi]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조의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하중 점수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= (1 + 4 * (X –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Xmin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 / (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Xmax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–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Xmin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)) * 6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하중 재하 후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초 이상을 견뎌야 함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최소점수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(6)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vs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최대점수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(30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))</a:t>
                      </a: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5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1845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1950FC3E-7E46-40A0-B86F-AB3A666517CD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969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39EF32CA-4F50-4F32-8E5E-1361D57827E0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Wood Bridge Project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소개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36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ko-KR" dirty="0" smtClean="0">
                <a:latin typeface="HY헤드라인M" pitchFamily="18" charset="-127"/>
                <a:ea typeface="HY헤드라인M" pitchFamily="18" charset="-127"/>
              </a:rPr>
              <a:t>평가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기준</a:t>
            </a:r>
          </a:p>
        </p:txBody>
      </p:sp>
      <p:sp>
        <p:nvSpPr>
          <p:cNvPr id="19473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19474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1B71A3CA-0AFC-4EB6-8208-7982EDBDC0E4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graphicFrame>
        <p:nvGraphicFramePr>
          <p:cNvPr id="7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501849"/>
              </p:ext>
            </p:extLst>
          </p:nvPr>
        </p:nvGraphicFramePr>
        <p:xfrm>
          <a:off x="152400" y="1219201"/>
          <a:ext cx="8839200" cy="4874095"/>
        </p:xfrm>
        <a:graphic>
          <a:graphicData uri="http://schemas.openxmlformats.org/drawingml/2006/table">
            <a:tbl>
              <a:tblPr/>
              <a:tblGrid>
                <a:gridCol w="2332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7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평가항목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평가기준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팀 내 기여도 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최대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최대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25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1. 4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 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* 5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총 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 4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평균 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12.5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조장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: 10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발표자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(PPT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주제작자가 발표하는 것을 원칙으로 함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) : 10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점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/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회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2. 5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(12.5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 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* 5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총 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62.5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 5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평균 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12.5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조장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: 12.5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발표자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(PPT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주제작자가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 발표하는 것을 원칙으로 함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) : 12.5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점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/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회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3.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다큐멘터리 제작팀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(2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anose="05000000000000000000" pitchFamily="2" charset="2"/>
                        </a:rPr>
                        <a:t> 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가로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세로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16:9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화면 비율 유지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착지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장면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Slow-motion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처리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추가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가산점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제작팀의 경우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최대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30~35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점까지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가산점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가능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과제계획서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(10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설계보고서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(5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개발보고서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(10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결과보고서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(10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A: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배치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색채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글자체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멀티미디어 자료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등이 완벽한 조화를 이루며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내용을 완벽하게 이해시킬 수 있도록 발표하며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요구 목차를 준수하여 최고 품질의 서술이 이루어짐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B: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배치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색채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글자체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멀티미디어 자료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등이 조화를 이루며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내용을 이해시킬 수 있도록 발표하며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요구 목차를 준수하여 우수한 품질의 서술이 이루어짐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C: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텍스트와 단순 이미지 중심의 강조점 없는 무미건조한 형식으로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내용을 대략 이해시킬 수 있도록 발표하며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요구 목차를 준수하여 보통 품질의 서술이 이루어짐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D: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배치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색채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글자체 등이 조화를 이루지 못하며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내용도 제대로 이해가 되지 않는 발표를 하며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요구 목차를 준수하여 저급한 품질의 서술이 이루어짐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E: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배치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색채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글자체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등이 전혀 조화를 이루지 못하며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내용도 전혀 이해가 되지 않는 발표를 하며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요구 목차를 준수하지 못함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969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39EF32CA-4F50-4F32-8E5E-1361D57827E0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Wood Bridge </a:t>
            </a:r>
            <a:r>
              <a:rPr lang="en-US" altLang="ko-KR" smtClean="0">
                <a:latin typeface="HY헤드라인M" pitchFamily="18" charset="-127"/>
                <a:ea typeface="HY헤드라인M" pitchFamily="18" charset="-127"/>
              </a:rPr>
              <a:t>Project </a:t>
            </a:r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예비과제 실습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10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3075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96367038-933F-42AC-8715-C3C9176792F9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예비실험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- 1 Hour</a:t>
            </a:r>
            <a:endParaRPr lang="ko-KR" altLang="en-US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Rectangle 1042"/>
          <p:cNvSpPr>
            <a:spLocks noChangeArrowheads="1"/>
          </p:cNvSpPr>
          <p:nvPr/>
        </p:nvSpPr>
        <p:spPr bwMode="auto">
          <a:xfrm>
            <a:off x="152400" y="1219200"/>
            <a:ext cx="883920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800100" indent="-34290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/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준비물</a:t>
            </a:r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: </a:t>
            </a:r>
          </a:p>
          <a:p>
            <a:pPr lvl="1" eaLnBrk="1" hangingPunct="1"/>
            <a:r>
              <a:rPr lang="ko-KR" altLang="en-US" sz="18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빨대</a:t>
            </a:r>
            <a:r>
              <a:rPr lang="en-US" altLang="ko-KR" sz="18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테이프</a:t>
            </a:r>
            <a:r>
              <a:rPr lang="en-US" altLang="ko-KR" sz="18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자</a:t>
            </a: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가위</a:t>
            </a: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미니 실험대</a:t>
            </a:r>
            <a:r>
              <a:rPr lang="en-US" altLang="ko-KR" sz="18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100g </a:t>
            </a:r>
            <a:r>
              <a:rPr lang="ko-KR" altLang="en-US" sz="18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분동</a:t>
            </a:r>
            <a:r>
              <a:rPr lang="en-US" altLang="ko-KR" sz="18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저울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문제</a:t>
            </a:r>
          </a:p>
          <a:p>
            <a:pPr lvl="1" eaLnBrk="1" hangingPunct="1"/>
            <a:r>
              <a:rPr lang="ko-KR" altLang="en-US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주어진 준비물을 가지고 </a:t>
            </a:r>
            <a:r>
              <a:rPr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20cm</a:t>
            </a:r>
            <a:r>
              <a:rPr lang="en-US" altLang="ko-KR" sz="18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간격을 가지는 두 </a:t>
            </a:r>
            <a:r>
              <a:rPr lang="ko-KR" altLang="en-US" sz="18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지점을 연결하고  최대한 </a:t>
            </a:r>
            <a:r>
              <a:rPr lang="ko-KR" altLang="en-US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많은 </a:t>
            </a:r>
            <a:r>
              <a:rPr lang="ko-KR" altLang="en-US" sz="18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분동을 올려놓을 </a:t>
            </a:r>
            <a:r>
              <a:rPr lang="ko-KR" altLang="en-US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수 있는 </a:t>
            </a:r>
            <a:r>
              <a:rPr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5cm </a:t>
            </a:r>
            <a:r>
              <a:rPr lang="ko-KR" altLang="en-US" sz="18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폭</a:t>
            </a:r>
            <a:r>
              <a:rPr lang="en-US" altLang="ko-KR" sz="18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3cm</a:t>
            </a:r>
            <a:r>
              <a:rPr lang="en-US" altLang="ko-KR" sz="18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높이의</a:t>
            </a:r>
            <a:r>
              <a:rPr lang="en-US" altLang="ko-KR" sz="18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교량을 </a:t>
            </a:r>
            <a:r>
              <a:rPr lang="ko-KR" altLang="en-US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제작하시오</a:t>
            </a: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</p:txBody>
      </p:sp>
      <p:pic>
        <p:nvPicPr>
          <p:cNvPr id="1028" name="Picture 4" descr="C:\Users\정근채\AppData\Local\Microsoft\Windows\INetCache\IE\X59O9OJ2\20151020_111448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0" t="7037" r="37931" b="12248"/>
          <a:stretch/>
        </p:blipFill>
        <p:spPr bwMode="auto">
          <a:xfrm>
            <a:off x="6444208" y="3007462"/>
            <a:ext cx="2304256" cy="323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t="4772" r="2997" b="4647"/>
          <a:stretch/>
        </p:blipFill>
        <p:spPr bwMode="auto">
          <a:xfrm>
            <a:off x="323528" y="3000337"/>
            <a:ext cx="5963024" cy="324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8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정근채\AppData\Local\Microsoft\Windows\INetCache\IE\UMSMKE9D\20151210_13495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t="17822" r="13300" b="15866"/>
          <a:stretch/>
        </p:blipFill>
        <p:spPr bwMode="auto">
          <a:xfrm>
            <a:off x="467544" y="1994507"/>
            <a:ext cx="7704856" cy="41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3075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96367038-933F-42AC-8715-C3C9176792F9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예비실험</a:t>
            </a:r>
          </a:p>
        </p:txBody>
      </p:sp>
      <p:cxnSp>
        <p:nvCxnSpPr>
          <p:cNvPr id="4" name="직선 화살표 연결선 3"/>
          <p:cNvCxnSpPr/>
          <p:nvPr/>
        </p:nvCxnSpPr>
        <p:spPr bwMode="auto">
          <a:xfrm>
            <a:off x="2124840" y="1844824"/>
            <a:ext cx="424736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cxnSp>
        <p:nvCxnSpPr>
          <p:cNvPr id="6" name="직선 연결선 5"/>
          <p:cNvCxnSpPr/>
          <p:nvPr/>
        </p:nvCxnSpPr>
        <p:spPr bwMode="auto">
          <a:xfrm flipV="1">
            <a:off x="2124840" y="1628800"/>
            <a:ext cx="0" cy="79208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직선 연결선 12"/>
          <p:cNvCxnSpPr/>
          <p:nvPr/>
        </p:nvCxnSpPr>
        <p:spPr bwMode="auto">
          <a:xfrm flipV="1">
            <a:off x="6372200" y="1628800"/>
            <a:ext cx="0" cy="79208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124232" y="1383159"/>
            <a:ext cx="97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20cm</a:t>
            </a:r>
            <a:endParaRPr lang="ko-KR" altLang="en-US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0" name="직선 연결선 9"/>
          <p:cNvCxnSpPr/>
          <p:nvPr/>
        </p:nvCxnSpPr>
        <p:spPr bwMode="auto">
          <a:xfrm flipH="1">
            <a:off x="6387480" y="3185544"/>
            <a:ext cx="2216968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직선 연결선 17"/>
          <p:cNvCxnSpPr/>
          <p:nvPr/>
        </p:nvCxnSpPr>
        <p:spPr bwMode="auto">
          <a:xfrm flipH="1">
            <a:off x="6387480" y="2473472"/>
            <a:ext cx="2216968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직선 연결선 11"/>
          <p:cNvCxnSpPr/>
          <p:nvPr/>
        </p:nvCxnSpPr>
        <p:spPr bwMode="auto">
          <a:xfrm>
            <a:off x="8280984" y="2473472"/>
            <a:ext cx="0" cy="71207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8244408" y="2609480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3cm</a:t>
            </a:r>
            <a:endParaRPr lang="ko-KR" altLang="en-US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Rectangle 1042"/>
          <p:cNvSpPr>
            <a:spLocks noChangeArrowheads="1"/>
          </p:cNvSpPr>
          <p:nvPr/>
        </p:nvSpPr>
        <p:spPr bwMode="auto">
          <a:xfrm>
            <a:off x="152400" y="1219200"/>
            <a:ext cx="8839200" cy="77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800100" indent="-34290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/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평가</a:t>
            </a: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기준</a:t>
            </a:r>
            <a:endParaRPr lang="en-US" altLang="ko-KR" sz="1800" dirty="0">
              <a:latin typeface="HY헤드라인M" pitchFamily="18" charset="-127"/>
              <a:ea typeface="HY헤드라인M" pitchFamily="18" charset="-127"/>
            </a:endParaRPr>
          </a:p>
          <a:p>
            <a:pPr lvl="1" eaLnBrk="1" hangingPunct="1"/>
            <a:r>
              <a:rPr lang="ko-KR" altLang="en-US" sz="18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하중</a:t>
            </a:r>
            <a:r>
              <a:rPr lang="en-US" altLang="ko-KR" sz="18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8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자중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5" name="직선 연결선 14"/>
          <p:cNvCxnSpPr/>
          <p:nvPr/>
        </p:nvCxnSpPr>
        <p:spPr bwMode="auto">
          <a:xfrm flipV="1">
            <a:off x="1898179" y="3233169"/>
            <a:ext cx="0" cy="79208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직선 연결선 15"/>
          <p:cNvCxnSpPr/>
          <p:nvPr/>
        </p:nvCxnSpPr>
        <p:spPr bwMode="auto">
          <a:xfrm flipV="1">
            <a:off x="2145804" y="3233169"/>
            <a:ext cx="0" cy="79208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직선 화살표 연결선 16"/>
          <p:cNvCxnSpPr/>
          <p:nvPr/>
        </p:nvCxnSpPr>
        <p:spPr bwMode="auto">
          <a:xfrm>
            <a:off x="2124840" y="3573016"/>
            <a:ext cx="718968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9" name="직선 화살표 연결선 18"/>
          <p:cNvCxnSpPr/>
          <p:nvPr/>
        </p:nvCxnSpPr>
        <p:spPr bwMode="auto">
          <a:xfrm>
            <a:off x="1115616" y="3573016"/>
            <a:ext cx="782563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614747" y="4005064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1cm</a:t>
            </a:r>
            <a:endParaRPr lang="ko-KR" altLang="en-US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965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3075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96367038-933F-42AC-8715-C3C9176792F9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예비실험</a:t>
            </a:r>
          </a:p>
        </p:txBody>
      </p:sp>
      <p:pic>
        <p:nvPicPr>
          <p:cNvPr id="2" name="Picture 2" descr="C:\Users\정근채\AppData\Local\Microsoft\Windows\INetCache\IE\WQT6QJI3\20151210_135104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/>
          <a:stretch/>
        </p:blipFill>
        <p:spPr bwMode="auto">
          <a:xfrm>
            <a:off x="683568" y="1268760"/>
            <a:ext cx="7812360" cy="466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직선 연결선 5"/>
          <p:cNvCxnSpPr/>
          <p:nvPr/>
        </p:nvCxnSpPr>
        <p:spPr bwMode="auto">
          <a:xfrm flipH="1">
            <a:off x="5972558" y="2780928"/>
            <a:ext cx="2216968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직선 연결선 6"/>
          <p:cNvCxnSpPr/>
          <p:nvPr/>
        </p:nvCxnSpPr>
        <p:spPr bwMode="auto">
          <a:xfrm flipH="1">
            <a:off x="5972558" y="1532409"/>
            <a:ext cx="2216968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직선 연결선 7"/>
          <p:cNvCxnSpPr/>
          <p:nvPr/>
        </p:nvCxnSpPr>
        <p:spPr bwMode="auto">
          <a:xfrm>
            <a:off x="7776928" y="1532409"/>
            <a:ext cx="0" cy="1248519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740352" y="1953208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5cm</a:t>
            </a:r>
            <a:endParaRPr lang="ko-KR" altLang="en-US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96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152400" y="6477000"/>
            <a:ext cx="7162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7467600" y="6477000"/>
            <a:ext cx="1524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96367038-933F-42AC-8715-C3C9176792F9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685800"/>
          </a:xfrm>
          <a:ln cap="flat"/>
        </p:spPr>
        <p:txBody>
          <a:bodyPr/>
          <a:lstStyle/>
          <a:p>
            <a:pPr eaLnBrk="1" hangingPunct="1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예비실험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분동 재하 순서</a:t>
            </a:r>
          </a:p>
        </p:txBody>
      </p:sp>
      <p:sp>
        <p:nvSpPr>
          <p:cNvPr id="12" name="직사각형 11"/>
          <p:cNvSpPr/>
          <p:nvPr/>
        </p:nvSpPr>
        <p:spPr bwMode="auto">
          <a:xfrm>
            <a:off x="2076603" y="2603248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2451373" y="2603458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2826144" y="2603458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2076603" y="2980209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2451373" y="2980420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2826144" y="2980420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2076603" y="3354980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2451373" y="3355190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2826144" y="3355190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3820393" y="4349197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4195163" y="4349408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4569933" y="4349408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3820393" y="4726159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6" name="직사각형 25"/>
          <p:cNvSpPr/>
          <p:nvPr/>
        </p:nvSpPr>
        <p:spPr bwMode="auto">
          <a:xfrm>
            <a:off x="4195163" y="4726369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4569933" y="4726369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8" name="직사각형 27"/>
          <p:cNvSpPr/>
          <p:nvPr/>
        </p:nvSpPr>
        <p:spPr bwMode="auto">
          <a:xfrm>
            <a:off x="3820393" y="5100929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9" name="직사각형 28"/>
          <p:cNvSpPr/>
          <p:nvPr/>
        </p:nvSpPr>
        <p:spPr bwMode="auto">
          <a:xfrm>
            <a:off x="4195163" y="5101140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0" name="직사각형 29"/>
          <p:cNvSpPr/>
          <p:nvPr/>
        </p:nvSpPr>
        <p:spPr bwMode="auto">
          <a:xfrm>
            <a:off x="4569933" y="5101140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1" name="타원 30"/>
          <p:cNvSpPr/>
          <p:nvPr/>
        </p:nvSpPr>
        <p:spPr bwMode="auto">
          <a:xfrm>
            <a:off x="4195164" y="4726580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2" name="오른쪽 화살표 31"/>
          <p:cNvSpPr/>
          <p:nvPr/>
        </p:nvSpPr>
        <p:spPr bwMode="auto">
          <a:xfrm>
            <a:off x="3338545" y="4643870"/>
            <a:ext cx="374770" cy="535386"/>
          </a:xfrm>
          <a:prstGeom prst="rightArrow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3" name="직사각형 32"/>
          <p:cNvSpPr/>
          <p:nvPr/>
        </p:nvSpPr>
        <p:spPr bwMode="auto">
          <a:xfrm>
            <a:off x="5537028" y="4360902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4" name="직사각형 33"/>
          <p:cNvSpPr/>
          <p:nvPr/>
        </p:nvSpPr>
        <p:spPr bwMode="auto">
          <a:xfrm>
            <a:off x="5911798" y="4361113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5" name="직사각형 34"/>
          <p:cNvSpPr/>
          <p:nvPr/>
        </p:nvSpPr>
        <p:spPr bwMode="auto">
          <a:xfrm>
            <a:off x="6286568" y="4361113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6" name="직사각형 35"/>
          <p:cNvSpPr/>
          <p:nvPr/>
        </p:nvSpPr>
        <p:spPr bwMode="auto">
          <a:xfrm>
            <a:off x="5537028" y="4737864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7" name="직사각형 36"/>
          <p:cNvSpPr/>
          <p:nvPr/>
        </p:nvSpPr>
        <p:spPr bwMode="auto">
          <a:xfrm>
            <a:off x="5911798" y="4738074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8" name="직사각형 37"/>
          <p:cNvSpPr/>
          <p:nvPr/>
        </p:nvSpPr>
        <p:spPr bwMode="auto">
          <a:xfrm>
            <a:off x="6286568" y="4738074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9" name="직사각형 38"/>
          <p:cNvSpPr/>
          <p:nvPr/>
        </p:nvSpPr>
        <p:spPr bwMode="auto">
          <a:xfrm>
            <a:off x="5537028" y="5112634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40" name="직사각형 39"/>
          <p:cNvSpPr/>
          <p:nvPr/>
        </p:nvSpPr>
        <p:spPr bwMode="auto">
          <a:xfrm>
            <a:off x="5911798" y="5112845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41" name="직사각형 40"/>
          <p:cNvSpPr/>
          <p:nvPr/>
        </p:nvSpPr>
        <p:spPr bwMode="auto">
          <a:xfrm>
            <a:off x="6286568" y="5112845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42" name="타원 41"/>
          <p:cNvSpPr/>
          <p:nvPr/>
        </p:nvSpPr>
        <p:spPr bwMode="auto">
          <a:xfrm>
            <a:off x="5911799" y="4369021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43" name="오른쪽 화살표 42"/>
          <p:cNvSpPr/>
          <p:nvPr/>
        </p:nvSpPr>
        <p:spPr bwMode="auto">
          <a:xfrm>
            <a:off x="5055180" y="4655575"/>
            <a:ext cx="374770" cy="535386"/>
          </a:xfrm>
          <a:prstGeom prst="rightArrow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44" name="직사각형 43"/>
          <p:cNvSpPr/>
          <p:nvPr/>
        </p:nvSpPr>
        <p:spPr bwMode="auto">
          <a:xfrm>
            <a:off x="7246864" y="4360902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45" name="직사각형 44"/>
          <p:cNvSpPr/>
          <p:nvPr/>
        </p:nvSpPr>
        <p:spPr bwMode="auto">
          <a:xfrm>
            <a:off x="7621634" y="4361113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46" name="직사각형 45"/>
          <p:cNvSpPr/>
          <p:nvPr/>
        </p:nvSpPr>
        <p:spPr bwMode="auto">
          <a:xfrm>
            <a:off x="7996405" y="4361113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47" name="직사각형 46"/>
          <p:cNvSpPr/>
          <p:nvPr/>
        </p:nvSpPr>
        <p:spPr bwMode="auto">
          <a:xfrm>
            <a:off x="7246864" y="4737864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48" name="직사각형 47"/>
          <p:cNvSpPr/>
          <p:nvPr/>
        </p:nvSpPr>
        <p:spPr bwMode="auto">
          <a:xfrm>
            <a:off x="7621634" y="4738074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49" name="직사각형 48"/>
          <p:cNvSpPr/>
          <p:nvPr/>
        </p:nvSpPr>
        <p:spPr bwMode="auto">
          <a:xfrm>
            <a:off x="7996405" y="4738074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50" name="직사각형 49"/>
          <p:cNvSpPr/>
          <p:nvPr/>
        </p:nvSpPr>
        <p:spPr bwMode="auto">
          <a:xfrm>
            <a:off x="7246864" y="5112634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51" name="직사각형 50"/>
          <p:cNvSpPr/>
          <p:nvPr/>
        </p:nvSpPr>
        <p:spPr bwMode="auto">
          <a:xfrm>
            <a:off x="7621634" y="5112845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52" name="직사각형 51"/>
          <p:cNvSpPr/>
          <p:nvPr/>
        </p:nvSpPr>
        <p:spPr bwMode="auto">
          <a:xfrm>
            <a:off x="7996405" y="5112845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53" name="타원 52"/>
          <p:cNvSpPr/>
          <p:nvPr/>
        </p:nvSpPr>
        <p:spPr bwMode="auto">
          <a:xfrm>
            <a:off x="7621635" y="4738285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54" name="오른쪽 화살표 53"/>
          <p:cNvSpPr/>
          <p:nvPr/>
        </p:nvSpPr>
        <p:spPr bwMode="auto">
          <a:xfrm>
            <a:off x="6765017" y="4655575"/>
            <a:ext cx="374770" cy="535386"/>
          </a:xfrm>
          <a:prstGeom prst="rightArrow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60" name="직사각형 59"/>
          <p:cNvSpPr/>
          <p:nvPr/>
        </p:nvSpPr>
        <p:spPr bwMode="auto">
          <a:xfrm>
            <a:off x="2109123" y="4348777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61" name="직사각형 60"/>
          <p:cNvSpPr/>
          <p:nvPr/>
        </p:nvSpPr>
        <p:spPr bwMode="auto">
          <a:xfrm>
            <a:off x="2483893" y="4348987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62" name="직사각형 61"/>
          <p:cNvSpPr/>
          <p:nvPr/>
        </p:nvSpPr>
        <p:spPr bwMode="auto">
          <a:xfrm>
            <a:off x="2858664" y="4348987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63" name="직사각형 62"/>
          <p:cNvSpPr/>
          <p:nvPr/>
        </p:nvSpPr>
        <p:spPr bwMode="auto">
          <a:xfrm>
            <a:off x="2109123" y="4725738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64" name="직사각형 63"/>
          <p:cNvSpPr/>
          <p:nvPr/>
        </p:nvSpPr>
        <p:spPr bwMode="auto">
          <a:xfrm>
            <a:off x="2483893" y="4725948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65" name="직사각형 64"/>
          <p:cNvSpPr/>
          <p:nvPr/>
        </p:nvSpPr>
        <p:spPr bwMode="auto">
          <a:xfrm>
            <a:off x="2858664" y="4725948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66" name="직사각형 65"/>
          <p:cNvSpPr/>
          <p:nvPr/>
        </p:nvSpPr>
        <p:spPr bwMode="auto">
          <a:xfrm>
            <a:off x="2109123" y="5100508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67" name="직사각형 66"/>
          <p:cNvSpPr/>
          <p:nvPr/>
        </p:nvSpPr>
        <p:spPr bwMode="auto">
          <a:xfrm>
            <a:off x="2483893" y="5100719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68" name="직사각형 67"/>
          <p:cNvSpPr/>
          <p:nvPr/>
        </p:nvSpPr>
        <p:spPr bwMode="auto">
          <a:xfrm>
            <a:off x="2858664" y="5100719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69" name="타원 68"/>
          <p:cNvSpPr/>
          <p:nvPr/>
        </p:nvSpPr>
        <p:spPr bwMode="auto">
          <a:xfrm>
            <a:off x="2868276" y="4726159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70" name="타원 69"/>
          <p:cNvSpPr/>
          <p:nvPr/>
        </p:nvSpPr>
        <p:spPr bwMode="auto">
          <a:xfrm>
            <a:off x="2123355" y="4731526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74" name="타원 73"/>
          <p:cNvSpPr/>
          <p:nvPr/>
        </p:nvSpPr>
        <p:spPr bwMode="auto">
          <a:xfrm>
            <a:off x="2868276" y="4360902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75" name="타원 74"/>
          <p:cNvSpPr/>
          <p:nvPr/>
        </p:nvSpPr>
        <p:spPr bwMode="auto">
          <a:xfrm>
            <a:off x="3812516" y="4726159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76" name="타원 75"/>
          <p:cNvSpPr/>
          <p:nvPr/>
        </p:nvSpPr>
        <p:spPr bwMode="auto">
          <a:xfrm>
            <a:off x="3826748" y="5113055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78" name="타원 77"/>
          <p:cNvSpPr/>
          <p:nvPr/>
        </p:nvSpPr>
        <p:spPr bwMode="auto">
          <a:xfrm>
            <a:off x="4571669" y="4351161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80" name="타원 79"/>
          <p:cNvSpPr/>
          <p:nvPr/>
        </p:nvSpPr>
        <p:spPr bwMode="auto">
          <a:xfrm>
            <a:off x="4571669" y="4726159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81" name="타원 80"/>
          <p:cNvSpPr/>
          <p:nvPr/>
        </p:nvSpPr>
        <p:spPr bwMode="auto">
          <a:xfrm>
            <a:off x="5911799" y="5112634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88" name="타원 87"/>
          <p:cNvSpPr/>
          <p:nvPr/>
        </p:nvSpPr>
        <p:spPr bwMode="auto">
          <a:xfrm>
            <a:off x="5527416" y="4726159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89" name="타원 88"/>
          <p:cNvSpPr/>
          <p:nvPr/>
        </p:nvSpPr>
        <p:spPr bwMode="auto">
          <a:xfrm>
            <a:off x="5541648" y="4351161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90" name="타원 89"/>
          <p:cNvSpPr/>
          <p:nvPr/>
        </p:nvSpPr>
        <p:spPr bwMode="auto">
          <a:xfrm>
            <a:off x="6276956" y="4343463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91" name="타원 90"/>
          <p:cNvSpPr/>
          <p:nvPr/>
        </p:nvSpPr>
        <p:spPr bwMode="auto">
          <a:xfrm>
            <a:off x="5525107" y="5100929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93" name="타원 92"/>
          <p:cNvSpPr/>
          <p:nvPr/>
        </p:nvSpPr>
        <p:spPr bwMode="auto">
          <a:xfrm>
            <a:off x="6286568" y="4726159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94" name="타원 93"/>
          <p:cNvSpPr/>
          <p:nvPr/>
        </p:nvSpPr>
        <p:spPr bwMode="auto">
          <a:xfrm>
            <a:off x="7631247" y="4369021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95" name="타원 94"/>
          <p:cNvSpPr/>
          <p:nvPr/>
        </p:nvSpPr>
        <p:spPr bwMode="auto">
          <a:xfrm>
            <a:off x="7631247" y="5112634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96" name="타원 95"/>
          <p:cNvSpPr/>
          <p:nvPr/>
        </p:nvSpPr>
        <p:spPr bwMode="auto">
          <a:xfrm>
            <a:off x="7246864" y="4726159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97" name="타원 96"/>
          <p:cNvSpPr/>
          <p:nvPr/>
        </p:nvSpPr>
        <p:spPr bwMode="auto">
          <a:xfrm>
            <a:off x="7261096" y="4351161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98" name="타원 97"/>
          <p:cNvSpPr/>
          <p:nvPr/>
        </p:nvSpPr>
        <p:spPr bwMode="auto">
          <a:xfrm>
            <a:off x="7996405" y="4343463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99" name="타원 98"/>
          <p:cNvSpPr/>
          <p:nvPr/>
        </p:nvSpPr>
        <p:spPr bwMode="auto">
          <a:xfrm>
            <a:off x="8006017" y="5100929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00" name="타원 99"/>
          <p:cNvSpPr/>
          <p:nvPr/>
        </p:nvSpPr>
        <p:spPr bwMode="auto">
          <a:xfrm>
            <a:off x="7261096" y="5100929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01" name="타원 100"/>
          <p:cNvSpPr/>
          <p:nvPr/>
        </p:nvSpPr>
        <p:spPr bwMode="auto">
          <a:xfrm>
            <a:off x="8006017" y="4726159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02" name="타원 101"/>
          <p:cNvSpPr/>
          <p:nvPr/>
        </p:nvSpPr>
        <p:spPr bwMode="auto">
          <a:xfrm>
            <a:off x="2451373" y="2613301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11" name="타원 110"/>
          <p:cNvSpPr/>
          <p:nvPr/>
        </p:nvSpPr>
        <p:spPr bwMode="auto">
          <a:xfrm>
            <a:off x="2483893" y="4726159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12" name="타원 111"/>
          <p:cNvSpPr/>
          <p:nvPr/>
        </p:nvSpPr>
        <p:spPr bwMode="auto">
          <a:xfrm>
            <a:off x="2493505" y="4356895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13" name="타원 112"/>
          <p:cNvSpPr/>
          <p:nvPr/>
        </p:nvSpPr>
        <p:spPr bwMode="auto">
          <a:xfrm>
            <a:off x="2493505" y="5100508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14" name="타원 113"/>
          <p:cNvSpPr/>
          <p:nvPr/>
        </p:nvSpPr>
        <p:spPr bwMode="auto">
          <a:xfrm>
            <a:off x="4206511" y="4356895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15" name="타원 114"/>
          <p:cNvSpPr/>
          <p:nvPr/>
        </p:nvSpPr>
        <p:spPr bwMode="auto">
          <a:xfrm>
            <a:off x="4206511" y="5100508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16" name="타원 115"/>
          <p:cNvSpPr/>
          <p:nvPr/>
        </p:nvSpPr>
        <p:spPr bwMode="auto">
          <a:xfrm>
            <a:off x="5915817" y="4738285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92" name="직사각형 91"/>
          <p:cNvSpPr/>
          <p:nvPr/>
        </p:nvSpPr>
        <p:spPr bwMode="auto">
          <a:xfrm>
            <a:off x="3775779" y="2603248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06" name="직사각형 105"/>
          <p:cNvSpPr/>
          <p:nvPr/>
        </p:nvSpPr>
        <p:spPr bwMode="auto">
          <a:xfrm>
            <a:off x="4150549" y="2603458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07" name="직사각형 106"/>
          <p:cNvSpPr/>
          <p:nvPr/>
        </p:nvSpPr>
        <p:spPr bwMode="auto">
          <a:xfrm>
            <a:off x="4525319" y="2603458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08" name="직사각형 107"/>
          <p:cNvSpPr/>
          <p:nvPr/>
        </p:nvSpPr>
        <p:spPr bwMode="auto">
          <a:xfrm>
            <a:off x="3775779" y="2980209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09" name="직사각형 108"/>
          <p:cNvSpPr/>
          <p:nvPr/>
        </p:nvSpPr>
        <p:spPr bwMode="auto">
          <a:xfrm>
            <a:off x="4150549" y="2980420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17" name="직사각형 116"/>
          <p:cNvSpPr/>
          <p:nvPr/>
        </p:nvSpPr>
        <p:spPr bwMode="auto">
          <a:xfrm>
            <a:off x="4525319" y="2980420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18" name="직사각형 117"/>
          <p:cNvSpPr/>
          <p:nvPr/>
        </p:nvSpPr>
        <p:spPr bwMode="auto">
          <a:xfrm>
            <a:off x="3775779" y="3354980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19" name="직사각형 118"/>
          <p:cNvSpPr/>
          <p:nvPr/>
        </p:nvSpPr>
        <p:spPr bwMode="auto">
          <a:xfrm>
            <a:off x="4150549" y="3355190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20" name="직사각형 119"/>
          <p:cNvSpPr/>
          <p:nvPr/>
        </p:nvSpPr>
        <p:spPr bwMode="auto">
          <a:xfrm>
            <a:off x="4525319" y="3355190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22" name="타원 121"/>
          <p:cNvSpPr/>
          <p:nvPr/>
        </p:nvSpPr>
        <p:spPr bwMode="auto">
          <a:xfrm>
            <a:off x="4160161" y="2617865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23" name="타원 122"/>
          <p:cNvSpPr/>
          <p:nvPr/>
        </p:nvSpPr>
        <p:spPr bwMode="auto">
          <a:xfrm>
            <a:off x="4160161" y="2992425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26" name="직사각형 125"/>
          <p:cNvSpPr/>
          <p:nvPr/>
        </p:nvSpPr>
        <p:spPr bwMode="auto">
          <a:xfrm>
            <a:off x="5485284" y="2603248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27" name="직사각형 126"/>
          <p:cNvSpPr/>
          <p:nvPr/>
        </p:nvSpPr>
        <p:spPr bwMode="auto">
          <a:xfrm>
            <a:off x="5860054" y="2603458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28" name="직사각형 127"/>
          <p:cNvSpPr/>
          <p:nvPr/>
        </p:nvSpPr>
        <p:spPr bwMode="auto">
          <a:xfrm>
            <a:off x="6234824" y="2603458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29" name="직사각형 128"/>
          <p:cNvSpPr/>
          <p:nvPr/>
        </p:nvSpPr>
        <p:spPr bwMode="auto">
          <a:xfrm>
            <a:off x="5485284" y="2980209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30" name="직사각형 129"/>
          <p:cNvSpPr/>
          <p:nvPr/>
        </p:nvSpPr>
        <p:spPr bwMode="auto">
          <a:xfrm>
            <a:off x="5860054" y="2980420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31" name="직사각형 130"/>
          <p:cNvSpPr/>
          <p:nvPr/>
        </p:nvSpPr>
        <p:spPr bwMode="auto">
          <a:xfrm>
            <a:off x="6234824" y="2980420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32" name="직사각형 131"/>
          <p:cNvSpPr/>
          <p:nvPr/>
        </p:nvSpPr>
        <p:spPr bwMode="auto">
          <a:xfrm>
            <a:off x="5485284" y="3354980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33" name="직사각형 132"/>
          <p:cNvSpPr/>
          <p:nvPr/>
        </p:nvSpPr>
        <p:spPr bwMode="auto">
          <a:xfrm>
            <a:off x="5860054" y="3355190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34" name="직사각형 133"/>
          <p:cNvSpPr/>
          <p:nvPr/>
        </p:nvSpPr>
        <p:spPr bwMode="auto">
          <a:xfrm>
            <a:off x="6234824" y="3355190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35" name="타원 134"/>
          <p:cNvSpPr/>
          <p:nvPr/>
        </p:nvSpPr>
        <p:spPr bwMode="auto">
          <a:xfrm>
            <a:off x="5860054" y="2987129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36" name="타원 135"/>
          <p:cNvSpPr/>
          <p:nvPr/>
        </p:nvSpPr>
        <p:spPr bwMode="auto">
          <a:xfrm>
            <a:off x="5869666" y="2617865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37" name="타원 136"/>
          <p:cNvSpPr/>
          <p:nvPr/>
        </p:nvSpPr>
        <p:spPr bwMode="auto">
          <a:xfrm>
            <a:off x="5869666" y="3361479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40" name="직사각형 139"/>
          <p:cNvSpPr/>
          <p:nvPr/>
        </p:nvSpPr>
        <p:spPr bwMode="auto">
          <a:xfrm>
            <a:off x="7189422" y="2603248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41" name="직사각형 140"/>
          <p:cNvSpPr/>
          <p:nvPr/>
        </p:nvSpPr>
        <p:spPr bwMode="auto">
          <a:xfrm>
            <a:off x="7564192" y="2603458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42" name="직사각형 141"/>
          <p:cNvSpPr/>
          <p:nvPr/>
        </p:nvSpPr>
        <p:spPr bwMode="auto">
          <a:xfrm>
            <a:off x="7938962" y="2603458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43" name="직사각형 142"/>
          <p:cNvSpPr/>
          <p:nvPr/>
        </p:nvSpPr>
        <p:spPr bwMode="auto">
          <a:xfrm>
            <a:off x="7189422" y="2980209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44" name="직사각형 143"/>
          <p:cNvSpPr/>
          <p:nvPr/>
        </p:nvSpPr>
        <p:spPr bwMode="auto">
          <a:xfrm>
            <a:off x="7564192" y="2980420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45" name="직사각형 144"/>
          <p:cNvSpPr/>
          <p:nvPr/>
        </p:nvSpPr>
        <p:spPr bwMode="auto">
          <a:xfrm>
            <a:off x="7938962" y="2980420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46" name="직사각형 145"/>
          <p:cNvSpPr/>
          <p:nvPr/>
        </p:nvSpPr>
        <p:spPr bwMode="auto">
          <a:xfrm>
            <a:off x="7189422" y="3354980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47" name="직사각형 146"/>
          <p:cNvSpPr/>
          <p:nvPr/>
        </p:nvSpPr>
        <p:spPr bwMode="auto">
          <a:xfrm>
            <a:off x="7564192" y="3355190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48" name="직사각형 147"/>
          <p:cNvSpPr/>
          <p:nvPr/>
        </p:nvSpPr>
        <p:spPr bwMode="auto">
          <a:xfrm>
            <a:off x="7938962" y="3355190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50" name="타원 149"/>
          <p:cNvSpPr/>
          <p:nvPr/>
        </p:nvSpPr>
        <p:spPr bwMode="auto">
          <a:xfrm>
            <a:off x="7573804" y="2617865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51" name="타원 150"/>
          <p:cNvSpPr/>
          <p:nvPr/>
        </p:nvSpPr>
        <p:spPr bwMode="auto">
          <a:xfrm>
            <a:off x="7573804" y="3361479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52" name="타원 151"/>
          <p:cNvSpPr/>
          <p:nvPr/>
        </p:nvSpPr>
        <p:spPr bwMode="auto">
          <a:xfrm>
            <a:off x="7554579" y="2975003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53" name="타원 152"/>
          <p:cNvSpPr/>
          <p:nvPr/>
        </p:nvSpPr>
        <p:spPr bwMode="auto">
          <a:xfrm>
            <a:off x="7948574" y="2983434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54" name="오른쪽 화살표 153"/>
          <p:cNvSpPr/>
          <p:nvPr/>
        </p:nvSpPr>
        <p:spPr bwMode="auto">
          <a:xfrm>
            <a:off x="3306025" y="2891477"/>
            <a:ext cx="374770" cy="535386"/>
          </a:xfrm>
          <a:prstGeom prst="rightArrow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55" name="오른쪽 화살표 154"/>
          <p:cNvSpPr/>
          <p:nvPr/>
        </p:nvSpPr>
        <p:spPr bwMode="auto">
          <a:xfrm>
            <a:off x="5022660" y="2903182"/>
            <a:ext cx="374770" cy="535386"/>
          </a:xfrm>
          <a:prstGeom prst="rightArrow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56" name="오른쪽 화살표 155"/>
          <p:cNvSpPr/>
          <p:nvPr/>
        </p:nvSpPr>
        <p:spPr bwMode="auto">
          <a:xfrm>
            <a:off x="6732497" y="2903182"/>
            <a:ext cx="374770" cy="535386"/>
          </a:xfrm>
          <a:prstGeom prst="rightArrow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57" name="직사각형 156"/>
          <p:cNvSpPr/>
          <p:nvPr/>
        </p:nvSpPr>
        <p:spPr bwMode="auto">
          <a:xfrm>
            <a:off x="373837" y="2603248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58" name="직사각형 157"/>
          <p:cNvSpPr/>
          <p:nvPr/>
        </p:nvSpPr>
        <p:spPr bwMode="auto">
          <a:xfrm>
            <a:off x="748607" y="2603458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59" name="직사각형 158"/>
          <p:cNvSpPr/>
          <p:nvPr/>
        </p:nvSpPr>
        <p:spPr bwMode="auto">
          <a:xfrm>
            <a:off x="1123378" y="2603458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60" name="직사각형 159"/>
          <p:cNvSpPr/>
          <p:nvPr/>
        </p:nvSpPr>
        <p:spPr bwMode="auto">
          <a:xfrm>
            <a:off x="373837" y="2980209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61" name="직사각형 160"/>
          <p:cNvSpPr/>
          <p:nvPr/>
        </p:nvSpPr>
        <p:spPr bwMode="auto">
          <a:xfrm>
            <a:off x="748607" y="2980420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62" name="직사각형 161"/>
          <p:cNvSpPr/>
          <p:nvPr/>
        </p:nvSpPr>
        <p:spPr bwMode="auto">
          <a:xfrm>
            <a:off x="1123378" y="2980420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63" name="직사각형 162"/>
          <p:cNvSpPr/>
          <p:nvPr/>
        </p:nvSpPr>
        <p:spPr bwMode="auto">
          <a:xfrm>
            <a:off x="373837" y="3354980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64" name="직사각형 163"/>
          <p:cNvSpPr/>
          <p:nvPr/>
        </p:nvSpPr>
        <p:spPr bwMode="auto">
          <a:xfrm>
            <a:off x="748607" y="3355190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65" name="직사각형 164"/>
          <p:cNvSpPr/>
          <p:nvPr/>
        </p:nvSpPr>
        <p:spPr bwMode="auto">
          <a:xfrm>
            <a:off x="1123378" y="3355190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67" name="오른쪽 화살표 166"/>
          <p:cNvSpPr/>
          <p:nvPr/>
        </p:nvSpPr>
        <p:spPr bwMode="auto">
          <a:xfrm>
            <a:off x="1612872" y="2891477"/>
            <a:ext cx="374770" cy="535386"/>
          </a:xfrm>
          <a:prstGeom prst="rightArrow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68" name="오른쪽 화살표 167"/>
          <p:cNvSpPr/>
          <p:nvPr/>
        </p:nvSpPr>
        <p:spPr bwMode="auto">
          <a:xfrm>
            <a:off x="1612872" y="4643870"/>
            <a:ext cx="374770" cy="535386"/>
          </a:xfrm>
          <a:prstGeom prst="rightArrow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69" name="직사각형 168"/>
          <p:cNvSpPr/>
          <p:nvPr/>
        </p:nvSpPr>
        <p:spPr bwMode="auto">
          <a:xfrm>
            <a:off x="383450" y="4348777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70" name="직사각형 169"/>
          <p:cNvSpPr/>
          <p:nvPr/>
        </p:nvSpPr>
        <p:spPr bwMode="auto">
          <a:xfrm>
            <a:off x="758220" y="4348987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71" name="직사각형 170"/>
          <p:cNvSpPr/>
          <p:nvPr/>
        </p:nvSpPr>
        <p:spPr bwMode="auto">
          <a:xfrm>
            <a:off x="1132991" y="4348987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72" name="직사각형 171"/>
          <p:cNvSpPr/>
          <p:nvPr/>
        </p:nvSpPr>
        <p:spPr bwMode="auto">
          <a:xfrm>
            <a:off x="383450" y="4725738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73" name="직사각형 172"/>
          <p:cNvSpPr/>
          <p:nvPr/>
        </p:nvSpPr>
        <p:spPr bwMode="auto">
          <a:xfrm>
            <a:off x="758220" y="4725948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74" name="직사각형 173"/>
          <p:cNvSpPr/>
          <p:nvPr/>
        </p:nvSpPr>
        <p:spPr bwMode="auto">
          <a:xfrm>
            <a:off x="1132991" y="4725948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75" name="직사각형 174"/>
          <p:cNvSpPr/>
          <p:nvPr/>
        </p:nvSpPr>
        <p:spPr bwMode="auto">
          <a:xfrm>
            <a:off x="383450" y="5100508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76" name="직사각형 175"/>
          <p:cNvSpPr/>
          <p:nvPr/>
        </p:nvSpPr>
        <p:spPr bwMode="auto">
          <a:xfrm>
            <a:off x="758220" y="5100719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77" name="직사각형 176"/>
          <p:cNvSpPr/>
          <p:nvPr/>
        </p:nvSpPr>
        <p:spPr bwMode="auto">
          <a:xfrm>
            <a:off x="1132991" y="5100719"/>
            <a:ext cx="374770" cy="37477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78" name="타원 177"/>
          <p:cNvSpPr/>
          <p:nvPr/>
        </p:nvSpPr>
        <p:spPr bwMode="auto">
          <a:xfrm>
            <a:off x="383450" y="4731455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80" name="타원 179"/>
          <p:cNvSpPr/>
          <p:nvPr/>
        </p:nvSpPr>
        <p:spPr bwMode="auto">
          <a:xfrm>
            <a:off x="1142603" y="4731455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81" name="타원 180"/>
          <p:cNvSpPr/>
          <p:nvPr/>
        </p:nvSpPr>
        <p:spPr bwMode="auto">
          <a:xfrm>
            <a:off x="758220" y="4726159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82" name="타원 181"/>
          <p:cNvSpPr/>
          <p:nvPr/>
        </p:nvSpPr>
        <p:spPr bwMode="auto">
          <a:xfrm>
            <a:off x="767832" y="4356895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83" name="타원 182"/>
          <p:cNvSpPr/>
          <p:nvPr/>
        </p:nvSpPr>
        <p:spPr bwMode="auto">
          <a:xfrm>
            <a:off x="767832" y="5100508"/>
            <a:ext cx="365158" cy="37456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84" name="오른쪽 화살표 183"/>
          <p:cNvSpPr/>
          <p:nvPr/>
        </p:nvSpPr>
        <p:spPr bwMode="auto">
          <a:xfrm>
            <a:off x="8445702" y="2891477"/>
            <a:ext cx="374770" cy="535386"/>
          </a:xfrm>
          <a:prstGeom prst="rightArrow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691236" y="5703639"/>
            <a:ext cx="2201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총무게 </a:t>
            </a:r>
            <a:r>
              <a:rPr lang="en-US" altLang="ko-KR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1,000g</a:t>
            </a:r>
            <a:endParaRPr lang="ko-KR" altLang="en-US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6" name="Rectangle 1042"/>
          <p:cNvSpPr>
            <a:spLocks noChangeArrowheads="1"/>
          </p:cNvSpPr>
          <p:nvPr/>
        </p:nvSpPr>
        <p:spPr bwMode="auto">
          <a:xfrm>
            <a:off x="152400" y="1219200"/>
            <a:ext cx="8839200" cy="11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800100" indent="-34290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/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추 하나 재하 후 </a:t>
            </a:r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초 </a:t>
            </a: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Count</a:t>
            </a:r>
          </a:p>
          <a:p>
            <a:pPr eaLnBrk="1" hangingPunct="1"/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교량이 파손 또는 휘어져서 바구니가 지면에 닿으면 실험 종료</a:t>
            </a:r>
            <a:endParaRPr lang="en-US" altLang="ko-KR" sz="1800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교량이 </a:t>
            </a: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뒤틀어져서 바구니가 균형을 잃는 경우 실험 종료</a:t>
            </a:r>
            <a:endParaRPr lang="en-US" altLang="ko-KR" sz="180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703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969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39EF32CA-4F50-4F32-8E5E-1361D57827E0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Wood Bridge System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과제계획서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ko-KR" sz="2800" b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Wood Bridge System</a:t>
            </a:r>
            <a:r>
              <a:rPr lang="ko-KR" altLang="en-US" sz="2800" smtClean="0">
                <a:latin typeface="HY헤드라인M" pitchFamily="18" charset="-127"/>
                <a:ea typeface="HY헤드라인M" pitchFamily="18" charset="-127"/>
              </a:rPr>
              <a:t> 명칭</a:t>
            </a:r>
          </a:p>
          <a:p>
            <a:pPr eaLnBrk="1" hangingPunct="1"/>
            <a:endParaRPr lang="ko-KR" altLang="en-US" sz="280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b="0" smtClean="0">
                <a:latin typeface="HY헤드라인M" pitchFamily="18" charset="-127"/>
                <a:ea typeface="HY헤드라인M" pitchFamily="18" charset="-127"/>
              </a:rPr>
              <a:t>충북대학교 공과대학 토목공학부</a:t>
            </a:r>
          </a:p>
          <a:p>
            <a:pPr eaLnBrk="1" hangingPunct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00조.팀이름</a:t>
            </a:r>
            <a:endParaRPr lang="en-US" altLang="ko-KR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3072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83F8482D-1E88-4442-A375-0C7174DCE0D2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과제계획서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포함 내용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구성원 역할 분담 내역</a:t>
            </a:r>
          </a:p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시스템 개발 일정 계획</a:t>
            </a:r>
          </a:p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시스템 개발 </a:t>
            </a:r>
            <a:r>
              <a:rPr lang="ko-KR" altLang="en-US" b="0" dirty="0" err="1" smtClean="0">
                <a:latin typeface="HY헤드라인M" pitchFamily="18" charset="-127"/>
                <a:ea typeface="HY헤드라인M" pitchFamily="18" charset="-127"/>
              </a:rPr>
              <a:t>컨셉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창의적 문제해결 과정을 통해 도출된 나무교량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아이디어 서술</a:t>
            </a:r>
            <a:endParaRPr lang="en-US" altLang="ko-KR" b="0" dirty="0" smtClean="0">
              <a:latin typeface="HY헤드라인M" pitchFamily="18" charset="-127"/>
              <a:ea typeface="HY헤드라인M" pitchFamily="18" charset="-127"/>
            </a:endParaRPr>
          </a:p>
          <a:p>
            <a:pPr lvl="1" eaLnBrk="1" hangingPunct="1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아이디어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창출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브레인스토밍을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통한 아이디어 도출과정 서술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lvl="1" eaLnBrk="1" hangingPunct="1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아이디어 다듬기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아이디어 그룹화 및 다듬기 과정 서술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lvl="1" eaLnBrk="1" hangingPunct="1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아이디어 판정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최종적으로 선정된 아이디어 서술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시스템 개념도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계획중인 나무교량에 대한 이미지를 스케치한 그림</a:t>
            </a:r>
            <a:r>
              <a:rPr lang="en-US" altLang="ko-KR" b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361950" indent="0" eaLnBrk="1" hangingPunct="1">
              <a:buNone/>
            </a:pPr>
            <a:r>
              <a:rPr lang="en-US" altLang="ko-KR" b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b="0" smtClean="0">
                <a:latin typeface="HY헤드라인M" pitchFamily="18" charset="-127"/>
                <a:ea typeface="HY헤드라인M" pitchFamily="18" charset="-127"/>
              </a:rPr>
              <a:t>Sketchup, </a:t>
            </a:r>
            <a:r>
              <a:rPr lang="en-US" altLang="ko-KR" b="0" smtClean="0">
                <a:latin typeface="HY헤드라인M" pitchFamily="18" charset="-127"/>
                <a:ea typeface="HY헤드라인M" pitchFamily="18" charset="-127"/>
              </a:rPr>
              <a:t>CAD</a:t>
            </a:r>
            <a:r>
              <a:rPr lang="ko-KR" altLang="en-US" b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활용 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파워포인트의 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삽입 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개체 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파일로부터 삽입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”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기능을 이용하여 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PPT</a:t>
            </a:r>
            <a:r>
              <a:rPr lang="ko-KR" altLang="en-US" b="0" smtClean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에 </a:t>
            </a:r>
            <a:r>
              <a:rPr lang="en-US" altLang="ko-KR" b="0" smtClean="0">
                <a:latin typeface="HY헤드라인M" pitchFamily="18" charset="-127"/>
                <a:ea typeface="HY헤드라인M" pitchFamily="18" charset="-127"/>
              </a:rPr>
              <a:t>Sketchup, CAD 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파일을 직접 첨부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기존 시스템들과의 차별성 명시</a:t>
            </a:r>
            <a:endParaRPr lang="en-US" altLang="ko-KR" b="0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시스템개념도를 기반으로 한 모형 사진</a:t>
            </a:r>
            <a:r>
              <a:rPr lang="en-US" altLang="ko-KR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나무젓가락으로 제작</a:t>
            </a:r>
            <a:r>
              <a:rPr lang="en-US" altLang="ko-KR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b="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참고문헌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사이트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pic>
        <p:nvPicPr>
          <p:cNvPr id="30726" name="Picture 8" descr="169795066_a191ab8b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70196"/>
            <a:ext cx="4419600" cy="14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2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바닥글 개체 틀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31747" name="슬라이드 번호 개체 틀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545F1B10-9D97-4CE8-BF34-1FDA5647331A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구성원 역할 분담 내역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ko-KR" altLang="en-US" b="0" smtClean="0">
                <a:latin typeface="HY헤드라인M" pitchFamily="18" charset="-127"/>
                <a:ea typeface="HY헤드라인M" pitchFamily="18" charset="-127"/>
              </a:rPr>
              <a:t>구성원 학번</a:t>
            </a:r>
            <a:r>
              <a:rPr lang="en-US" altLang="ko-KR" b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b="0" smtClean="0">
                <a:latin typeface="HY헤드라인M" pitchFamily="18" charset="-127"/>
                <a:ea typeface="HY헤드라인M" pitchFamily="18" charset="-127"/>
              </a:rPr>
              <a:t>이름</a:t>
            </a:r>
          </a:p>
          <a:p>
            <a:pPr eaLnBrk="1" hangingPunct="1"/>
            <a:r>
              <a:rPr lang="ko-KR" altLang="en-US" b="0" smtClean="0">
                <a:latin typeface="HY헤드라인M" pitchFamily="18" charset="-127"/>
                <a:ea typeface="HY헤드라인M" pitchFamily="18" charset="-127"/>
              </a:rPr>
              <a:t>구성원 사진</a:t>
            </a:r>
          </a:p>
          <a:p>
            <a:pPr eaLnBrk="1" hangingPunct="1"/>
            <a:r>
              <a:rPr lang="ko-KR" altLang="en-US" b="0" smtClean="0">
                <a:latin typeface="HY헤드라인M" pitchFamily="18" charset="-127"/>
                <a:ea typeface="HY헤드라인M" pitchFamily="18" charset="-127"/>
              </a:rPr>
              <a:t>구성원 소개</a:t>
            </a:r>
          </a:p>
          <a:p>
            <a:pPr eaLnBrk="1" hangingPunct="1"/>
            <a:r>
              <a:rPr lang="ko-KR" altLang="en-US" b="0" smtClean="0">
                <a:latin typeface="HY헤드라인M" pitchFamily="18" charset="-127"/>
                <a:ea typeface="HY헤드라인M" pitchFamily="18" charset="-127"/>
              </a:rPr>
              <a:t>구성원 역할</a:t>
            </a:r>
          </a:p>
        </p:txBody>
      </p:sp>
      <p:graphicFrame>
        <p:nvGraphicFramePr>
          <p:cNvPr id="266303" name="Group 63"/>
          <p:cNvGraphicFramePr>
            <a:graphicFrameLocks noGrp="1"/>
          </p:cNvGraphicFramePr>
          <p:nvPr>
            <p:ph sz="half" idx="2"/>
          </p:nvPr>
        </p:nvGraphicFramePr>
        <p:xfrm>
          <a:off x="2643188" y="1219200"/>
          <a:ext cx="6348412" cy="4953001"/>
        </p:xfrm>
        <a:graphic>
          <a:graphicData uri="http://schemas.openxmlformats.org/drawingml/2006/table">
            <a:tbl>
              <a:tblPr/>
              <a:tblGrid>
                <a:gridCol w="1231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93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학번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이름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사진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소개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역할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82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바닥글 개체 틀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32771" name="슬라이드 번호 개체 틀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E2E3E056-6FC0-4F2C-BE62-CBC7D2DB3330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시스템 개발 일정 계획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3051175" cy="4953000"/>
          </a:xfrm>
        </p:spPr>
        <p:txBody>
          <a:bodyPr/>
          <a:lstStyle/>
          <a:p>
            <a:pPr eaLnBrk="1" hangingPunct="1"/>
            <a:r>
              <a:rPr lang="ko-KR" altLang="en-US" sz="1600" b="0" dirty="0" smtClean="0">
                <a:latin typeface="HY헤드라인M" pitchFamily="18" charset="-127"/>
                <a:ea typeface="HY헤드라인M" pitchFamily="18" charset="-127"/>
              </a:rPr>
              <a:t>프로젝트 수행을 위해 </a:t>
            </a:r>
          </a:p>
          <a:p>
            <a:pPr lvl="1" eaLnBrk="1" hangingPunct="1"/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언제</a:t>
            </a:r>
          </a:p>
          <a:p>
            <a:pPr lvl="1" eaLnBrk="1" hangingPunct="1"/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어디서</a:t>
            </a:r>
          </a:p>
          <a:p>
            <a:pPr lvl="1" eaLnBrk="1" hangingPunct="1"/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누가</a:t>
            </a:r>
          </a:p>
          <a:p>
            <a:pPr lvl="1" eaLnBrk="1" hangingPunct="1"/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무엇을</a:t>
            </a:r>
          </a:p>
          <a:p>
            <a:pPr lvl="1" eaLnBrk="1" hangingPunct="1"/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어떻게 수행할 것인가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?</a:t>
            </a:r>
          </a:p>
          <a:p>
            <a:pPr eaLnBrk="1" hangingPunct="1"/>
            <a:endParaRPr lang="en-US" altLang="ko-KR" sz="1600" b="0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sz="1600" b="0" dirty="0" smtClean="0">
                <a:latin typeface="HY헤드라인M" pitchFamily="18" charset="-127"/>
                <a:ea typeface="HY헤드라인M" pitchFamily="18" charset="-127"/>
              </a:rPr>
              <a:t>이를 </a:t>
            </a:r>
            <a:r>
              <a:rPr lang="ko-KR" altLang="en-US" sz="1600" b="0" dirty="0">
                <a:latin typeface="HY헤드라인M" pitchFamily="18" charset="-127"/>
                <a:ea typeface="HY헤드라인M" pitchFamily="18" charset="-127"/>
              </a:rPr>
              <a:t>위해 필요한 자원</a:t>
            </a:r>
            <a:r>
              <a:rPr lang="en-US" altLang="ko-KR" sz="1600" b="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600" b="0" dirty="0">
                <a:latin typeface="HY헤드라인M" pitchFamily="18" charset="-127"/>
                <a:ea typeface="HY헤드라인M" pitchFamily="18" charset="-127"/>
              </a:rPr>
              <a:t>준비물</a:t>
            </a:r>
            <a:r>
              <a:rPr lang="en-US" altLang="ko-KR" sz="1600" b="0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600" b="0" dirty="0">
                <a:latin typeface="HY헤드라인M" pitchFamily="18" charset="-127"/>
                <a:ea typeface="HY헤드라인M" pitchFamily="18" charset="-127"/>
              </a:rPr>
              <a:t>은 무엇인가</a:t>
            </a:r>
            <a:r>
              <a:rPr lang="en-US" altLang="ko-KR" sz="1600" b="0" dirty="0"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graphicFrame>
        <p:nvGraphicFramePr>
          <p:cNvPr id="267383" name="Group 119"/>
          <p:cNvGraphicFramePr>
            <a:graphicFrameLocks noGrp="1"/>
          </p:cNvGraphicFramePr>
          <p:nvPr>
            <p:ph sz="half" idx="2"/>
          </p:nvPr>
        </p:nvGraphicFramePr>
        <p:xfrm>
          <a:off x="3203575" y="1219200"/>
          <a:ext cx="5788025" cy="5029202"/>
        </p:xfrm>
        <a:graphic>
          <a:graphicData uri="http://schemas.openxmlformats.org/drawingml/2006/table">
            <a:tbl>
              <a:tblPr/>
              <a:tblGrid>
                <a:gridCol w="1296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일시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장소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담당자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수행  내용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수행  방법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필요  자원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67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409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04B318D3-D380-40F4-823B-BE5A052AC412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6713"/>
            <a:ext cx="8839200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latin typeface="HY헤드라인M" pitchFamily="18" charset="-127"/>
                <a:ea typeface="HY헤드라인M" pitchFamily="18" charset="-127"/>
              </a:rPr>
              <a:t>Wood Bridge System</a:t>
            </a:r>
            <a:endParaRPr lang="ko-KR" altLang="en-US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과제 내용</a:t>
            </a:r>
            <a:endParaRPr lang="en-US" altLang="ko-KR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800100" lvl="1" indent="-342900" eaLnBrk="1" hangingPunct="1">
              <a:lnSpc>
                <a:spcPct val="90000"/>
              </a:lnSpc>
            </a:pPr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예비과제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실습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나무교량 </a:t>
            </a:r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과제계획서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작성 발표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marL="800100" lvl="1" indent="-342900" eaLnBrk="1" hangingPunct="1">
              <a:lnSpc>
                <a:spcPct val="9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나무교량 </a:t>
            </a:r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설계보고서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작성 발표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무거운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하중을 견딜 수 있는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Wood Bridge System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제작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나무교량 </a:t>
            </a:r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개발보고서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작성 발표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Wood Bridge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System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재하 실험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나무교량 </a:t>
            </a:r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실험보고서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작성 발표</a:t>
            </a:r>
          </a:p>
          <a:p>
            <a:pPr marL="800100" lvl="1" indent="-3429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	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보고서제출형식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파워포인트 슬라이드 파일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800100" lvl="1" indent="-342900" eaLnBrk="1" hangingPunct="1">
              <a:lnSpc>
                <a:spcPct val="90000"/>
              </a:lnSpc>
            </a:pPr>
            <a:endParaRPr lang="ko-KR" altLang="en-US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제출기한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주별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강의내용 상의 수업일정 참조</a:t>
            </a:r>
          </a:p>
          <a:p>
            <a:pPr eaLnBrk="1" hangingPunct="1">
              <a:lnSpc>
                <a:spcPct val="90000"/>
              </a:lnSpc>
            </a:pPr>
            <a:endParaRPr lang="ko-KR" altLang="en-US" b="0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제출방법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altLang="ko-KR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eCampus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  <a:hlinkClick r:id="rId2"/>
              </a:rPr>
              <a:t>https://ecampus.cbnu.ac.kr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  <a:hlinkClick r:id="rId2"/>
              </a:rPr>
              <a:t>/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토론방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토론글쓰기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  <a:sym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444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048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751CA6E9-A6B5-4C54-8882-9030471C9C81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시스템 개발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컨셉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창의적 문제해결 과정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ko-KR" altLang="en-US" b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8392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Line 5"/>
          <p:cNvSpPr>
            <a:spLocks noChangeShapeType="1"/>
          </p:cNvSpPr>
          <p:nvPr/>
        </p:nvSpPr>
        <p:spPr bwMode="auto">
          <a:xfrm flipH="1">
            <a:off x="1116013" y="5084763"/>
            <a:ext cx="1246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488" name="Line 6"/>
          <p:cNvSpPr>
            <a:spLocks noChangeShapeType="1"/>
          </p:cNvSpPr>
          <p:nvPr/>
        </p:nvSpPr>
        <p:spPr bwMode="auto">
          <a:xfrm>
            <a:off x="1116013" y="1628775"/>
            <a:ext cx="0" cy="34559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489" name="Line 7"/>
          <p:cNvSpPr>
            <a:spLocks noChangeShapeType="1"/>
          </p:cNvSpPr>
          <p:nvPr/>
        </p:nvSpPr>
        <p:spPr bwMode="auto">
          <a:xfrm flipH="1">
            <a:off x="1116013" y="1628775"/>
            <a:ext cx="1246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490" name="Line 8"/>
          <p:cNvSpPr>
            <a:spLocks noChangeShapeType="1"/>
          </p:cNvSpPr>
          <p:nvPr/>
        </p:nvSpPr>
        <p:spPr bwMode="auto">
          <a:xfrm flipH="1">
            <a:off x="1116013" y="2276475"/>
            <a:ext cx="1246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491" name="Line 9"/>
          <p:cNvSpPr>
            <a:spLocks noChangeShapeType="1"/>
          </p:cNvSpPr>
          <p:nvPr/>
        </p:nvSpPr>
        <p:spPr bwMode="auto">
          <a:xfrm flipH="1">
            <a:off x="1116013" y="2924175"/>
            <a:ext cx="1246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492" name="Line 10"/>
          <p:cNvSpPr>
            <a:spLocks noChangeShapeType="1"/>
          </p:cNvSpPr>
          <p:nvPr/>
        </p:nvSpPr>
        <p:spPr bwMode="auto">
          <a:xfrm flipH="1">
            <a:off x="1116013" y="3500438"/>
            <a:ext cx="1246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493" name="Line 11"/>
          <p:cNvSpPr>
            <a:spLocks noChangeShapeType="1"/>
          </p:cNvSpPr>
          <p:nvPr/>
        </p:nvSpPr>
        <p:spPr bwMode="auto">
          <a:xfrm flipH="1">
            <a:off x="1116013" y="4149725"/>
            <a:ext cx="1246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494" name="Rectangle 12"/>
          <p:cNvSpPr>
            <a:spLocks noChangeArrowheads="1"/>
          </p:cNvSpPr>
          <p:nvPr/>
        </p:nvSpPr>
        <p:spPr bwMode="auto">
          <a:xfrm>
            <a:off x="190500" y="3043238"/>
            <a:ext cx="1006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400" b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94525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1507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5D1EC8EE-9B4C-45F3-80D6-BB36B7CAEC37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152400" y="374650"/>
            <a:ext cx="88392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나무교량을 위한 창의적 문제해결 과정</a:t>
            </a: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152400" y="121285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buFont typeface="Wingdings" pitchFamily="2" charset="2"/>
              <a:buAutoNum type="arabicPeriod"/>
            </a:pP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무거운 하중을 견딜 수 있는 창의적이며 수려한 디자인을 가진 </a:t>
            </a:r>
            <a:r>
              <a:rPr lang="ko-KR" altLang="en-US" sz="1800" b="0" dirty="0" err="1">
                <a:latin typeface="HY헤드라인M" pitchFamily="18" charset="-127"/>
                <a:ea typeface="HY헤드라인M" pitchFamily="18" charset="-127"/>
              </a:rPr>
              <a:t>나무교량에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 대한 단편적인 아이디어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개 만들기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개의 아이디어를 </a:t>
            </a:r>
            <a:r>
              <a:rPr lang="ko-KR" altLang="en-US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디자인</a:t>
            </a:r>
            <a:r>
              <a:rPr lang="en-US" altLang="ko-KR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상부구조</a:t>
            </a:r>
            <a:r>
              <a:rPr lang="en-US" altLang="ko-KR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0" dirty="0" err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주탑</a:t>
            </a:r>
            <a:r>
              <a:rPr lang="en-US" altLang="ko-KR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상판</a:t>
            </a:r>
            <a:r>
              <a:rPr lang="en-US" altLang="ko-KR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가드레일</a:t>
            </a:r>
            <a:r>
              <a:rPr lang="en-US" altLang="ko-KR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트러스</a:t>
            </a:r>
            <a:r>
              <a:rPr lang="en-US" altLang="ko-KR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아치</a:t>
            </a:r>
            <a:r>
              <a:rPr lang="en-US" altLang="ko-KR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), </a:t>
            </a:r>
            <a:r>
              <a:rPr lang="ko-KR" altLang="en-US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하부구조</a:t>
            </a:r>
            <a:r>
              <a:rPr lang="en-US" altLang="ko-KR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교대</a:t>
            </a:r>
            <a:r>
              <a:rPr lang="en-US" altLang="ko-KR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err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가로보</a:t>
            </a:r>
            <a:r>
              <a:rPr lang="en-US" altLang="ko-KR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세로보</a:t>
            </a:r>
            <a:r>
              <a:rPr lang="en-US" altLang="ko-KR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트러스</a:t>
            </a:r>
            <a:r>
              <a:rPr lang="en-US" altLang="ko-KR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아치</a:t>
            </a:r>
            <a:r>
              <a:rPr lang="en-US" altLang="ko-KR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등의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개의 범주로 분류하기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대략 범주당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개의 아이디어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1800" b="0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개의 범주에 대해 범주내의 아이디어를 조합하여 양질의 아이디어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개로 정리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디자인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상부구조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하부구조에 대해 각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개씩 양질의 아이디어를 조합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개의 범주에 대해 정리된 아이디어를 </a:t>
            </a:r>
            <a:r>
              <a:rPr lang="ko-KR" altLang="en-US" sz="1800" b="0" dirty="0" err="1">
                <a:latin typeface="HY헤드라인M" pitchFamily="18" charset="-127"/>
                <a:ea typeface="HY헤드라인M" pitchFamily="18" charset="-127"/>
              </a:rPr>
              <a:t>범주간에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 조합하여 최선의 아이디어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개로 정리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0" dirty="0" err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나무교량에</a:t>
            </a:r>
            <a:r>
              <a:rPr lang="ko-KR" altLang="en-US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대한 </a:t>
            </a:r>
            <a:r>
              <a:rPr lang="en-US" altLang="ko-KR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개의 개발방향 수립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개로 정리된 최선의 아이디어에 대해 아이디어 판정 작업을 수행</a:t>
            </a:r>
          </a:p>
          <a:p>
            <a:pPr eaLnBrk="1" hangingPunct="1">
              <a:buFont typeface="Wingdings" pitchFamily="2" charset="2"/>
              <a:buAutoNum type="arabicPeriod"/>
            </a:pPr>
            <a:endParaRPr lang="ko-KR" altLang="en-US" sz="1800" b="0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buFont typeface="Wingdings" pitchFamily="2" charset="2"/>
              <a:buNone/>
            </a:pPr>
            <a:endParaRPr lang="ko-KR" altLang="en-US" sz="1800" b="0" dirty="0">
              <a:solidFill>
                <a:srgbClr val="FF33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buFont typeface="Wingdings" pitchFamily="2" charset="2"/>
              <a:buAutoNum type="arabicPeriod"/>
            </a:pPr>
            <a:endParaRPr lang="en-US" altLang="ko-KR" sz="1800" b="0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1510" name="그룹 40"/>
          <p:cNvGrpSpPr>
            <a:grpSpLocks/>
          </p:cNvGrpSpPr>
          <p:nvPr/>
        </p:nvGrpSpPr>
        <p:grpSpPr bwMode="auto">
          <a:xfrm>
            <a:off x="2416175" y="4378325"/>
            <a:ext cx="4945063" cy="1498600"/>
            <a:chOff x="2416905" y="4235405"/>
            <a:chExt cx="4944413" cy="1497851"/>
          </a:xfrm>
        </p:grpSpPr>
        <p:sp>
          <p:nvSpPr>
            <p:cNvPr id="21511" name="Rectangle 26"/>
            <p:cNvSpPr>
              <a:spLocks noChangeArrowheads="1"/>
            </p:cNvSpPr>
            <p:nvPr/>
          </p:nvSpPr>
          <p:spPr bwMode="auto">
            <a:xfrm>
              <a:off x="6715205" y="4308503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 b="0">
                  <a:solidFill>
                    <a:srgbClr val="FF3300"/>
                  </a:solidFill>
                  <a:latin typeface="HY헤드라인M" pitchFamily="18" charset="-127"/>
                  <a:ea typeface="HY헤드라인M" pitchFamily="18" charset="-127"/>
                </a:rPr>
                <a:t>상판</a:t>
              </a: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3864515" y="4743151"/>
              <a:ext cx="1107929" cy="36970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1800" dirty="0">
                  <a:solidFill>
                    <a:schemeClr val="accent1">
                      <a:lumMod val="50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하부구조</a:t>
              </a:r>
            </a:p>
          </p:txBody>
        </p:sp>
        <p:sp>
          <p:nvSpPr>
            <p:cNvPr id="21513" name="Rectangle 26"/>
            <p:cNvSpPr>
              <a:spLocks noChangeArrowheads="1"/>
            </p:cNvSpPr>
            <p:nvPr/>
          </p:nvSpPr>
          <p:spPr bwMode="auto">
            <a:xfrm>
              <a:off x="3892550" y="4244975"/>
              <a:ext cx="11080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800" b="0">
                  <a:solidFill>
                    <a:schemeClr val="accent2"/>
                  </a:solidFill>
                  <a:latin typeface="HY헤드라인M" pitchFamily="18" charset="-127"/>
                  <a:ea typeface="HY헤드라인M" pitchFamily="18" charset="-127"/>
                </a:rPr>
                <a:t>상부구조</a:t>
              </a:r>
            </a:p>
          </p:txBody>
        </p:sp>
        <p:sp>
          <p:nvSpPr>
            <p:cNvPr id="21514" name="Rectangle 18"/>
            <p:cNvSpPr>
              <a:spLocks noChangeArrowheads="1"/>
            </p:cNvSpPr>
            <p:nvPr/>
          </p:nvSpPr>
          <p:spPr bwMode="auto">
            <a:xfrm>
              <a:off x="3757660" y="4736166"/>
              <a:ext cx="1343822" cy="60813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b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1515" name="자유형 56"/>
            <p:cNvSpPr>
              <a:spLocks/>
            </p:cNvSpPr>
            <p:nvPr/>
          </p:nvSpPr>
          <p:spPr bwMode="auto">
            <a:xfrm>
              <a:off x="2416906" y="4725276"/>
              <a:ext cx="4029932" cy="1007980"/>
            </a:xfrm>
            <a:custGeom>
              <a:avLst/>
              <a:gdLst>
                <a:gd name="T0" fmla="*/ 145 w 5520655"/>
                <a:gd name="T1" fmla="*/ 218 h 1380646"/>
                <a:gd name="T2" fmla="*/ 0 w 5520655"/>
                <a:gd name="T3" fmla="*/ 31660 h 1380646"/>
                <a:gd name="T4" fmla="*/ 126380 w 5520655"/>
                <a:gd name="T5" fmla="*/ 31660 h 1380646"/>
                <a:gd name="T6" fmla="*/ 126177 w 5520655"/>
                <a:gd name="T7" fmla="*/ 0 h 1380646"/>
                <a:gd name="T8" fmla="*/ 84094 w 5520655"/>
                <a:gd name="T9" fmla="*/ 218 h 1380646"/>
                <a:gd name="T10" fmla="*/ 84213 w 5520655"/>
                <a:gd name="T11" fmla="*/ 31660 h 1380646"/>
                <a:gd name="T12" fmla="*/ 42045 w 5520655"/>
                <a:gd name="T13" fmla="*/ 31660 h 1380646"/>
                <a:gd name="T14" fmla="*/ 42010 w 5520655"/>
                <a:gd name="T15" fmla="*/ 0 h 1380646"/>
                <a:gd name="T16" fmla="*/ 145 w 5520655"/>
                <a:gd name="T17" fmla="*/ 218 h 13806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20655"/>
                <a:gd name="T28" fmla="*/ 0 h 1380646"/>
                <a:gd name="T29" fmla="*/ 5520655 w 5520655"/>
                <a:gd name="T30" fmla="*/ 1380646 h 13806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20655" h="1380646">
                  <a:moveTo>
                    <a:pt x="6350" y="9525"/>
                  </a:moveTo>
                  <a:cubicBezTo>
                    <a:pt x="4233" y="466565"/>
                    <a:pt x="2117" y="923606"/>
                    <a:pt x="0" y="1380646"/>
                  </a:cubicBezTo>
                  <a:lnTo>
                    <a:pt x="5520655" y="1380646"/>
                  </a:lnTo>
                  <a:cubicBezTo>
                    <a:pt x="5517703" y="920431"/>
                    <a:pt x="5514752" y="460215"/>
                    <a:pt x="5511800" y="0"/>
                  </a:cubicBezTo>
                  <a:lnTo>
                    <a:pt x="3673475" y="9525"/>
                  </a:lnTo>
                  <a:lnTo>
                    <a:pt x="3678653" y="1380646"/>
                  </a:lnTo>
                  <a:lnTo>
                    <a:pt x="1836652" y="1380646"/>
                  </a:lnTo>
                  <a:cubicBezTo>
                    <a:pt x="1836151" y="920431"/>
                    <a:pt x="1835651" y="460215"/>
                    <a:pt x="1835150" y="0"/>
                  </a:cubicBezTo>
                  <a:lnTo>
                    <a:pt x="6350" y="9525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cxnSp>
          <p:nvCxnSpPr>
            <p:cNvPr id="60" name="직선 연결선 59"/>
            <p:cNvCxnSpPr>
              <a:stCxn id="21515" idx="2"/>
            </p:cNvCxnSpPr>
            <p:nvPr/>
          </p:nvCxnSpPr>
          <p:spPr bwMode="auto">
            <a:xfrm flipH="1" flipV="1">
              <a:off x="6442276" y="4736804"/>
              <a:ext cx="4762" cy="996452"/>
            </a:xfrm>
            <a:prstGeom prst="line">
              <a:avLst/>
            </a:prstGeom>
            <a:blipFill>
              <a:blip r:embed="rId2" cstate="print"/>
              <a:tile tx="0" ty="0" sx="100000" sy="100000" flip="none" algn="tl"/>
            </a:blipFill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직선 연결선 60"/>
            <p:cNvCxnSpPr/>
            <p:nvPr/>
          </p:nvCxnSpPr>
          <p:spPr bwMode="auto">
            <a:xfrm rot="10800000">
              <a:off x="5099427" y="4735218"/>
              <a:ext cx="1341262" cy="1586"/>
            </a:xfrm>
            <a:prstGeom prst="line">
              <a:avLst/>
            </a:prstGeom>
            <a:blipFill>
              <a:blip r:embed="rId2" cstate="print"/>
              <a:tile tx="0" ty="0" sx="100000" sy="100000" flip="none" algn="tl"/>
            </a:blipFill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>
              <a:endCxn id="21515" idx="5"/>
            </p:cNvCxnSpPr>
            <p:nvPr/>
          </p:nvCxnSpPr>
          <p:spPr bwMode="auto">
            <a:xfrm>
              <a:off x="5101015" y="4735218"/>
              <a:ext cx="1587" cy="998038"/>
            </a:xfrm>
            <a:prstGeom prst="line">
              <a:avLst/>
            </a:prstGeom>
            <a:blipFill>
              <a:blip r:embed="rId2" cstate="print"/>
              <a:tile tx="0" ty="0" sx="100000" sy="100000" flip="none" algn="tl"/>
            </a:blipFill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/>
            <p:nvPr/>
          </p:nvCxnSpPr>
          <p:spPr bwMode="auto">
            <a:xfrm rot="10800000">
              <a:off x="2416905" y="4735218"/>
              <a:ext cx="1341262" cy="1586"/>
            </a:xfrm>
            <a:prstGeom prst="line">
              <a:avLst/>
            </a:prstGeom>
            <a:blipFill>
              <a:blip r:embed="rId2" cstate="print"/>
              <a:tile tx="0" ty="0" sx="100000" sy="100000" flip="none" algn="tl"/>
            </a:blipFill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>
              <a:endCxn id="21515" idx="1"/>
            </p:cNvCxnSpPr>
            <p:nvPr/>
          </p:nvCxnSpPr>
          <p:spPr bwMode="auto">
            <a:xfrm>
              <a:off x="2416905" y="4736804"/>
              <a:ext cx="0" cy="996452"/>
            </a:xfrm>
            <a:prstGeom prst="line">
              <a:avLst/>
            </a:prstGeom>
            <a:blipFill>
              <a:blip r:embed="rId2" cstate="print"/>
              <a:tile tx="0" ty="0" sx="100000" sy="100000" flip="none" algn="tl"/>
            </a:blipFill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직사각형 66"/>
            <p:cNvSpPr/>
            <p:nvPr/>
          </p:nvSpPr>
          <p:spPr bwMode="auto">
            <a:xfrm>
              <a:off x="2929601" y="4644775"/>
              <a:ext cx="33333" cy="92029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91423" tIns="45712" rIns="91423" bIns="45712" anchor="ctr"/>
            <a:lstStyle/>
            <a:p>
              <a:pPr defTabSz="9140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68" name="직사각형 67"/>
            <p:cNvSpPr/>
            <p:nvPr/>
          </p:nvSpPr>
          <p:spPr bwMode="auto">
            <a:xfrm>
              <a:off x="2912140" y="4614628"/>
              <a:ext cx="69841" cy="30147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91423" tIns="45712" rIns="91423" bIns="45712" anchor="ctr"/>
            <a:lstStyle/>
            <a:p>
              <a:pPr defTabSz="9140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69" name="직사각형 68"/>
            <p:cNvSpPr/>
            <p:nvPr/>
          </p:nvSpPr>
          <p:spPr bwMode="auto">
            <a:xfrm>
              <a:off x="3199440" y="4644775"/>
              <a:ext cx="33333" cy="92029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91423" tIns="45712" rIns="91423" bIns="45712" anchor="ctr"/>
            <a:lstStyle/>
            <a:p>
              <a:pPr defTabSz="9140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70" name="직사각형 69"/>
            <p:cNvSpPr/>
            <p:nvPr/>
          </p:nvSpPr>
          <p:spPr bwMode="auto">
            <a:xfrm>
              <a:off x="3183567" y="4614628"/>
              <a:ext cx="68253" cy="30147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91423" tIns="45712" rIns="91423" bIns="45712" anchor="ctr"/>
            <a:lstStyle/>
            <a:p>
              <a:pPr defTabSz="9140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71" name="직사각형 70"/>
            <p:cNvSpPr/>
            <p:nvPr/>
          </p:nvSpPr>
          <p:spPr bwMode="auto">
            <a:xfrm>
              <a:off x="5621647" y="4644775"/>
              <a:ext cx="33333" cy="92029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91423" tIns="45712" rIns="91423" bIns="45712" anchor="ctr"/>
            <a:lstStyle/>
            <a:p>
              <a:pPr defTabSz="9140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72" name="직사각형 71"/>
            <p:cNvSpPr/>
            <p:nvPr/>
          </p:nvSpPr>
          <p:spPr bwMode="auto">
            <a:xfrm>
              <a:off x="5605774" y="4614628"/>
              <a:ext cx="68253" cy="30147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91423" tIns="45712" rIns="91423" bIns="45712" anchor="ctr"/>
            <a:lstStyle/>
            <a:p>
              <a:pPr defTabSz="9140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73" name="직사각형 72"/>
            <p:cNvSpPr/>
            <p:nvPr/>
          </p:nvSpPr>
          <p:spPr bwMode="auto">
            <a:xfrm>
              <a:off x="5891486" y="4644775"/>
              <a:ext cx="34920" cy="92029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91423" tIns="45712" rIns="91423" bIns="45712" anchor="ctr"/>
            <a:lstStyle/>
            <a:p>
              <a:pPr defTabSz="9140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74" name="직사각형 73"/>
            <p:cNvSpPr/>
            <p:nvPr/>
          </p:nvSpPr>
          <p:spPr bwMode="auto">
            <a:xfrm>
              <a:off x="5875613" y="4614628"/>
              <a:ext cx="69841" cy="30147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91423" tIns="45712" rIns="91423" bIns="45712" anchor="ctr"/>
            <a:lstStyle/>
            <a:p>
              <a:pPr defTabSz="9140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1529" name="직사각형 74"/>
            <p:cNvSpPr>
              <a:spLocks noChangeArrowheads="1"/>
            </p:cNvSpPr>
            <p:nvPr/>
          </p:nvSpPr>
          <p:spPr bwMode="auto">
            <a:xfrm>
              <a:off x="3757660" y="4887144"/>
              <a:ext cx="96790" cy="15053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b="0"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21530" name="직사각형 75"/>
            <p:cNvSpPr>
              <a:spLocks noChangeArrowheads="1"/>
            </p:cNvSpPr>
            <p:nvPr/>
          </p:nvSpPr>
          <p:spPr bwMode="auto">
            <a:xfrm>
              <a:off x="5000673" y="4887144"/>
              <a:ext cx="96790" cy="15053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b="0"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30" name="타원 29"/>
            <p:cNvSpPr/>
            <p:nvPr/>
          </p:nvSpPr>
          <p:spPr bwMode="auto">
            <a:xfrm>
              <a:off x="3758167" y="4781232"/>
              <a:ext cx="1319039" cy="369703"/>
            </a:xfrm>
            <a:prstGeom prst="ellipse">
              <a:avLst/>
            </a:prstGeom>
            <a:noFill/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cxnSp>
          <p:nvCxnSpPr>
            <p:cNvPr id="21532" name="직선 연결선 78"/>
            <p:cNvCxnSpPr>
              <a:cxnSpLocks noChangeShapeType="1"/>
            </p:cNvCxnSpPr>
            <p:nvPr/>
          </p:nvCxnSpPr>
          <p:spPr bwMode="auto">
            <a:xfrm flipV="1">
              <a:off x="4464134" y="4476778"/>
              <a:ext cx="2212975" cy="233363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타원 28"/>
            <p:cNvSpPr/>
            <p:nvPr/>
          </p:nvSpPr>
          <p:spPr bwMode="auto">
            <a:xfrm>
              <a:off x="2701031" y="4235405"/>
              <a:ext cx="3455533" cy="574388"/>
            </a:xfrm>
            <a:prstGeom prst="ellipse">
              <a:avLst/>
            </a:prstGeom>
            <a:noFill/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6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2531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111ED10C-9256-4A9A-BE5E-A9063A517E03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152400" y="374650"/>
            <a:ext cx="88392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나무교량을 위한 창의적 문제해결 과정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2505778" y="1507955"/>
            <a:ext cx="6219991" cy="4689532"/>
            <a:chOff x="1190764" y="973032"/>
            <a:chExt cx="7635736" cy="5048356"/>
          </a:xfrm>
        </p:grpSpPr>
        <p:sp>
          <p:nvSpPr>
            <p:cNvPr id="22533" name="모서리가 둥근 직사각형 5"/>
            <p:cNvSpPr>
              <a:spLocks noChangeArrowheads="1"/>
            </p:cNvSpPr>
            <p:nvPr/>
          </p:nvSpPr>
          <p:spPr bwMode="auto">
            <a:xfrm>
              <a:off x="1200151" y="1628774"/>
              <a:ext cx="3024188" cy="4318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400" b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34" name="타원 6"/>
            <p:cNvSpPr>
              <a:spLocks noChangeArrowheads="1"/>
            </p:cNvSpPr>
            <p:nvPr/>
          </p:nvSpPr>
          <p:spPr bwMode="auto">
            <a:xfrm>
              <a:off x="1306513" y="1735138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endParaRPr lang="ko-KR" altLang="en-US" sz="1400" b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35" name="타원 7"/>
            <p:cNvSpPr>
              <a:spLocks noChangeArrowheads="1"/>
            </p:cNvSpPr>
            <p:nvPr/>
          </p:nvSpPr>
          <p:spPr bwMode="auto">
            <a:xfrm>
              <a:off x="1595438" y="1735138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endParaRPr lang="ko-KR" altLang="en-US" sz="1400" b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36" name="타원 8"/>
            <p:cNvSpPr>
              <a:spLocks noChangeArrowheads="1"/>
            </p:cNvSpPr>
            <p:nvPr/>
          </p:nvSpPr>
          <p:spPr bwMode="auto">
            <a:xfrm>
              <a:off x="1882775" y="1735138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3</a:t>
              </a:r>
              <a:endParaRPr lang="ko-KR" altLang="en-US" sz="1400" b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37" name="타원 9"/>
            <p:cNvSpPr>
              <a:spLocks noChangeArrowheads="1"/>
            </p:cNvSpPr>
            <p:nvPr/>
          </p:nvSpPr>
          <p:spPr bwMode="auto">
            <a:xfrm>
              <a:off x="2171700" y="1735138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4</a:t>
              </a:r>
              <a:endParaRPr lang="ko-KR" altLang="en-US" sz="1400" b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38" name="타원 10"/>
            <p:cNvSpPr>
              <a:spLocks noChangeArrowheads="1"/>
            </p:cNvSpPr>
            <p:nvPr/>
          </p:nvSpPr>
          <p:spPr bwMode="auto">
            <a:xfrm>
              <a:off x="2459038" y="1735138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5</a:t>
              </a:r>
              <a:endParaRPr lang="ko-KR" altLang="en-US" sz="1400" b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39" name="타원 11"/>
            <p:cNvSpPr>
              <a:spLocks noChangeArrowheads="1"/>
            </p:cNvSpPr>
            <p:nvPr/>
          </p:nvSpPr>
          <p:spPr bwMode="auto">
            <a:xfrm>
              <a:off x="2746375" y="1735138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6</a:t>
              </a:r>
              <a:endParaRPr lang="ko-KR" altLang="en-US" sz="1400" b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40" name="타원 12"/>
            <p:cNvSpPr>
              <a:spLocks noChangeArrowheads="1"/>
            </p:cNvSpPr>
            <p:nvPr/>
          </p:nvSpPr>
          <p:spPr bwMode="auto">
            <a:xfrm>
              <a:off x="3035300" y="1735138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7</a:t>
              </a:r>
              <a:endParaRPr lang="ko-KR" altLang="en-US" sz="1400" b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41" name="타원 13"/>
            <p:cNvSpPr>
              <a:spLocks noChangeArrowheads="1"/>
            </p:cNvSpPr>
            <p:nvPr/>
          </p:nvSpPr>
          <p:spPr bwMode="auto">
            <a:xfrm>
              <a:off x="3322638" y="1735138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8</a:t>
              </a:r>
              <a:endParaRPr lang="ko-KR" altLang="en-US" sz="1400" b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42" name="타원 14"/>
            <p:cNvSpPr>
              <a:spLocks noChangeArrowheads="1"/>
            </p:cNvSpPr>
            <p:nvPr/>
          </p:nvSpPr>
          <p:spPr bwMode="auto">
            <a:xfrm>
              <a:off x="3611563" y="1735138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9</a:t>
              </a:r>
              <a:endParaRPr lang="ko-KR" altLang="en-US" sz="1400" b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43" name="타원 15"/>
            <p:cNvSpPr>
              <a:spLocks noChangeArrowheads="1"/>
            </p:cNvSpPr>
            <p:nvPr/>
          </p:nvSpPr>
          <p:spPr bwMode="auto">
            <a:xfrm>
              <a:off x="3898900" y="1735138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10</a:t>
              </a:r>
              <a:endParaRPr lang="ko-KR" altLang="en-US" sz="1400" b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44" name="모서리가 둥근 직사각형 16"/>
            <p:cNvSpPr>
              <a:spLocks noChangeArrowheads="1"/>
            </p:cNvSpPr>
            <p:nvPr/>
          </p:nvSpPr>
          <p:spPr bwMode="auto">
            <a:xfrm>
              <a:off x="1200150" y="3284538"/>
              <a:ext cx="3024188" cy="4318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400" b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22545" name="모서리가 둥근 직사각형 17"/>
            <p:cNvSpPr>
              <a:spLocks noChangeArrowheads="1"/>
            </p:cNvSpPr>
            <p:nvPr/>
          </p:nvSpPr>
          <p:spPr bwMode="auto">
            <a:xfrm>
              <a:off x="1200150" y="5013325"/>
              <a:ext cx="3024188" cy="4318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400" b="0">
                <a:solidFill>
                  <a:srgbClr val="00B050"/>
                </a:solidFill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22546" name="모서리가 둥근 직사각형 18"/>
            <p:cNvSpPr>
              <a:spLocks noChangeArrowheads="1"/>
            </p:cNvSpPr>
            <p:nvPr/>
          </p:nvSpPr>
          <p:spPr bwMode="auto">
            <a:xfrm>
              <a:off x="4584700" y="1628775"/>
              <a:ext cx="712788" cy="4318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400" b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47" name="타원 19"/>
            <p:cNvSpPr>
              <a:spLocks noChangeArrowheads="1"/>
            </p:cNvSpPr>
            <p:nvPr/>
          </p:nvSpPr>
          <p:spPr bwMode="auto">
            <a:xfrm>
              <a:off x="4691063" y="1735138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3’</a:t>
              </a:r>
              <a:endParaRPr lang="ko-KR" altLang="en-US" sz="1400" b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48" name="타원 20"/>
            <p:cNvSpPr>
              <a:spLocks noChangeArrowheads="1"/>
            </p:cNvSpPr>
            <p:nvPr/>
          </p:nvSpPr>
          <p:spPr bwMode="auto">
            <a:xfrm>
              <a:off x="4979988" y="1735138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7’</a:t>
              </a:r>
              <a:endParaRPr lang="ko-KR" altLang="en-US" sz="1400" b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49" name="모서리가 둥근 직사각형 21"/>
            <p:cNvSpPr>
              <a:spLocks noChangeArrowheads="1"/>
            </p:cNvSpPr>
            <p:nvPr/>
          </p:nvSpPr>
          <p:spPr bwMode="auto">
            <a:xfrm>
              <a:off x="4584700" y="3284538"/>
              <a:ext cx="712788" cy="4318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400" b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22550" name="모서리가 둥근 직사각형 22"/>
            <p:cNvSpPr>
              <a:spLocks noChangeArrowheads="1"/>
            </p:cNvSpPr>
            <p:nvPr/>
          </p:nvSpPr>
          <p:spPr bwMode="auto">
            <a:xfrm>
              <a:off x="4584700" y="5013325"/>
              <a:ext cx="712788" cy="4318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400" b="0">
                <a:solidFill>
                  <a:srgbClr val="00B050"/>
                </a:solidFill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22551" name="직사각형 23"/>
            <p:cNvSpPr>
              <a:spLocks noChangeArrowheads="1"/>
            </p:cNvSpPr>
            <p:nvPr/>
          </p:nvSpPr>
          <p:spPr bwMode="auto">
            <a:xfrm>
              <a:off x="1190764" y="1258888"/>
              <a:ext cx="802993" cy="343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400" b="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디자인</a:t>
              </a:r>
              <a:endParaRPr lang="ko-KR" altLang="en-US" sz="1400" b="0">
                <a:solidFill>
                  <a:srgbClr val="0000FF"/>
                </a:solidFill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22552" name="직사각형 24"/>
            <p:cNvSpPr>
              <a:spLocks noChangeArrowheads="1"/>
            </p:cNvSpPr>
            <p:nvPr/>
          </p:nvSpPr>
          <p:spPr bwMode="auto">
            <a:xfrm>
              <a:off x="1223214" y="2903538"/>
              <a:ext cx="1002317" cy="343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400" b="0">
                  <a:solidFill>
                    <a:srgbClr val="FF3300"/>
                  </a:solidFill>
                  <a:latin typeface="HY헤드라인M" pitchFamily="18" charset="-127"/>
                  <a:ea typeface="HY헤드라인M" pitchFamily="18" charset="-127"/>
                </a:rPr>
                <a:t>상부구조</a:t>
              </a:r>
              <a:endParaRPr lang="ko-KR" altLang="en-US" sz="1400" b="0">
                <a:solidFill>
                  <a:srgbClr val="FF3300"/>
                </a:solidFill>
                <a:latin typeface="Times New Roman" pitchFamily="18" charset="0"/>
                <a:ea typeface="굴림" pitchFamily="50" charset="-127"/>
              </a:endParaRPr>
            </a:p>
          </p:txBody>
        </p:sp>
        <p:sp>
          <p:nvSpPr>
            <p:cNvPr id="22553" name="직사각형 25"/>
            <p:cNvSpPr>
              <a:spLocks noChangeArrowheads="1"/>
            </p:cNvSpPr>
            <p:nvPr/>
          </p:nvSpPr>
          <p:spPr bwMode="auto">
            <a:xfrm>
              <a:off x="1223213" y="4636293"/>
              <a:ext cx="1002317" cy="343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400" b="0">
                  <a:solidFill>
                    <a:srgbClr val="00B050"/>
                  </a:solidFill>
                  <a:latin typeface="HY헤드라인M" pitchFamily="18" charset="-127"/>
                  <a:ea typeface="HY헤드라인M" pitchFamily="18" charset="-127"/>
                </a:rPr>
                <a:t>하부구조</a:t>
              </a:r>
              <a:endParaRPr lang="ko-KR" altLang="en-US" sz="1400" b="0">
                <a:solidFill>
                  <a:srgbClr val="00B050"/>
                </a:solidFill>
                <a:latin typeface="Times New Roman" pitchFamily="18" charset="0"/>
                <a:ea typeface="굴림" pitchFamily="50" charset="-127"/>
              </a:endParaRPr>
            </a:p>
          </p:txBody>
        </p:sp>
        <p:cxnSp>
          <p:nvCxnSpPr>
            <p:cNvPr id="22554" name="직선 화살표 연결선 26"/>
            <p:cNvCxnSpPr>
              <a:cxnSpLocks noChangeShapeType="1"/>
              <a:stCxn id="22533" idx="3"/>
              <a:endCxn id="22546" idx="1"/>
            </p:cNvCxnSpPr>
            <p:nvPr/>
          </p:nvCxnSpPr>
          <p:spPr bwMode="auto">
            <a:xfrm>
              <a:off x="4224338" y="1844675"/>
              <a:ext cx="360362" cy="0"/>
            </a:xfrm>
            <a:prstGeom prst="straightConnector1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55" name="모서리가 둥근 직사각형 27"/>
            <p:cNvSpPr>
              <a:spLocks noChangeArrowheads="1"/>
            </p:cNvSpPr>
            <p:nvPr/>
          </p:nvSpPr>
          <p:spPr bwMode="auto">
            <a:xfrm>
              <a:off x="6378575" y="3284538"/>
              <a:ext cx="1031875" cy="4318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400" b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2556" name="직선 화살표 연결선 28"/>
            <p:cNvCxnSpPr>
              <a:cxnSpLocks noChangeShapeType="1"/>
              <a:stCxn id="22549" idx="3"/>
              <a:endCxn id="22555" idx="1"/>
            </p:cNvCxnSpPr>
            <p:nvPr/>
          </p:nvCxnSpPr>
          <p:spPr bwMode="auto">
            <a:xfrm>
              <a:off x="5297488" y="3500438"/>
              <a:ext cx="1081087" cy="0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7" name="직선 화살표 연결선 29"/>
            <p:cNvCxnSpPr>
              <a:cxnSpLocks noChangeShapeType="1"/>
              <a:stCxn id="22546" idx="3"/>
              <a:endCxn id="22607" idx="1"/>
            </p:cNvCxnSpPr>
            <p:nvPr/>
          </p:nvCxnSpPr>
          <p:spPr bwMode="auto">
            <a:xfrm>
              <a:off x="5297488" y="1844675"/>
              <a:ext cx="1081087" cy="555625"/>
            </a:xfrm>
            <a:prstGeom prst="straightConnector1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8" name="직선 화살표 연결선 30"/>
            <p:cNvCxnSpPr>
              <a:cxnSpLocks noChangeShapeType="1"/>
              <a:stCxn id="22550" idx="3"/>
              <a:endCxn id="22555" idx="1"/>
            </p:cNvCxnSpPr>
            <p:nvPr/>
          </p:nvCxnSpPr>
          <p:spPr bwMode="auto">
            <a:xfrm flipV="1">
              <a:off x="5297488" y="3500438"/>
              <a:ext cx="1081087" cy="1728787"/>
            </a:xfrm>
            <a:prstGeom prst="straightConnector1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59" name="타원 31"/>
            <p:cNvSpPr>
              <a:spLocks noChangeArrowheads="1"/>
            </p:cNvSpPr>
            <p:nvPr/>
          </p:nvSpPr>
          <p:spPr bwMode="auto">
            <a:xfrm>
              <a:off x="6496050" y="3392488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3’</a:t>
              </a:r>
              <a:endParaRPr lang="ko-KR" altLang="en-US" sz="1400" b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60" name="타원 32"/>
            <p:cNvSpPr>
              <a:spLocks noChangeArrowheads="1"/>
            </p:cNvSpPr>
            <p:nvPr/>
          </p:nvSpPr>
          <p:spPr bwMode="auto">
            <a:xfrm>
              <a:off x="6784975" y="3390900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FF3300"/>
                  </a:solidFill>
                  <a:latin typeface="맑은 고딕" pitchFamily="50" charset="-127"/>
                  <a:ea typeface="맑은 고딕" pitchFamily="50" charset="-127"/>
                </a:rPr>
                <a:t>9’</a:t>
              </a:r>
              <a:endParaRPr lang="ko-KR" altLang="en-US" sz="1400" b="0" dirty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61" name="타원 33"/>
            <p:cNvSpPr>
              <a:spLocks noChangeArrowheads="1"/>
            </p:cNvSpPr>
            <p:nvPr/>
          </p:nvSpPr>
          <p:spPr bwMode="auto">
            <a:xfrm>
              <a:off x="7072313" y="3392488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00B050"/>
                  </a:solidFill>
                  <a:latin typeface="맑은 고딕" pitchFamily="50" charset="-127"/>
                  <a:ea typeface="맑은 고딕" pitchFamily="50" charset="-127"/>
                </a:rPr>
                <a:t>4’</a:t>
              </a:r>
              <a:endParaRPr lang="ko-KR" altLang="en-US" sz="1400" b="0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62" name="타원 34"/>
            <p:cNvSpPr>
              <a:spLocks noChangeArrowheads="1"/>
            </p:cNvSpPr>
            <p:nvPr/>
          </p:nvSpPr>
          <p:spPr bwMode="auto">
            <a:xfrm>
              <a:off x="1306513" y="3390900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endParaRPr lang="ko-KR" altLang="en-US" sz="1400" b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63" name="타원 35"/>
            <p:cNvSpPr>
              <a:spLocks noChangeArrowheads="1"/>
            </p:cNvSpPr>
            <p:nvPr/>
          </p:nvSpPr>
          <p:spPr bwMode="auto">
            <a:xfrm>
              <a:off x="1595438" y="3390900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endParaRPr lang="ko-KR" altLang="en-US" sz="1400" b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64" name="타원 36"/>
            <p:cNvSpPr>
              <a:spLocks noChangeArrowheads="1"/>
            </p:cNvSpPr>
            <p:nvPr/>
          </p:nvSpPr>
          <p:spPr bwMode="auto">
            <a:xfrm>
              <a:off x="1882775" y="3390900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3</a:t>
              </a:r>
              <a:endParaRPr lang="ko-KR" altLang="en-US" sz="1400" b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65" name="타원 37"/>
            <p:cNvSpPr>
              <a:spLocks noChangeArrowheads="1"/>
            </p:cNvSpPr>
            <p:nvPr/>
          </p:nvSpPr>
          <p:spPr bwMode="auto">
            <a:xfrm>
              <a:off x="2171700" y="3390900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4</a:t>
              </a:r>
              <a:endParaRPr lang="ko-KR" altLang="en-US" sz="1400" b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66" name="타원 38"/>
            <p:cNvSpPr>
              <a:spLocks noChangeArrowheads="1"/>
            </p:cNvSpPr>
            <p:nvPr/>
          </p:nvSpPr>
          <p:spPr bwMode="auto">
            <a:xfrm>
              <a:off x="2459038" y="3390900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5</a:t>
              </a:r>
              <a:endParaRPr lang="ko-KR" altLang="en-US" sz="1400" b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67" name="타원 39"/>
            <p:cNvSpPr>
              <a:spLocks noChangeArrowheads="1"/>
            </p:cNvSpPr>
            <p:nvPr/>
          </p:nvSpPr>
          <p:spPr bwMode="auto">
            <a:xfrm>
              <a:off x="2746375" y="3390900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6</a:t>
              </a:r>
              <a:endParaRPr lang="ko-KR" altLang="en-US" sz="1400" b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68" name="타원 40"/>
            <p:cNvSpPr>
              <a:spLocks noChangeArrowheads="1"/>
            </p:cNvSpPr>
            <p:nvPr/>
          </p:nvSpPr>
          <p:spPr bwMode="auto">
            <a:xfrm>
              <a:off x="3035300" y="3390900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7</a:t>
              </a:r>
              <a:endParaRPr lang="ko-KR" altLang="en-US" sz="1400" b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69" name="타원 41"/>
            <p:cNvSpPr>
              <a:spLocks noChangeArrowheads="1"/>
            </p:cNvSpPr>
            <p:nvPr/>
          </p:nvSpPr>
          <p:spPr bwMode="auto">
            <a:xfrm>
              <a:off x="3322638" y="3390900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8</a:t>
              </a:r>
              <a:endParaRPr lang="ko-KR" altLang="en-US" sz="1400" b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70" name="타원 42"/>
            <p:cNvSpPr>
              <a:spLocks noChangeArrowheads="1"/>
            </p:cNvSpPr>
            <p:nvPr/>
          </p:nvSpPr>
          <p:spPr bwMode="auto">
            <a:xfrm>
              <a:off x="3611563" y="3390900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9</a:t>
              </a:r>
              <a:endParaRPr lang="ko-KR" altLang="en-US" sz="1400" b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71" name="타원 43"/>
            <p:cNvSpPr>
              <a:spLocks noChangeArrowheads="1"/>
            </p:cNvSpPr>
            <p:nvPr/>
          </p:nvSpPr>
          <p:spPr bwMode="auto">
            <a:xfrm>
              <a:off x="3898900" y="3390900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10</a:t>
              </a:r>
              <a:endParaRPr lang="ko-KR" altLang="en-US" sz="1400" b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72" name="타원 44"/>
            <p:cNvSpPr>
              <a:spLocks noChangeArrowheads="1"/>
            </p:cNvSpPr>
            <p:nvPr/>
          </p:nvSpPr>
          <p:spPr bwMode="auto">
            <a:xfrm>
              <a:off x="4691063" y="3390900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5’</a:t>
              </a:r>
              <a:endParaRPr lang="ko-KR" altLang="en-US" sz="14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73" name="타원 45"/>
            <p:cNvSpPr>
              <a:spLocks noChangeArrowheads="1"/>
            </p:cNvSpPr>
            <p:nvPr/>
          </p:nvSpPr>
          <p:spPr bwMode="auto">
            <a:xfrm>
              <a:off x="4979988" y="3390900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9’</a:t>
              </a:r>
              <a:endParaRPr lang="ko-KR" altLang="en-US" sz="14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2574" name="직선 화살표 연결선 46"/>
            <p:cNvCxnSpPr>
              <a:cxnSpLocks noChangeShapeType="1"/>
            </p:cNvCxnSpPr>
            <p:nvPr/>
          </p:nvCxnSpPr>
          <p:spPr bwMode="auto">
            <a:xfrm>
              <a:off x="4224338" y="3500438"/>
              <a:ext cx="360362" cy="0"/>
            </a:xfrm>
            <a:prstGeom prst="straightConnector1">
              <a:avLst/>
            </a:prstGeom>
            <a:noFill/>
            <a:ln w="28575" algn="ctr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75" name="타원 47"/>
            <p:cNvSpPr>
              <a:spLocks noChangeArrowheads="1"/>
            </p:cNvSpPr>
            <p:nvPr/>
          </p:nvSpPr>
          <p:spPr bwMode="auto">
            <a:xfrm>
              <a:off x="1306513" y="5121275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00B050"/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endParaRPr lang="ko-KR" altLang="en-US" sz="1400" b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76" name="타원 48"/>
            <p:cNvSpPr>
              <a:spLocks noChangeArrowheads="1"/>
            </p:cNvSpPr>
            <p:nvPr/>
          </p:nvSpPr>
          <p:spPr bwMode="auto">
            <a:xfrm>
              <a:off x="1595438" y="5121275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00B050"/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endParaRPr lang="ko-KR" altLang="en-US" sz="1400" b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77" name="타원 49"/>
            <p:cNvSpPr>
              <a:spLocks noChangeArrowheads="1"/>
            </p:cNvSpPr>
            <p:nvPr/>
          </p:nvSpPr>
          <p:spPr bwMode="auto">
            <a:xfrm>
              <a:off x="1882775" y="5121275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00B050"/>
                  </a:solidFill>
                  <a:latin typeface="맑은 고딕" pitchFamily="50" charset="-127"/>
                  <a:ea typeface="맑은 고딕" pitchFamily="50" charset="-127"/>
                </a:rPr>
                <a:t>3</a:t>
              </a:r>
              <a:endParaRPr lang="ko-KR" altLang="en-US" sz="1400" b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78" name="타원 50"/>
            <p:cNvSpPr>
              <a:spLocks noChangeArrowheads="1"/>
            </p:cNvSpPr>
            <p:nvPr/>
          </p:nvSpPr>
          <p:spPr bwMode="auto">
            <a:xfrm>
              <a:off x="2171700" y="5121275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00B050"/>
                  </a:solidFill>
                  <a:latin typeface="맑은 고딕" pitchFamily="50" charset="-127"/>
                  <a:ea typeface="맑은 고딕" pitchFamily="50" charset="-127"/>
                </a:rPr>
                <a:t>4</a:t>
              </a:r>
              <a:endParaRPr lang="ko-KR" altLang="en-US" sz="1400" b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79" name="타원 51"/>
            <p:cNvSpPr>
              <a:spLocks noChangeArrowheads="1"/>
            </p:cNvSpPr>
            <p:nvPr/>
          </p:nvSpPr>
          <p:spPr bwMode="auto">
            <a:xfrm>
              <a:off x="2459038" y="5121275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00B050"/>
                  </a:solidFill>
                  <a:latin typeface="맑은 고딕" pitchFamily="50" charset="-127"/>
                  <a:ea typeface="맑은 고딕" pitchFamily="50" charset="-127"/>
                </a:rPr>
                <a:t>5</a:t>
              </a:r>
              <a:endParaRPr lang="ko-KR" altLang="en-US" sz="1400" b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80" name="타원 52"/>
            <p:cNvSpPr>
              <a:spLocks noChangeArrowheads="1"/>
            </p:cNvSpPr>
            <p:nvPr/>
          </p:nvSpPr>
          <p:spPr bwMode="auto">
            <a:xfrm>
              <a:off x="2746375" y="5121275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00B050"/>
                  </a:solidFill>
                  <a:latin typeface="맑은 고딕" pitchFamily="50" charset="-127"/>
                  <a:ea typeface="맑은 고딕" pitchFamily="50" charset="-127"/>
                </a:rPr>
                <a:t>6</a:t>
              </a:r>
              <a:endParaRPr lang="ko-KR" altLang="en-US" sz="1400" b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81" name="타원 53"/>
            <p:cNvSpPr>
              <a:spLocks noChangeArrowheads="1"/>
            </p:cNvSpPr>
            <p:nvPr/>
          </p:nvSpPr>
          <p:spPr bwMode="auto">
            <a:xfrm>
              <a:off x="3035300" y="5121275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00B050"/>
                  </a:solidFill>
                  <a:latin typeface="맑은 고딕" pitchFamily="50" charset="-127"/>
                  <a:ea typeface="맑은 고딕" pitchFamily="50" charset="-127"/>
                </a:rPr>
                <a:t>7</a:t>
              </a:r>
              <a:endParaRPr lang="ko-KR" altLang="en-US" sz="1400" b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82" name="타원 54"/>
            <p:cNvSpPr>
              <a:spLocks noChangeArrowheads="1"/>
            </p:cNvSpPr>
            <p:nvPr/>
          </p:nvSpPr>
          <p:spPr bwMode="auto">
            <a:xfrm>
              <a:off x="3322638" y="5121275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00B050"/>
                  </a:solidFill>
                  <a:latin typeface="맑은 고딕" pitchFamily="50" charset="-127"/>
                  <a:ea typeface="맑은 고딕" pitchFamily="50" charset="-127"/>
                </a:rPr>
                <a:t>8</a:t>
              </a:r>
              <a:endParaRPr lang="ko-KR" altLang="en-US" sz="1400" b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83" name="타원 55"/>
            <p:cNvSpPr>
              <a:spLocks noChangeArrowheads="1"/>
            </p:cNvSpPr>
            <p:nvPr/>
          </p:nvSpPr>
          <p:spPr bwMode="auto">
            <a:xfrm>
              <a:off x="3611563" y="5121275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00B050"/>
                  </a:solidFill>
                  <a:latin typeface="맑은 고딕" pitchFamily="50" charset="-127"/>
                  <a:ea typeface="맑은 고딕" pitchFamily="50" charset="-127"/>
                </a:rPr>
                <a:t>9</a:t>
              </a:r>
              <a:endParaRPr lang="ko-KR" altLang="en-US" sz="1400" b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84" name="타원 56"/>
            <p:cNvSpPr>
              <a:spLocks noChangeArrowheads="1"/>
            </p:cNvSpPr>
            <p:nvPr/>
          </p:nvSpPr>
          <p:spPr bwMode="auto">
            <a:xfrm>
              <a:off x="3898900" y="5121275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>
                  <a:solidFill>
                    <a:srgbClr val="00B050"/>
                  </a:solidFill>
                  <a:latin typeface="맑은 고딕" pitchFamily="50" charset="-127"/>
                  <a:ea typeface="맑은 고딕" pitchFamily="50" charset="-127"/>
                </a:rPr>
                <a:t>10</a:t>
              </a:r>
              <a:endParaRPr lang="ko-KR" altLang="en-US" sz="1400" b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85" name="타원 57"/>
            <p:cNvSpPr>
              <a:spLocks noChangeArrowheads="1"/>
            </p:cNvSpPr>
            <p:nvPr/>
          </p:nvSpPr>
          <p:spPr bwMode="auto">
            <a:xfrm>
              <a:off x="4691063" y="5121275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00B050"/>
                  </a:solidFill>
                  <a:latin typeface="맑은 고딕" pitchFamily="50" charset="-127"/>
                  <a:ea typeface="맑은 고딕" pitchFamily="50" charset="-127"/>
                </a:rPr>
                <a:t>1’</a:t>
              </a:r>
              <a:endParaRPr lang="ko-KR" altLang="en-US" sz="1400" b="0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86" name="타원 58"/>
            <p:cNvSpPr>
              <a:spLocks noChangeArrowheads="1"/>
            </p:cNvSpPr>
            <p:nvPr/>
          </p:nvSpPr>
          <p:spPr bwMode="auto">
            <a:xfrm>
              <a:off x="4979988" y="5121275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00B050"/>
                  </a:solidFill>
                  <a:latin typeface="맑은 고딕" pitchFamily="50" charset="-127"/>
                  <a:ea typeface="맑은 고딕" pitchFamily="50" charset="-127"/>
                </a:rPr>
                <a:t>4’</a:t>
              </a:r>
              <a:endParaRPr lang="ko-KR" altLang="en-US" sz="1400" b="0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2587" name="직선 화살표 연결선 59"/>
            <p:cNvCxnSpPr>
              <a:cxnSpLocks noChangeShapeType="1"/>
            </p:cNvCxnSpPr>
            <p:nvPr/>
          </p:nvCxnSpPr>
          <p:spPr bwMode="auto">
            <a:xfrm>
              <a:off x="4224338" y="5230813"/>
              <a:ext cx="360362" cy="0"/>
            </a:xfrm>
            <a:prstGeom prst="straightConnector1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88" name="모서리가 둥근 직사각형 60"/>
            <p:cNvSpPr>
              <a:spLocks noChangeArrowheads="1"/>
            </p:cNvSpPr>
            <p:nvPr/>
          </p:nvSpPr>
          <p:spPr bwMode="auto">
            <a:xfrm>
              <a:off x="6378575" y="1628775"/>
              <a:ext cx="1031875" cy="4318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400" b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89" name="타원 61"/>
            <p:cNvSpPr>
              <a:spLocks noChangeArrowheads="1"/>
            </p:cNvSpPr>
            <p:nvPr/>
          </p:nvSpPr>
          <p:spPr bwMode="auto">
            <a:xfrm>
              <a:off x="6496050" y="1736725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3’</a:t>
              </a:r>
              <a:endParaRPr lang="ko-KR" altLang="en-US" sz="1400" b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90" name="타원 62"/>
            <p:cNvSpPr>
              <a:spLocks noChangeArrowheads="1"/>
            </p:cNvSpPr>
            <p:nvPr/>
          </p:nvSpPr>
          <p:spPr bwMode="auto">
            <a:xfrm>
              <a:off x="6784975" y="1735138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FF3300"/>
                  </a:solidFill>
                  <a:latin typeface="맑은 고딕" pitchFamily="50" charset="-127"/>
                  <a:ea typeface="맑은 고딕" pitchFamily="50" charset="-127"/>
                </a:rPr>
                <a:t>5’</a:t>
              </a:r>
              <a:endParaRPr lang="ko-KR" altLang="en-US" sz="1400" b="0" dirty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91" name="타원 63"/>
            <p:cNvSpPr>
              <a:spLocks noChangeArrowheads="1"/>
            </p:cNvSpPr>
            <p:nvPr/>
          </p:nvSpPr>
          <p:spPr bwMode="auto">
            <a:xfrm>
              <a:off x="7072313" y="1736725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00B050"/>
                  </a:solidFill>
                  <a:latin typeface="맑은 고딕" pitchFamily="50" charset="-127"/>
                  <a:ea typeface="맑은 고딕" pitchFamily="50" charset="-127"/>
                </a:rPr>
                <a:t>1’</a:t>
              </a:r>
              <a:endParaRPr lang="ko-KR" altLang="en-US" sz="1400" b="0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92" name="모서리가 둥근 직사각형 64"/>
            <p:cNvSpPr>
              <a:spLocks noChangeArrowheads="1"/>
            </p:cNvSpPr>
            <p:nvPr/>
          </p:nvSpPr>
          <p:spPr bwMode="auto">
            <a:xfrm>
              <a:off x="6378575" y="5013325"/>
              <a:ext cx="1031875" cy="4318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400" b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93" name="타원 65"/>
            <p:cNvSpPr>
              <a:spLocks noChangeArrowheads="1"/>
            </p:cNvSpPr>
            <p:nvPr/>
          </p:nvSpPr>
          <p:spPr bwMode="auto">
            <a:xfrm>
              <a:off x="6496050" y="5121275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7’</a:t>
              </a:r>
              <a:endParaRPr lang="ko-KR" altLang="en-US" sz="1400" b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94" name="타원 66"/>
            <p:cNvSpPr>
              <a:spLocks noChangeArrowheads="1"/>
            </p:cNvSpPr>
            <p:nvPr/>
          </p:nvSpPr>
          <p:spPr bwMode="auto">
            <a:xfrm>
              <a:off x="6784975" y="5119688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FF3300"/>
                  </a:solidFill>
                  <a:latin typeface="맑은 고딕" pitchFamily="50" charset="-127"/>
                  <a:ea typeface="맑은 고딕" pitchFamily="50" charset="-127"/>
                </a:rPr>
                <a:t>9’</a:t>
              </a:r>
              <a:endParaRPr lang="ko-KR" altLang="en-US" sz="1400" b="0" dirty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595" name="타원 67"/>
            <p:cNvSpPr>
              <a:spLocks noChangeArrowheads="1"/>
            </p:cNvSpPr>
            <p:nvPr/>
          </p:nvSpPr>
          <p:spPr bwMode="auto">
            <a:xfrm>
              <a:off x="7072313" y="5121275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00B050"/>
                  </a:solidFill>
                  <a:latin typeface="맑은 고딕" pitchFamily="50" charset="-127"/>
                  <a:ea typeface="맑은 고딕" pitchFamily="50" charset="-127"/>
                </a:rPr>
                <a:t>1’</a:t>
              </a:r>
              <a:endParaRPr lang="ko-KR" altLang="en-US" sz="1400" b="0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2596" name="직선 화살표 연결선 68"/>
            <p:cNvCxnSpPr>
              <a:cxnSpLocks noChangeShapeType="1"/>
              <a:stCxn id="22549" idx="3"/>
              <a:endCxn id="22588" idx="1"/>
            </p:cNvCxnSpPr>
            <p:nvPr/>
          </p:nvCxnSpPr>
          <p:spPr bwMode="auto">
            <a:xfrm flipV="1">
              <a:off x="5297488" y="1844675"/>
              <a:ext cx="1081087" cy="1655763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97" name="직선 화살표 연결선 69"/>
            <p:cNvCxnSpPr>
              <a:cxnSpLocks noChangeShapeType="1"/>
              <a:stCxn id="22546" idx="3"/>
              <a:endCxn id="22588" idx="1"/>
            </p:cNvCxnSpPr>
            <p:nvPr/>
          </p:nvCxnSpPr>
          <p:spPr bwMode="auto">
            <a:xfrm>
              <a:off x="5297488" y="1844675"/>
              <a:ext cx="1081087" cy="0"/>
            </a:xfrm>
            <a:prstGeom prst="straightConnector1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98" name="직선 화살표 연결선 70"/>
            <p:cNvCxnSpPr>
              <a:cxnSpLocks noChangeShapeType="1"/>
              <a:stCxn id="22550" idx="3"/>
              <a:endCxn id="22588" idx="1"/>
            </p:cNvCxnSpPr>
            <p:nvPr/>
          </p:nvCxnSpPr>
          <p:spPr bwMode="auto">
            <a:xfrm flipV="1">
              <a:off x="5297488" y="1844675"/>
              <a:ext cx="1081087" cy="3384550"/>
            </a:xfrm>
            <a:prstGeom prst="straightConnector1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99" name="직선 화살표 연결선 71"/>
            <p:cNvCxnSpPr>
              <a:cxnSpLocks noChangeShapeType="1"/>
              <a:stCxn id="22549" idx="3"/>
              <a:endCxn id="22592" idx="1"/>
            </p:cNvCxnSpPr>
            <p:nvPr/>
          </p:nvCxnSpPr>
          <p:spPr bwMode="auto">
            <a:xfrm>
              <a:off x="5297488" y="3500438"/>
              <a:ext cx="1081087" cy="1728787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00" name="직선 화살표 연결선 72"/>
            <p:cNvCxnSpPr>
              <a:cxnSpLocks noChangeShapeType="1"/>
              <a:stCxn id="22546" idx="3"/>
              <a:endCxn id="22592" idx="1"/>
            </p:cNvCxnSpPr>
            <p:nvPr/>
          </p:nvCxnSpPr>
          <p:spPr bwMode="auto">
            <a:xfrm>
              <a:off x="5297488" y="1844675"/>
              <a:ext cx="1081087" cy="3384550"/>
            </a:xfrm>
            <a:prstGeom prst="straightConnector1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01" name="직선 화살표 연결선 73"/>
            <p:cNvCxnSpPr>
              <a:cxnSpLocks noChangeShapeType="1"/>
              <a:stCxn id="22550" idx="3"/>
              <a:endCxn id="22592" idx="1"/>
            </p:cNvCxnSpPr>
            <p:nvPr/>
          </p:nvCxnSpPr>
          <p:spPr bwMode="auto">
            <a:xfrm>
              <a:off x="5297488" y="5229225"/>
              <a:ext cx="1081087" cy="0"/>
            </a:xfrm>
            <a:prstGeom prst="straightConnector1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602" name="모서리가 둥근 직사각형 74"/>
            <p:cNvSpPr>
              <a:spLocks noChangeArrowheads="1"/>
            </p:cNvSpPr>
            <p:nvPr/>
          </p:nvSpPr>
          <p:spPr bwMode="auto">
            <a:xfrm>
              <a:off x="7793038" y="4443413"/>
              <a:ext cx="1033462" cy="4318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400" b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603" name="타원 75"/>
            <p:cNvSpPr>
              <a:spLocks noChangeArrowheads="1"/>
            </p:cNvSpPr>
            <p:nvPr/>
          </p:nvSpPr>
          <p:spPr bwMode="auto">
            <a:xfrm>
              <a:off x="7912100" y="4551363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7’</a:t>
              </a:r>
              <a:endParaRPr lang="ko-KR" altLang="en-US" sz="1400" b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604" name="타원 76"/>
            <p:cNvSpPr>
              <a:spLocks noChangeArrowheads="1"/>
            </p:cNvSpPr>
            <p:nvPr/>
          </p:nvSpPr>
          <p:spPr bwMode="auto">
            <a:xfrm>
              <a:off x="8199438" y="4549775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FF3300"/>
                  </a:solidFill>
                  <a:latin typeface="맑은 고딕" pitchFamily="50" charset="-127"/>
                  <a:ea typeface="맑은 고딕" pitchFamily="50" charset="-127"/>
                </a:rPr>
                <a:t>5’</a:t>
              </a:r>
              <a:endParaRPr lang="ko-KR" altLang="en-US" sz="1400" b="0" dirty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605" name="타원 77"/>
            <p:cNvSpPr>
              <a:spLocks noChangeArrowheads="1"/>
            </p:cNvSpPr>
            <p:nvPr/>
          </p:nvSpPr>
          <p:spPr bwMode="auto">
            <a:xfrm>
              <a:off x="8488363" y="4551363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00B050"/>
                  </a:solidFill>
                  <a:latin typeface="맑은 고딕" pitchFamily="50" charset="-127"/>
                  <a:ea typeface="맑은 고딕" pitchFamily="50" charset="-127"/>
                </a:rPr>
                <a:t>4’</a:t>
              </a:r>
              <a:endParaRPr lang="ko-KR" altLang="en-US" sz="1400" b="0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2606" name="직선 화살표 연결선 78"/>
            <p:cNvCxnSpPr>
              <a:cxnSpLocks noChangeShapeType="1"/>
              <a:stCxn id="22609" idx="3"/>
            </p:cNvCxnSpPr>
            <p:nvPr/>
          </p:nvCxnSpPr>
          <p:spPr bwMode="auto">
            <a:xfrm>
              <a:off x="7410450" y="4656138"/>
              <a:ext cx="382588" cy="317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607" name="모서리가 둥근 직사각형 60"/>
            <p:cNvSpPr>
              <a:spLocks noChangeArrowheads="1"/>
            </p:cNvSpPr>
            <p:nvPr/>
          </p:nvSpPr>
          <p:spPr bwMode="auto">
            <a:xfrm>
              <a:off x="6378575" y="2184400"/>
              <a:ext cx="1031875" cy="4318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400" b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608" name="모서리가 둥근 직사각형 60"/>
            <p:cNvSpPr>
              <a:spLocks noChangeArrowheads="1"/>
            </p:cNvSpPr>
            <p:nvPr/>
          </p:nvSpPr>
          <p:spPr bwMode="auto">
            <a:xfrm>
              <a:off x="6378575" y="2733675"/>
              <a:ext cx="1031875" cy="4318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400" b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609" name="모서리가 둥근 직사각형 27"/>
            <p:cNvSpPr>
              <a:spLocks noChangeArrowheads="1"/>
            </p:cNvSpPr>
            <p:nvPr/>
          </p:nvSpPr>
          <p:spPr bwMode="auto">
            <a:xfrm>
              <a:off x="6378575" y="4440238"/>
              <a:ext cx="1031875" cy="4318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400" b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610" name="모서리가 둥근 직사각형 60"/>
            <p:cNvSpPr>
              <a:spLocks noChangeArrowheads="1"/>
            </p:cNvSpPr>
            <p:nvPr/>
          </p:nvSpPr>
          <p:spPr bwMode="auto">
            <a:xfrm>
              <a:off x="6378575" y="3860800"/>
              <a:ext cx="1031875" cy="4318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400" b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611" name="모서리가 둥근 직사각형 27"/>
            <p:cNvSpPr>
              <a:spLocks noChangeArrowheads="1"/>
            </p:cNvSpPr>
            <p:nvPr/>
          </p:nvSpPr>
          <p:spPr bwMode="auto">
            <a:xfrm>
              <a:off x="6378575" y="5589588"/>
              <a:ext cx="1031875" cy="4318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400" b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612" name="타원 61"/>
            <p:cNvSpPr>
              <a:spLocks noChangeArrowheads="1"/>
            </p:cNvSpPr>
            <p:nvPr/>
          </p:nvSpPr>
          <p:spPr bwMode="auto">
            <a:xfrm>
              <a:off x="6496050" y="2293938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3’</a:t>
              </a:r>
              <a:endParaRPr lang="ko-KR" altLang="en-US" sz="1400" b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613" name="타원 62"/>
            <p:cNvSpPr>
              <a:spLocks noChangeArrowheads="1"/>
            </p:cNvSpPr>
            <p:nvPr/>
          </p:nvSpPr>
          <p:spPr bwMode="auto">
            <a:xfrm>
              <a:off x="6784975" y="2292350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FF3300"/>
                  </a:solidFill>
                  <a:latin typeface="맑은 고딕" pitchFamily="50" charset="-127"/>
                  <a:ea typeface="맑은 고딕" pitchFamily="50" charset="-127"/>
                </a:rPr>
                <a:t>5’</a:t>
              </a:r>
              <a:endParaRPr lang="ko-KR" altLang="en-US" sz="1400" b="0" dirty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614" name="타원 63"/>
            <p:cNvSpPr>
              <a:spLocks noChangeArrowheads="1"/>
            </p:cNvSpPr>
            <p:nvPr/>
          </p:nvSpPr>
          <p:spPr bwMode="auto">
            <a:xfrm>
              <a:off x="7072313" y="2293938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00B050"/>
                  </a:solidFill>
                  <a:latin typeface="맑은 고딕" pitchFamily="50" charset="-127"/>
                  <a:ea typeface="맑은 고딕" pitchFamily="50" charset="-127"/>
                </a:rPr>
                <a:t>4’</a:t>
              </a:r>
              <a:endParaRPr lang="ko-KR" altLang="en-US" sz="1400" b="0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615" name="타원 61"/>
            <p:cNvSpPr>
              <a:spLocks noChangeArrowheads="1"/>
            </p:cNvSpPr>
            <p:nvPr/>
          </p:nvSpPr>
          <p:spPr bwMode="auto">
            <a:xfrm>
              <a:off x="6496050" y="2843213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3’</a:t>
              </a:r>
              <a:endParaRPr lang="ko-KR" altLang="en-US" sz="1400" b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616" name="타원 62"/>
            <p:cNvSpPr>
              <a:spLocks noChangeArrowheads="1"/>
            </p:cNvSpPr>
            <p:nvPr/>
          </p:nvSpPr>
          <p:spPr bwMode="auto">
            <a:xfrm>
              <a:off x="6784975" y="2841625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FF3300"/>
                  </a:solidFill>
                  <a:latin typeface="맑은 고딕" pitchFamily="50" charset="-127"/>
                  <a:ea typeface="맑은 고딕" pitchFamily="50" charset="-127"/>
                </a:rPr>
                <a:t>9’</a:t>
              </a:r>
              <a:endParaRPr lang="ko-KR" altLang="en-US" sz="1400" b="0" dirty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617" name="타원 63"/>
            <p:cNvSpPr>
              <a:spLocks noChangeArrowheads="1"/>
            </p:cNvSpPr>
            <p:nvPr/>
          </p:nvSpPr>
          <p:spPr bwMode="auto">
            <a:xfrm>
              <a:off x="7072313" y="2843213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00B050"/>
                  </a:solidFill>
                  <a:latin typeface="맑은 고딕" pitchFamily="50" charset="-127"/>
                  <a:ea typeface="맑은 고딕" pitchFamily="50" charset="-127"/>
                </a:rPr>
                <a:t>1’</a:t>
              </a:r>
              <a:endParaRPr lang="ko-KR" altLang="en-US" sz="1400" b="0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618" name="타원 61"/>
            <p:cNvSpPr>
              <a:spLocks noChangeArrowheads="1"/>
            </p:cNvSpPr>
            <p:nvPr/>
          </p:nvSpPr>
          <p:spPr bwMode="auto">
            <a:xfrm>
              <a:off x="6496050" y="3970338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7’</a:t>
              </a:r>
              <a:endParaRPr lang="ko-KR" altLang="en-US" sz="1400" b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619" name="타원 62"/>
            <p:cNvSpPr>
              <a:spLocks noChangeArrowheads="1"/>
            </p:cNvSpPr>
            <p:nvPr/>
          </p:nvSpPr>
          <p:spPr bwMode="auto">
            <a:xfrm>
              <a:off x="6784975" y="3968750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FF3300"/>
                  </a:solidFill>
                  <a:latin typeface="맑은 고딕" pitchFamily="50" charset="-127"/>
                  <a:ea typeface="맑은 고딕" pitchFamily="50" charset="-127"/>
                </a:rPr>
                <a:t>5’</a:t>
              </a:r>
              <a:endParaRPr lang="ko-KR" altLang="en-US" sz="1400" b="0" dirty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620" name="타원 63"/>
            <p:cNvSpPr>
              <a:spLocks noChangeArrowheads="1"/>
            </p:cNvSpPr>
            <p:nvPr/>
          </p:nvSpPr>
          <p:spPr bwMode="auto">
            <a:xfrm>
              <a:off x="7072313" y="3970338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00B050"/>
                  </a:solidFill>
                  <a:latin typeface="맑은 고딕" pitchFamily="50" charset="-127"/>
                  <a:ea typeface="맑은 고딕" pitchFamily="50" charset="-127"/>
                </a:rPr>
                <a:t>1’</a:t>
              </a:r>
              <a:endParaRPr lang="ko-KR" altLang="en-US" sz="1400" b="0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621" name="타원 61"/>
            <p:cNvSpPr>
              <a:spLocks noChangeArrowheads="1"/>
            </p:cNvSpPr>
            <p:nvPr/>
          </p:nvSpPr>
          <p:spPr bwMode="auto">
            <a:xfrm>
              <a:off x="6496050" y="4549775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7’</a:t>
              </a:r>
              <a:endParaRPr lang="ko-KR" altLang="en-US" sz="1400" b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622" name="타원 62"/>
            <p:cNvSpPr>
              <a:spLocks noChangeArrowheads="1"/>
            </p:cNvSpPr>
            <p:nvPr/>
          </p:nvSpPr>
          <p:spPr bwMode="auto">
            <a:xfrm>
              <a:off x="6784975" y="4548188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FF3300"/>
                  </a:solidFill>
                  <a:latin typeface="맑은 고딕" pitchFamily="50" charset="-127"/>
                  <a:ea typeface="맑은 고딕" pitchFamily="50" charset="-127"/>
                </a:rPr>
                <a:t>5’</a:t>
              </a:r>
              <a:endParaRPr lang="ko-KR" altLang="en-US" sz="1400" b="0" dirty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623" name="타원 63"/>
            <p:cNvSpPr>
              <a:spLocks noChangeArrowheads="1"/>
            </p:cNvSpPr>
            <p:nvPr/>
          </p:nvSpPr>
          <p:spPr bwMode="auto">
            <a:xfrm>
              <a:off x="7072313" y="4549775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00B050"/>
                  </a:solidFill>
                  <a:latin typeface="맑은 고딕" pitchFamily="50" charset="-127"/>
                  <a:ea typeface="맑은 고딕" pitchFamily="50" charset="-127"/>
                </a:rPr>
                <a:t>4’</a:t>
              </a:r>
              <a:endParaRPr lang="ko-KR" altLang="en-US" sz="1400" b="0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624" name="타원 61"/>
            <p:cNvSpPr>
              <a:spLocks noChangeArrowheads="1"/>
            </p:cNvSpPr>
            <p:nvPr/>
          </p:nvSpPr>
          <p:spPr bwMode="auto">
            <a:xfrm>
              <a:off x="6496050" y="5699125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7’</a:t>
              </a:r>
              <a:endParaRPr lang="ko-KR" altLang="en-US" sz="1400" b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625" name="타원 62"/>
            <p:cNvSpPr>
              <a:spLocks noChangeArrowheads="1"/>
            </p:cNvSpPr>
            <p:nvPr/>
          </p:nvSpPr>
          <p:spPr bwMode="auto">
            <a:xfrm>
              <a:off x="6784975" y="5697538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FF3300"/>
                  </a:solidFill>
                  <a:latin typeface="맑은 고딕" pitchFamily="50" charset="-127"/>
                  <a:ea typeface="맑은 고딕" pitchFamily="50" charset="-127"/>
                </a:rPr>
                <a:t>9’</a:t>
              </a:r>
              <a:endParaRPr lang="ko-KR" altLang="en-US" sz="1400" b="0" dirty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626" name="타원 63"/>
            <p:cNvSpPr>
              <a:spLocks noChangeArrowheads="1"/>
            </p:cNvSpPr>
            <p:nvPr/>
          </p:nvSpPr>
          <p:spPr bwMode="auto">
            <a:xfrm>
              <a:off x="7072313" y="5699125"/>
              <a:ext cx="215900" cy="215900"/>
            </a:xfrm>
            <a:prstGeom prst="ellips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Font typeface="Wingdings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 smtClean="0">
                  <a:solidFill>
                    <a:srgbClr val="00B050"/>
                  </a:solidFill>
                  <a:latin typeface="맑은 고딕" pitchFamily="50" charset="-127"/>
                  <a:ea typeface="맑은 고딕" pitchFamily="50" charset="-127"/>
                </a:rPr>
                <a:t>4’</a:t>
              </a:r>
              <a:endParaRPr lang="ko-KR" altLang="en-US" sz="1400" b="0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2627" name="직선 화살표 연결선 29"/>
            <p:cNvCxnSpPr>
              <a:cxnSpLocks noChangeShapeType="1"/>
              <a:stCxn id="22546" idx="3"/>
              <a:endCxn id="22608" idx="1"/>
            </p:cNvCxnSpPr>
            <p:nvPr/>
          </p:nvCxnSpPr>
          <p:spPr bwMode="auto">
            <a:xfrm>
              <a:off x="5297488" y="1844675"/>
              <a:ext cx="1081087" cy="1104900"/>
            </a:xfrm>
            <a:prstGeom prst="straightConnector1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28" name="직선 화살표 연결선 29"/>
            <p:cNvCxnSpPr>
              <a:cxnSpLocks noChangeShapeType="1"/>
              <a:stCxn id="22546" idx="3"/>
              <a:endCxn id="22555" idx="1"/>
            </p:cNvCxnSpPr>
            <p:nvPr/>
          </p:nvCxnSpPr>
          <p:spPr bwMode="auto">
            <a:xfrm>
              <a:off x="5297488" y="1844675"/>
              <a:ext cx="1081087" cy="1655763"/>
            </a:xfrm>
            <a:prstGeom prst="straightConnector1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29" name="직선 화살표 연결선 29"/>
            <p:cNvCxnSpPr>
              <a:cxnSpLocks noChangeShapeType="1"/>
              <a:endCxn id="22610" idx="1"/>
            </p:cNvCxnSpPr>
            <p:nvPr/>
          </p:nvCxnSpPr>
          <p:spPr bwMode="auto">
            <a:xfrm>
              <a:off x="5297488" y="1844675"/>
              <a:ext cx="1081087" cy="2232025"/>
            </a:xfrm>
            <a:prstGeom prst="straightConnector1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30" name="직선 화살표 연결선 29"/>
            <p:cNvCxnSpPr>
              <a:cxnSpLocks noChangeShapeType="1"/>
              <a:stCxn id="22546" idx="3"/>
              <a:endCxn id="22609" idx="1"/>
            </p:cNvCxnSpPr>
            <p:nvPr/>
          </p:nvCxnSpPr>
          <p:spPr bwMode="auto">
            <a:xfrm>
              <a:off x="5297488" y="1844675"/>
              <a:ext cx="1081087" cy="2811463"/>
            </a:xfrm>
            <a:prstGeom prst="straightConnector1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31" name="직선 화살표 연결선 72"/>
            <p:cNvCxnSpPr>
              <a:cxnSpLocks noChangeShapeType="1"/>
              <a:stCxn id="22546" idx="3"/>
              <a:endCxn id="22611" idx="1"/>
            </p:cNvCxnSpPr>
            <p:nvPr/>
          </p:nvCxnSpPr>
          <p:spPr bwMode="auto">
            <a:xfrm>
              <a:off x="5297488" y="1844675"/>
              <a:ext cx="1081087" cy="3960813"/>
            </a:xfrm>
            <a:prstGeom prst="straightConnector1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32" name="직선 화살표 연결선 68"/>
            <p:cNvCxnSpPr>
              <a:cxnSpLocks noChangeShapeType="1"/>
              <a:stCxn id="22549" idx="3"/>
              <a:endCxn id="22607" idx="1"/>
            </p:cNvCxnSpPr>
            <p:nvPr/>
          </p:nvCxnSpPr>
          <p:spPr bwMode="auto">
            <a:xfrm flipV="1">
              <a:off x="5297488" y="2400300"/>
              <a:ext cx="1081087" cy="110013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33" name="직선 화살표 연결선 68"/>
            <p:cNvCxnSpPr>
              <a:cxnSpLocks noChangeShapeType="1"/>
              <a:stCxn id="22549" idx="3"/>
              <a:endCxn id="22608" idx="1"/>
            </p:cNvCxnSpPr>
            <p:nvPr/>
          </p:nvCxnSpPr>
          <p:spPr bwMode="auto">
            <a:xfrm flipV="1">
              <a:off x="5297488" y="2949575"/>
              <a:ext cx="1081087" cy="550863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34" name="직선 화살표 연결선 68"/>
            <p:cNvCxnSpPr>
              <a:cxnSpLocks noChangeShapeType="1"/>
              <a:stCxn id="22549" idx="3"/>
              <a:endCxn id="22610" idx="1"/>
            </p:cNvCxnSpPr>
            <p:nvPr/>
          </p:nvCxnSpPr>
          <p:spPr bwMode="auto">
            <a:xfrm>
              <a:off x="5297488" y="3500438"/>
              <a:ext cx="1081087" cy="576262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35" name="직선 화살표 연결선 68"/>
            <p:cNvCxnSpPr>
              <a:cxnSpLocks noChangeShapeType="1"/>
              <a:stCxn id="22549" idx="3"/>
              <a:endCxn id="22609" idx="1"/>
            </p:cNvCxnSpPr>
            <p:nvPr/>
          </p:nvCxnSpPr>
          <p:spPr bwMode="auto">
            <a:xfrm>
              <a:off x="5297488" y="3500438"/>
              <a:ext cx="1081087" cy="1155700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36" name="직선 화살표 연결선 68"/>
            <p:cNvCxnSpPr>
              <a:cxnSpLocks noChangeShapeType="1"/>
              <a:stCxn id="22549" idx="3"/>
              <a:endCxn id="22611" idx="1"/>
            </p:cNvCxnSpPr>
            <p:nvPr/>
          </p:nvCxnSpPr>
          <p:spPr bwMode="auto">
            <a:xfrm>
              <a:off x="5297488" y="3500438"/>
              <a:ext cx="1081087" cy="2305050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37" name="직선 화살표 연결선 73"/>
            <p:cNvCxnSpPr>
              <a:cxnSpLocks noChangeShapeType="1"/>
              <a:stCxn id="22550" idx="3"/>
              <a:endCxn id="22611" idx="1"/>
            </p:cNvCxnSpPr>
            <p:nvPr/>
          </p:nvCxnSpPr>
          <p:spPr bwMode="auto">
            <a:xfrm>
              <a:off x="5297488" y="5229225"/>
              <a:ext cx="1081087" cy="576263"/>
            </a:xfrm>
            <a:prstGeom prst="straightConnector1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38" name="직선 화살표 연결선 73"/>
            <p:cNvCxnSpPr>
              <a:cxnSpLocks noChangeShapeType="1"/>
              <a:stCxn id="22550" idx="3"/>
              <a:endCxn id="22609" idx="1"/>
            </p:cNvCxnSpPr>
            <p:nvPr/>
          </p:nvCxnSpPr>
          <p:spPr bwMode="auto">
            <a:xfrm flipV="1">
              <a:off x="5297488" y="4656138"/>
              <a:ext cx="1081087" cy="573087"/>
            </a:xfrm>
            <a:prstGeom prst="straightConnector1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39" name="직선 화살표 연결선 73"/>
            <p:cNvCxnSpPr>
              <a:cxnSpLocks noChangeShapeType="1"/>
              <a:stCxn id="22550" idx="3"/>
              <a:endCxn id="22608" idx="1"/>
            </p:cNvCxnSpPr>
            <p:nvPr/>
          </p:nvCxnSpPr>
          <p:spPr bwMode="auto">
            <a:xfrm flipV="1">
              <a:off x="5297488" y="2949575"/>
              <a:ext cx="1081087" cy="2279650"/>
            </a:xfrm>
            <a:prstGeom prst="straightConnector1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40" name="직선 화살표 연결선 73"/>
            <p:cNvCxnSpPr>
              <a:cxnSpLocks noChangeShapeType="1"/>
              <a:stCxn id="22550" idx="3"/>
              <a:endCxn id="22610" idx="1"/>
            </p:cNvCxnSpPr>
            <p:nvPr/>
          </p:nvCxnSpPr>
          <p:spPr bwMode="auto">
            <a:xfrm flipV="1">
              <a:off x="5297488" y="4076700"/>
              <a:ext cx="1081087" cy="1152525"/>
            </a:xfrm>
            <a:prstGeom prst="straightConnector1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41" name="직선 화살표 연결선 73"/>
            <p:cNvCxnSpPr>
              <a:cxnSpLocks noChangeShapeType="1"/>
              <a:stCxn id="22550" idx="3"/>
              <a:endCxn id="22607" idx="1"/>
            </p:cNvCxnSpPr>
            <p:nvPr/>
          </p:nvCxnSpPr>
          <p:spPr bwMode="auto">
            <a:xfrm flipV="1">
              <a:off x="5297488" y="2400300"/>
              <a:ext cx="1081087" cy="2828925"/>
            </a:xfrm>
            <a:prstGeom prst="straightConnector1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5" name="직사각형 48"/>
            <p:cNvSpPr>
              <a:spLocks noChangeArrowheads="1"/>
            </p:cNvSpPr>
            <p:nvPr/>
          </p:nvSpPr>
          <p:spPr bwMode="auto">
            <a:xfrm>
              <a:off x="7808844" y="3860102"/>
              <a:ext cx="100231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4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선정된</a:t>
              </a:r>
              <a:endParaRPr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400" b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아이디어</a:t>
              </a:r>
              <a:endParaRPr lang="en-US" altLang="ko-KR" sz="1400" b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116" name="직사각형 48"/>
            <p:cNvSpPr>
              <a:spLocks noChangeArrowheads="1"/>
            </p:cNvSpPr>
            <p:nvPr/>
          </p:nvSpPr>
          <p:spPr bwMode="auto">
            <a:xfrm>
              <a:off x="6146278" y="973032"/>
              <a:ext cx="166613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400" b="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그룹간 조합</a:t>
              </a:r>
              <a:endParaRPr lang="en-US" altLang="ko-KR" sz="14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400" b="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최선의 아이디어</a:t>
              </a:r>
              <a:endParaRPr lang="en-US" altLang="ko-KR" sz="1400" b="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120" name="직사각형 48"/>
            <p:cNvSpPr>
              <a:spLocks noChangeArrowheads="1"/>
            </p:cNvSpPr>
            <p:nvPr/>
          </p:nvSpPr>
          <p:spPr bwMode="auto">
            <a:xfrm>
              <a:off x="4152896" y="979200"/>
              <a:ext cx="166613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Wingdings" panose="05000000000000000000" pitchFamily="2" charset="2"/>
                <a:buChar char="q"/>
                <a:defRPr kumimoji="1" b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Wingdings" panose="05000000000000000000" pitchFamily="2" charset="2"/>
                <a:buChar char="ü"/>
                <a:defRPr kumimoji="1">
                  <a:solidFill>
                    <a:srgbClr val="0000FF"/>
                  </a:solidFill>
                  <a:latin typeface="휴먼견출새내기체" pitchFamily="18" charset="-127"/>
                  <a:ea typeface="휴먼견출새내기체" pitchFamily="18" charset="-127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휴먼견출새내기체" pitchFamily="18" charset="-127"/>
                  <a:ea typeface="휴먼견출새내기체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400" b="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그룹내 조합</a:t>
              </a:r>
              <a:endParaRPr lang="en-US" altLang="ko-KR" sz="14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400" b="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양질의 아이디어</a:t>
              </a:r>
              <a:endParaRPr lang="en-US" altLang="ko-KR" sz="1400" b="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55" name="모서리가 둥근 직사각형 5"/>
          <p:cNvSpPr>
            <a:spLocks noChangeArrowheads="1"/>
          </p:cNvSpPr>
          <p:nvPr/>
        </p:nvSpPr>
        <p:spPr bwMode="auto">
          <a:xfrm>
            <a:off x="365383" y="1931013"/>
            <a:ext cx="1598363" cy="3874251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100" b="0">
              <a:solidFill>
                <a:srgbClr val="FFC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56" name="직선 화살표 연결선 124"/>
          <p:cNvCxnSpPr>
            <a:cxnSpLocks noChangeShapeType="1"/>
            <a:stCxn id="155" idx="3"/>
            <a:endCxn id="22533" idx="1"/>
          </p:cNvCxnSpPr>
          <p:nvPr/>
        </p:nvCxnSpPr>
        <p:spPr bwMode="auto">
          <a:xfrm flipV="1">
            <a:off x="1963746" y="2317644"/>
            <a:ext cx="549679" cy="1550495"/>
          </a:xfrm>
          <a:prstGeom prst="straightConnector1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" name="직선 화살표 연결선 124"/>
          <p:cNvCxnSpPr>
            <a:cxnSpLocks noChangeShapeType="1"/>
            <a:stCxn id="155" idx="3"/>
            <a:endCxn id="22544" idx="1"/>
          </p:cNvCxnSpPr>
          <p:nvPr/>
        </p:nvCxnSpPr>
        <p:spPr bwMode="auto">
          <a:xfrm flipV="1">
            <a:off x="1963746" y="3855720"/>
            <a:ext cx="549678" cy="12419"/>
          </a:xfrm>
          <a:prstGeom prst="straightConnector1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" name="직선 화살표 연결선 124"/>
          <p:cNvCxnSpPr>
            <a:cxnSpLocks noChangeShapeType="1"/>
            <a:stCxn id="155" idx="3"/>
            <a:endCxn id="22545" idx="1"/>
          </p:cNvCxnSpPr>
          <p:nvPr/>
        </p:nvCxnSpPr>
        <p:spPr bwMode="auto">
          <a:xfrm>
            <a:off x="1963746" y="3868139"/>
            <a:ext cx="549678" cy="1593490"/>
          </a:xfrm>
          <a:prstGeom prst="straightConnector1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1" name="직사각형 48"/>
          <p:cNvSpPr>
            <a:spLocks noChangeArrowheads="1"/>
          </p:cNvSpPr>
          <p:nvPr/>
        </p:nvSpPr>
        <p:spPr bwMode="auto">
          <a:xfrm>
            <a:off x="1957707" y="2267426"/>
            <a:ext cx="36420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4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</a:t>
            </a:r>
            <a:endParaRPr lang="en-US" altLang="ko-KR" sz="1400" b="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400" b="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룹</a:t>
            </a:r>
            <a:endParaRPr lang="en-US" altLang="ko-KR" sz="1400" b="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4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화</a:t>
            </a:r>
            <a:endParaRPr lang="ko-KR" altLang="en-US" sz="1800" b="0" dirty="0"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162" name="직사각형 48"/>
          <p:cNvSpPr>
            <a:spLocks noChangeArrowheads="1"/>
          </p:cNvSpPr>
          <p:nvPr/>
        </p:nvSpPr>
        <p:spPr bwMode="auto">
          <a:xfrm>
            <a:off x="471426" y="1524865"/>
            <a:ext cx="13211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최초 아이디어</a:t>
            </a:r>
            <a:endParaRPr lang="en-US" altLang="ko-KR" sz="1400" b="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3" name="타원 162"/>
          <p:cNvSpPr/>
          <p:nvPr/>
        </p:nvSpPr>
        <p:spPr bwMode="auto">
          <a:xfrm>
            <a:off x="1288176" y="2972120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4" name="타원 163"/>
          <p:cNvSpPr/>
          <p:nvPr/>
        </p:nvSpPr>
        <p:spPr bwMode="auto">
          <a:xfrm>
            <a:off x="972188" y="3693187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19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5" name="타원 164"/>
          <p:cNvSpPr/>
          <p:nvPr/>
        </p:nvSpPr>
        <p:spPr bwMode="auto">
          <a:xfrm>
            <a:off x="768171" y="3023218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6" name="타원 165"/>
          <p:cNvSpPr/>
          <p:nvPr/>
        </p:nvSpPr>
        <p:spPr bwMode="auto">
          <a:xfrm>
            <a:off x="914457" y="2377765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7" name="타원 166"/>
          <p:cNvSpPr/>
          <p:nvPr/>
        </p:nvSpPr>
        <p:spPr bwMode="auto">
          <a:xfrm>
            <a:off x="1423416" y="2228833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8" name="타원 167"/>
          <p:cNvSpPr/>
          <p:nvPr/>
        </p:nvSpPr>
        <p:spPr bwMode="auto">
          <a:xfrm>
            <a:off x="1251110" y="2619611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9" name="타원 168"/>
          <p:cNvSpPr/>
          <p:nvPr/>
        </p:nvSpPr>
        <p:spPr bwMode="auto">
          <a:xfrm>
            <a:off x="898649" y="2713633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0" name="타원 169"/>
          <p:cNvSpPr/>
          <p:nvPr/>
        </p:nvSpPr>
        <p:spPr bwMode="auto">
          <a:xfrm>
            <a:off x="1622820" y="2686281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1" name="타원 170"/>
          <p:cNvSpPr/>
          <p:nvPr/>
        </p:nvSpPr>
        <p:spPr bwMode="auto">
          <a:xfrm>
            <a:off x="1534783" y="3214605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2" name="타원 171"/>
          <p:cNvSpPr/>
          <p:nvPr/>
        </p:nvSpPr>
        <p:spPr bwMode="auto">
          <a:xfrm>
            <a:off x="1009284" y="3322436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3" name="타원 172"/>
          <p:cNvSpPr/>
          <p:nvPr/>
        </p:nvSpPr>
        <p:spPr bwMode="auto">
          <a:xfrm>
            <a:off x="460679" y="2551203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4" name="타원 173"/>
          <p:cNvSpPr/>
          <p:nvPr/>
        </p:nvSpPr>
        <p:spPr bwMode="auto">
          <a:xfrm>
            <a:off x="1374538" y="4586277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16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5" name="타원 174"/>
          <p:cNvSpPr/>
          <p:nvPr/>
        </p:nvSpPr>
        <p:spPr bwMode="auto">
          <a:xfrm>
            <a:off x="854533" y="4637375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6" name="타원 175"/>
          <p:cNvSpPr/>
          <p:nvPr/>
        </p:nvSpPr>
        <p:spPr bwMode="auto">
          <a:xfrm>
            <a:off x="696761" y="3876414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7" name="타원 176"/>
          <p:cNvSpPr/>
          <p:nvPr/>
        </p:nvSpPr>
        <p:spPr bwMode="auto">
          <a:xfrm>
            <a:off x="1509778" y="3842990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13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8" name="타원 177"/>
          <p:cNvSpPr/>
          <p:nvPr/>
        </p:nvSpPr>
        <p:spPr bwMode="auto">
          <a:xfrm>
            <a:off x="1337472" y="4233768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14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9" name="타원 178"/>
          <p:cNvSpPr/>
          <p:nvPr/>
        </p:nvSpPr>
        <p:spPr bwMode="auto">
          <a:xfrm>
            <a:off x="985011" y="4327790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0" name="타원 179"/>
          <p:cNvSpPr/>
          <p:nvPr/>
        </p:nvSpPr>
        <p:spPr bwMode="auto">
          <a:xfrm>
            <a:off x="1709182" y="4300438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17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1" name="타원 180"/>
          <p:cNvSpPr/>
          <p:nvPr/>
        </p:nvSpPr>
        <p:spPr bwMode="auto">
          <a:xfrm>
            <a:off x="1621145" y="4828762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18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2" name="타원 181"/>
          <p:cNvSpPr/>
          <p:nvPr/>
        </p:nvSpPr>
        <p:spPr bwMode="auto">
          <a:xfrm>
            <a:off x="1694797" y="3547281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19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3" name="타원 182"/>
          <p:cNvSpPr/>
          <p:nvPr/>
        </p:nvSpPr>
        <p:spPr bwMode="auto">
          <a:xfrm>
            <a:off x="547041" y="4165360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4" name="타원 183"/>
          <p:cNvSpPr/>
          <p:nvPr/>
        </p:nvSpPr>
        <p:spPr bwMode="auto">
          <a:xfrm>
            <a:off x="591271" y="3442722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5" name="타원 184"/>
          <p:cNvSpPr/>
          <p:nvPr/>
        </p:nvSpPr>
        <p:spPr bwMode="auto">
          <a:xfrm>
            <a:off x="1362477" y="3545170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21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6" name="타원 185"/>
          <p:cNvSpPr/>
          <p:nvPr/>
        </p:nvSpPr>
        <p:spPr bwMode="auto">
          <a:xfrm>
            <a:off x="1086902" y="4888383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23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7" name="타원 186"/>
          <p:cNvSpPr/>
          <p:nvPr/>
        </p:nvSpPr>
        <p:spPr bwMode="auto">
          <a:xfrm>
            <a:off x="496945" y="4788494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22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8" name="타원 187"/>
          <p:cNvSpPr/>
          <p:nvPr/>
        </p:nvSpPr>
        <p:spPr bwMode="auto">
          <a:xfrm>
            <a:off x="756709" y="5055439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24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9" name="타원 188"/>
          <p:cNvSpPr/>
          <p:nvPr/>
        </p:nvSpPr>
        <p:spPr bwMode="auto">
          <a:xfrm>
            <a:off x="463579" y="5332679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25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0" name="타원 189"/>
          <p:cNvSpPr/>
          <p:nvPr/>
        </p:nvSpPr>
        <p:spPr bwMode="auto">
          <a:xfrm>
            <a:off x="1140078" y="5272627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27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1" name="타원 190"/>
          <p:cNvSpPr/>
          <p:nvPr/>
        </p:nvSpPr>
        <p:spPr bwMode="auto">
          <a:xfrm>
            <a:off x="821804" y="5541860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26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2" name="타원 191"/>
          <p:cNvSpPr/>
          <p:nvPr/>
        </p:nvSpPr>
        <p:spPr bwMode="auto">
          <a:xfrm>
            <a:off x="1410934" y="5512665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28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3" name="타원 192"/>
          <p:cNvSpPr/>
          <p:nvPr/>
        </p:nvSpPr>
        <p:spPr bwMode="auto">
          <a:xfrm>
            <a:off x="1567847" y="5187821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29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4" name="타원 193"/>
          <p:cNvSpPr/>
          <p:nvPr/>
        </p:nvSpPr>
        <p:spPr bwMode="auto">
          <a:xfrm>
            <a:off x="669771" y="2098961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177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34820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79F9DAA2-2FEC-4689-AB71-1334E3FDB05B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33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시스템 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개념도 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특장점 설명</a:t>
            </a:r>
            <a:endParaRPr lang="ko-KR" altLang="en-US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37" y="3728070"/>
            <a:ext cx="2785117" cy="1476264"/>
          </a:xfrm>
          <a:prstGeom prst="rect">
            <a:avLst/>
          </a:prstGeom>
        </p:spPr>
      </p:pic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917516"/>
              </p:ext>
            </p:extLst>
          </p:nvPr>
        </p:nvGraphicFramePr>
        <p:xfrm>
          <a:off x="8021638" y="452438"/>
          <a:ext cx="8763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포장기 셸 개체" showAsIcon="1" r:id="rId4" imgW="875880" imgH="543600" progId="Package">
                  <p:embed/>
                </p:oleObj>
              </mc:Choice>
              <mc:Fallback>
                <p:oleObj name="포장기 셸 개체" showAsIcon="1" r:id="rId4" imgW="875880" imgH="5436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21638" y="452438"/>
                        <a:ext cx="876300" cy="54292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16" y="3717032"/>
            <a:ext cx="2746568" cy="148081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32" y="2111030"/>
            <a:ext cx="2749718" cy="147626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85" y="2074482"/>
            <a:ext cx="2664991" cy="150647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18" y="2100162"/>
            <a:ext cx="3024336" cy="14871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2457" y="5312591"/>
            <a:ext cx="345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전형적인 </a:t>
            </a:r>
            <a:r>
              <a:rPr lang="ko-KR" altLang="en-US" sz="1400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트</a:t>
            </a:r>
            <a:r>
              <a:rPr lang="ko-KR" altLang="en-US" sz="1400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러스</a:t>
            </a:r>
            <a:r>
              <a:rPr lang="ko-KR" altLang="en-US" sz="1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구조를 탈피한 디자인이 높은 창의성 점수를 부여 받을 수 있음</a:t>
            </a:r>
            <a:endParaRPr lang="ko-KR" altLang="en-US" sz="14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720" y="3738409"/>
            <a:ext cx="2781387" cy="199484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461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3584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B8FF7D2B-9432-4818-8DA0-CDC8F438F28E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참고문헌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사이트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b="0" smtClean="0">
                <a:latin typeface="HY헤드라인M" pitchFamily="18" charset="-127"/>
                <a:ea typeface="HY헤드라인M" pitchFamily="18" charset="-127"/>
              </a:rPr>
              <a:t>황학주</a:t>
            </a:r>
            <a:r>
              <a:rPr lang="en-US" altLang="ko-KR" b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b="0" smtClean="0">
                <a:latin typeface="HY헤드라인M" pitchFamily="18" charset="-127"/>
                <a:ea typeface="HY헤드라인M" pitchFamily="18" charset="-127"/>
              </a:rPr>
              <a:t>교량공학</a:t>
            </a:r>
            <a:r>
              <a:rPr lang="en-US" altLang="ko-KR" b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b="0" smtClean="0">
                <a:latin typeface="HY헤드라인M" pitchFamily="18" charset="-127"/>
                <a:ea typeface="HY헤드라인M" pitchFamily="18" charset="-127"/>
              </a:rPr>
              <a:t>동명사</a:t>
            </a:r>
            <a:r>
              <a:rPr lang="en-US" altLang="ko-KR" b="0" smtClean="0">
                <a:latin typeface="HY헤드라인M" pitchFamily="18" charset="-127"/>
                <a:ea typeface="HY헤드라인M" pitchFamily="18" charset="-127"/>
              </a:rPr>
              <a:t>, 2005</a:t>
            </a:r>
          </a:p>
          <a:p>
            <a:pPr eaLnBrk="1" hangingPunct="1"/>
            <a:r>
              <a:rPr lang="ko-KR" altLang="en-US" b="0" smtClean="0">
                <a:latin typeface="HY헤드라인M" pitchFamily="18" charset="-127"/>
                <a:ea typeface="HY헤드라인M" pitchFamily="18" charset="-127"/>
              </a:rPr>
              <a:t>썬로드</a:t>
            </a:r>
            <a:r>
              <a:rPr lang="en-US" altLang="ko-KR" b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b="0" smtClean="0">
                <a:latin typeface="HY헤드라인M" pitchFamily="18" charset="-127"/>
                <a:ea typeface="HY헤드라인M" pitchFamily="18" charset="-127"/>
              </a:rPr>
              <a:t>썬로드의 교량 이야기</a:t>
            </a:r>
            <a:r>
              <a:rPr lang="en-US" altLang="ko-KR" b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en-US" altLang="ko-KR" b="0" smtClean="0">
                <a:latin typeface="HY헤드라인M" pitchFamily="18" charset="-127"/>
                <a:ea typeface="HY헤드라인M" pitchFamily="18" charset="-127"/>
                <a:hlinkClick r:id="rId2"/>
              </a:rPr>
              <a:t>http://www.sunroad.pe.kr/index.php?pl=59</a:t>
            </a:r>
            <a:r>
              <a:rPr lang="en-US" altLang="ko-KR" b="0" smtClean="0">
                <a:latin typeface="HY헤드라인M" pitchFamily="18" charset="-127"/>
                <a:ea typeface="HY헤드라인M" pitchFamily="18" charset="-127"/>
              </a:rPr>
              <a:t>, 2007</a:t>
            </a:r>
          </a:p>
        </p:txBody>
      </p:sp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3332163"/>
            <a:ext cx="3914775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4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969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39EF32CA-4F50-4F32-8E5E-1361D57827E0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Wood Bridge System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설계보고서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ko-KR" sz="2800" b="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Wood Bridge System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 명칭</a:t>
            </a:r>
          </a:p>
          <a:p>
            <a:pPr eaLnBrk="1" hangingPunct="1"/>
            <a:endParaRPr lang="ko-KR" altLang="en-US" sz="2800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충북대학교 공과대학 토목공학부</a:t>
            </a:r>
          </a:p>
          <a:p>
            <a:pPr eaLnBrk="1" hangingPunct="1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00조.팀이름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73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3555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162E2B1C-88E7-4799-843A-138FB6AA7A58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36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나무교량 설계</a:t>
            </a:r>
          </a:p>
        </p:txBody>
      </p:sp>
      <p:sp>
        <p:nvSpPr>
          <p:cNvPr id="23557" name="AutoShape 3"/>
          <p:cNvSpPr>
            <a:spLocks noChangeArrowheads="1"/>
          </p:cNvSpPr>
          <p:nvPr/>
        </p:nvSpPr>
        <p:spPr bwMode="auto">
          <a:xfrm>
            <a:off x="152400" y="1268413"/>
            <a:ext cx="2906713" cy="64928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재료로는 발사목</a:t>
            </a:r>
            <a:r>
              <a:rPr lang="en-US" altLang="ko-KR" sz="1800" b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접착제</a:t>
            </a:r>
            <a:r>
              <a:rPr lang="en-US" altLang="ko-KR" sz="1800" b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무명실만을 이용</a:t>
            </a:r>
          </a:p>
        </p:txBody>
      </p:sp>
      <p:sp>
        <p:nvSpPr>
          <p:cNvPr id="23558" name="AutoShape 4"/>
          <p:cNvSpPr>
            <a:spLocks noChangeArrowheads="1"/>
          </p:cNvSpPr>
          <p:nvPr/>
        </p:nvSpPr>
        <p:spPr bwMode="auto">
          <a:xfrm>
            <a:off x="152400" y="2117725"/>
            <a:ext cx="2906713" cy="6492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교량의 길이 </a:t>
            </a:r>
            <a:r>
              <a:rPr lang="en-US" altLang="ko-KR" sz="1800" b="0">
                <a:latin typeface="HY헤드라인M" pitchFamily="18" charset="-127"/>
                <a:ea typeface="HY헤드라인M" pitchFamily="18" charset="-127"/>
              </a:rPr>
              <a:t>50cm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교량의 폭은 </a:t>
            </a:r>
            <a:r>
              <a:rPr lang="en-US" altLang="ko-KR" sz="1800" b="0">
                <a:latin typeface="HY헤드라인M" pitchFamily="18" charset="-127"/>
                <a:ea typeface="HY헤드라인M" pitchFamily="18" charset="-127"/>
              </a:rPr>
              <a:t>10cm</a:t>
            </a:r>
            <a:endParaRPr lang="ko-KR" altLang="en-US" sz="1800" b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559" name="AutoShape 5"/>
          <p:cNvSpPr>
            <a:spLocks noChangeArrowheads="1"/>
          </p:cNvSpPr>
          <p:nvPr/>
        </p:nvSpPr>
        <p:spPr bwMode="auto">
          <a:xfrm>
            <a:off x="152400" y="2967038"/>
            <a:ext cx="2906713" cy="64928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교량</a:t>
            </a:r>
            <a:r>
              <a:rPr lang="en-US" altLang="ko-KR" sz="1800" b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시종부 상판 높이</a:t>
            </a:r>
            <a:endParaRPr lang="en-US" altLang="ko-KR" sz="1800" b="0"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0">
                <a:latin typeface="HY헤드라인M" pitchFamily="18" charset="-127"/>
                <a:ea typeface="HY헤드라인M" pitchFamily="18" charset="-127"/>
              </a:rPr>
              <a:t>= </a:t>
            </a: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실험대 높이</a:t>
            </a:r>
          </a:p>
        </p:txBody>
      </p:sp>
      <p:sp>
        <p:nvSpPr>
          <p:cNvPr id="23560" name="AutoShape 6"/>
          <p:cNvSpPr>
            <a:spLocks noChangeArrowheads="1"/>
          </p:cNvSpPr>
          <p:nvPr/>
        </p:nvSpPr>
        <p:spPr bwMode="auto">
          <a:xfrm>
            <a:off x="152400" y="3816350"/>
            <a:ext cx="2906713" cy="6492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교량의 총중량</a:t>
            </a:r>
            <a:r>
              <a:rPr lang="en-US" altLang="ko-KR" sz="1800" b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자중</a:t>
            </a:r>
            <a:r>
              <a:rPr lang="en-US" altLang="ko-KR" sz="1800" b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은 </a:t>
            </a:r>
            <a:endParaRPr lang="en-US" altLang="ko-KR" sz="1800" b="0"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작을 수록 좋음</a:t>
            </a:r>
          </a:p>
        </p:txBody>
      </p:sp>
      <p:sp>
        <p:nvSpPr>
          <p:cNvPr id="23561" name="AutoShape 7"/>
          <p:cNvSpPr>
            <a:spLocks noChangeArrowheads="1"/>
          </p:cNvSpPr>
          <p:nvPr/>
        </p:nvSpPr>
        <p:spPr bwMode="auto">
          <a:xfrm>
            <a:off x="152400" y="4665663"/>
            <a:ext cx="2906713" cy="64928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교량 중앙에 재하된</a:t>
            </a:r>
            <a:endParaRPr lang="en-US" altLang="ko-KR" sz="1800" b="0"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하중을 지탱</a:t>
            </a:r>
          </a:p>
        </p:txBody>
      </p:sp>
      <p:sp>
        <p:nvSpPr>
          <p:cNvPr id="23562" name="AutoShape 8"/>
          <p:cNvSpPr>
            <a:spLocks noChangeArrowheads="1"/>
          </p:cNvSpPr>
          <p:nvPr/>
        </p:nvSpPr>
        <p:spPr bwMode="auto">
          <a:xfrm>
            <a:off x="152400" y="5516563"/>
            <a:ext cx="2906713" cy="64928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0">
                <a:latin typeface="HY헤드라인M" pitchFamily="18" charset="-127"/>
                <a:ea typeface="HY헤드라인M" pitchFamily="18" charset="-127"/>
              </a:rPr>
              <a:t>외관이 보기 좋고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0">
                <a:latin typeface="HY헤드라인M" pitchFamily="18" charset="-127"/>
                <a:ea typeface="HY헤드라인M" pitchFamily="18" charset="-127"/>
              </a:rPr>
              <a:t>창의적이어야 </a:t>
            </a: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함</a:t>
            </a:r>
          </a:p>
        </p:txBody>
      </p:sp>
      <p:sp>
        <p:nvSpPr>
          <p:cNvPr id="23563" name="AutoShape 9"/>
          <p:cNvSpPr>
            <a:spLocks noChangeArrowheads="1"/>
          </p:cNvSpPr>
          <p:nvPr/>
        </p:nvSpPr>
        <p:spPr bwMode="auto">
          <a:xfrm>
            <a:off x="3781425" y="2967038"/>
            <a:ext cx="1511300" cy="14986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4800" b="0">
                <a:latin typeface="HY헤드라인M" pitchFamily="18" charset="-127"/>
                <a:ea typeface="HY헤드라인M" pitchFamily="18" charset="-127"/>
              </a:rPr>
              <a:t>설계</a:t>
            </a:r>
          </a:p>
        </p:txBody>
      </p:sp>
      <p:sp>
        <p:nvSpPr>
          <p:cNvPr id="23564" name="AutoShape 10"/>
          <p:cNvSpPr>
            <a:spLocks noChangeArrowheads="1"/>
          </p:cNvSpPr>
          <p:nvPr/>
        </p:nvSpPr>
        <p:spPr bwMode="auto">
          <a:xfrm>
            <a:off x="6084888" y="1268413"/>
            <a:ext cx="2906712" cy="6492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나무교량 외형</a:t>
            </a:r>
            <a:endParaRPr lang="en-US" altLang="ko-KR" sz="1800" b="0"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형태 및 색채</a:t>
            </a:r>
            <a:r>
              <a:rPr lang="en-US" altLang="ko-KR" sz="1800" b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1800" b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565" name="AutoShape 11"/>
          <p:cNvSpPr>
            <a:spLocks noChangeArrowheads="1"/>
          </p:cNvSpPr>
          <p:nvPr/>
        </p:nvSpPr>
        <p:spPr bwMode="auto">
          <a:xfrm>
            <a:off x="6084888" y="2330450"/>
            <a:ext cx="2906712" cy="6492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나무교량 구성요소 재료</a:t>
            </a:r>
          </a:p>
        </p:txBody>
      </p:sp>
      <p:sp>
        <p:nvSpPr>
          <p:cNvPr id="23566" name="AutoShape 12"/>
          <p:cNvSpPr>
            <a:spLocks noChangeArrowheads="1"/>
          </p:cNvSpPr>
          <p:nvPr/>
        </p:nvSpPr>
        <p:spPr bwMode="auto">
          <a:xfrm>
            <a:off x="6084888" y="3392488"/>
            <a:ext cx="2906712" cy="6492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나무교량 구성요소 칫수</a:t>
            </a:r>
          </a:p>
        </p:txBody>
      </p:sp>
      <p:sp>
        <p:nvSpPr>
          <p:cNvPr id="23567" name="AutoShape 13"/>
          <p:cNvSpPr>
            <a:spLocks noChangeArrowheads="1"/>
          </p:cNvSpPr>
          <p:nvPr/>
        </p:nvSpPr>
        <p:spPr bwMode="auto">
          <a:xfrm>
            <a:off x="6084888" y="4454525"/>
            <a:ext cx="2906712" cy="6492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나무교량 구성요소 배치</a:t>
            </a:r>
          </a:p>
        </p:txBody>
      </p:sp>
      <p:sp>
        <p:nvSpPr>
          <p:cNvPr id="23568" name="AutoShape 14"/>
          <p:cNvSpPr>
            <a:spLocks noChangeArrowheads="1"/>
          </p:cNvSpPr>
          <p:nvPr/>
        </p:nvSpPr>
        <p:spPr bwMode="auto">
          <a:xfrm>
            <a:off x="6084888" y="5516563"/>
            <a:ext cx="2906712" cy="6492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나무교량 구성요소 연결</a:t>
            </a:r>
          </a:p>
        </p:txBody>
      </p:sp>
      <p:cxnSp>
        <p:nvCxnSpPr>
          <p:cNvPr id="23569" name="AutoShape 15"/>
          <p:cNvCxnSpPr>
            <a:cxnSpLocks noChangeShapeType="1"/>
            <a:stCxn id="23557" idx="3"/>
            <a:endCxn id="23563" idx="1"/>
          </p:cNvCxnSpPr>
          <p:nvPr/>
        </p:nvCxnSpPr>
        <p:spPr bwMode="auto">
          <a:xfrm>
            <a:off x="3073400" y="1593850"/>
            <a:ext cx="693738" cy="212248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0" name="AutoShape 16"/>
          <p:cNvCxnSpPr>
            <a:cxnSpLocks noChangeShapeType="1"/>
            <a:stCxn id="23559" idx="3"/>
            <a:endCxn id="23563" idx="1"/>
          </p:cNvCxnSpPr>
          <p:nvPr/>
        </p:nvCxnSpPr>
        <p:spPr bwMode="auto">
          <a:xfrm>
            <a:off x="3073400" y="3292475"/>
            <a:ext cx="693738" cy="42386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1" name="AutoShape 17"/>
          <p:cNvCxnSpPr>
            <a:cxnSpLocks noChangeShapeType="1"/>
            <a:stCxn id="23560" idx="3"/>
            <a:endCxn id="23563" idx="1"/>
          </p:cNvCxnSpPr>
          <p:nvPr/>
        </p:nvCxnSpPr>
        <p:spPr bwMode="auto">
          <a:xfrm flipV="1">
            <a:off x="3073400" y="3716338"/>
            <a:ext cx="693738" cy="42545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2" name="AutoShape 18"/>
          <p:cNvCxnSpPr>
            <a:cxnSpLocks noChangeShapeType="1"/>
            <a:stCxn id="23562" idx="3"/>
          </p:cNvCxnSpPr>
          <p:nvPr/>
        </p:nvCxnSpPr>
        <p:spPr bwMode="auto">
          <a:xfrm flipV="1">
            <a:off x="3073400" y="3716338"/>
            <a:ext cx="693738" cy="212566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3" name="AutoShape 19"/>
          <p:cNvCxnSpPr>
            <a:cxnSpLocks noChangeShapeType="1"/>
            <a:stCxn id="23561" idx="3"/>
            <a:endCxn id="23563" idx="1"/>
          </p:cNvCxnSpPr>
          <p:nvPr/>
        </p:nvCxnSpPr>
        <p:spPr bwMode="auto">
          <a:xfrm flipV="1">
            <a:off x="3073400" y="3716338"/>
            <a:ext cx="693738" cy="127476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4" name="AutoShape 20"/>
          <p:cNvCxnSpPr>
            <a:cxnSpLocks noChangeShapeType="1"/>
            <a:stCxn id="23558" idx="3"/>
            <a:endCxn id="23563" idx="1"/>
          </p:cNvCxnSpPr>
          <p:nvPr/>
        </p:nvCxnSpPr>
        <p:spPr bwMode="auto">
          <a:xfrm>
            <a:off x="3073400" y="2443163"/>
            <a:ext cx="693738" cy="127317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5" name="AutoShape 21"/>
          <p:cNvCxnSpPr>
            <a:cxnSpLocks noChangeShapeType="1"/>
            <a:stCxn id="23563" idx="3"/>
            <a:endCxn id="23564" idx="1"/>
          </p:cNvCxnSpPr>
          <p:nvPr/>
        </p:nvCxnSpPr>
        <p:spPr bwMode="auto">
          <a:xfrm flipV="1">
            <a:off x="5307013" y="1593850"/>
            <a:ext cx="763587" cy="212248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6" name="AutoShape 22"/>
          <p:cNvCxnSpPr>
            <a:cxnSpLocks noChangeShapeType="1"/>
            <a:stCxn id="23563" idx="3"/>
            <a:endCxn id="23565" idx="1"/>
          </p:cNvCxnSpPr>
          <p:nvPr/>
        </p:nvCxnSpPr>
        <p:spPr bwMode="auto">
          <a:xfrm flipV="1">
            <a:off x="5307013" y="2655888"/>
            <a:ext cx="763587" cy="106045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7" name="AutoShape 23"/>
          <p:cNvCxnSpPr>
            <a:cxnSpLocks noChangeShapeType="1"/>
            <a:stCxn id="23563" idx="3"/>
            <a:endCxn id="23566" idx="1"/>
          </p:cNvCxnSpPr>
          <p:nvPr/>
        </p:nvCxnSpPr>
        <p:spPr bwMode="auto">
          <a:xfrm>
            <a:off x="5307013" y="3716338"/>
            <a:ext cx="763587" cy="158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8" name="AutoShape 24"/>
          <p:cNvCxnSpPr>
            <a:cxnSpLocks noChangeShapeType="1"/>
            <a:stCxn id="23563" idx="3"/>
            <a:endCxn id="23567" idx="1"/>
          </p:cNvCxnSpPr>
          <p:nvPr/>
        </p:nvCxnSpPr>
        <p:spPr bwMode="auto">
          <a:xfrm>
            <a:off x="5307013" y="3716338"/>
            <a:ext cx="763587" cy="10636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9" name="AutoShape 25"/>
          <p:cNvCxnSpPr>
            <a:cxnSpLocks noChangeShapeType="1"/>
            <a:endCxn id="23568" idx="1"/>
          </p:cNvCxnSpPr>
          <p:nvPr/>
        </p:nvCxnSpPr>
        <p:spPr bwMode="auto">
          <a:xfrm>
            <a:off x="5307013" y="3717925"/>
            <a:ext cx="763587" cy="212407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6627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F86EAA8E-118F-4815-B3E3-48C324CA075C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37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나무교량 재료</a:t>
            </a:r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152400" y="121285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marL="0" indent="0" eaLnBrk="1" hangingPunct="1">
              <a:buNone/>
            </a:pP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재료특성 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: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각재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: 0.8cm * 0.8cm * 90cm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 </a:t>
            </a:r>
            <a:r>
              <a:rPr lang="en-US" altLang="ko-KR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0.08g/cm</a:t>
            </a:r>
            <a:endParaRPr lang="en-US" altLang="ko-KR" sz="1800" b="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buFont typeface="Wingdings" pitchFamily="2" charset="2"/>
              <a:buAutoNum type="arabicPeriod"/>
            </a:pP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판재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 : 10cm * 0.2cm * 90cm,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 </a:t>
            </a:r>
            <a:r>
              <a:rPr lang="en-US" altLang="ko-KR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0.32g/cm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ko-KR" altLang="en-US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상판</a:t>
            </a:r>
            <a:r>
              <a:rPr lang="en-US" altLang="ko-KR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판재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: 50cm *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0.32g/cm =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16g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80g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을 기준으로 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할 때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총 사용가능 </a:t>
            </a:r>
            <a:r>
              <a:rPr lang="ko-KR" altLang="en-US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각재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의 양은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80 - 16 = </a:t>
            </a:r>
            <a:r>
              <a:rPr lang="en-US" altLang="ko-KR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64g </a:t>
            </a:r>
          </a:p>
          <a:p>
            <a:pPr eaLnBrk="1" hangingPunct="1">
              <a:buFontTx/>
              <a:buNone/>
            </a:pP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	 64g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/ 0.08g/cm = 800cm (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약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9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개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) </a:t>
            </a:r>
          </a:p>
          <a:p>
            <a:pPr eaLnBrk="1" hangingPunct="1">
              <a:buFontTx/>
              <a:buNone/>
            </a:pP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	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지급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재료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: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각재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15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개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,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판재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1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개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,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총 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137g</a:t>
            </a:r>
          </a:p>
          <a:p>
            <a:pPr eaLnBrk="1" hangingPunct="1">
              <a:buFontTx/>
              <a:buNone/>
            </a:pPr>
            <a:endParaRPr lang="en-US" altLang="ko-KR" sz="1800" b="0" dirty="0">
              <a:latin typeface="HY헤드라인M" pitchFamily="18" charset="-127"/>
              <a:ea typeface="HY헤드라인M" pitchFamily="18" charset="-127"/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ko-KR" altLang="en-US" sz="1800" b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단</a:t>
            </a:r>
            <a:r>
              <a:rPr lang="en-US" altLang="ko-KR" sz="18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, </a:t>
            </a:r>
            <a:r>
              <a:rPr lang="ko-KR" altLang="en-US" sz="18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재료에 따라 약간의 차이가 있으며</a:t>
            </a:r>
            <a:r>
              <a:rPr lang="en-US" altLang="ko-KR" sz="18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, </a:t>
            </a:r>
            <a:r>
              <a:rPr lang="ko-KR" altLang="en-US" sz="18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자중은 접착제 및 물감 사용에 따라 증가됨</a:t>
            </a:r>
            <a:r>
              <a:rPr lang="en-US" altLang="ko-KR" sz="1800" b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.</a:t>
            </a:r>
          </a:p>
          <a:p>
            <a:pPr eaLnBrk="1" hangingPunct="1">
              <a:buFontTx/>
              <a:buNone/>
            </a:pPr>
            <a:r>
              <a:rPr lang="ko-KR" altLang="en-US" sz="1800" b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판재를 구조체의 일부로 사용할 수 있음</a:t>
            </a:r>
            <a:r>
              <a:rPr lang="en-US" altLang="ko-KR" sz="1800" b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. </a:t>
            </a:r>
            <a:r>
              <a:rPr lang="ko-KR" altLang="en-US" sz="1800" b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보강재</a:t>
            </a:r>
            <a:r>
              <a:rPr lang="ko-KR" altLang="en-US" sz="1800" b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역할</a:t>
            </a:r>
            <a:r>
              <a:rPr lang="en-US" altLang="ko-KR" sz="1800" b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.</a:t>
            </a:r>
          </a:p>
          <a:p>
            <a:pPr eaLnBrk="1" hangingPunct="1">
              <a:buFontTx/>
              <a:buNone/>
            </a:pPr>
            <a:endParaRPr lang="en-US" altLang="ko-KR" sz="1800" b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9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6627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F86EAA8E-118F-4815-B3E3-48C324CA075C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38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나무교량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설계 및 제작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Tip</a:t>
            </a:r>
            <a:endParaRPr lang="ko-KR" altLang="en-US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152400" y="121285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buFont typeface="+mj-lt"/>
              <a:buAutoNum type="arabicPeriod"/>
            </a:pP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상부구조와 하부구조를 일체화하는 제작방법이 유리 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하나의 발사목이 상부구조와 하부구조를 동시에 구성할 수 있도록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상부구조는 </a:t>
            </a:r>
            <a:r>
              <a:rPr lang="ko-KR" altLang="en-US" sz="1800" b="0" dirty="0" err="1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사장교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, </a:t>
            </a:r>
            <a:r>
              <a:rPr lang="ko-KR" altLang="en-US" sz="1800" b="0" dirty="0" err="1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현수교와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 같이 </a:t>
            </a:r>
            <a:r>
              <a:rPr lang="ko-KR" altLang="en-US" sz="1800" b="0" dirty="0" err="1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주탑을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 세우는 </a:t>
            </a:r>
            <a:r>
              <a:rPr lang="ko-KR" altLang="en-US" sz="1800" b="0" dirty="0" err="1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형식이라기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 보다는 하부구조와 일체화되어 전체 하중을 버티는 구조물을 의미함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: </a:t>
            </a:r>
            <a:r>
              <a:rPr lang="ko-KR" altLang="en-US" sz="1800" b="0" dirty="0" err="1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사장교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/</a:t>
            </a:r>
            <a:r>
              <a:rPr lang="ko-KR" altLang="en-US" sz="1800" b="0" dirty="0" err="1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현수교는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 </a:t>
            </a:r>
            <a:r>
              <a:rPr lang="ko-KR" altLang="en-US" sz="1800" b="0" dirty="0" err="1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주탑에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 가해지는 </a:t>
            </a:r>
            <a:r>
              <a:rPr lang="ko-KR" altLang="en-US" sz="1800" b="0" dirty="0" err="1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횡방향의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 </a:t>
            </a:r>
            <a:r>
              <a:rPr lang="ko-KR" altLang="en-US" sz="1800" b="0" dirty="0" err="1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인장력을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 버티기 위해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,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 </a:t>
            </a:r>
            <a:r>
              <a:rPr lang="ko-KR" altLang="en-US" sz="1800" b="0" dirty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실험 당일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교량과 반대 방향으로 </a:t>
            </a:r>
            <a:r>
              <a:rPr lang="ko-KR" altLang="en-US" sz="1800" b="0" dirty="0" err="1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주탑과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 실험대의 볼트를 케이블로 연결해 주어야 함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. </a:t>
            </a:r>
            <a:endParaRPr lang="en-US" altLang="ko-KR" sz="1800" b="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buFont typeface="+mj-lt"/>
              <a:buAutoNum type="arabicPeriod"/>
            </a:pP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제작 시 완벽한 대칭성을 유지해야 함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eaLnBrk="1" hangingPunct="1">
              <a:buFont typeface="+mj-lt"/>
              <a:buAutoNum type="arabicPeriod"/>
            </a:pPr>
            <a:r>
              <a:rPr lang="ko-KR" altLang="en-US" sz="1800" b="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발사목을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설계치수보다 약간 크게 자른 후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사포로 손질하여 사용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eaLnBrk="1" hangingPunct="1">
              <a:buFont typeface="+mj-lt"/>
              <a:buAutoNum type="arabicPeriod"/>
            </a:pP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대형 모눈종이에 실제 크기의 설계도면을 그린 후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제작된 </a:t>
            </a:r>
            <a:r>
              <a:rPr lang="ko-KR" altLang="en-US" sz="1800" b="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발사목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부품을 직접 대보며 조립 작업을 수행하면 교량의 정밀도를 높일 수 있음</a:t>
            </a:r>
            <a:endParaRPr lang="en-US" altLang="ko-KR" sz="1800" b="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buFont typeface="+mj-lt"/>
              <a:buAutoNum type="arabicPeriod"/>
            </a:pPr>
            <a:r>
              <a:rPr lang="ko-KR" altLang="en-US" sz="1800" b="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인장력이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작용하는 연결부위는 보다 튼튼하게 접착 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800" b="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끼워맞춤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800" b="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에폭시</a:t>
            </a:r>
            <a:r>
              <a:rPr lang="ko-KR" altLang="en-US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접착제 등 이용</a:t>
            </a:r>
            <a:r>
              <a:rPr lang="en-US" altLang="ko-KR" sz="18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eaLnBrk="1" hangingPunct="1">
              <a:buFont typeface="+mj-lt"/>
              <a:buAutoNum type="arabicPeriod"/>
            </a:pPr>
            <a:endParaRPr lang="en-US" altLang="ko-KR" sz="1800" b="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57188" indent="-357188" eaLnBrk="1" hangingPunct="1">
              <a:buNone/>
            </a:pPr>
            <a:r>
              <a:rPr lang="en-US" altLang="ko-KR" sz="1800" b="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	</a:t>
            </a:r>
            <a:r>
              <a:rPr lang="ko-KR" altLang="en-US" sz="1800" b="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똑같은 설계의 교량이라도 </a:t>
            </a:r>
            <a:r>
              <a:rPr lang="ko-KR" altLang="en-US" sz="1800" b="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제작과정의 정밀성에 </a:t>
            </a:r>
            <a:r>
              <a:rPr lang="ko-KR" altLang="en-US" sz="1800" b="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따라 실</a:t>
            </a:r>
            <a:r>
              <a:rPr lang="ko-KR" altLang="en-US" sz="1800" b="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험</a:t>
            </a:r>
            <a:r>
              <a:rPr lang="ko-KR" altLang="en-US" sz="1800" b="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시 견딜 수 있는 하중 차이가 </a:t>
            </a:r>
            <a:r>
              <a:rPr lang="ko-KR" altLang="en-US" sz="1800" b="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클</a:t>
            </a:r>
            <a:r>
              <a:rPr lang="ko-KR" altLang="en-US" sz="1800" b="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수 있음 </a:t>
            </a:r>
            <a:endParaRPr lang="en-US" altLang="ko-KR" sz="1800" b="0" dirty="0" smtClean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eaLnBrk="1" hangingPunct="1">
              <a:buFont typeface="+mj-lt"/>
              <a:buAutoNum type="arabicPeriod"/>
            </a:pPr>
            <a:endParaRPr lang="ko-KR" altLang="en-US" sz="1800" b="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06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560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582412EB-2D2A-4BA8-B7CD-53F74ED83A16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39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나무교량 설계 소프트웨어</a:t>
            </a: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126132" y="1095767"/>
            <a:ext cx="80425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latin typeface="HY헤드라인M" pitchFamily="18" charset="-127"/>
                <a:ea typeface="HY헤드라인M" pitchFamily="18" charset="-127"/>
                <a:hlinkClick r:id="rId2"/>
              </a:rPr>
              <a:t>https://bridgecontest.org</a:t>
            </a:r>
            <a:r>
              <a:rPr lang="en-US" altLang="en-US" sz="1800" b="0" dirty="0" smtClean="0">
                <a:latin typeface="HY헤드라인M" pitchFamily="18" charset="-127"/>
                <a:ea typeface="HY헤드라인M" pitchFamily="18" charset="-127"/>
                <a:hlinkClick r:id="rId2"/>
              </a:rPr>
              <a:t>/</a:t>
            </a:r>
            <a:endParaRPr lang="en-US" altLang="en-US" sz="1800" b="0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  <a:hlinkClick r:id="rId3"/>
              </a:rPr>
              <a:t>http://kcjeong.cbu.ac.kr/working/CE/Design.WB/BridgeDesinerSetup.exe</a:t>
            </a: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44675"/>
            <a:ext cx="44196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844675"/>
            <a:ext cx="433546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6"/>
          <a:srcRect b="33802"/>
          <a:stretch/>
        </p:blipFill>
        <p:spPr>
          <a:xfrm>
            <a:off x="652462" y="4236139"/>
            <a:ext cx="3419475" cy="15952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4810" y="4017432"/>
            <a:ext cx="25202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Blue: tension </a:t>
            </a:r>
            <a:r>
              <a:rPr lang="ko-KR" altLang="en-US" sz="1100" b="1" dirty="0" err="1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인장력</a:t>
            </a:r>
            <a:r>
              <a:rPr lang="ko-KR" altLang="en-US" sz="11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당</a:t>
            </a:r>
            <a:r>
              <a:rPr lang="ko-KR" altLang="en-US" sz="11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기는 힘</a:t>
            </a:r>
            <a:endParaRPr lang="en-US" altLang="ko-KR" sz="1100" b="1" dirty="0" smtClean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en-US" altLang="ko-KR" sz="1100" b="1" dirty="0" smtClean="0">
                <a:solidFill>
                  <a:srgbClr val="FF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Red: Compression </a:t>
            </a:r>
            <a:r>
              <a:rPr lang="ko-KR" altLang="en-US" sz="1100" b="1" dirty="0" err="1" smtClean="0">
                <a:solidFill>
                  <a:srgbClr val="FF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압축력</a:t>
            </a:r>
            <a:r>
              <a:rPr lang="ko-KR" altLang="en-US" sz="1100" b="1" dirty="0" smtClean="0">
                <a:solidFill>
                  <a:srgbClr val="FF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b="1" dirty="0" smtClean="0">
                <a:solidFill>
                  <a:srgbClr val="FF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1100" b="1" dirty="0" smtClean="0">
                <a:solidFill>
                  <a:srgbClr val="FF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미는 힘</a:t>
            </a:r>
            <a:endParaRPr lang="ko-KR" altLang="en-US" sz="1100" b="1" dirty="0">
              <a:solidFill>
                <a:srgbClr val="FF33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512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B1FB61F9-156E-4103-8D06-B0C912D11594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교량의 종류</a:t>
            </a:r>
          </a:p>
        </p:txBody>
      </p:sp>
      <p:pic>
        <p:nvPicPr>
          <p:cNvPr id="5125" name="Picture 11" descr="사용자 삽입 이미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492375"/>
            <a:ext cx="317817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12"/>
          <p:cNvSpPr>
            <a:spLocks noChangeArrowheads="1"/>
          </p:cNvSpPr>
          <p:nvPr/>
        </p:nvSpPr>
        <p:spPr bwMode="auto">
          <a:xfrm>
            <a:off x="152400" y="1270000"/>
            <a:ext cx="8839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800100" indent="-34290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/>
            <a:r>
              <a:rPr lang="ko-KR" altLang="en-US" sz="1800" b="0" dirty="0" err="1">
                <a:latin typeface="HY헤드라인M" pitchFamily="18" charset="-127"/>
                <a:ea typeface="HY헤드라인M" pitchFamily="18" charset="-127"/>
              </a:rPr>
              <a:t>슬래브교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(Slab Bridge)</a:t>
            </a:r>
          </a:p>
          <a:p>
            <a:pPr lvl="1" eaLnBrk="1" hangingPunct="1"/>
            <a:r>
              <a:rPr lang="ko-KR" altLang="en-US" sz="1800" dirty="0" err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주부재가</a:t>
            </a:r>
            <a:r>
              <a:rPr lang="ko-KR" altLang="en-US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 err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슬래브</a:t>
            </a:r>
            <a:r>
              <a:rPr lang="ko-KR" altLang="en-US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인</a:t>
            </a:r>
            <a:r>
              <a:rPr lang="ko-KR" altLang="en-US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교량이다</a:t>
            </a:r>
            <a:r>
              <a:rPr lang="en-US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슬래브의</a:t>
            </a:r>
            <a:r>
              <a:rPr lang="ko-KR" altLang="en-US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구조에 따라 </a:t>
            </a:r>
            <a:r>
              <a:rPr lang="en-US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RC</a:t>
            </a:r>
            <a:r>
              <a:rPr lang="ko-KR" altLang="en-US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슬래브</a:t>
            </a:r>
            <a:r>
              <a:rPr lang="en-US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PSC </a:t>
            </a:r>
            <a:r>
              <a:rPr lang="ko-KR" altLang="en-US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슬래브</a:t>
            </a:r>
            <a:r>
              <a:rPr lang="en-US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중공 </a:t>
            </a:r>
            <a:r>
              <a:rPr lang="ko-KR" altLang="en-US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슬래브교등이</a:t>
            </a:r>
            <a:r>
              <a:rPr lang="ko-KR" altLang="en-US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있다</a:t>
            </a:r>
            <a:r>
              <a:rPr lang="en-US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983421"/>
            <a:ext cx="4104581" cy="2202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560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582412EB-2D2A-4BA8-B7CD-53F74ED83A16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40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나무교량 설계 소프트웨어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3"/>
            <a:ext cx="46196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41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560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582412EB-2D2A-4BA8-B7CD-53F74ED83A16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41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나무교량 설계 소프트웨어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5" b="206"/>
          <a:stretch/>
        </p:blipFill>
        <p:spPr bwMode="auto">
          <a:xfrm>
            <a:off x="119839" y="1196752"/>
            <a:ext cx="4619625" cy="365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72" b="37163"/>
          <a:stretch/>
        </p:blipFill>
        <p:spPr bwMode="auto">
          <a:xfrm>
            <a:off x="4371975" y="3501008"/>
            <a:ext cx="4619625" cy="64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29" b="36676"/>
          <a:stretch/>
        </p:blipFill>
        <p:spPr bwMode="auto">
          <a:xfrm>
            <a:off x="4371975" y="4297781"/>
            <a:ext cx="4619625" cy="67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4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560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582412EB-2D2A-4BA8-B7CD-53F74ED83A16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42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나무교량 설계 소프트웨어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196752"/>
            <a:ext cx="46196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5" b="36920"/>
          <a:stretch/>
        </p:blipFill>
        <p:spPr bwMode="auto">
          <a:xfrm>
            <a:off x="4415891" y="3422831"/>
            <a:ext cx="4619625" cy="67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29" b="36920"/>
          <a:stretch/>
        </p:blipFill>
        <p:spPr bwMode="auto">
          <a:xfrm>
            <a:off x="4416871" y="4156390"/>
            <a:ext cx="4619625" cy="6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5" b="37407"/>
          <a:stretch/>
        </p:blipFill>
        <p:spPr bwMode="auto">
          <a:xfrm>
            <a:off x="4416871" y="4869160"/>
            <a:ext cx="4619625" cy="65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6" b="37163"/>
          <a:stretch/>
        </p:blipFill>
        <p:spPr bwMode="auto">
          <a:xfrm>
            <a:off x="4417860" y="5589240"/>
            <a:ext cx="4619625" cy="63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8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560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582412EB-2D2A-4BA8-B7CD-53F74ED83A16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43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나무교량 설계 소프트웨어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30" b="209"/>
          <a:stretch/>
        </p:blipFill>
        <p:spPr bwMode="auto">
          <a:xfrm>
            <a:off x="152400" y="1093673"/>
            <a:ext cx="4619625" cy="371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6" b="36920"/>
          <a:stretch/>
        </p:blipFill>
        <p:spPr bwMode="auto">
          <a:xfrm>
            <a:off x="4361129" y="3501008"/>
            <a:ext cx="4619625" cy="64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72" b="36920"/>
          <a:stretch/>
        </p:blipFill>
        <p:spPr bwMode="auto">
          <a:xfrm>
            <a:off x="4361128" y="4293096"/>
            <a:ext cx="4619625" cy="6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8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560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582412EB-2D2A-4BA8-B7CD-53F74ED83A16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44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나무교량 설계 소프트웨어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4" b="-461"/>
          <a:stretch/>
        </p:blipFill>
        <p:spPr bwMode="auto">
          <a:xfrm>
            <a:off x="152400" y="1196752"/>
            <a:ext cx="4619625" cy="370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5" b="36920"/>
          <a:stretch/>
        </p:blipFill>
        <p:spPr bwMode="auto">
          <a:xfrm>
            <a:off x="4372962" y="3549343"/>
            <a:ext cx="4619625" cy="67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29" b="37454"/>
          <a:stretch/>
        </p:blipFill>
        <p:spPr bwMode="auto">
          <a:xfrm>
            <a:off x="4369018" y="4365104"/>
            <a:ext cx="4619625" cy="64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8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560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582412EB-2D2A-4BA8-B7CD-53F74ED83A16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45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나무교량 설계 소프트웨어</a:t>
            </a:r>
          </a:p>
        </p:txBody>
      </p:sp>
      <p:pic>
        <p:nvPicPr>
          <p:cNvPr id="3" name="그림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28475"/>
          <a:stretch/>
        </p:blipFill>
        <p:spPr>
          <a:xfrm>
            <a:off x="152400" y="1149297"/>
            <a:ext cx="8853814" cy="14962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11519" y="4535542"/>
            <a:ext cx="1653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400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Blue: tension</a:t>
            </a:r>
          </a:p>
          <a:p>
            <a:pPr algn="l"/>
            <a:r>
              <a:rPr lang="en-US" altLang="ko-KR" sz="1400" dirty="0" smtClean="0">
                <a:solidFill>
                  <a:srgbClr val="FF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Red: Compression</a:t>
            </a:r>
            <a:endParaRPr lang="ko-KR" altLang="en-US" sz="1400" dirty="0">
              <a:solidFill>
                <a:srgbClr val="FF33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4596" y="3092699"/>
            <a:ext cx="4327004" cy="1517319"/>
          </a:xfrm>
          <a:prstGeom prst="rect">
            <a:avLst/>
          </a:prstGeom>
        </p:spPr>
      </p:pic>
      <p:pic>
        <p:nvPicPr>
          <p:cNvPr id="6" name="그림 5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3115147"/>
            <a:ext cx="4327004" cy="1152109"/>
          </a:xfrm>
          <a:prstGeom prst="rect">
            <a:avLst/>
          </a:prstGeom>
        </p:spPr>
      </p:pic>
      <p:pic>
        <p:nvPicPr>
          <p:cNvPr id="2" name="그림 1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4596" y="4797152"/>
            <a:ext cx="4317479" cy="1338684"/>
          </a:xfrm>
          <a:prstGeom prst="rect">
            <a:avLst/>
          </a:prstGeom>
        </p:spPr>
      </p:pic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15457"/>
              </p:ext>
            </p:extLst>
          </p:nvPr>
        </p:nvGraphicFramePr>
        <p:xfrm>
          <a:off x="0" y="5685494"/>
          <a:ext cx="10493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name="포장기 셸 개체" showAsIcon="1" r:id="rId11" imgW="1049760" imgH="514800" progId="Package">
                  <p:embed/>
                </p:oleObj>
              </mc:Choice>
              <mc:Fallback>
                <p:oleObj name="포장기 셸 개체" showAsIcon="1" r:id="rId11" imgW="1049760" imgH="514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5685494"/>
                        <a:ext cx="1049338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230240"/>
              </p:ext>
            </p:extLst>
          </p:nvPr>
        </p:nvGraphicFramePr>
        <p:xfrm>
          <a:off x="1049993" y="5673381"/>
          <a:ext cx="104933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포장기 셸 개체" showAsIcon="1" r:id="rId13" imgW="1049760" imgH="514800" progId="Package">
                  <p:embed/>
                </p:oleObj>
              </mc:Choice>
              <mc:Fallback>
                <p:oleObj name="포장기 셸 개체" showAsIcon="1" r:id="rId13" imgW="1049760" imgH="514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49993" y="5673381"/>
                        <a:ext cx="1049337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56078"/>
              </p:ext>
            </p:extLst>
          </p:nvPr>
        </p:nvGraphicFramePr>
        <p:xfrm>
          <a:off x="2099330" y="5673381"/>
          <a:ext cx="10493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포장기 셸 개체" showAsIcon="1" r:id="rId15" imgW="1049760" imgH="514800" progId="Package">
                  <p:embed/>
                </p:oleObj>
              </mc:Choice>
              <mc:Fallback>
                <p:oleObj name="포장기 셸 개체" showAsIcon="1" r:id="rId15" imgW="1049760" imgH="514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99330" y="5673381"/>
                        <a:ext cx="1049338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개체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832411"/>
              </p:ext>
            </p:extLst>
          </p:nvPr>
        </p:nvGraphicFramePr>
        <p:xfrm>
          <a:off x="3135313" y="5659438"/>
          <a:ext cx="11080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포장기 셸 개체" showAsIcon="1" r:id="rId17" imgW="1107720" imgH="543600" progId="Package">
                  <p:embed/>
                </p:oleObj>
              </mc:Choice>
              <mc:Fallback>
                <p:oleObj name="포장기 셸 개체" showAsIcon="1" r:id="rId17" imgW="1107720" imgH="5436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135313" y="5659438"/>
                        <a:ext cx="1108075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05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453" y="4725144"/>
            <a:ext cx="5481022" cy="1360105"/>
          </a:xfrm>
          <a:prstGeom prst="rect">
            <a:avLst/>
          </a:prstGeom>
        </p:spPr>
      </p:pic>
      <p:sp>
        <p:nvSpPr>
          <p:cNvPr id="2560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560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582412EB-2D2A-4BA8-B7CD-53F74ED83A16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46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나무교량 설계 소프트웨어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1519" y="2022865"/>
            <a:ext cx="1653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400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Blue: tension</a:t>
            </a:r>
          </a:p>
          <a:p>
            <a:pPr algn="l"/>
            <a:r>
              <a:rPr lang="en-US" altLang="ko-KR" sz="1400" dirty="0" smtClean="0">
                <a:solidFill>
                  <a:srgbClr val="FF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Red: Compression</a:t>
            </a:r>
            <a:endParaRPr lang="ko-KR" altLang="en-US" sz="1400" dirty="0">
              <a:solidFill>
                <a:srgbClr val="FF33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374001"/>
              </p:ext>
            </p:extLst>
          </p:nvPr>
        </p:nvGraphicFramePr>
        <p:xfrm>
          <a:off x="5135175" y="1257310"/>
          <a:ext cx="104933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포장기 셸 개체" showAsIcon="1" r:id="rId5" imgW="1049760" imgH="514800" progId="Package">
                  <p:embed/>
                </p:oleObj>
              </mc:Choice>
              <mc:Fallback>
                <p:oleObj name="포장기 셸 개체" showAsIcon="1" r:id="rId5" imgW="1049760" imgH="514800" progId="Package">
                  <p:embed/>
                  <p:pic>
                    <p:nvPicPr>
                      <p:cNvPr id="4" name="개체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5175" y="1257310"/>
                        <a:ext cx="1049337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553385"/>
              </p:ext>
            </p:extLst>
          </p:nvPr>
        </p:nvGraphicFramePr>
        <p:xfrm>
          <a:off x="6071279" y="1258908"/>
          <a:ext cx="104933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포장기 셸 개체" showAsIcon="1" r:id="rId7" imgW="1049760" imgH="514800" progId="Package">
                  <p:embed/>
                </p:oleObj>
              </mc:Choice>
              <mc:Fallback>
                <p:oleObj name="포장기 셸 개체" showAsIcon="1" r:id="rId7" imgW="1049760" imgH="514800" progId="Package">
                  <p:embed/>
                  <p:pic>
                    <p:nvPicPr>
                      <p:cNvPr id="8" name="개체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71279" y="1258908"/>
                        <a:ext cx="1049337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701158"/>
              </p:ext>
            </p:extLst>
          </p:nvPr>
        </p:nvGraphicFramePr>
        <p:xfrm>
          <a:off x="7013715" y="1257310"/>
          <a:ext cx="104933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포장기 셸 개체" showAsIcon="1" r:id="rId9" imgW="1049760" imgH="514800" progId="Package">
                  <p:embed/>
                </p:oleObj>
              </mc:Choice>
              <mc:Fallback>
                <p:oleObj name="포장기 셸 개체" showAsIcon="1" r:id="rId9" imgW="1049760" imgH="514800" progId="Package">
                  <p:embed/>
                  <p:pic>
                    <p:nvPicPr>
                      <p:cNvPr id="9" name="개체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13715" y="1257310"/>
                        <a:ext cx="1049337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226485"/>
              </p:ext>
            </p:extLst>
          </p:nvPr>
        </p:nvGraphicFramePr>
        <p:xfrm>
          <a:off x="7964777" y="1257310"/>
          <a:ext cx="104933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포장기 셸 개체" showAsIcon="1" r:id="rId11" imgW="1049760" imgH="514800" progId="Package">
                  <p:embed/>
                </p:oleObj>
              </mc:Choice>
              <mc:Fallback>
                <p:oleObj name="포장기 셸 개체" showAsIcon="1" r:id="rId11" imgW="1049760" imgH="514800" progId="Package">
                  <p:embed/>
                  <p:pic>
                    <p:nvPicPr>
                      <p:cNvPr id="10" name="개체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964777" y="1257310"/>
                        <a:ext cx="1049337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그림 11">
            <a:hlinkClick r:id="rId13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81123" y="2036402"/>
            <a:ext cx="5754392" cy="1566473"/>
          </a:xfrm>
          <a:prstGeom prst="rect">
            <a:avLst/>
          </a:prstGeom>
        </p:spPr>
      </p:pic>
      <p:pic>
        <p:nvPicPr>
          <p:cNvPr id="7" name="그림 6">
            <a:hlinkClick r:id="rId15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4137" y="1093575"/>
            <a:ext cx="4156795" cy="986228"/>
          </a:xfrm>
          <a:prstGeom prst="rect">
            <a:avLst/>
          </a:prstGeom>
        </p:spPr>
      </p:pic>
      <p:pic>
        <p:nvPicPr>
          <p:cNvPr id="13" name="그림 12">
            <a:hlinkClick r:id="rId17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4137" y="3602875"/>
            <a:ext cx="4491879" cy="134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560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582412EB-2D2A-4BA8-B7CD-53F74ED83A16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47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나무교량 설계 소프트웨어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1556792"/>
            <a:ext cx="1653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400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Blue: tension</a:t>
            </a:r>
          </a:p>
          <a:p>
            <a:pPr algn="l"/>
            <a:r>
              <a:rPr lang="en-US" altLang="ko-KR" sz="1400" dirty="0" smtClean="0">
                <a:solidFill>
                  <a:srgbClr val="FF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Red: Compression</a:t>
            </a:r>
            <a:endParaRPr lang="ko-KR" altLang="en-US" sz="1400" dirty="0">
              <a:solidFill>
                <a:srgbClr val="FF33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88" y="2195285"/>
            <a:ext cx="8653914" cy="2961907"/>
          </a:xfrm>
          <a:prstGeom prst="rect">
            <a:avLst/>
          </a:prstGeom>
        </p:spPr>
      </p:pic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835265"/>
              </p:ext>
            </p:extLst>
          </p:nvPr>
        </p:nvGraphicFramePr>
        <p:xfrm>
          <a:off x="7941089" y="1304052"/>
          <a:ext cx="92551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포장기 셸 개체" showAsIcon="1" r:id="rId4" imgW="925920" imgH="514800" progId="Package">
                  <p:embed/>
                </p:oleObj>
              </mc:Choice>
              <mc:Fallback>
                <p:oleObj name="포장기 셸 개체" showAsIcon="1" r:id="rId4" imgW="925920" imgH="514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1089" y="1304052"/>
                        <a:ext cx="925513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470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008" y="4869160"/>
            <a:ext cx="2976563" cy="98107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919" y="4221088"/>
            <a:ext cx="3395663" cy="92392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354" y="3501008"/>
            <a:ext cx="3857625" cy="92868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3964" y="2780928"/>
            <a:ext cx="4305300" cy="966788"/>
          </a:xfrm>
          <a:prstGeom prst="rect">
            <a:avLst/>
          </a:prstGeom>
        </p:spPr>
      </p:pic>
      <p:sp>
        <p:nvSpPr>
          <p:cNvPr id="2560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560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582412EB-2D2A-4BA8-B7CD-53F74ED83A16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48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나무교량 설계 소프트웨어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2487" y="2060848"/>
            <a:ext cx="4833938" cy="97631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3584" y="1368203"/>
            <a:ext cx="5205413" cy="99536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239" y="3176300"/>
            <a:ext cx="1514475" cy="1724025"/>
          </a:xfrm>
          <a:prstGeom prst="rect">
            <a:avLst/>
          </a:prstGeom>
        </p:spPr>
      </p:pic>
      <p:cxnSp>
        <p:nvCxnSpPr>
          <p:cNvPr id="13" name="직선 연결선 12"/>
          <p:cNvCxnSpPr/>
          <p:nvPr/>
        </p:nvCxnSpPr>
        <p:spPr bwMode="auto">
          <a:xfrm>
            <a:off x="4388228" y="1180196"/>
            <a:ext cx="0" cy="505711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839621" y="5299459"/>
            <a:ext cx="1739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400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Deck</a:t>
            </a:r>
            <a:r>
              <a:rPr lang="ko-KR" altLang="en-US" sz="1400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Elevation: 4m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8660" y="4603192"/>
            <a:ext cx="1739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400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Deck</a:t>
            </a:r>
            <a:r>
              <a:rPr lang="ko-KR" altLang="en-US" sz="1400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Elevation: 8m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26979" y="3895988"/>
            <a:ext cx="1838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400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Deck</a:t>
            </a:r>
            <a:r>
              <a:rPr lang="ko-KR" altLang="en-US" sz="1400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Elevation: 12m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47351" y="3199721"/>
            <a:ext cx="1838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Deck</a:t>
            </a:r>
            <a:r>
              <a:rPr lang="ko-KR" altLang="en-US" sz="1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Elevation: 16m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00469" y="2492500"/>
            <a:ext cx="1838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400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Deck</a:t>
            </a:r>
            <a:r>
              <a:rPr lang="ko-KR" altLang="en-US" sz="1400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Elevation: 20m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88471" y="1796233"/>
            <a:ext cx="1838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400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Deck</a:t>
            </a:r>
            <a:r>
              <a:rPr lang="ko-KR" altLang="en-US" sz="1400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Elevation: 24m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543" y="1182630"/>
            <a:ext cx="1512141" cy="192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설계도 작성 요령 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dirty="0" err="1">
                <a:latin typeface="HY헤드라인M" pitchFamily="18" charset="-127"/>
                <a:ea typeface="HY헤드라인M" pitchFamily="18" charset="-127"/>
              </a:rPr>
              <a:t>각법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err="1">
                <a:latin typeface="HY헤드라인M" pitchFamily="18" charset="-127"/>
                <a:ea typeface="HY헤드라인M" pitchFamily="18" charset="-127"/>
              </a:rPr>
              <a:t>정투상도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dirty="0"/>
          </a:p>
        </p:txBody>
      </p:sp>
      <p:pic>
        <p:nvPicPr>
          <p:cNvPr id="3074" name="Picture 2" descr="그림 D4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8" y="1183777"/>
            <a:ext cx="3649202" cy="250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그림 D4-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6" t="2531" r="2326" b="44613"/>
          <a:stretch/>
        </p:blipFill>
        <p:spPr bwMode="auto">
          <a:xfrm>
            <a:off x="3968824" y="2673396"/>
            <a:ext cx="5067672" cy="351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3968824" y="2195572"/>
            <a:ext cx="3903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18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정확한 치수 표시</a:t>
            </a:r>
            <a:endParaRPr lang="ko-KR" altLang="en-US" sz="18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152400" y="6477000"/>
            <a:ext cx="7162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11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7467600" y="6477000"/>
            <a:ext cx="1524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F941EF2E-C89A-4540-85ED-5278B1396132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49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004047" y="5595748"/>
            <a:ext cx="936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18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정면도</a:t>
            </a:r>
            <a:endParaRPr lang="ko-KR" altLang="en-US" sz="18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288605" y="4059060"/>
            <a:ext cx="1243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18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우측면도</a:t>
            </a:r>
            <a:endParaRPr lang="ko-KR" altLang="en-US" sz="18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067944" y="2780928"/>
            <a:ext cx="1243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18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평면도</a:t>
            </a:r>
            <a:endParaRPr lang="ko-KR" altLang="en-US" sz="18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494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6147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1A82A4F3-6983-483F-9268-6F16B348DBD9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교량의 종류</a:t>
            </a:r>
          </a:p>
        </p:txBody>
      </p:sp>
      <p:pic>
        <p:nvPicPr>
          <p:cNvPr id="6149" name="Picture 5" descr="1377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3141663"/>
            <a:ext cx="31019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52400" y="1268413"/>
            <a:ext cx="8839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800100" indent="-34290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/>
            <a:r>
              <a:rPr lang="ko-KR" altLang="ko-KR" sz="1800" b="0" dirty="0" err="1">
                <a:latin typeface="HY헤드라인M" pitchFamily="18" charset="-127"/>
                <a:ea typeface="HY헤드라인M" pitchFamily="18" charset="-127"/>
              </a:rPr>
              <a:t>거더교</a:t>
            </a:r>
            <a:r>
              <a:rPr lang="ko-KR" altLang="ko-KR" sz="1800" b="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ko-KR" sz="1800" b="0" dirty="0" err="1">
                <a:latin typeface="HY헤드라인M" pitchFamily="18" charset="-127"/>
                <a:ea typeface="HY헤드라인M" pitchFamily="18" charset="-127"/>
              </a:rPr>
              <a:t>Girder</a:t>
            </a:r>
            <a:r>
              <a:rPr lang="ko-KR" altLang="ko-KR" sz="1800" b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b="0" dirty="0" err="1">
                <a:latin typeface="HY헤드라인M" pitchFamily="18" charset="-127"/>
                <a:ea typeface="HY헤드라인M" pitchFamily="18" charset="-127"/>
              </a:rPr>
              <a:t>Bridge</a:t>
            </a:r>
            <a:r>
              <a:rPr lang="ko-KR" altLang="ko-KR" sz="1800" b="0" dirty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1800" b="0" dirty="0">
              <a:latin typeface="HY헤드라인M" pitchFamily="18" charset="-127"/>
              <a:ea typeface="HY헤드라인M" pitchFamily="18" charset="-127"/>
            </a:endParaRPr>
          </a:p>
          <a:p>
            <a:pPr lvl="1" eaLnBrk="1" hangingPunct="1"/>
            <a:r>
              <a:rPr lang="ko-KR" altLang="ko-KR" sz="1800" dirty="0" err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거더</a:t>
            </a:r>
            <a:r>
              <a:rPr lang="ko-KR" altLang="ko-KR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(보</a:t>
            </a:r>
            <a:r>
              <a:rPr lang="ko-KR" altLang="ko-KR" sz="1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en-US" altLang="ko-KR" sz="1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형</a:t>
            </a:r>
            <a:r>
              <a:rPr lang="ko-KR" altLang="ko-KR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)를 </a:t>
            </a:r>
            <a:r>
              <a:rPr lang="ko-KR" altLang="ko-KR" sz="1800" dirty="0" err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교량를</a:t>
            </a:r>
            <a:r>
              <a:rPr lang="ko-KR" altLang="ko-KR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 err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종방향</a:t>
            </a:r>
            <a:r>
              <a:rPr lang="ko-KR" altLang="ko-KR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(차량진행방향)으로 가설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한 교량. 일반적으로 가장 많이 사용되는 형식이다.</a:t>
            </a:r>
          </a:p>
          <a:p>
            <a:pPr lvl="1" eaLnBrk="1" hangingPunct="1"/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종류는 강합성상형교(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스틸박스거더교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),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강상판형교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T형교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플레이트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거더교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PSC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Beam교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RC거더교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PSC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Box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거더교</a:t>
            </a:r>
            <a:r>
              <a:rPr lang="ko-KR" altLang="ko-KR" sz="1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en-US" altLang="ko-KR" sz="1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강판형교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플레이트거더교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),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프리플렉스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빔교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등이 있다.</a:t>
            </a:r>
            <a:endParaRPr lang="en-US" altLang="ko-KR" sz="18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151" name="Picture 8" descr="clip_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138613"/>
            <a:ext cx="20574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설계도 작성 요령 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dirty="0" err="1" smtClean="0">
                <a:latin typeface="HY헤드라인M" pitchFamily="18" charset="-127"/>
                <a:ea typeface="HY헤드라인M" pitchFamily="18" charset="-127"/>
              </a:rPr>
              <a:t>Sketchup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설계도</a:t>
            </a:r>
            <a:endParaRPr lang="ko-KR" altLang="en-US" dirty="0"/>
          </a:p>
        </p:txBody>
      </p:sp>
      <p:sp>
        <p:nvSpPr>
          <p:cNvPr id="10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152400" y="6477000"/>
            <a:ext cx="7162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11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7467600" y="6477000"/>
            <a:ext cx="1524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F941EF2E-C89A-4540-85ED-5278B1396132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50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00" y="1478546"/>
            <a:ext cx="4429109" cy="317661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887" y="1478546"/>
            <a:ext cx="2886075" cy="1104900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2681260"/>
            <a:ext cx="3076575" cy="172402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4566234"/>
            <a:ext cx="2667000" cy="10668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2869" y="5718160"/>
            <a:ext cx="6858594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4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설계도 작성 요령 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dirty="0" err="1" smtClean="0">
                <a:latin typeface="HY헤드라인M" pitchFamily="18" charset="-127"/>
                <a:ea typeface="HY헤드라인M" pitchFamily="18" charset="-127"/>
              </a:rPr>
              <a:t>Sketchup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설계도</a:t>
            </a:r>
            <a:endParaRPr lang="ko-KR" altLang="en-US" dirty="0"/>
          </a:p>
        </p:txBody>
      </p:sp>
      <p:sp>
        <p:nvSpPr>
          <p:cNvPr id="10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152400" y="6477000"/>
            <a:ext cx="7162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11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7467600" y="6477000"/>
            <a:ext cx="1524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F941EF2E-C89A-4540-85ED-5278B1396132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51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479459" y="1268760"/>
            <a:ext cx="8196997" cy="4875182"/>
            <a:chOff x="2995" y="1232609"/>
            <a:chExt cx="9441452" cy="5615324"/>
          </a:xfrm>
        </p:grpSpPr>
        <p:sp>
          <p:nvSpPr>
            <p:cNvPr id="16" name="직사각형 15"/>
            <p:cNvSpPr/>
            <p:nvPr/>
          </p:nvSpPr>
          <p:spPr>
            <a:xfrm>
              <a:off x="2995" y="1232609"/>
              <a:ext cx="9441452" cy="5615324"/>
            </a:xfrm>
            <a:prstGeom prst="rect">
              <a:avLst/>
            </a:prstGeom>
            <a:solidFill>
              <a:srgbClr val="C6CDD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369877" y="1414625"/>
              <a:ext cx="8726240" cy="5232259"/>
              <a:chOff x="4578258" y="2726293"/>
              <a:chExt cx="6039173" cy="3621092"/>
            </a:xfrm>
          </p:grpSpPr>
          <p:pic>
            <p:nvPicPr>
              <p:cNvPr id="18" name="그림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63439" y="3947085"/>
                <a:ext cx="4452938" cy="24003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8258" y="2726293"/>
                <a:ext cx="4229100" cy="140493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0" name="그림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17243" y="4014203"/>
                <a:ext cx="1500188" cy="2052638"/>
              </a:xfrm>
              <a:prstGeom prst="rect">
                <a:avLst/>
              </a:prstGeom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5052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7651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1C57438D-0BB2-4A3E-A814-D51DB58D73B3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52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나무교량 설계보고서 포함 내용</a:t>
            </a:r>
          </a:p>
        </p:txBody>
      </p:sp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152400" y="121285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buFont typeface="Wingdings" pitchFamily="2" charset="2"/>
              <a:buAutoNum type="arabicPeriod"/>
            </a:pP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교량에 대한 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개념도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변경내용 포함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) --- </a:t>
            </a:r>
            <a:r>
              <a:rPr lang="en-US" altLang="ko-KR" sz="1800" b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sz="180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*.</a:t>
            </a:r>
            <a:r>
              <a:rPr lang="en-US" altLang="ko-KR" sz="180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skp, *.dwg </a:t>
            </a:r>
            <a:r>
              <a:rPr lang="ko-KR" altLang="en-US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파일 첨부</a:t>
            </a:r>
            <a:r>
              <a:rPr lang="en-US" altLang="ko-KR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1800" b="0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buFont typeface="Wingdings" pitchFamily="2" charset="2"/>
              <a:buAutoNum type="arabicPeriod"/>
            </a:pP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교량 개념도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조감도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를 기준으로 제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1800" b="0" dirty="0" err="1" smtClean="0">
                <a:latin typeface="HY헤드라인M" pitchFamily="18" charset="-127"/>
                <a:ea typeface="HY헤드라인M" pitchFamily="18" charset="-127"/>
              </a:rPr>
              <a:t>각법에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 의거 정면도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평면도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err="1" smtClean="0">
                <a:latin typeface="HY헤드라인M" pitchFamily="18" charset="-127"/>
                <a:ea typeface="HY헤드라인M" pitchFamily="18" charset="-127"/>
              </a:rPr>
              <a:t>우측면도를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 컴퓨터를 이용하여 정확한 치수와 함께 작성 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sz="1800" b="0" dirty="0" err="1" smtClean="0">
                <a:latin typeface="HY헤드라인M" pitchFamily="18" charset="-127"/>
                <a:ea typeface="HY헤드라인M" pitchFamily="18" charset="-127"/>
              </a:rPr>
              <a:t>Sketchup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0" dirty="0" err="1" smtClean="0">
                <a:latin typeface="HY헤드라인M" pitchFamily="18" charset="-127"/>
                <a:ea typeface="HY헤드라인M" pitchFamily="18" charset="-127"/>
              </a:rPr>
              <a:t>평행투영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뷰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치수 기능 활용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교량을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구성하는 부품을 정의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부품번호</a:t>
            </a:r>
            <a:r>
              <a:rPr lang="en-US" altLang="ko-KR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err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부품명</a:t>
            </a:r>
            <a:r>
              <a:rPr lang="en-US" altLang="ko-KR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부품그림</a:t>
            </a:r>
            <a:r>
              <a:rPr lang="en-US" altLang="ko-KR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부품치수</a:t>
            </a:r>
            <a:r>
              <a:rPr lang="en-US" altLang="ko-KR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가로</a:t>
            </a:r>
            <a:r>
              <a:rPr lang="en-US" altLang="ko-KR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세로</a:t>
            </a:r>
            <a:r>
              <a:rPr lang="en-US" altLang="ko-KR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높이</a:t>
            </a:r>
            <a:r>
              <a:rPr lang="en-US" altLang="ko-KR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), </a:t>
            </a:r>
            <a:r>
              <a:rPr lang="ko-KR" altLang="en-US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필요수량</a:t>
            </a:r>
            <a:endParaRPr lang="en-US" altLang="ko-KR" sz="1800" b="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buFont typeface="Wingdings" pitchFamily="2" charset="2"/>
              <a:buAutoNum type="arabicPeriod"/>
            </a:pP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소요 재료의 수량 및 무게를 추정한 후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완성된 교량의 중량을 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예상</a:t>
            </a:r>
            <a:endParaRPr lang="en-US" altLang="ko-KR" sz="1800" b="0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buFont typeface="Wingdings" pitchFamily="2" charset="2"/>
              <a:buAutoNum type="arabicPeriod"/>
            </a:pP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상부구조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하부구조에 대한 </a:t>
            </a:r>
            <a:r>
              <a:rPr lang="ko-KR" altLang="en-US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제작방법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을 부품번호와 교량의 부위를 이용하여 상세하게 서술</a:t>
            </a:r>
            <a:endParaRPr lang="en-US" altLang="ko-KR" sz="1800" b="0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buFont typeface="Wingdings" pitchFamily="2" charset="2"/>
              <a:buAutoNum type="arabicPeriod"/>
            </a:pP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컴퓨터 시뮬레이션 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결과</a:t>
            </a:r>
            <a:r>
              <a:rPr lang="en-US" altLang="ko-KR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sz="1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*.</a:t>
            </a:r>
            <a:r>
              <a:rPr lang="en-US" altLang="ko-KR" sz="180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bdc</a:t>
            </a:r>
            <a:r>
              <a:rPr lang="en-US" altLang="ko-KR" sz="1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파일 첨부</a:t>
            </a:r>
            <a:r>
              <a:rPr lang="en-US" altLang="ko-KR" sz="1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와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결과의 활용방안 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서술 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어느 부위를 보다 굵고 튼튼하게 만들 것인가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?)</a:t>
            </a:r>
            <a:endParaRPr lang="ko-KR" altLang="en-US" sz="1800" b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36867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B2583E7C-4C27-42B5-860A-276B36E7807B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53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Wood Bridge System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개발보고서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ko-KR" sz="2800" b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Wood Bridge System</a:t>
            </a:r>
            <a:r>
              <a:rPr lang="ko-KR" altLang="en-US" sz="2800" b="0" smtClean="0">
                <a:latin typeface="HY헤드라인M" pitchFamily="18" charset="-127"/>
                <a:ea typeface="HY헤드라인M" pitchFamily="18" charset="-127"/>
              </a:rPr>
              <a:t> 명칭</a:t>
            </a:r>
          </a:p>
          <a:p>
            <a:pPr eaLnBrk="1" hangingPunct="1"/>
            <a:endParaRPr lang="ko-KR" altLang="en-US" sz="2800" b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b="0" smtClean="0">
                <a:latin typeface="HY헤드라인M" pitchFamily="18" charset="-127"/>
                <a:ea typeface="HY헤드라인M" pitchFamily="18" charset="-127"/>
              </a:rPr>
              <a:t>충북대학교 공과대학 토목공학부</a:t>
            </a:r>
          </a:p>
          <a:p>
            <a:pPr eaLnBrk="1" hangingPunct="1"/>
            <a:r>
              <a:rPr lang="ko-KR" altLang="en-US" b="0" smtClean="0">
                <a:latin typeface="HY헤드라인M" pitchFamily="18" charset="-127"/>
                <a:ea typeface="HY헤드라인M" pitchFamily="18" charset="-127"/>
              </a:rPr>
              <a:t>00조.팀이름</a:t>
            </a:r>
            <a:endParaRPr lang="en-US" altLang="ko-KR" b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37891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FA538992-FD94-42A3-A2B7-B3DF527CA002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54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개발보고서 포함 내용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52736"/>
            <a:ext cx="8812213" cy="5184576"/>
          </a:xfrm>
          <a:noFill/>
        </p:spPr>
        <p:txBody>
          <a:bodyPr/>
          <a:lstStyle/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구성원 역할 분담 내역</a:t>
            </a:r>
          </a:p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시스템 개발 과정 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프로젝트 수행기록을 사진과 글을 이용하여 서술</a:t>
            </a:r>
            <a:endParaRPr lang="en-US" altLang="ko-KR" b="0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아이디어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창출 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b="0" dirty="0" err="1" smtClean="0">
                <a:latin typeface="HY헤드라인M" pitchFamily="18" charset="-127"/>
                <a:ea typeface="HY헤드라인M" pitchFamily="18" charset="-127"/>
              </a:rPr>
              <a:t>브레인스토밍을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 통한 아이디어 도출과정 서술</a:t>
            </a:r>
            <a:endParaRPr lang="en-US" altLang="ko-KR" b="0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아이디어 다듬기 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아이디어 그룹화 및 다듬기 과정 서술</a:t>
            </a:r>
            <a:endParaRPr lang="en-US" altLang="ko-KR" b="0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아이디어 판정 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최종적으로 선정된 아이디어 서술</a:t>
            </a:r>
            <a:endParaRPr lang="en-US" altLang="ko-KR" b="0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개념도의 변화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수정보완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 과정 서술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b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최종 </a:t>
            </a:r>
            <a:r>
              <a:rPr lang="en-US" altLang="ko-KR" b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Sketchup, CAD </a:t>
            </a:r>
            <a:r>
              <a:rPr lang="ko-KR" altLang="en-US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파일 </a:t>
            </a:r>
            <a:r>
              <a:rPr lang="ko-KR" altLang="en-US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첨부</a:t>
            </a:r>
            <a:r>
              <a:rPr lang="en-US" altLang="ko-KR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b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(*.</a:t>
            </a:r>
            <a:r>
              <a:rPr lang="en-US" altLang="ko-KR" b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skp, dwg)</a:t>
            </a:r>
            <a:endParaRPr lang="ko-KR" altLang="en-US" b="0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시스템 설계도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 : </a:t>
            </a:r>
            <a:r>
              <a:rPr lang="ko-KR" altLang="en-US" b="0" dirty="0">
                <a:latin typeface="HY헤드라인M" pitchFamily="18" charset="-127"/>
                <a:ea typeface="HY헤드라인M" pitchFamily="18" charset="-127"/>
              </a:rPr>
              <a:t>정면도</a:t>
            </a:r>
            <a:r>
              <a:rPr lang="en-US" altLang="ko-KR" b="0" dirty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b="0" dirty="0">
                <a:latin typeface="HY헤드라인M" pitchFamily="18" charset="-127"/>
                <a:ea typeface="HY헤드라인M" pitchFamily="18" charset="-127"/>
              </a:rPr>
              <a:t> 평면도</a:t>
            </a:r>
            <a:r>
              <a:rPr lang="en-US" altLang="ko-KR" b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b="0" dirty="0">
                <a:latin typeface="HY헤드라인M" pitchFamily="18" charset="-127"/>
                <a:ea typeface="HY헤드라인M" pitchFamily="18" charset="-127"/>
              </a:rPr>
              <a:t>우측면도 </a:t>
            </a:r>
            <a:r>
              <a:rPr lang="en-US" altLang="ko-KR" b="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b="0" dirty="0">
                <a:latin typeface="HY헤드라인M" pitchFamily="18" charset="-127"/>
                <a:ea typeface="HY헤드라인M" pitchFamily="18" charset="-127"/>
              </a:rPr>
              <a:t>완성된 </a:t>
            </a:r>
            <a:r>
              <a:rPr lang="en-US" altLang="ko-KR" b="0" dirty="0">
                <a:latin typeface="HY헤드라인M" pitchFamily="18" charset="-127"/>
                <a:ea typeface="HY헤드라인M" pitchFamily="18" charset="-127"/>
              </a:rPr>
              <a:t>System</a:t>
            </a:r>
            <a:r>
              <a:rPr lang="ko-KR" altLang="en-US" b="0" dirty="0">
                <a:latin typeface="HY헤드라인M" pitchFamily="18" charset="-127"/>
                <a:ea typeface="HY헤드라인M" pitchFamily="18" charset="-127"/>
              </a:rPr>
              <a:t>과</a:t>
            </a:r>
            <a:r>
              <a:rPr lang="en-US" altLang="ko-KR" b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b="0" dirty="0">
                <a:latin typeface="HY헤드라인M" pitchFamily="18" charset="-127"/>
                <a:ea typeface="HY헤드라인M" pitchFamily="18" charset="-127"/>
              </a:rPr>
              <a:t>설계도는 반드시 일치해야 함</a:t>
            </a:r>
            <a:r>
              <a:rPr lang="en-US" altLang="ko-KR" b="0" dirty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b="0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부품정의 및 제작방법 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시스템을 설계도와 제작방법 만으로 누구나 재현할 수 있도록 상세하게 서술</a:t>
            </a:r>
            <a:endParaRPr lang="en-US" altLang="ko-KR" b="0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완성된 시스템 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시스템에 대한 사진 및 소개</a:t>
            </a:r>
          </a:p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시뮬레이션 및 결과 활용 내용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최종 </a:t>
            </a:r>
            <a:r>
              <a:rPr lang="en-US" altLang="ko-KR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Simulation </a:t>
            </a:r>
            <a:r>
              <a:rPr lang="ko-KR" altLang="en-US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파일 </a:t>
            </a:r>
            <a:r>
              <a:rPr lang="ko-KR" altLang="en-US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첨부 </a:t>
            </a:r>
            <a:r>
              <a:rPr lang="en-US" altLang="ko-KR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(*.</a:t>
            </a:r>
            <a:r>
              <a:rPr lang="en-US" altLang="ko-KR" b="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bdc</a:t>
            </a:r>
            <a:r>
              <a:rPr lang="en-US" altLang="ko-KR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b="0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사전 </a:t>
            </a:r>
            <a:r>
              <a:rPr lang="ko-KR" altLang="en-US" b="0" dirty="0" err="1" smtClean="0">
                <a:latin typeface="HY헤드라인M" pitchFamily="18" charset="-127"/>
                <a:ea typeface="HY헤드라인M" pitchFamily="18" charset="-127"/>
              </a:rPr>
              <a:t>재하실험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 결과 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교량을 실험대에 거치한 후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바구니를 장착한 모습을 촬영하여 포함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b="0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참고문헌 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사이트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38915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ECCE7A4D-0FE4-478B-B59B-2BCB16247BD6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55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Wood Bridge </a:t>
            </a:r>
            <a:r>
              <a:rPr lang="en-US" altLang="ko-KR" smtClean="0">
                <a:latin typeface="HY헤드라인M" pitchFamily="18" charset="-127"/>
                <a:ea typeface="HY헤드라인M" pitchFamily="18" charset="-127"/>
              </a:rPr>
              <a:t>System </a:t>
            </a:r>
            <a:r>
              <a:rPr lang="ko-KR" altLang="en-US">
                <a:latin typeface="HY헤드라인M" pitchFamily="18" charset="-127"/>
                <a:ea typeface="HY헤드라인M" pitchFamily="18" charset="-127"/>
              </a:rPr>
              <a:t>결과보고서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ko-KR" sz="2800" b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Wood Bridge System</a:t>
            </a:r>
            <a:r>
              <a:rPr lang="ko-KR" altLang="en-US" sz="2800" smtClean="0">
                <a:latin typeface="HY헤드라인M" pitchFamily="18" charset="-127"/>
                <a:ea typeface="HY헤드라인M" pitchFamily="18" charset="-127"/>
              </a:rPr>
              <a:t> 명칭</a:t>
            </a:r>
          </a:p>
          <a:p>
            <a:pPr eaLnBrk="1" hangingPunct="1"/>
            <a:endParaRPr lang="ko-KR" altLang="en-US" sz="280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b="0" smtClean="0">
                <a:latin typeface="HY헤드라인M" pitchFamily="18" charset="-127"/>
                <a:ea typeface="HY헤드라인M" pitchFamily="18" charset="-127"/>
              </a:rPr>
              <a:t>충북대학교 공과대학 토목공학부</a:t>
            </a:r>
          </a:p>
          <a:p>
            <a:pPr eaLnBrk="1" hangingPunct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00조.팀이름</a:t>
            </a:r>
            <a:endParaRPr lang="en-US" altLang="ko-KR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3993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25192DEA-2C07-4B42-8E47-0C0217C70562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56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>
                <a:latin typeface="HY헤드라인M" pitchFamily="18" charset="-127"/>
                <a:ea typeface="HY헤드라인M" pitchFamily="18" charset="-127"/>
              </a:rPr>
              <a:t>결과보고서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포함 내용 </a:t>
            </a:r>
            <a:r>
              <a:rPr lang="en-US" altLang="ko-KR" smtClean="0">
                <a:latin typeface="HY헤드라인M" pitchFamily="18" charset="-127"/>
                <a:ea typeface="HY헤드라인M" pitchFamily="18" charset="-127"/>
              </a:rPr>
              <a:t>(1/2)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조별 실험결과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err="1">
                <a:latin typeface="HY헤드라인M" pitchFamily="18" charset="-127"/>
                <a:ea typeface="HY헤드라인M" pitchFamily="18" charset="-127"/>
              </a:rPr>
              <a:t>정량자료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에 대한 종합적 비교평가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조별 시스템 각각에 대한 장단점 분석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자 시스템 단점에 대한 보완 방향 수립 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  <a:p>
            <a:pPr marL="357188" indent="-357188" eaLnBrk="1" hangingPunct="1">
              <a:buNone/>
            </a:pP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	(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시스템 파괴 사진 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&amp; 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보완 시스템 개념도 포함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  <a:p>
            <a:pPr marL="0" indent="357188" eaLnBrk="1" hangingPunct="1">
              <a:buNone/>
            </a:pPr>
            <a:r>
              <a:rPr lang="ko-KR" altLang="en-US" b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보완 </a:t>
            </a:r>
            <a:r>
              <a:rPr lang="en-US" altLang="ko-KR" b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Sketchup, CAD </a:t>
            </a:r>
            <a:r>
              <a:rPr lang="ko-KR" altLang="en-US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파일 첨부</a:t>
            </a:r>
            <a:r>
              <a:rPr lang="en-US" altLang="ko-KR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b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(*.</a:t>
            </a:r>
            <a:r>
              <a:rPr lang="en-US" altLang="ko-KR" b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skp, *.dwg)</a:t>
            </a:r>
            <a:endParaRPr lang="en-US" altLang="ko-KR" b="0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조원 프로젝트 수행 후기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팀원 기여도 평가</a:t>
            </a:r>
            <a:endParaRPr lang="en-US" altLang="ko-KR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조별 상호 </a:t>
            </a:r>
            <a:r>
              <a:rPr lang="ko-KR" altLang="en-US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평가</a:t>
            </a:r>
            <a:endParaRPr lang="en-US" altLang="ko-KR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3993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25192DEA-2C07-4B42-8E47-0C0217C70562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57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>
                <a:latin typeface="HY헤드라인M" pitchFamily="18" charset="-127"/>
                <a:ea typeface="HY헤드라인M" pitchFamily="18" charset="-127"/>
              </a:rPr>
              <a:t>결과보고서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포함 내용 </a:t>
            </a:r>
            <a:r>
              <a:rPr lang="en-US" altLang="ko-KR" smtClean="0">
                <a:latin typeface="HY헤드라인M" pitchFamily="18" charset="-127"/>
                <a:ea typeface="HY헤드라인M" pitchFamily="18" charset="-127"/>
              </a:rPr>
              <a:t>(2/2)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팀원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기여도 평가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741960"/>
              </p:ext>
            </p:extLst>
          </p:nvPr>
        </p:nvGraphicFramePr>
        <p:xfrm>
          <a:off x="646113" y="1700808"/>
          <a:ext cx="7993062" cy="42484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8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4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82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맑은 고딕" pitchFamily="50" charset="-127"/>
                          <a:ea typeface="맑은 고딕" pitchFamily="50" charset="-127"/>
                        </a:rPr>
                        <a:t>기여도 내용</a:t>
                      </a:r>
                      <a:endParaRPr lang="ko-KR" altLang="en-US" sz="13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맑은 고딕" pitchFamily="50" charset="-127"/>
                          <a:ea typeface="맑은 고딕" pitchFamily="50" charset="-127"/>
                        </a:rPr>
                        <a:t>팀원</a:t>
                      </a:r>
                      <a:endParaRPr lang="ko-KR" altLang="en-US" sz="13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85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조장</a:t>
                      </a:r>
                      <a:endParaRPr lang="ko-KR" altLang="en-US" sz="13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맑은 고딕" pitchFamily="50" charset="-127"/>
                          <a:ea typeface="맑은 고딕" pitchFamily="50" charset="-127"/>
                        </a:rPr>
                        <a:t>아무개</a:t>
                      </a:r>
                      <a:endParaRPr lang="ko-KR" altLang="en-US" sz="13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과제계획서</a:t>
                      </a:r>
                      <a:endParaRPr lang="ko-KR" altLang="en-US" sz="13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latin typeface="맑은 고딕" pitchFamily="50" charset="-127"/>
                          <a:ea typeface="맑은 고딕" pitchFamily="50" charset="-127"/>
                        </a:rPr>
                        <a:t>작성책임자</a:t>
                      </a: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smtClean="0">
                          <a:latin typeface="맑은 고딕" pitchFamily="50" charset="-127"/>
                          <a:ea typeface="맑은 고딕" pitchFamily="50" charset="-127"/>
                        </a:rPr>
                        <a:t>아무개</a:t>
                      </a:r>
                      <a:endParaRPr lang="ko-KR" altLang="en-US" sz="13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맑은 고딕" pitchFamily="50" charset="-127"/>
                          <a:ea typeface="맑은 고딕" pitchFamily="50" charset="-127"/>
                        </a:rPr>
                        <a:t>발표자</a:t>
                      </a:r>
                      <a:endParaRPr lang="ko-KR" altLang="en-US" sz="13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latin typeface="맑은 고딕" pitchFamily="50" charset="-127"/>
                          <a:ea typeface="맑은 고딕" pitchFamily="50" charset="-127"/>
                        </a:rPr>
                        <a:t>아무개</a:t>
                      </a: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8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smtClean="0">
                          <a:latin typeface="맑은 고딕" pitchFamily="50" charset="-127"/>
                          <a:ea typeface="맑은 고딕" pitchFamily="50" charset="-127"/>
                        </a:rPr>
                        <a:t>설계보고서</a:t>
                      </a:r>
                      <a:endParaRPr lang="ko-KR" altLang="en-US" sz="13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latin typeface="맑은 고딕" pitchFamily="50" charset="-127"/>
                          <a:ea typeface="맑은 고딕" pitchFamily="50" charset="-127"/>
                        </a:rPr>
                        <a:t>작성책임자</a:t>
                      </a: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smtClean="0">
                          <a:latin typeface="맑은 고딕" pitchFamily="50" charset="-127"/>
                          <a:ea typeface="맑은 고딕" pitchFamily="50" charset="-127"/>
                        </a:rPr>
                        <a:t>아무개</a:t>
                      </a:r>
                      <a:endParaRPr lang="ko-KR" altLang="en-US" sz="13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맑은 고딕" pitchFamily="50" charset="-127"/>
                          <a:ea typeface="맑은 고딕" pitchFamily="50" charset="-127"/>
                        </a:rPr>
                        <a:t>발표자</a:t>
                      </a:r>
                      <a:endParaRPr lang="ko-KR" altLang="en-US" sz="13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latin typeface="맑은 고딕" pitchFamily="50" charset="-127"/>
                          <a:ea typeface="맑은 고딕" pitchFamily="50" charset="-127"/>
                        </a:rPr>
                        <a:t>아무개</a:t>
                      </a: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8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맑은 고딕" pitchFamily="50" charset="-127"/>
                          <a:ea typeface="맑은 고딕" pitchFamily="50" charset="-127"/>
                        </a:rPr>
                        <a:t>개발보고서</a:t>
                      </a:r>
                      <a:endParaRPr lang="ko-KR" altLang="en-US" sz="13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latin typeface="맑은 고딕" pitchFamily="50" charset="-127"/>
                          <a:ea typeface="맑은 고딕" pitchFamily="50" charset="-127"/>
                        </a:rPr>
                        <a:t>작성책임자</a:t>
                      </a: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smtClean="0">
                          <a:latin typeface="맑은 고딕" pitchFamily="50" charset="-127"/>
                          <a:ea typeface="맑은 고딕" pitchFamily="50" charset="-127"/>
                        </a:rPr>
                        <a:t>아무개</a:t>
                      </a:r>
                      <a:endParaRPr lang="ko-KR" altLang="en-US" sz="13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4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맑은 고딕" pitchFamily="50" charset="-127"/>
                          <a:ea typeface="맑은 고딕" pitchFamily="50" charset="-127"/>
                        </a:rPr>
                        <a:t>발표자</a:t>
                      </a:r>
                      <a:endParaRPr lang="ko-KR" altLang="en-US" sz="13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latin typeface="맑은 고딕" pitchFamily="50" charset="-127"/>
                          <a:ea typeface="맑은 고딕" pitchFamily="50" charset="-127"/>
                        </a:rPr>
                        <a:t>아무개</a:t>
                      </a: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485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smtClean="0">
                          <a:latin typeface="맑은 고딕" pitchFamily="50" charset="-127"/>
                          <a:ea typeface="맑은 고딕" pitchFamily="50" charset="-127"/>
                        </a:rPr>
                        <a:t>결과보고서</a:t>
                      </a:r>
                      <a:endParaRPr lang="ko-KR" altLang="en-US" sz="1300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latin typeface="맑은 고딕" pitchFamily="50" charset="-127"/>
                          <a:ea typeface="맑은 고딕" pitchFamily="50" charset="-127"/>
                        </a:rPr>
                        <a:t>작성책임자</a:t>
                      </a: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smtClean="0">
                          <a:latin typeface="맑은 고딕" pitchFamily="50" charset="-127"/>
                          <a:ea typeface="맑은 고딕" pitchFamily="50" charset="-127"/>
                        </a:rPr>
                        <a:t>아무개</a:t>
                      </a:r>
                      <a:endParaRPr lang="ko-KR" altLang="en-US" sz="13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4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맑은 고딕" pitchFamily="50" charset="-127"/>
                          <a:ea typeface="맑은 고딕" pitchFamily="50" charset="-127"/>
                        </a:rPr>
                        <a:t>발표자</a:t>
                      </a:r>
                      <a:endParaRPr lang="ko-KR" altLang="en-US" sz="13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latin typeface="맑은 고딕" pitchFamily="50" charset="-127"/>
                          <a:ea typeface="맑은 고딕" pitchFamily="50" charset="-127"/>
                        </a:rPr>
                        <a:t>아무개</a:t>
                      </a: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75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7171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47AD2120-8A08-411A-85A7-7596A09BC6F1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교량의 종류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152400" y="1270000"/>
            <a:ext cx="8839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800100" indent="-34290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/>
            <a:r>
              <a:rPr lang="ko-KR" altLang="ko-KR" sz="1800" b="0" dirty="0" err="1">
                <a:latin typeface="HY헤드라인M" pitchFamily="18" charset="-127"/>
                <a:ea typeface="HY헤드라인M" pitchFamily="18" charset="-127"/>
              </a:rPr>
              <a:t>트러스교</a:t>
            </a:r>
            <a:r>
              <a:rPr lang="ko-KR" altLang="ko-KR" sz="1800" b="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ko-KR" sz="1800" b="0" dirty="0" err="1">
                <a:latin typeface="HY헤드라인M" pitchFamily="18" charset="-127"/>
                <a:ea typeface="HY헤드라인M" pitchFamily="18" charset="-127"/>
              </a:rPr>
              <a:t>Truss</a:t>
            </a:r>
            <a:r>
              <a:rPr lang="ko-KR" altLang="ko-KR" sz="1800" b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b="0" dirty="0" err="1">
                <a:latin typeface="HY헤드라인M" pitchFamily="18" charset="-127"/>
                <a:ea typeface="HY헤드라인M" pitchFamily="18" charset="-127"/>
              </a:rPr>
              <a:t>bridge</a:t>
            </a:r>
            <a:r>
              <a:rPr lang="ko-KR" altLang="ko-KR" sz="1800" b="0" dirty="0">
                <a:latin typeface="HY헤드라인M" pitchFamily="18" charset="-127"/>
                <a:ea typeface="HY헤드라인M" pitchFamily="18" charset="-127"/>
              </a:rPr>
              <a:t>) </a:t>
            </a:r>
            <a:endParaRPr lang="en-US" altLang="ko-KR" sz="1800" b="0" dirty="0">
              <a:latin typeface="HY헤드라인M" pitchFamily="18" charset="-127"/>
              <a:ea typeface="HY헤드라인M" pitchFamily="18" charset="-127"/>
            </a:endParaRPr>
          </a:p>
          <a:p>
            <a:pPr lvl="1" eaLnBrk="1" hangingPunct="1"/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몇 개의 직선 부재를 한 평면 내에서 </a:t>
            </a:r>
            <a:r>
              <a:rPr lang="ko-KR" altLang="ko-KR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연속된 삼각형의 뼈대 구조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로 조립한 것을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트러스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Truss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라고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한다.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거더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대신에 이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트러스를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사용한 교량이다.</a:t>
            </a:r>
          </a:p>
          <a:p>
            <a:pPr lvl="1" eaLnBrk="1" hangingPunct="1"/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트러스의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형상에 따라 WARREN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트러스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K트러스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PRATT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트러스교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PARKER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트러스등이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있다.</a:t>
            </a:r>
            <a:endParaRPr lang="en-US" altLang="ko-KR" sz="18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174" name="Picture 8" descr="4108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2857500"/>
            <a:ext cx="2381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2" descr="clip_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0050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타원 1"/>
          <p:cNvSpPr/>
          <p:nvPr/>
        </p:nvSpPr>
        <p:spPr bwMode="auto">
          <a:xfrm>
            <a:off x="5724128" y="4909669"/>
            <a:ext cx="144016" cy="14401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4" name="타원 13"/>
          <p:cNvSpPr/>
          <p:nvPr/>
        </p:nvSpPr>
        <p:spPr bwMode="auto">
          <a:xfrm>
            <a:off x="7512417" y="4984905"/>
            <a:ext cx="144016" cy="14401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8195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FB386056-5610-47BD-9A43-1C260F6A080F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교량의 종류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152400" y="1268413"/>
            <a:ext cx="8839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800100" indent="-34290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/>
            <a:r>
              <a:rPr lang="ko-KR" altLang="ko-KR" sz="1800" b="0" dirty="0" err="1">
                <a:latin typeface="HY헤드라인M" pitchFamily="18" charset="-127"/>
                <a:ea typeface="HY헤드라인M" pitchFamily="18" charset="-127"/>
              </a:rPr>
              <a:t>아치교</a:t>
            </a:r>
            <a:r>
              <a:rPr lang="ko-KR" altLang="ko-KR" sz="1800" b="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ko-KR" sz="1800" b="0" dirty="0" err="1">
                <a:latin typeface="HY헤드라인M" pitchFamily="18" charset="-127"/>
                <a:ea typeface="HY헤드라인M" pitchFamily="18" charset="-127"/>
              </a:rPr>
              <a:t>Arch</a:t>
            </a:r>
            <a:r>
              <a:rPr lang="ko-KR" altLang="ko-KR" sz="1800" b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b="0" dirty="0" err="1">
                <a:latin typeface="HY헤드라인M" pitchFamily="18" charset="-127"/>
                <a:ea typeface="HY헤드라인M" pitchFamily="18" charset="-127"/>
              </a:rPr>
              <a:t>Bridge</a:t>
            </a:r>
            <a:r>
              <a:rPr lang="ko-KR" altLang="ko-KR" sz="1800" b="0" dirty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1800" b="0" dirty="0">
              <a:latin typeface="HY헤드라인M" pitchFamily="18" charset="-127"/>
              <a:ea typeface="HY헤드라인M" pitchFamily="18" charset="-127"/>
            </a:endParaRPr>
          </a:p>
          <a:p>
            <a:pPr lvl="1" eaLnBrk="1" hangingPunct="1"/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곡형 또는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곡트러스를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쪽을 상향으로 하여 양단을 수평방향으로 이동할 수 없게 지지한 </a:t>
            </a:r>
            <a:r>
              <a:rPr lang="ko-KR" altLang="ko-KR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아치를 </a:t>
            </a:r>
            <a:r>
              <a:rPr lang="ko-KR" altLang="ko-KR" sz="1800" dirty="0" err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주부재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로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하는 교량이다.</a:t>
            </a:r>
          </a:p>
          <a:p>
            <a:pPr lvl="1" eaLnBrk="1" hangingPunct="1"/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아치의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힌지</a:t>
            </a:r>
            <a:r>
              <a:rPr lang="ko-KR" altLang="en-US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갯수에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따라 2-hinged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arch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3-hinged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arch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Fixed-arch로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분류하며,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구조형식에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따라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로제아치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닐슨아치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랭거아치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타이드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아치교등이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있고, 또한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아치리브의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형식에 따라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솔리드리브아치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solid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rib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arch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),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브레이스드리브아치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braced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rib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arch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),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파이프아치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pipe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arch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), 부수아르아치(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voussoir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arch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)등이 있다.</a:t>
            </a:r>
            <a:endParaRPr lang="en-US" altLang="ko-KR" sz="18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198" name="Picture 6" descr="894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868738"/>
            <a:ext cx="2735263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clip_image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181475"/>
            <a:ext cx="21717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타원 7"/>
          <p:cNvSpPr/>
          <p:nvPr/>
        </p:nvSpPr>
        <p:spPr bwMode="auto">
          <a:xfrm>
            <a:off x="2251724" y="4961756"/>
            <a:ext cx="144016" cy="14401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3949344" y="5073645"/>
            <a:ext cx="144016" cy="14401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921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506054F4-8853-4988-A255-0520895224C7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교량의 종류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152400" y="1270000"/>
            <a:ext cx="8839200" cy="244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800100" indent="-34290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/>
            <a:r>
              <a:rPr lang="ko-KR" altLang="en-US" sz="1800" b="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라멘교</a:t>
            </a:r>
            <a:r>
              <a:rPr lang="en-US" altLang="ko-KR" sz="1800" b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sz="1800" b="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Rahmen</a:t>
            </a:r>
            <a:r>
              <a:rPr lang="en-US" altLang="ko-KR" sz="1800" b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Bridge)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lvl="1" eaLnBrk="1" hangingPunct="1"/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라멘교란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교량의 </a:t>
            </a:r>
            <a:r>
              <a:rPr lang="ko-KR" altLang="en-US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상부구조와 하부구조를 강철로 연결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함으로써 </a:t>
            </a:r>
            <a:r>
              <a:rPr lang="ko-KR" altLang="en-US" sz="18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전체구조의 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강성을 높임과 동시에 </a:t>
            </a:r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지간내에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발생하는 </a:t>
            </a:r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휨모멘트의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크기를 줄이는 대신 이를 교대나 교각이 </a:t>
            </a:r>
            <a:r>
              <a:rPr lang="ko-KR" altLang="en-US" sz="18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부담하게 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하는 교량이다</a:t>
            </a:r>
            <a: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8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라멘교는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교각의 높이가 그리 높지 않고 단경간의 교량에서 사용 하는 것이 경제적이다</a:t>
            </a:r>
            <a: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우리나라의 경우 고속도로 횡단교량에서 많이 볼 수 있다</a:t>
            </a:r>
            <a:r>
              <a:rPr lang="en-US" altLang="ko-KR" sz="1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pic>
        <p:nvPicPr>
          <p:cNvPr id="9222" name="Picture 8" descr="8728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568700"/>
            <a:ext cx="37496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6536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310188"/>
            <a:ext cx="2381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11268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99308B67-7A40-4F15-AF27-77AABE1E8F71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교량의 종류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152400" y="1270000"/>
            <a:ext cx="8839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800100" indent="-34290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/>
            <a:r>
              <a:rPr lang="ko-KR" altLang="ko-KR" sz="1800" b="0" dirty="0" err="1">
                <a:latin typeface="HY헤드라인M" pitchFamily="18" charset="-127"/>
                <a:ea typeface="HY헤드라인M" pitchFamily="18" charset="-127"/>
              </a:rPr>
              <a:t>사장교</a:t>
            </a:r>
            <a:r>
              <a:rPr lang="ko-KR" altLang="ko-KR" sz="1800" b="0" dirty="0">
                <a:latin typeface="HY헤드라인M" pitchFamily="18" charset="-127"/>
                <a:ea typeface="HY헤드라인M" pitchFamily="18" charset="-127"/>
              </a:rPr>
              <a:t>(Cable </a:t>
            </a:r>
            <a:r>
              <a:rPr lang="ko-KR" altLang="ko-KR" sz="1800" b="0" dirty="0" err="1">
                <a:latin typeface="HY헤드라인M" pitchFamily="18" charset="-127"/>
                <a:ea typeface="HY헤드라인M" pitchFamily="18" charset="-127"/>
              </a:rPr>
              <a:t>Stayed</a:t>
            </a:r>
            <a:r>
              <a:rPr lang="ko-KR" altLang="ko-KR" sz="1800" b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b="0" dirty="0" err="1">
                <a:latin typeface="HY헤드라인M" pitchFamily="18" charset="-127"/>
                <a:ea typeface="HY헤드라인M" pitchFamily="18" charset="-127"/>
              </a:rPr>
              <a:t>Bridge</a:t>
            </a:r>
            <a:r>
              <a:rPr lang="ko-KR" altLang="ko-KR" sz="1800" b="0" dirty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1800" b="0" dirty="0">
              <a:latin typeface="HY헤드라인M" pitchFamily="18" charset="-127"/>
              <a:ea typeface="HY헤드라인M" pitchFamily="18" charset="-127"/>
            </a:endParaRPr>
          </a:p>
          <a:p>
            <a:pPr lvl="1" eaLnBrk="1" hangingPunct="1"/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사장교는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1784년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C.J.Loscher에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의하여 세상에 처음으로 </a:t>
            </a:r>
            <a:r>
              <a:rPr lang="ko-KR" altLang="ko-KR" sz="18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교량으로서의</a:t>
            </a:r>
            <a:r>
              <a:rPr lang="ko-KR" altLang="ko-KR" sz="1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모습을 선보인 후, 1818년과 1824년에 두 개의 교량이 연속해서 붕괴되면서 그 발달이 지체되었다가 1955년 스웨덴에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Stromsund교가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건설되면서 다시 교량 기술자들에게서 각광을 받아오고 있는 교량형식이다.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사장교는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중간의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교각위에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세운 </a:t>
            </a:r>
            <a:r>
              <a:rPr lang="ko-KR" altLang="ko-KR" sz="1800" dirty="0" err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교탑으로부터</a:t>
            </a:r>
            <a:r>
              <a:rPr lang="ko-KR" altLang="ko-KR" sz="1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비스듬히 내려 드리운 케이블로 주형을 매단 구조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물이다. 연속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들보형교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연속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트러스교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또는 아치교에서는 그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경간이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장대해지면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사하중이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급격히 증가하며 결국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적용한계에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달하게 된다. 그래서,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경간의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장대화에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수반하는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사하중을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경감하기 위하여 위에서 말한 것과 같은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구조계로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고안된 것이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사장교이다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. 따라서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사장교에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작용하는 하중의 일부가 케이블의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인장력으로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지탱되기 때문에 주형은 케이블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정착점에서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탄성지지된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구조물로서 거동한다. 그 때문에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사장교는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현수교와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근본적으로 역학적 특성이 다른 구조물이다.</a:t>
            </a:r>
          </a:p>
          <a:p>
            <a:pPr lvl="1" eaLnBrk="1" hangingPunct="1"/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재료에 따라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강사장교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콘크리트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사장교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등으로 분류되며, 케이블배치형상은 따라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Harp형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Pan형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ko-KR" sz="18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Semi-Pan형등이</a:t>
            </a:r>
            <a:r>
              <a:rPr lang="ko-KR" altLang="ko-KR" sz="1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있다.</a:t>
            </a:r>
            <a:endParaRPr lang="en-US" altLang="ko-KR" sz="18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1271" name="Picture 9" descr="clip_image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364163"/>
            <a:ext cx="14525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직선 화살표 연결선 2"/>
          <p:cNvCxnSpPr/>
          <p:nvPr/>
        </p:nvCxnSpPr>
        <p:spPr bwMode="auto">
          <a:xfrm flipH="1" flipV="1">
            <a:off x="6163519" y="5578997"/>
            <a:ext cx="364603" cy="26043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직선 화살표 연결선 4"/>
          <p:cNvCxnSpPr/>
          <p:nvPr/>
        </p:nvCxnSpPr>
        <p:spPr bwMode="auto">
          <a:xfrm>
            <a:off x="6163519" y="5573210"/>
            <a:ext cx="5787" cy="65397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휴먼견출새내기체"/>
        <a:ea typeface="휴먼견출새내기체"/>
        <a:cs typeface=""/>
      </a:majorFont>
      <a:minorFont>
        <a:latin typeface="휴먼견출새내기체"/>
        <a:ea typeface="휴먼견출새내기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7912</TotalTime>
  <Words>3426</Words>
  <Application>Microsoft Office PowerPoint</Application>
  <PresentationFormat>화면 슬라이드 쇼(4:3)</PresentationFormat>
  <Paragraphs>700</Paragraphs>
  <Slides>57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57</vt:i4>
      </vt:variant>
    </vt:vector>
  </HeadingPairs>
  <TitlesOfParts>
    <vt:vector size="66" baseType="lpstr">
      <vt:lpstr>HY헤드라인M</vt:lpstr>
      <vt:lpstr>굴림</vt:lpstr>
      <vt:lpstr>맑은 고딕</vt:lpstr>
      <vt:lpstr>휴먼견출새내기체</vt:lpstr>
      <vt:lpstr>Times New Roman</vt:lpstr>
      <vt:lpstr>Wingdings</vt:lpstr>
      <vt:lpstr>Wingdings 3</vt:lpstr>
      <vt:lpstr>기본 디자인</vt:lpstr>
      <vt:lpstr>포장기 셸 개체</vt:lpstr>
      <vt:lpstr>Wood Bridge Project</vt:lpstr>
      <vt:lpstr>Wood Bridge Project 소개</vt:lpstr>
      <vt:lpstr>Wood Bridge System</vt:lpstr>
      <vt:lpstr>교량의 종류</vt:lpstr>
      <vt:lpstr>교량의 종류</vt:lpstr>
      <vt:lpstr>교량의 종류</vt:lpstr>
      <vt:lpstr>교량의 종류</vt:lpstr>
      <vt:lpstr>교량의 종류</vt:lpstr>
      <vt:lpstr>교량의 종류</vt:lpstr>
      <vt:lpstr>교량의 종류</vt:lpstr>
      <vt:lpstr>교량의 종류</vt:lpstr>
      <vt:lpstr>발사나무교량 디자인 샘플</vt:lpstr>
      <vt:lpstr>Johns Hopkins Univ. Spaghetti Bridge Competition </vt:lpstr>
      <vt:lpstr>Wood Bridge System</vt:lpstr>
      <vt:lpstr>시스템 요구사항</vt:lpstr>
      <vt:lpstr>시스템 요구사항</vt:lpstr>
      <vt:lpstr>나무교량 실험 순서</vt:lpstr>
      <vt:lpstr>평가항목</vt:lpstr>
      <vt:lpstr>평가기준</vt:lpstr>
      <vt:lpstr>평가기준</vt:lpstr>
      <vt:lpstr>Wood Bridge Project 예비과제 실습</vt:lpstr>
      <vt:lpstr>예비실험 - 1 Hour</vt:lpstr>
      <vt:lpstr>예비실험</vt:lpstr>
      <vt:lpstr>예비실험</vt:lpstr>
      <vt:lpstr>예비실험 - 분동 재하 순서</vt:lpstr>
      <vt:lpstr>Wood Bridge System 과제계획서</vt:lpstr>
      <vt:lpstr>과제계획서 포함 내용</vt:lpstr>
      <vt:lpstr>구성원 역할 분담 내역</vt:lpstr>
      <vt:lpstr>시스템 개발 일정 계획</vt:lpstr>
      <vt:lpstr>시스템 개발 컨셉 - 창의적 문제해결 과정</vt:lpstr>
      <vt:lpstr>PowerPoint 프레젠테이션</vt:lpstr>
      <vt:lpstr>PowerPoint 프레젠테이션</vt:lpstr>
      <vt:lpstr>시스템 개념도 - 특장점 설명</vt:lpstr>
      <vt:lpstr>참고문헌(사이트)</vt:lpstr>
      <vt:lpstr>Wood Bridge System 설계보고서</vt:lpstr>
      <vt:lpstr>나무교량 설계</vt:lpstr>
      <vt:lpstr>나무교량 재료</vt:lpstr>
      <vt:lpstr>나무교량 설계 및 제작 Tip</vt:lpstr>
      <vt:lpstr>나무교량 설계 소프트웨어</vt:lpstr>
      <vt:lpstr>나무교량 설계 소프트웨어</vt:lpstr>
      <vt:lpstr>나무교량 설계 소프트웨어</vt:lpstr>
      <vt:lpstr>나무교량 설계 소프트웨어</vt:lpstr>
      <vt:lpstr>나무교량 설계 소프트웨어</vt:lpstr>
      <vt:lpstr>나무교량 설계 소프트웨어</vt:lpstr>
      <vt:lpstr>나무교량 설계 소프트웨어</vt:lpstr>
      <vt:lpstr>나무교량 설계 소프트웨어</vt:lpstr>
      <vt:lpstr>나무교량 설계 소프트웨어</vt:lpstr>
      <vt:lpstr>나무교량 설계 소프트웨어</vt:lpstr>
      <vt:lpstr>설계도 작성 요령 : 제3각법(정투상도)</vt:lpstr>
      <vt:lpstr>설계도 작성 요령 : Sketchup  설계도</vt:lpstr>
      <vt:lpstr>설계도 작성 요령 : Sketchup  설계도</vt:lpstr>
      <vt:lpstr>나무교량 설계보고서 포함 내용</vt:lpstr>
      <vt:lpstr>Wood Bridge System 개발보고서</vt:lpstr>
      <vt:lpstr>개발보고서 포함 내용</vt:lpstr>
      <vt:lpstr>Wood Bridge System 결과보고서</vt:lpstr>
      <vt:lpstr>결과보고서 포함 내용 (1/2)</vt:lpstr>
      <vt:lpstr>결과보고서 포함 내용 (2/2)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정근채</dc:creator>
  <cp:lastModifiedBy>정근채</cp:lastModifiedBy>
  <cp:revision>451</cp:revision>
  <cp:lastPrinted>2018-02-06T08:05:47Z</cp:lastPrinted>
  <dcterms:created xsi:type="dcterms:W3CDTF">1601-01-01T00:00:00Z</dcterms:created>
  <dcterms:modified xsi:type="dcterms:W3CDTF">2020-02-07T05:09:02Z</dcterms:modified>
</cp:coreProperties>
</file>