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63" r:id="rId2"/>
    <p:sldId id="564" r:id="rId3"/>
    <p:sldId id="565" r:id="rId4"/>
    <p:sldId id="566" r:id="rId5"/>
    <p:sldId id="567" r:id="rId6"/>
    <p:sldId id="568" r:id="rId7"/>
    <p:sldId id="569" r:id="rId8"/>
    <p:sldId id="571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휴먼견출새내기체" pitchFamily="18" charset="-127"/>
        <a:ea typeface="휴먼견출새내기체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9900"/>
    <a:srgbClr val="FFFFCC"/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7" autoAdjust="0"/>
    <p:restoredTop sz="94660" autoAdjust="0"/>
  </p:normalViewPr>
  <p:slideViewPr>
    <p:cSldViewPr showGuides="1">
      <p:cViewPr varScale="1">
        <p:scale>
          <a:sx n="122" d="100"/>
          <a:sy n="122" d="100"/>
        </p:scale>
        <p:origin x="114" y="456"/>
      </p:cViewPr>
      <p:guideLst>
        <p:guide orient="horz" pos="73"/>
        <p:guide orient="horz" pos="845"/>
        <p:guide pos="385"/>
        <p:guide pos="5375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1AADA3-F8E4-44E5-BB90-4067DEA6F4E0}" type="datetimeFigureOut">
              <a:rPr lang="ko-KR" altLang="en-US"/>
              <a:pPr>
                <a:defRPr/>
              </a:pPr>
              <a:t>2020-03-05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E2D278-5ED2-45B7-82EE-3DB7CC32A6D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514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32812" y="6385859"/>
            <a:ext cx="611187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861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D36CC93-3CDA-4BCE-9D46-A2CE1E0EA0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50" charset="-127"/>
          <a:ea typeface="Gulim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pitchFamily="50" charset="-127"/>
          <a:ea typeface="굴림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kshirehathawa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hyperlink" Target="http://kr.rd.yahoo.com/search/iy/foreigncelebrity_/%BE%C6%C0%CE%BD%AC%C5%B8%C0%CE/img/SIG=11vsmjlr0/*http:/kr.image.search.yahoo.com/search/images?p=&#50500;&#51064;&#49772;&#53440;&#51064;" TargetMode="Externa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1.ap.dell.com/content/default.aspx?c=kr&amp;l=ko&amp;s=gen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5016"/>
            <a:ext cx="6619875" cy="9239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altLang="ko-KR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#1. </a:t>
            </a:r>
            <a:r>
              <a:rPr lang="ko-KR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경제성분석</a:t>
            </a:r>
            <a:r>
              <a:rPr lang="en-US" altLang="ko-KR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입문</a:t>
            </a:r>
            <a:endParaRPr lang="en-US" altLang="ko-KR" sz="40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6670104" y="3048"/>
            <a:ext cx="2438400" cy="13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2075" indent="-92075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프로젝트 </a:t>
            </a:r>
            <a:r>
              <a:rPr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경제성분석</a:t>
            </a:r>
            <a:endParaRPr lang="en-US" altLang="ko-KR" sz="1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경제성분석 기본개념</a:t>
            </a:r>
            <a:endParaRPr lang="ko-KR" altLang="en-US" sz="1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eaLnBrk="1" hangingPunct="1"/>
            <a:r>
              <a:rPr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자본투자 </a:t>
            </a:r>
            <a:r>
              <a:rPr lang="ko-KR" altLang="en-US" sz="1400" dirty="0">
                <a:effectLst/>
                <a:latin typeface="HY헤드라인M" pitchFamily="18" charset="-127"/>
                <a:ea typeface="HY헤드라인M" pitchFamily="18" charset="-127"/>
              </a:rPr>
              <a:t>의사결정 </a:t>
            </a:r>
            <a:r>
              <a:rPr lang="ko-KR" altLang="en-US" sz="1400" dirty="0" smtClean="0">
                <a:effectLst/>
                <a:latin typeface="HY헤드라인M" pitchFamily="18" charset="-127"/>
                <a:ea typeface="HY헤드라인M" pitchFamily="18" charset="-127"/>
              </a:rPr>
              <a:t>과정</a:t>
            </a:r>
            <a:endParaRPr lang="ko-KR" altLang="en-US" sz="14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1619672" y="1052736"/>
            <a:ext cx="7344816" cy="5688632"/>
            <a:chOff x="1043608" y="3573016"/>
            <a:chExt cx="7344816" cy="5688632"/>
          </a:xfrm>
        </p:grpSpPr>
        <p:grpSp>
          <p:nvGrpSpPr>
            <p:cNvPr id="3" name="그룹 2"/>
            <p:cNvGrpSpPr/>
            <p:nvPr/>
          </p:nvGrpSpPr>
          <p:grpSpPr>
            <a:xfrm>
              <a:off x="2119233" y="3573016"/>
              <a:ext cx="1518524" cy="432048"/>
              <a:chOff x="2649537" y="4437112"/>
              <a:chExt cx="1428724" cy="360040"/>
            </a:xfrm>
          </p:grpSpPr>
          <p:sp>
            <p:nvSpPr>
              <p:cNvPr id="123" name="순서도: 처리 122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" name="순서도: 처리 1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경제성분석 입문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" name="순서도: 처리 9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162" name="꺾인 연결선 161"/>
            <p:cNvCxnSpPr>
              <a:stCxn id="178" idx="2"/>
              <a:endCxn id="186" idx="0"/>
            </p:cNvCxnSpPr>
            <p:nvPr/>
          </p:nvCxnSpPr>
          <p:spPr bwMode="auto">
            <a:xfrm rot="16200000" flipH="1">
              <a:off x="3208225" y="5220293"/>
              <a:ext cx="327248" cy="9867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163" name="그룹 162"/>
            <p:cNvGrpSpPr/>
            <p:nvPr/>
          </p:nvGrpSpPr>
          <p:grpSpPr>
            <a:xfrm>
              <a:off x="1242449" y="4341868"/>
              <a:ext cx="1518524" cy="432048"/>
              <a:chOff x="2649537" y="4437112"/>
              <a:chExt cx="1428724" cy="360040"/>
            </a:xfrm>
          </p:grpSpPr>
          <p:sp>
            <p:nvSpPr>
              <p:cNvPr id="164" name="순서도: 처리 163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5" name="순서도: 처리 164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돈의 </a:t>
                </a: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시간적 가치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6" name="순서도: 처리 165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67" name="그룹 166"/>
            <p:cNvGrpSpPr/>
            <p:nvPr/>
          </p:nvGrpSpPr>
          <p:grpSpPr>
            <a:xfrm>
              <a:off x="3105942" y="4341868"/>
              <a:ext cx="1518524" cy="432048"/>
              <a:chOff x="2649537" y="4437112"/>
              <a:chExt cx="1428724" cy="360040"/>
            </a:xfrm>
          </p:grpSpPr>
          <p:sp>
            <p:nvSpPr>
              <p:cNvPr id="168" name="순서도: 처리 167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9" name="순서도: 처리 168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경제적 등가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0" name="순서도: 처리 169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3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174" name="꺾인 연결선 173"/>
            <p:cNvCxnSpPr>
              <a:stCxn id="178" idx="2"/>
              <a:endCxn id="182" idx="0"/>
            </p:cNvCxnSpPr>
            <p:nvPr/>
          </p:nvCxnSpPr>
          <p:spPr bwMode="auto">
            <a:xfrm rot="5400000">
              <a:off x="2276479" y="5275256"/>
              <a:ext cx="327248" cy="87678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177" name="그룹 176"/>
            <p:cNvGrpSpPr/>
            <p:nvPr/>
          </p:nvGrpSpPr>
          <p:grpSpPr>
            <a:xfrm>
              <a:off x="2119233" y="5117976"/>
              <a:ext cx="1518524" cy="432048"/>
              <a:chOff x="2649537" y="4437112"/>
              <a:chExt cx="1428724" cy="360040"/>
            </a:xfrm>
          </p:grpSpPr>
          <p:sp>
            <p:nvSpPr>
              <p:cNvPr id="178" name="순서도: 처리 177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9" name="순서도: 처리 178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이자공식</a:t>
                </a:r>
              </a:p>
            </p:txBody>
          </p:sp>
          <p:sp>
            <p:nvSpPr>
              <p:cNvPr id="180" name="순서도: 처리 179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4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81" name="그룹 180"/>
            <p:cNvGrpSpPr/>
            <p:nvPr/>
          </p:nvGrpSpPr>
          <p:grpSpPr>
            <a:xfrm>
              <a:off x="1242449" y="5877272"/>
              <a:ext cx="1518524" cy="432048"/>
              <a:chOff x="2649537" y="4437112"/>
              <a:chExt cx="1428724" cy="360040"/>
            </a:xfrm>
          </p:grpSpPr>
          <p:sp>
            <p:nvSpPr>
              <p:cNvPr id="182" name="순서도: 처리 181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3" name="순서도: 처리 182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분석기간과 </a:t>
                </a: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이자율 적용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4" name="순서도: 처리 183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5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85" name="그룹 184"/>
            <p:cNvGrpSpPr/>
            <p:nvPr/>
          </p:nvGrpSpPr>
          <p:grpSpPr>
            <a:xfrm>
              <a:off x="3105942" y="5877272"/>
              <a:ext cx="1518524" cy="432048"/>
              <a:chOff x="2649537" y="4437112"/>
              <a:chExt cx="1428724" cy="360040"/>
            </a:xfrm>
          </p:grpSpPr>
          <p:sp>
            <p:nvSpPr>
              <p:cNvPr id="186" name="순서도: 처리 185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7" name="순서도: 처리 186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투자자금 조달과 대출</a:t>
                </a:r>
              </a:p>
            </p:txBody>
          </p:sp>
          <p:sp>
            <p:nvSpPr>
              <p:cNvPr id="188" name="순서도: 처리 187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6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96" name="그룹 195"/>
            <p:cNvGrpSpPr/>
            <p:nvPr/>
          </p:nvGrpSpPr>
          <p:grpSpPr>
            <a:xfrm>
              <a:off x="5006407" y="5877272"/>
              <a:ext cx="1518524" cy="432048"/>
              <a:chOff x="2649537" y="4437112"/>
              <a:chExt cx="1428724" cy="360040"/>
            </a:xfrm>
          </p:grpSpPr>
          <p:sp>
            <p:nvSpPr>
              <p:cNvPr id="197" name="순서도: 처리 196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98" name="순서도: 처리 197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인플레이션</a:t>
                </a:r>
              </a:p>
            </p:txBody>
          </p:sp>
          <p:sp>
            <p:nvSpPr>
              <p:cNvPr id="199" name="순서도: 처리 198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7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00" name="그룹 199"/>
            <p:cNvGrpSpPr/>
            <p:nvPr/>
          </p:nvGrpSpPr>
          <p:grpSpPr>
            <a:xfrm>
              <a:off x="6869900" y="5877272"/>
              <a:ext cx="1518524" cy="432048"/>
              <a:chOff x="2649537" y="4437112"/>
              <a:chExt cx="1428724" cy="360040"/>
            </a:xfrm>
          </p:grpSpPr>
          <p:sp>
            <p:nvSpPr>
              <p:cNvPr id="201" name="순서도: 처리 200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2" name="순서도: 처리 201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기준화폐가치와 명목화폐가치</a:t>
                </a:r>
              </a:p>
            </p:txBody>
          </p:sp>
          <p:sp>
            <p:nvSpPr>
              <p:cNvPr id="203" name="순서도: 처리 202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8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204" name="꺾인 연결선 203"/>
            <p:cNvCxnSpPr>
              <a:stCxn id="123" idx="2"/>
              <a:endCxn id="168" idx="0"/>
            </p:cNvCxnSpPr>
            <p:nvPr/>
          </p:nvCxnSpPr>
          <p:spPr bwMode="auto">
            <a:xfrm rot="16200000" flipH="1">
              <a:off x="3203447" y="3680111"/>
              <a:ext cx="336804" cy="9867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05" name="꺾인 연결선 204"/>
            <p:cNvCxnSpPr>
              <a:stCxn id="123" idx="2"/>
              <a:endCxn id="164" idx="0"/>
            </p:cNvCxnSpPr>
            <p:nvPr/>
          </p:nvCxnSpPr>
          <p:spPr bwMode="auto">
            <a:xfrm rot="5400000">
              <a:off x="2271701" y="3735074"/>
              <a:ext cx="336804" cy="87678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11" name="꺾인 연결선 210"/>
            <p:cNvCxnSpPr>
              <a:stCxn id="164" idx="2"/>
              <a:endCxn id="178" idx="0"/>
            </p:cNvCxnSpPr>
            <p:nvPr/>
          </p:nvCxnSpPr>
          <p:spPr bwMode="auto">
            <a:xfrm rot="16200000" flipH="1">
              <a:off x="2268073" y="4507554"/>
              <a:ext cx="344060" cy="87678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14" name="꺾인 연결선 213"/>
            <p:cNvCxnSpPr>
              <a:stCxn id="168" idx="2"/>
              <a:endCxn id="178" idx="0"/>
            </p:cNvCxnSpPr>
            <p:nvPr/>
          </p:nvCxnSpPr>
          <p:spPr bwMode="auto">
            <a:xfrm rot="5400000">
              <a:off x="3199820" y="4452592"/>
              <a:ext cx="344060" cy="9867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217" name="그룹 216"/>
            <p:cNvGrpSpPr/>
            <p:nvPr/>
          </p:nvGrpSpPr>
          <p:grpSpPr>
            <a:xfrm>
              <a:off x="4061588" y="6641976"/>
              <a:ext cx="1518524" cy="432048"/>
              <a:chOff x="2649537" y="4437112"/>
              <a:chExt cx="1428724" cy="360040"/>
            </a:xfrm>
          </p:grpSpPr>
          <p:sp>
            <p:nvSpPr>
              <p:cNvPr id="218" name="순서도: 처리 217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19" name="순서도: 처리 218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투자프로젝트의 현금흐름</a:t>
                </a:r>
              </a:p>
            </p:txBody>
          </p:sp>
          <p:sp>
            <p:nvSpPr>
              <p:cNvPr id="220" name="순서도: 처리 219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10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221" name="꺾인 연결선 220"/>
            <p:cNvCxnSpPr>
              <a:stCxn id="197" idx="2"/>
              <a:endCxn id="218" idx="0"/>
            </p:cNvCxnSpPr>
            <p:nvPr/>
          </p:nvCxnSpPr>
          <p:spPr bwMode="auto">
            <a:xfrm rot="5400000">
              <a:off x="5126932" y="6003239"/>
              <a:ext cx="332656" cy="94481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24" name="꺾인 연결선 223"/>
            <p:cNvCxnSpPr>
              <a:stCxn id="186" idx="2"/>
              <a:endCxn id="218" idx="0"/>
            </p:cNvCxnSpPr>
            <p:nvPr/>
          </p:nvCxnSpPr>
          <p:spPr bwMode="auto">
            <a:xfrm rot="16200000" flipH="1">
              <a:off x="4176699" y="5997825"/>
              <a:ext cx="332656" cy="95564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27" name="꺾인 연결선 226"/>
            <p:cNvCxnSpPr>
              <a:stCxn id="182" idx="2"/>
              <a:endCxn id="218" idx="0"/>
            </p:cNvCxnSpPr>
            <p:nvPr/>
          </p:nvCxnSpPr>
          <p:spPr bwMode="auto">
            <a:xfrm rot="16200000" flipH="1">
              <a:off x="3244952" y="5066078"/>
              <a:ext cx="332656" cy="281913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32" name="꺾인 연결선 231"/>
            <p:cNvCxnSpPr>
              <a:stCxn id="201" idx="2"/>
              <a:endCxn id="218" idx="0"/>
            </p:cNvCxnSpPr>
            <p:nvPr/>
          </p:nvCxnSpPr>
          <p:spPr bwMode="auto">
            <a:xfrm rot="5400000">
              <a:off x="6058678" y="5071492"/>
              <a:ext cx="332656" cy="280831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235" name="그룹 234"/>
            <p:cNvGrpSpPr/>
            <p:nvPr/>
          </p:nvGrpSpPr>
          <p:grpSpPr>
            <a:xfrm>
              <a:off x="2119233" y="6641977"/>
              <a:ext cx="1518524" cy="432048"/>
              <a:chOff x="2649537" y="4437112"/>
              <a:chExt cx="1428724" cy="360040"/>
            </a:xfrm>
          </p:grpSpPr>
          <p:sp>
            <p:nvSpPr>
              <p:cNvPr id="236" name="순서도: 처리 235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7" name="순서도: 처리 236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감가상각과 법인세</a:t>
                </a:r>
              </a:p>
            </p:txBody>
          </p:sp>
          <p:sp>
            <p:nvSpPr>
              <p:cNvPr id="238" name="순서도: 처리 237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9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77" name="직선 화살표 연결선 76"/>
            <p:cNvCxnSpPr>
              <a:stCxn id="237" idx="3"/>
              <a:endCxn id="220" idx="1"/>
            </p:cNvCxnSpPr>
            <p:nvPr/>
          </p:nvCxnSpPr>
          <p:spPr bwMode="auto">
            <a:xfrm flipV="1">
              <a:off x="3637757" y="6858000"/>
              <a:ext cx="42383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249" name="그룹 248"/>
            <p:cNvGrpSpPr/>
            <p:nvPr/>
          </p:nvGrpSpPr>
          <p:grpSpPr>
            <a:xfrm>
              <a:off x="1242449" y="7389440"/>
              <a:ext cx="1518524" cy="432048"/>
              <a:chOff x="2649537" y="4437112"/>
              <a:chExt cx="1428724" cy="360040"/>
            </a:xfrm>
          </p:grpSpPr>
          <p:sp>
            <p:nvSpPr>
              <p:cNvPr id="250" name="순서도: 처리 249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1" name="순서도: 처리 250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자본회수기간 분석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2" name="순서도: 처리 251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11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53" name="그룹 252"/>
            <p:cNvGrpSpPr/>
            <p:nvPr/>
          </p:nvGrpSpPr>
          <p:grpSpPr>
            <a:xfrm>
              <a:off x="3105942" y="7389440"/>
              <a:ext cx="1518524" cy="432048"/>
              <a:chOff x="2649537" y="4437112"/>
              <a:chExt cx="1428724" cy="360040"/>
            </a:xfrm>
          </p:grpSpPr>
          <p:sp>
            <p:nvSpPr>
              <p:cNvPr id="254" name="순서도: 처리 253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5" name="순서도: 처리 254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미래가치 분석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6" name="순서도: 처리 255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12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57" name="그룹 256"/>
            <p:cNvGrpSpPr/>
            <p:nvPr/>
          </p:nvGrpSpPr>
          <p:grpSpPr>
            <a:xfrm>
              <a:off x="5006407" y="7389440"/>
              <a:ext cx="1518524" cy="432048"/>
              <a:chOff x="2649537" y="4437112"/>
              <a:chExt cx="1428724" cy="360040"/>
            </a:xfrm>
          </p:grpSpPr>
          <p:sp>
            <p:nvSpPr>
              <p:cNvPr id="258" name="순서도: 처리 257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9" name="순서도: 처리 258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수익률 분석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0" name="순서도: 처리 259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15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61" name="그룹 260"/>
            <p:cNvGrpSpPr/>
            <p:nvPr/>
          </p:nvGrpSpPr>
          <p:grpSpPr>
            <a:xfrm>
              <a:off x="6869900" y="7389440"/>
              <a:ext cx="1518524" cy="432048"/>
              <a:chOff x="2649537" y="4437112"/>
              <a:chExt cx="1428724" cy="360040"/>
            </a:xfrm>
          </p:grpSpPr>
          <p:sp>
            <p:nvSpPr>
              <p:cNvPr id="262" name="순서도: 처리 261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3" name="순서도: 처리 262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수익</a:t>
                </a: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비용비율 분석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4" name="순서도: 처리 263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65" name="그룹 264"/>
            <p:cNvGrpSpPr/>
            <p:nvPr/>
          </p:nvGrpSpPr>
          <p:grpSpPr>
            <a:xfrm>
              <a:off x="3105942" y="8109520"/>
              <a:ext cx="1518524" cy="432048"/>
              <a:chOff x="2649537" y="4437112"/>
              <a:chExt cx="1428724" cy="360040"/>
            </a:xfrm>
          </p:grpSpPr>
          <p:sp>
            <p:nvSpPr>
              <p:cNvPr id="266" name="순서도: 처리 265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7" name="순서도: 처리 266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현재가치 분석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8" name="순서도: 처리 267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13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69" name="그룹 268"/>
            <p:cNvGrpSpPr/>
            <p:nvPr/>
          </p:nvGrpSpPr>
          <p:grpSpPr>
            <a:xfrm>
              <a:off x="3105942" y="8829600"/>
              <a:ext cx="1518524" cy="432048"/>
              <a:chOff x="2649537" y="4437112"/>
              <a:chExt cx="1428724" cy="360040"/>
            </a:xfrm>
          </p:grpSpPr>
          <p:sp>
            <p:nvSpPr>
              <p:cNvPr id="270" name="순서도: 처리 269"/>
              <p:cNvSpPr/>
              <p:nvPr/>
            </p:nvSpPr>
            <p:spPr bwMode="auto">
              <a:xfrm>
                <a:off x="2649537" y="4437112"/>
                <a:ext cx="1428724" cy="360040"/>
              </a:xfrm>
              <a:prstGeom prst="flowChart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1" name="순서도: 처리 270"/>
              <p:cNvSpPr/>
              <p:nvPr/>
            </p:nvSpPr>
            <p:spPr bwMode="auto">
              <a:xfrm>
                <a:off x="3045240" y="4437112"/>
                <a:ext cx="1033021" cy="360040"/>
              </a:xfrm>
              <a:prstGeom prst="flowChartProcess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36000" tIns="36000" rIns="3600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ko-KR" altLang="en-US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연간등가 분석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2" name="순서도: 처리 271"/>
              <p:cNvSpPr/>
              <p:nvPr/>
            </p:nvSpPr>
            <p:spPr bwMode="auto">
              <a:xfrm>
                <a:off x="2649537" y="4437112"/>
                <a:ext cx="395703" cy="360040"/>
              </a:xfrm>
              <a:prstGeom prst="flowChartProcess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36000" rIns="0" bIns="3600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altLang="ko-KR" sz="1000" b="1" dirty="0" smtClean="0"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14</a:t>
                </a:r>
                <a:endParaRPr lang="ko-KR" altLang="en-US" sz="1000" b="1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81" name="꺾인 연결선 80"/>
            <p:cNvCxnSpPr>
              <a:stCxn id="218" idx="2"/>
              <a:endCxn id="250" idx="0"/>
            </p:cNvCxnSpPr>
            <p:nvPr/>
          </p:nvCxnSpPr>
          <p:spPr bwMode="auto">
            <a:xfrm rot="5400000">
              <a:off x="3253573" y="5822163"/>
              <a:ext cx="315416" cy="2819139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78" name="꺾인 연결선 277"/>
            <p:cNvCxnSpPr>
              <a:stCxn id="218" idx="2"/>
              <a:endCxn id="254" idx="0"/>
            </p:cNvCxnSpPr>
            <p:nvPr/>
          </p:nvCxnSpPr>
          <p:spPr bwMode="auto">
            <a:xfrm rot="5400000">
              <a:off x="4185319" y="6753909"/>
              <a:ext cx="315416" cy="95564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81" name="꺾인 연결선 280"/>
            <p:cNvCxnSpPr>
              <a:stCxn id="218" idx="2"/>
              <a:endCxn id="258" idx="0"/>
            </p:cNvCxnSpPr>
            <p:nvPr/>
          </p:nvCxnSpPr>
          <p:spPr bwMode="auto">
            <a:xfrm rot="16200000" flipH="1">
              <a:off x="5135551" y="6759322"/>
              <a:ext cx="315416" cy="94481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285" name="꺾인 연결선 284"/>
            <p:cNvCxnSpPr>
              <a:stCxn id="218" idx="2"/>
              <a:endCxn id="262" idx="0"/>
            </p:cNvCxnSpPr>
            <p:nvPr/>
          </p:nvCxnSpPr>
          <p:spPr bwMode="auto">
            <a:xfrm rot="16200000" flipH="1">
              <a:off x="6067298" y="5827576"/>
              <a:ext cx="315416" cy="280831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96" name="직선 연결선 95"/>
            <p:cNvCxnSpPr>
              <a:stCxn id="180" idx="1"/>
            </p:cNvCxnSpPr>
            <p:nvPr/>
          </p:nvCxnSpPr>
          <p:spPr bwMode="auto">
            <a:xfrm flipH="1">
              <a:off x="1043608" y="5334000"/>
              <a:ext cx="10756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99" name="직선 연결선 98"/>
            <p:cNvCxnSpPr/>
            <p:nvPr/>
          </p:nvCxnSpPr>
          <p:spPr bwMode="auto">
            <a:xfrm>
              <a:off x="1043608" y="5334000"/>
              <a:ext cx="0" cy="189773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102" name="직선 연결선 101"/>
            <p:cNvCxnSpPr/>
            <p:nvPr/>
          </p:nvCxnSpPr>
          <p:spPr bwMode="auto">
            <a:xfrm>
              <a:off x="1043608" y="7231732"/>
              <a:ext cx="11683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105" name="직선 연결선 104"/>
            <p:cNvCxnSpPr>
              <a:stCxn id="254" idx="2"/>
            </p:cNvCxnSpPr>
            <p:nvPr/>
          </p:nvCxnSpPr>
          <p:spPr bwMode="auto">
            <a:xfrm>
              <a:off x="3865204" y="7821488"/>
              <a:ext cx="0" cy="2880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  <p:cxnSp>
          <p:nvCxnSpPr>
            <p:cNvPr id="296" name="직선 연결선 295"/>
            <p:cNvCxnSpPr>
              <a:stCxn id="266" idx="2"/>
              <a:endCxn id="270" idx="0"/>
            </p:cNvCxnSpPr>
            <p:nvPr/>
          </p:nvCxnSpPr>
          <p:spPr bwMode="auto">
            <a:xfrm>
              <a:off x="3865204" y="8541568"/>
              <a:ext cx="0" cy="2880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</p:cxnSp>
      </p:grpSp>
      <p:pic>
        <p:nvPicPr>
          <p:cNvPr id="302" name="Picture 7" descr="bill_g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14871"/>
          <a:stretch/>
        </p:blipFill>
        <p:spPr bwMode="auto">
          <a:xfrm>
            <a:off x="8744" y="930735"/>
            <a:ext cx="1250887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Picture 6" descr="warren_buffett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/>
          <a:stretch/>
        </p:blipFill>
        <p:spPr bwMode="auto">
          <a:xfrm>
            <a:off x="8745" y="2291393"/>
            <a:ext cx="1250887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슬라이드 번호 개체 틀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1373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housewd.co.kr/files/attach/images/72/259/%EC%95%84%EC%A3%BC%EB%8C%80%20%EC%9B%90%EB%A3%B8%ED%98%84%EC%9E%A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0605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postfiles2.naver.net/20120109_193/gon1006_1326079310223XehXp_JPEG/dddddd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133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492500" y="879475"/>
            <a:ext cx="518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400" b="1">
                <a:effectLst/>
                <a:latin typeface="HY헤드라인M" pitchFamily="18" charset="-127"/>
                <a:ea typeface="HY헤드라인M" pitchFamily="18" charset="-127"/>
              </a:rPr>
              <a:t>퇴직금으로 원룸이나 하나 지어볼까</a:t>
            </a:r>
            <a:r>
              <a:rPr kumimoji="0" lang="en-US" altLang="ko-KR" sz="2400" b="1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kumimoji="0" lang="ko-KR" altLang="en-US" sz="2400" b="1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2087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9"/>
          <p:cNvGraphicFramePr>
            <a:graphicFrameLocks noChangeAspect="1"/>
          </p:cNvGraphicFramePr>
          <p:nvPr/>
        </p:nvGraphicFramePr>
        <p:xfrm>
          <a:off x="1393825" y="1003300"/>
          <a:ext cx="6356350" cy="554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3" name="Photo Editor 사진" r:id="rId3" imgW="7973538" imgH="6961905" progId="MSPhotoEd.3">
                  <p:embed/>
                </p:oleObj>
              </mc:Choice>
              <mc:Fallback>
                <p:oleObj name="Photo Editor 사진" r:id="rId3" imgW="7973538" imgH="696190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1003300"/>
                        <a:ext cx="6356350" cy="554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909763" y="152400"/>
            <a:ext cx="53149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경제성 분석을 위한 자료조사표 사례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304925" y="1155700"/>
            <a:ext cx="1827213" cy="454025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1304925" y="3775075"/>
            <a:ext cx="1827213" cy="454025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1304925" y="5483225"/>
            <a:ext cx="1827213" cy="454025"/>
          </a:xfrm>
          <a:prstGeom prst="ellipse">
            <a:avLst/>
          </a:prstGeom>
          <a:solidFill>
            <a:srgbClr val="FF0000">
              <a:alpha val="10001"/>
            </a:srgbClr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6055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5249863" y="879475"/>
            <a:ext cx="166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2400" b="1">
                <a:effectLst/>
                <a:latin typeface="HY헤드라인M" pitchFamily="18" charset="-127"/>
                <a:ea typeface="HY헤드라인M" pitchFamily="18" charset="-127"/>
              </a:rPr>
              <a:t>돈이 될까</a:t>
            </a:r>
            <a:r>
              <a:rPr kumimoji="0" lang="en-US" altLang="ko-KR" sz="2400" b="1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  <a:endParaRPr kumimoji="0" lang="ko-KR" altLang="en-US" sz="2400" b="1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6387" name="Picture 2" descr="http://cfs16.tistory.com/image/19/tistory/2010/08/19/02/50/4c6c1d6c16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492375"/>
            <a:ext cx="582453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postfiles2.naver.net/20120109_193/gon1006_1326079310223XehXp_JPEG/dddddd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133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3847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2250" y="1219200"/>
            <a:ext cx="5070475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비용과 수익 항목의 선정 및 값 추정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81275" y="152400"/>
            <a:ext cx="34671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프로젝트의 경제성 분석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3" name="직사각형 5"/>
          <p:cNvSpPr>
            <a:spLocks noChangeArrowheads="1"/>
          </p:cNvSpPr>
          <p:nvPr/>
        </p:nvSpPr>
        <p:spPr bwMode="auto">
          <a:xfrm>
            <a:off x="1116013" y="2276475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대출자금</a:t>
            </a:r>
          </a:p>
        </p:txBody>
      </p:sp>
      <p:sp>
        <p:nvSpPr>
          <p:cNvPr id="23559" name="직사각형 6"/>
          <p:cNvSpPr>
            <a:spLocks noChangeArrowheads="1"/>
          </p:cNvSpPr>
          <p:nvPr/>
        </p:nvSpPr>
        <p:spPr bwMode="auto">
          <a:xfrm>
            <a:off x="1187450" y="6550025"/>
            <a:ext cx="185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초기투자 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운전자본</a:t>
            </a:r>
          </a:p>
        </p:txBody>
      </p:sp>
      <p:sp>
        <p:nvSpPr>
          <p:cNvPr id="17415" name="직사각형 7"/>
          <p:cNvSpPr>
            <a:spLocks noChangeArrowheads="1"/>
          </p:cNvSpPr>
          <p:nvPr/>
        </p:nvSpPr>
        <p:spPr bwMode="auto">
          <a:xfrm>
            <a:off x="5580063" y="6092825"/>
            <a:ext cx="90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대출상환</a:t>
            </a:r>
          </a:p>
        </p:txBody>
      </p:sp>
      <p:sp>
        <p:nvSpPr>
          <p:cNvPr id="17416" name="직사각형 8"/>
          <p:cNvSpPr>
            <a:spLocks noChangeArrowheads="1"/>
          </p:cNvSpPr>
          <p:nvPr/>
        </p:nvSpPr>
        <p:spPr bwMode="auto">
          <a:xfrm>
            <a:off x="6732588" y="4797425"/>
            <a:ext cx="227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운영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유지보수비용 </a:t>
            </a:r>
            <a:r>
              <a:rPr lang="en-US" altLang="ko-KR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세금</a:t>
            </a:r>
          </a:p>
        </p:txBody>
      </p:sp>
      <p:sp>
        <p:nvSpPr>
          <p:cNvPr id="17417" name="직사각형 9"/>
          <p:cNvSpPr>
            <a:spLocks noChangeArrowheads="1"/>
          </p:cNvSpPr>
          <p:nvPr/>
        </p:nvSpPr>
        <p:spPr bwMode="auto">
          <a:xfrm>
            <a:off x="4244975" y="17002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수익</a:t>
            </a:r>
          </a:p>
        </p:txBody>
      </p:sp>
      <p:sp>
        <p:nvSpPr>
          <p:cNvPr id="17418" name="직사각형 10"/>
          <p:cNvSpPr>
            <a:spLocks noChangeArrowheads="1"/>
          </p:cNvSpPr>
          <p:nvPr/>
        </p:nvSpPr>
        <p:spPr bwMode="auto">
          <a:xfrm>
            <a:off x="7524750" y="333375"/>
            <a:ext cx="132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운전자본 회수</a:t>
            </a:r>
          </a:p>
        </p:txBody>
      </p:sp>
      <p:sp>
        <p:nvSpPr>
          <p:cNvPr id="23564" name="직사각형 11"/>
          <p:cNvSpPr>
            <a:spLocks noChangeArrowheads="1"/>
          </p:cNvSpPr>
          <p:nvPr/>
        </p:nvSpPr>
        <p:spPr bwMode="auto">
          <a:xfrm>
            <a:off x="6156325" y="1187450"/>
            <a:ext cx="903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잔존가치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>
                <a:solidFill>
                  <a:srgbClr val="FF0000"/>
                </a:solidFill>
              </a:rPr>
              <a:pPr>
                <a:defRPr/>
              </a:pPr>
              <a:t>13</a:t>
            </a:fld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8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838450" y="152400"/>
            <a:ext cx="34671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프로젝트의 경제성 분석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1219200"/>
            <a:ext cx="5314950" cy="461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비용과 수익 값을 이용한 경제성 분석</a:t>
            </a:r>
          </a:p>
        </p:txBody>
      </p:sp>
      <p:pic>
        <p:nvPicPr>
          <p:cNvPr id="18436" name="Picture 6" descr="http://cfs14.tistory.com/image/8/tistory/2010/01/30/20/08/4b64133e81d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50387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292725" y="1844675"/>
            <a:ext cx="3240088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자본회수기간법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미래가치법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현재가치법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연간등가법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수익률법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  <a:p>
            <a:pPr marL="457200" indent="-457200">
              <a:spcBef>
                <a:spcPct val="20000"/>
              </a:spcBef>
              <a:spcAft>
                <a:spcPct val="20000"/>
              </a:spcAft>
              <a:buFont typeface="+mj-ea"/>
              <a:buAutoNum type="circleNumDbPlain"/>
              <a:defRPr/>
            </a:pPr>
            <a:r>
              <a:rPr lang="ko-KR" altLang="en-US" sz="2400" dirty="0">
                <a:effectLst/>
                <a:latin typeface="HY헤드라인M" pitchFamily="18" charset="-127"/>
                <a:ea typeface="HY헤드라인M" pitchFamily="18" charset="-127"/>
              </a:rPr>
              <a:t>수익</a:t>
            </a:r>
            <a:r>
              <a:rPr lang="en-US" altLang="ko-KR" sz="2400" dirty="0"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dirty="0" err="1">
                <a:effectLst/>
                <a:latin typeface="HY헤드라인M" pitchFamily="18" charset="-127"/>
                <a:ea typeface="HY헤드라인M" pitchFamily="18" charset="-127"/>
              </a:rPr>
              <a:t>비용비율법</a:t>
            </a:r>
            <a:endParaRPr lang="ko-KR" altLang="en-US" sz="2400" dirty="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88628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46363" y="152400"/>
            <a:ext cx="38512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경제성 분석의 기본 계산식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90800" y="1447800"/>
          <a:ext cx="396240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3962400" cy="10906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23590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ko-KR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71600" y="31242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>
                <a:effectLst/>
                <a:latin typeface="HY헤드라인M" pitchFamily="18" charset="-127"/>
                <a:ea typeface="HY헤드라인M" pitchFamily="18" charset="-127"/>
              </a:rPr>
              <a:t>복리의 개념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o-KR" altLang="en-US" sz="1000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>
                <a:solidFill>
                  <a:srgbClr val="FF0000"/>
                </a:solidFill>
                <a:effectLst/>
                <a:latin typeface="Times New Roman" pitchFamily="18" charset="0"/>
                <a:ea typeface="HY헤드라인M" pitchFamily="18" charset="-127"/>
              </a:rPr>
              <a:t>“</a:t>
            </a:r>
            <a:r>
              <a:rPr lang="ko-KR" altLang="en-US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인류 역사에 있어서 가장 위대한 수학적 발견이다</a:t>
            </a:r>
            <a:r>
              <a:rPr lang="en-US" altLang="ko-KR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!</a:t>
            </a:r>
            <a:r>
              <a:rPr lang="en-US" altLang="ko-KR">
                <a:solidFill>
                  <a:srgbClr val="FF0000"/>
                </a:solidFill>
                <a:effectLst/>
                <a:latin typeface="Times New Roman" pitchFamily="18" charset="0"/>
                <a:ea typeface="HY헤드라인M" pitchFamily="18" charset="-127"/>
              </a:rPr>
              <a:t>”</a:t>
            </a:r>
            <a:endParaRPr lang="en-US" altLang="ko-KR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100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>
                <a:effectLst/>
                <a:latin typeface="HY헤드라인M" pitchFamily="18" charset="-127"/>
                <a:ea typeface="HY헤드라인M" pitchFamily="18" charset="-127"/>
              </a:rPr>
              <a:t>Albert Einstein</a:t>
            </a:r>
          </a:p>
        </p:txBody>
      </p:sp>
      <p:pic>
        <p:nvPicPr>
          <p:cNvPr id="19462" name="Picture 7" descr="104191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48200"/>
            <a:ext cx="10747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8423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76300" y="812800"/>
          <a:ext cx="74295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Photo Editor 사진" r:id="rId3" imgW="9666667" imgH="7306695" progId="MSPhotoEd.3">
                  <p:embed/>
                </p:oleObj>
              </mc:Choice>
              <mc:Fallback>
                <p:oleObj name="Photo Editor 사진" r:id="rId3" imgW="9666667" imgH="73066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812800"/>
                        <a:ext cx="74295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43300" y="4600575"/>
            <a:ext cx="1658938" cy="3143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투자를 할 것인가</a:t>
            </a:r>
            <a:r>
              <a:rPr lang="en-US" altLang="ko-KR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841625" y="152400"/>
            <a:ext cx="34671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자본투자 의사결정 과정</a:t>
            </a:r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2014538" y="2552700"/>
            <a:ext cx="4919662" cy="3162300"/>
          </a:xfrm>
          <a:custGeom>
            <a:avLst/>
            <a:gdLst/>
            <a:ahLst/>
            <a:cxnLst>
              <a:cxn ang="0">
                <a:pos x="201" y="1146"/>
              </a:cxn>
              <a:cxn ang="0">
                <a:pos x="123" y="264"/>
              </a:cxn>
              <a:cxn ang="0">
                <a:pos x="939" y="1128"/>
              </a:cxn>
              <a:cxn ang="0">
                <a:pos x="1995" y="504"/>
              </a:cxn>
              <a:cxn ang="0">
                <a:pos x="2523" y="120"/>
              </a:cxn>
              <a:cxn ang="0">
                <a:pos x="2859" y="312"/>
              </a:cxn>
              <a:cxn ang="0">
                <a:pos x="3099" y="1992"/>
              </a:cxn>
            </a:cxnLst>
            <a:rect l="0" t="0" r="r" b="b"/>
            <a:pathLst>
              <a:path w="3099" h="1992">
                <a:moveTo>
                  <a:pt x="201" y="1146"/>
                </a:moveTo>
                <a:cubicBezTo>
                  <a:pt x="188" y="1000"/>
                  <a:pt x="0" y="267"/>
                  <a:pt x="123" y="264"/>
                </a:cubicBezTo>
                <a:cubicBezTo>
                  <a:pt x="246" y="261"/>
                  <a:pt x="627" y="1088"/>
                  <a:pt x="939" y="1128"/>
                </a:cubicBezTo>
                <a:cubicBezTo>
                  <a:pt x="1251" y="1168"/>
                  <a:pt x="1731" y="672"/>
                  <a:pt x="1995" y="504"/>
                </a:cubicBezTo>
                <a:cubicBezTo>
                  <a:pt x="2259" y="336"/>
                  <a:pt x="2379" y="152"/>
                  <a:pt x="2523" y="120"/>
                </a:cubicBezTo>
                <a:cubicBezTo>
                  <a:pt x="2667" y="88"/>
                  <a:pt x="2763" y="0"/>
                  <a:pt x="2859" y="312"/>
                </a:cubicBezTo>
                <a:cubicBezTo>
                  <a:pt x="2955" y="624"/>
                  <a:pt x="3059" y="1712"/>
                  <a:pt x="3099" y="1992"/>
                </a:cubicBezTo>
              </a:path>
            </a:pathLst>
          </a:custGeom>
          <a:noFill/>
          <a:ln w="57150" cmpd="sng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6084888" y="5732463"/>
            <a:ext cx="1500187" cy="523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기업의</a:t>
            </a:r>
            <a:r>
              <a:rPr lang="en-US" altLang="ko-KR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시장가치</a:t>
            </a:r>
            <a:endParaRPr lang="en-US" altLang="ko-KR" sz="1400">
              <a:solidFill>
                <a:schemeClr val="bg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주식가격</a:t>
            </a:r>
            <a:r>
              <a:rPr lang="en-US" altLang="ko-KR" sz="1400">
                <a:solidFill>
                  <a:schemeClr val="bg1"/>
                </a:solidFill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0665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2493963" y="115888"/>
            <a:ext cx="41560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국내 주식시장 시가총액 순위</a:t>
            </a:r>
          </a:p>
        </p:txBody>
      </p:sp>
      <p:sp>
        <p:nvSpPr>
          <p:cNvPr id="21507" name="직사각형 7"/>
          <p:cNvSpPr>
            <a:spLocks noChangeArrowheads="1"/>
          </p:cNvSpPr>
          <p:nvPr/>
        </p:nvSpPr>
        <p:spPr bwMode="auto">
          <a:xfrm>
            <a:off x="7569200" y="476250"/>
            <a:ext cx="1035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200">
              <a:solidFill>
                <a:srgbClr val="464646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6775"/>
            <a:ext cx="73152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338513" y="6391275"/>
            <a:ext cx="246734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2015.01.05 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기준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973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25688" y="115888"/>
            <a:ext cx="4492625" cy="46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국내 반도체기업 시가총액 순위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276600" y="6391275"/>
            <a:ext cx="246697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2014.02.27 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기준</a:t>
            </a:r>
            <a:endParaRPr lang="en-US" altLang="ko-KR" sz="2400" dirty="0">
              <a:effectLst>
                <a:outerShdw blurRad="38100" dist="38100" dir="2700000" algn="tl">
                  <a:srgbClr val="FFFFFF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11188" y="765175"/>
          <a:ext cx="7921625" cy="5400675"/>
        </p:xfrm>
        <a:graphic>
          <a:graphicData uri="http://schemas.openxmlformats.org/drawingml/2006/table">
            <a:tbl>
              <a:tblPr/>
              <a:tblGrid>
                <a:gridCol w="34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N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종목명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현재가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(</a:t>
                      </a:r>
                      <a:r>
                        <a:rPr kumimoji="0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원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)</a:t>
                      </a:r>
                      <a:endParaRPr kumimoji="0" lang="ko-KR" alt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상장주식수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시가총액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매출액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자산총계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부채총계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영업이익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삼성전자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1,339,000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147,299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1,972,338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2,011,036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1,810,716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595,914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290,493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SK</a:t>
                      </a:r>
                      <a:r>
                        <a:rPr kumimoji="0" lang="ko-KR" alt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하이닉스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39,450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710,201</a:t>
                      </a:r>
                      <a:endParaRPr kumimoji="0" lang="ko-KR" altLang="en-US" sz="1100" b="0" i="0" u="none" strike="noStrike" kern="1200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280,174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101,622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186,487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89,093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-2,273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삼성전자우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1,025,000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22,833</a:t>
                      </a:r>
                      <a:endParaRPr kumimoji="0" lang="ko-KR" altLang="en-US" sz="1100" b="0" i="0" u="none" strike="noStrike" kern="1200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234,043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　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　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　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　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솔브레인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43,300</a:t>
                      </a: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16,207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7,018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6,636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5,274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1,940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1,070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원익</a:t>
                      </a: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IPS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8,420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80,501</a:t>
                      </a:r>
                      <a:endParaRPr kumimoji="0" lang="ko-KR" altLang="en-US" sz="1100" b="0" i="0" u="none" strike="noStrike" kern="1200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6,778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3,487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4,779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1,425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265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이오테크닉스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47,550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12,231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5,816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1,906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3,137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1,092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343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덕산하이메탈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18,200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29,392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5,349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1,438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1,985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159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417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리노공업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27,700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15,242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4,222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752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1,303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277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유진테크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18,550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21,725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4,030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1,683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1,645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395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528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젬백스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14,250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25,851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3,684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645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1,330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717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-54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디아이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10,700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31,497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3,370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939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1,880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805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동부하이텍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7,040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44,368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3,123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5,908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11,578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8,669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-156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한미반도체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11,200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25,433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2,848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1,734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2,310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480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212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피에스케이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11,250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20,243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2,277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844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1,558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198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주성엔지니어링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5,350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41,249</a:t>
                      </a:r>
                      <a:endParaRPr kumimoji="0" lang="ko-KR" altLang="en-US" sz="1100" b="0" i="0" u="none" strike="noStrike" kern="1200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2,207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4,075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2,763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-838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유니퀘스트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16,050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13,440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2,157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2,012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1,874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621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75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케이씨텍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6,310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33,393</a:t>
                      </a:r>
                      <a:endParaRPr kumimoji="0" lang="ko-KR" altLang="en-US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2,107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1,716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2,383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305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시그네틱스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2,100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85,728</a:t>
                      </a:r>
                      <a:endParaRPr kumimoji="0" lang="ko-KR" altLang="en-US" sz="1100" b="0" i="0" u="none" strike="noStrike" kern="1200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1,800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3,099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2,862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978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185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3S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4,305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40,892</a:t>
                      </a:r>
                      <a:endParaRPr kumimoji="0" lang="ko-KR" altLang="en-US" sz="1100" b="0" i="0" u="none" strike="noStrike" kern="1200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1,760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322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677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199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7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36000" marR="36000" marT="767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국제엘렉트릭</a:t>
                      </a:r>
                      <a:r>
                        <a:rPr kumimoji="0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 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17,350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9,852</a:t>
                      </a:r>
                      <a:endParaRPr kumimoji="0" lang="ko-KR" altLang="en-US" sz="1100" b="0" i="0" u="none" strike="noStrike" kern="1200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142875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1,709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1,220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1,025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164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135</a:t>
                      </a:r>
                    </a:p>
                  </a:txBody>
                  <a:tcPr marL="142875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2" name="직사각형 8"/>
          <p:cNvSpPr>
            <a:spLocks noChangeArrowheads="1"/>
          </p:cNvSpPr>
          <p:nvPr/>
        </p:nvSpPr>
        <p:spPr bwMode="auto">
          <a:xfrm>
            <a:off x="7569200" y="476250"/>
            <a:ext cx="1035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Tx/>
              <a:buNone/>
            </a:pP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억원</a:t>
            </a:r>
            <a:r>
              <a:rPr kumimoji="0" lang="en-US" altLang="ko-KR" sz="1200">
                <a:solidFill>
                  <a:srgbClr val="464646"/>
                </a:solidFill>
                <a:effectLst/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200">
              <a:solidFill>
                <a:srgbClr val="464646"/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56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19</a:t>
            </a:fld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39370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defTabSz="762000" eaLnBrk="0" hangingPunct="0">
              <a:lnSpc>
                <a:spcPct val="180000"/>
              </a:lnSpc>
              <a:defRPr/>
            </a:pPr>
            <a:endParaRPr lang="ko-KR" altLang="ko-KR" sz="1600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5" name="Rectangle 42"/>
          <p:cNvSpPr>
            <a:spLocks noChangeArrowheads="1"/>
          </p:cNvSpPr>
          <p:nvPr/>
        </p:nvSpPr>
        <p:spPr bwMode="auto">
          <a:xfrm>
            <a:off x="228600" y="5245100"/>
            <a:ext cx="8686800" cy="1066800"/>
          </a:xfrm>
          <a:prstGeom prst="rect">
            <a:avLst/>
          </a:prstGeom>
          <a:solidFill>
            <a:srgbClr val="FFCC00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defTabSz="762000" eaLnBrk="0" hangingPunct="0">
              <a:lnSpc>
                <a:spcPct val="140000"/>
              </a:lnSpc>
              <a:defRPr/>
            </a:pPr>
            <a:r>
              <a:rPr lang="ko-KR" altLang="en-US" sz="1600" b="1" dirty="0">
                <a:latin typeface="HY헤드라인M" pitchFamily="18" charset="-127"/>
                <a:ea typeface="HY헤드라인M" pitchFamily="18" charset="-127"/>
              </a:rPr>
              <a:t>핵심경쟁요소의 변화 </a:t>
            </a:r>
            <a:r>
              <a:rPr lang="en-US" altLang="ko-KR" sz="1600" b="1" dirty="0">
                <a:latin typeface="HY헤드라인M" pitchFamily="18" charset="-127"/>
                <a:ea typeface="HY헤드라인M" pitchFamily="18" charset="-127"/>
              </a:rPr>
              <a:t>Pattern</a:t>
            </a:r>
          </a:p>
        </p:txBody>
      </p:sp>
      <p:grpSp>
        <p:nvGrpSpPr>
          <p:cNvPr id="66" name="Group 43"/>
          <p:cNvGrpSpPr>
            <a:grpSpLocks/>
          </p:cNvGrpSpPr>
          <p:nvPr/>
        </p:nvGrpSpPr>
        <p:grpSpPr bwMode="auto">
          <a:xfrm>
            <a:off x="381000" y="5727700"/>
            <a:ext cx="1524000" cy="457200"/>
            <a:chOff x="602" y="3360"/>
            <a:chExt cx="1136" cy="288"/>
          </a:xfrm>
        </p:grpSpPr>
        <p:sp>
          <p:nvSpPr>
            <p:cNvPr id="67" name="AutoShape 44"/>
            <p:cNvSpPr>
              <a:spLocks noChangeArrowheads="1"/>
            </p:cNvSpPr>
            <p:nvPr/>
          </p:nvSpPr>
          <p:spPr bwMode="auto">
            <a:xfrm>
              <a:off x="602" y="3360"/>
              <a:ext cx="1136" cy="288"/>
            </a:xfrm>
            <a:prstGeom prst="homePlate">
              <a:avLst>
                <a:gd name="adj" fmla="val 71128"/>
              </a:avLst>
            </a:prstGeom>
            <a:gradFill rotWithShape="0">
              <a:gsLst>
                <a:gs pos="0">
                  <a:schemeClr val="accent2">
                    <a:gamma/>
                    <a:tint val="2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8" name="AutoShape 45"/>
            <p:cNvSpPr>
              <a:spLocks noChangeArrowheads="1"/>
            </p:cNvSpPr>
            <p:nvPr/>
          </p:nvSpPr>
          <p:spPr bwMode="auto">
            <a:xfrm>
              <a:off x="626" y="3381"/>
              <a:ext cx="1058" cy="235"/>
            </a:xfrm>
            <a:prstGeom prst="homePlate">
              <a:avLst>
                <a:gd name="adj" fmla="val 70125"/>
              </a:avLst>
            </a:pr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b="1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설계 능력</a:t>
              </a:r>
            </a:p>
          </p:txBody>
        </p:sp>
      </p:grpSp>
      <p:sp>
        <p:nvSpPr>
          <p:cNvPr id="69" name="AutoShape 49"/>
          <p:cNvSpPr>
            <a:spLocks noChangeArrowheads="1"/>
          </p:cNvSpPr>
          <p:nvPr/>
        </p:nvSpPr>
        <p:spPr bwMode="auto">
          <a:xfrm>
            <a:off x="1979613" y="5842000"/>
            <a:ext cx="153987" cy="228600"/>
          </a:xfrm>
          <a:prstGeom prst="plus">
            <a:avLst>
              <a:gd name="adj" fmla="val 36806"/>
            </a:avLst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AutoShape 53"/>
          <p:cNvSpPr>
            <a:spLocks noChangeArrowheads="1"/>
          </p:cNvSpPr>
          <p:nvPr/>
        </p:nvSpPr>
        <p:spPr bwMode="auto">
          <a:xfrm>
            <a:off x="3810000" y="5842000"/>
            <a:ext cx="152400" cy="228600"/>
          </a:xfrm>
          <a:prstGeom prst="plus">
            <a:avLst>
              <a:gd name="adj" fmla="val 36806"/>
            </a:avLst>
          </a:prstGeom>
          <a:solidFill>
            <a:srgbClr val="00008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" name="Group 59"/>
          <p:cNvGrpSpPr>
            <a:grpSpLocks/>
          </p:cNvGrpSpPr>
          <p:nvPr/>
        </p:nvGrpSpPr>
        <p:grpSpPr bwMode="auto">
          <a:xfrm>
            <a:off x="4114800" y="5727700"/>
            <a:ext cx="4724400" cy="457200"/>
            <a:chOff x="4711" y="3072"/>
            <a:chExt cx="1433" cy="288"/>
          </a:xfrm>
        </p:grpSpPr>
        <p:sp>
          <p:nvSpPr>
            <p:cNvPr id="72" name="AutoShape 60"/>
            <p:cNvSpPr>
              <a:spLocks noChangeArrowheads="1"/>
            </p:cNvSpPr>
            <p:nvPr/>
          </p:nvSpPr>
          <p:spPr bwMode="auto">
            <a:xfrm>
              <a:off x="4711" y="3072"/>
              <a:ext cx="1433" cy="288"/>
            </a:xfrm>
            <a:prstGeom prst="homePlate">
              <a:avLst>
                <a:gd name="adj" fmla="val 89724"/>
              </a:avLst>
            </a:prstGeom>
            <a:gradFill rotWithShape="0">
              <a:gsLst>
                <a:gs pos="0">
                  <a:schemeClr val="accent2">
                    <a:gamma/>
                    <a:tint val="2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3" name="AutoShape 61"/>
            <p:cNvSpPr>
              <a:spLocks noChangeArrowheads="1"/>
            </p:cNvSpPr>
            <p:nvPr/>
          </p:nvSpPr>
          <p:spPr bwMode="auto">
            <a:xfrm>
              <a:off x="4734" y="3093"/>
              <a:ext cx="1332" cy="235"/>
            </a:xfrm>
            <a:prstGeom prst="homePlate">
              <a:avLst>
                <a:gd name="adj" fmla="val 52797"/>
              </a:avLst>
            </a:pr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기획 능력 </a:t>
              </a:r>
              <a:r>
                <a:rPr lang="en-US" altLang="ko-KR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: </a:t>
              </a:r>
              <a:r>
                <a:rPr lang="ko-KR" altLang="en-US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사업발굴 및 타당성 평가 능력 </a:t>
              </a:r>
              <a:r>
                <a:rPr lang="en-US" altLang="ko-KR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/ </a:t>
              </a:r>
              <a:r>
                <a:rPr lang="ko-KR" altLang="en-US" sz="1300" b="1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자금조달 능력</a:t>
              </a:r>
            </a:p>
          </p:txBody>
        </p:sp>
      </p:grpSp>
      <p:sp>
        <p:nvSpPr>
          <p:cNvPr id="75" name="AutoShape 87"/>
          <p:cNvSpPr>
            <a:spLocks noChangeArrowheads="1"/>
          </p:cNvSpPr>
          <p:nvPr/>
        </p:nvSpPr>
        <p:spPr bwMode="auto">
          <a:xfrm>
            <a:off x="5946775" y="1423988"/>
            <a:ext cx="2892425" cy="990600"/>
          </a:xfrm>
          <a:prstGeom prst="homePlate">
            <a:avLst>
              <a:gd name="adj" fmla="val 32538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" name="Rectangle 2"/>
          <p:cNvSpPr>
            <a:spLocks noChangeArrowheads="1"/>
          </p:cNvSpPr>
          <p:nvPr/>
        </p:nvSpPr>
        <p:spPr bwMode="auto">
          <a:xfrm>
            <a:off x="500063" y="2362200"/>
            <a:ext cx="274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defRPr/>
            </a:pPr>
            <a:endParaRPr lang="ko-KR" altLang="ko-KR" b="1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" name="AutoShape 5"/>
          <p:cNvSpPr>
            <a:spLocks noChangeArrowheads="1"/>
          </p:cNvSpPr>
          <p:nvPr/>
        </p:nvSpPr>
        <p:spPr bwMode="auto">
          <a:xfrm>
            <a:off x="5521325" y="1423988"/>
            <a:ext cx="2708275" cy="990600"/>
          </a:xfrm>
          <a:prstGeom prst="homePlate">
            <a:avLst>
              <a:gd name="adj" fmla="val 30466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auto">
          <a:xfrm>
            <a:off x="4178300" y="1423988"/>
            <a:ext cx="1495425" cy="990600"/>
          </a:xfrm>
          <a:prstGeom prst="homePlate">
            <a:avLst>
              <a:gd name="adj" fmla="val 16822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9" name="AutoShape 7"/>
          <p:cNvSpPr>
            <a:spLocks noChangeArrowheads="1"/>
          </p:cNvSpPr>
          <p:nvPr/>
        </p:nvSpPr>
        <p:spPr bwMode="auto">
          <a:xfrm>
            <a:off x="2484438" y="1423988"/>
            <a:ext cx="2011362" cy="990600"/>
          </a:xfrm>
          <a:prstGeom prst="homePlate">
            <a:avLst>
              <a:gd name="adj" fmla="val 22626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0" name="AutoShape 8"/>
          <p:cNvSpPr>
            <a:spLocks noChangeArrowheads="1"/>
          </p:cNvSpPr>
          <p:nvPr/>
        </p:nvSpPr>
        <p:spPr bwMode="auto">
          <a:xfrm>
            <a:off x="369888" y="1423988"/>
            <a:ext cx="2405062" cy="990600"/>
          </a:xfrm>
          <a:prstGeom prst="homePlate">
            <a:avLst>
              <a:gd name="adj" fmla="val 27055"/>
            </a:avLst>
          </a:prstGeom>
          <a:solidFill>
            <a:schemeClr val="accent2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ko-KR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 flipH="1" flipV="1">
            <a:off x="327025" y="1917700"/>
            <a:ext cx="851217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1295400" y="1528763"/>
            <a:ext cx="492125" cy="277812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기획</a:t>
            </a:r>
            <a:endParaRPr lang="en-US" altLang="ko-KR" sz="1200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3227388" y="1528763"/>
            <a:ext cx="493712" cy="277812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설계</a:t>
            </a:r>
            <a:endParaRPr lang="en-US" altLang="ko-KR" sz="12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4" name="Text Box 12"/>
          <p:cNvSpPr txBox="1">
            <a:spLocks noChangeArrowheads="1"/>
          </p:cNvSpPr>
          <p:nvPr/>
        </p:nvSpPr>
        <p:spPr bwMode="auto">
          <a:xfrm>
            <a:off x="4359275" y="1530350"/>
            <a:ext cx="1304925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구축</a:t>
            </a:r>
            <a:endParaRPr lang="en-US" altLang="ko-KR" sz="12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6286500" y="1528763"/>
            <a:ext cx="1339850" cy="2778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운영 및 유지보수</a:t>
            </a:r>
            <a:endParaRPr lang="en-US" altLang="ko-KR" sz="12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 flipH="1">
            <a:off x="914400" y="1943100"/>
            <a:ext cx="273050" cy="4714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 flipH="1">
            <a:off x="1828800" y="1943100"/>
            <a:ext cx="269875" cy="4714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 flipH="1">
            <a:off x="3389313" y="1943100"/>
            <a:ext cx="273050" cy="4714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 flipH="1">
            <a:off x="4800600" y="1914525"/>
            <a:ext cx="185738" cy="50006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 flipH="1">
            <a:off x="6223000" y="1933575"/>
            <a:ext cx="163513" cy="4810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 flipH="1">
            <a:off x="6756400" y="1933575"/>
            <a:ext cx="163513" cy="4810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H="1">
            <a:off x="7265988" y="1933575"/>
            <a:ext cx="161925" cy="4810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93" name="Text Box 30"/>
          <p:cNvSpPr txBox="1">
            <a:spLocks noChangeArrowheads="1"/>
          </p:cNvSpPr>
          <p:nvPr/>
        </p:nvSpPr>
        <p:spPr bwMode="auto">
          <a:xfrm>
            <a:off x="304800" y="2633663"/>
            <a:ext cx="156845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ko-KR" sz="1600" b="1">
                <a:latin typeface="HY헤드라인M" pitchFamily="18" charset="-127"/>
                <a:ea typeface="HY헤드라인M" pitchFamily="18" charset="-127"/>
              </a:rPr>
              <a:t>Paradigm Shift</a:t>
            </a:r>
          </a:p>
        </p:txBody>
      </p:sp>
      <p:sp>
        <p:nvSpPr>
          <p:cNvPr id="94" name="AutoShape 54"/>
          <p:cNvSpPr>
            <a:spLocks noChangeArrowheads="1"/>
          </p:cNvSpPr>
          <p:nvPr/>
        </p:nvSpPr>
        <p:spPr bwMode="auto">
          <a:xfrm>
            <a:off x="4800600" y="3263900"/>
            <a:ext cx="3343275" cy="393700"/>
          </a:xfrm>
          <a:prstGeom prst="leftRightArrow">
            <a:avLst>
              <a:gd name="adj1" fmla="val 58333"/>
              <a:gd name="adj2" fmla="val 41764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4680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공장 건설 및 생산</a:t>
            </a:r>
          </a:p>
        </p:txBody>
      </p:sp>
      <p:sp>
        <p:nvSpPr>
          <p:cNvPr id="95" name="AutoShape 55"/>
          <p:cNvSpPr>
            <a:spLocks noChangeArrowheads="1"/>
          </p:cNvSpPr>
          <p:nvPr/>
        </p:nvSpPr>
        <p:spPr bwMode="auto">
          <a:xfrm>
            <a:off x="2517775" y="3771900"/>
            <a:ext cx="5656263" cy="425450"/>
          </a:xfrm>
          <a:prstGeom prst="leftRightArrow">
            <a:avLst>
              <a:gd name="adj1" fmla="val 58333"/>
              <a:gd name="adj2" fmla="val 45106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4680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제품</a:t>
            </a:r>
            <a:r>
              <a:rPr lang="en-US" altLang="ko-KR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장비</a:t>
            </a:r>
            <a:r>
              <a:rPr lang="en-US" altLang="ko-KR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공장 설계와 구축 및 생산</a:t>
            </a:r>
          </a:p>
        </p:txBody>
      </p:sp>
      <p:sp>
        <p:nvSpPr>
          <p:cNvPr id="96" name="AutoShape 57"/>
          <p:cNvSpPr>
            <a:spLocks noChangeArrowheads="1"/>
          </p:cNvSpPr>
          <p:nvPr/>
        </p:nvSpPr>
        <p:spPr bwMode="auto">
          <a:xfrm>
            <a:off x="415925" y="4267200"/>
            <a:ext cx="8340725" cy="381000"/>
          </a:xfrm>
          <a:prstGeom prst="leftRightArrow">
            <a:avLst>
              <a:gd name="adj1" fmla="val 65000"/>
              <a:gd name="adj2" fmla="val 47229"/>
            </a:avLst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4680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자본가의 투자사업</a:t>
            </a:r>
          </a:p>
        </p:txBody>
      </p:sp>
      <p:sp>
        <p:nvSpPr>
          <p:cNvPr id="97" name="Rectangle 75"/>
          <p:cNvSpPr>
            <a:spLocks noChangeArrowheads="1"/>
          </p:cNvSpPr>
          <p:nvPr/>
        </p:nvSpPr>
        <p:spPr bwMode="auto">
          <a:xfrm>
            <a:off x="342900" y="1917700"/>
            <a:ext cx="674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사업</a:t>
            </a:r>
            <a:endParaRPr lang="en-US" altLang="ko-KR" sz="1300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발굴</a:t>
            </a:r>
          </a:p>
        </p:txBody>
      </p:sp>
      <p:sp>
        <p:nvSpPr>
          <p:cNvPr id="98" name="Rectangle 76"/>
          <p:cNvSpPr>
            <a:spLocks noChangeArrowheads="1"/>
          </p:cNvSpPr>
          <p:nvPr/>
        </p:nvSpPr>
        <p:spPr bwMode="auto">
          <a:xfrm>
            <a:off x="1189038" y="1924050"/>
            <a:ext cx="6762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타당성</a:t>
            </a:r>
          </a:p>
          <a:p>
            <a:pPr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평가 </a:t>
            </a:r>
          </a:p>
          <a:p>
            <a:pPr>
              <a:defRPr/>
            </a:pPr>
            <a:endParaRPr lang="ko-KR" altLang="en-US" sz="1300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9" name="Rectangle 77"/>
          <p:cNvSpPr>
            <a:spLocks noChangeArrowheads="1"/>
          </p:cNvSpPr>
          <p:nvPr/>
        </p:nvSpPr>
        <p:spPr bwMode="auto">
          <a:xfrm>
            <a:off x="2041525" y="1914525"/>
            <a:ext cx="511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자금</a:t>
            </a:r>
            <a:endParaRPr lang="en-US" altLang="ko-KR" sz="1300" b="1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300" b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조달</a:t>
            </a:r>
          </a:p>
        </p:txBody>
      </p:sp>
      <p:sp>
        <p:nvSpPr>
          <p:cNvPr id="100" name="Rectangle 78"/>
          <p:cNvSpPr>
            <a:spLocks noChangeArrowheads="1"/>
          </p:cNvSpPr>
          <p:nvPr/>
        </p:nvSpPr>
        <p:spPr bwMode="auto">
          <a:xfrm>
            <a:off x="2627313" y="2006600"/>
            <a:ext cx="8461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기본설계</a:t>
            </a:r>
          </a:p>
        </p:txBody>
      </p:sp>
      <p:sp>
        <p:nvSpPr>
          <p:cNvPr id="101" name="Rectangle 79"/>
          <p:cNvSpPr>
            <a:spLocks noChangeArrowheads="1"/>
          </p:cNvSpPr>
          <p:nvPr/>
        </p:nvSpPr>
        <p:spPr bwMode="auto">
          <a:xfrm>
            <a:off x="3506788" y="1998663"/>
            <a:ext cx="838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상세설계</a:t>
            </a:r>
          </a:p>
        </p:txBody>
      </p:sp>
      <p:sp>
        <p:nvSpPr>
          <p:cNvPr id="102" name="Rectangle 80"/>
          <p:cNvSpPr>
            <a:spLocks noChangeArrowheads="1"/>
          </p:cNvSpPr>
          <p:nvPr/>
        </p:nvSpPr>
        <p:spPr bwMode="auto">
          <a:xfrm>
            <a:off x="4362450" y="1997075"/>
            <a:ext cx="5159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조달</a:t>
            </a:r>
          </a:p>
        </p:txBody>
      </p:sp>
      <p:sp>
        <p:nvSpPr>
          <p:cNvPr id="103" name="Rectangle 81"/>
          <p:cNvSpPr>
            <a:spLocks noChangeArrowheads="1"/>
          </p:cNvSpPr>
          <p:nvPr/>
        </p:nvSpPr>
        <p:spPr bwMode="auto">
          <a:xfrm>
            <a:off x="4954588" y="1998663"/>
            <a:ext cx="511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건설</a:t>
            </a:r>
          </a:p>
        </p:txBody>
      </p:sp>
      <p:sp>
        <p:nvSpPr>
          <p:cNvPr id="104" name="Rectangle 82"/>
          <p:cNvSpPr>
            <a:spLocks noChangeArrowheads="1"/>
          </p:cNvSpPr>
          <p:nvPr/>
        </p:nvSpPr>
        <p:spPr bwMode="auto">
          <a:xfrm>
            <a:off x="5670550" y="1990725"/>
            <a:ext cx="511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영업</a:t>
            </a:r>
            <a:endParaRPr lang="ko-KR" altLang="en-US" sz="13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5" name="Rectangle 83"/>
          <p:cNvSpPr>
            <a:spLocks noChangeArrowheads="1"/>
          </p:cNvSpPr>
          <p:nvPr/>
        </p:nvSpPr>
        <p:spPr bwMode="auto">
          <a:xfrm>
            <a:off x="6276975" y="1993900"/>
            <a:ext cx="511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생산</a:t>
            </a:r>
          </a:p>
        </p:txBody>
      </p:sp>
      <p:sp>
        <p:nvSpPr>
          <p:cNvPr id="106" name="Rectangle 84"/>
          <p:cNvSpPr>
            <a:spLocks noChangeArrowheads="1"/>
          </p:cNvSpPr>
          <p:nvPr/>
        </p:nvSpPr>
        <p:spPr bwMode="auto">
          <a:xfrm>
            <a:off x="6821488" y="1993900"/>
            <a:ext cx="5111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유통</a:t>
            </a:r>
          </a:p>
        </p:txBody>
      </p:sp>
      <p:sp>
        <p:nvSpPr>
          <p:cNvPr id="107" name="Rectangle 85"/>
          <p:cNvSpPr>
            <a:spLocks noChangeArrowheads="1"/>
          </p:cNvSpPr>
          <p:nvPr/>
        </p:nvSpPr>
        <p:spPr bwMode="auto">
          <a:xfrm>
            <a:off x="7299325" y="1985963"/>
            <a:ext cx="8445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유지보수</a:t>
            </a:r>
          </a:p>
        </p:txBody>
      </p:sp>
      <p:sp>
        <p:nvSpPr>
          <p:cNvPr id="108" name="Rectangle 86"/>
          <p:cNvSpPr>
            <a:spLocks noChangeArrowheads="1"/>
          </p:cNvSpPr>
          <p:nvPr/>
        </p:nvSpPr>
        <p:spPr bwMode="auto">
          <a:xfrm>
            <a:off x="8147050" y="1990725"/>
            <a:ext cx="5143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해체</a:t>
            </a:r>
          </a:p>
        </p:txBody>
      </p:sp>
      <p:sp>
        <p:nvSpPr>
          <p:cNvPr id="109" name="Rectangle 88"/>
          <p:cNvSpPr>
            <a:spLocks noChangeArrowheads="1"/>
          </p:cNvSpPr>
          <p:nvPr/>
        </p:nvSpPr>
        <p:spPr bwMode="auto">
          <a:xfrm>
            <a:off x="8147050" y="1552575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폐기</a:t>
            </a:r>
            <a:endParaRPr lang="en-US" altLang="ko-KR" sz="1200" b="1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0" name="Text Box 63"/>
          <p:cNvSpPr txBox="1">
            <a:spLocks noChangeArrowheads="1"/>
          </p:cNvSpPr>
          <p:nvPr/>
        </p:nvSpPr>
        <p:spPr bwMode="auto">
          <a:xfrm>
            <a:off x="2590800" y="381000"/>
            <a:ext cx="3962400" cy="519113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제조업의 미래</a:t>
            </a:r>
          </a:p>
        </p:txBody>
      </p:sp>
      <p:grpSp>
        <p:nvGrpSpPr>
          <p:cNvPr id="111" name="Group 43"/>
          <p:cNvGrpSpPr>
            <a:grpSpLocks/>
          </p:cNvGrpSpPr>
          <p:nvPr/>
        </p:nvGrpSpPr>
        <p:grpSpPr bwMode="auto">
          <a:xfrm>
            <a:off x="2209800" y="5727700"/>
            <a:ext cx="1524000" cy="457200"/>
            <a:chOff x="602" y="3360"/>
            <a:chExt cx="1136" cy="288"/>
          </a:xfrm>
        </p:grpSpPr>
        <p:sp>
          <p:nvSpPr>
            <p:cNvPr id="112" name="AutoShape 44"/>
            <p:cNvSpPr>
              <a:spLocks noChangeArrowheads="1"/>
            </p:cNvSpPr>
            <p:nvPr/>
          </p:nvSpPr>
          <p:spPr bwMode="auto">
            <a:xfrm>
              <a:off x="602" y="3360"/>
              <a:ext cx="1136" cy="288"/>
            </a:xfrm>
            <a:prstGeom prst="homePlate">
              <a:avLst>
                <a:gd name="adj" fmla="val 71128"/>
              </a:avLst>
            </a:prstGeom>
            <a:gradFill rotWithShape="0">
              <a:gsLst>
                <a:gs pos="0">
                  <a:schemeClr val="accent2">
                    <a:gamma/>
                    <a:tint val="2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3" name="AutoShape 45"/>
            <p:cNvSpPr>
              <a:spLocks noChangeArrowheads="1"/>
            </p:cNvSpPr>
            <p:nvPr/>
          </p:nvSpPr>
          <p:spPr bwMode="auto">
            <a:xfrm>
              <a:off x="626" y="3381"/>
              <a:ext cx="1058" cy="235"/>
            </a:xfrm>
            <a:prstGeom prst="homePlate">
              <a:avLst>
                <a:gd name="adj" fmla="val 70125"/>
              </a:avLst>
            </a:prstGeom>
            <a:solidFill>
              <a:srgbClr val="3333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b="1" dirty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생산 능력</a:t>
              </a:r>
            </a:p>
          </p:txBody>
        </p:sp>
      </p:grpSp>
      <p:sp>
        <p:nvSpPr>
          <p:cNvPr id="114" name="AutoShape 54"/>
          <p:cNvSpPr>
            <a:spLocks noChangeArrowheads="1"/>
          </p:cNvSpPr>
          <p:nvPr/>
        </p:nvSpPr>
        <p:spPr bwMode="auto">
          <a:xfrm>
            <a:off x="6659563" y="2790825"/>
            <a:ext cx="649287" cy="381000"/>
          </a:xfrm>
          <a:prstGeom prst="leftRightArrow">
            <a:avLst>
              <a:gd name="adj1" fmla="val 58333"/>
              <a:gd name="adj2" fmla="val 41764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tIns="46800" anchor="ctr"/>
          <a:lstStyle/>
          <a:p>
            <a:pPr algn="ctr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생산</a:t>
            </a:r>
          </a:p>
        </p:txBody>
      </p:sp>
      <p:sp>
        <p:nvSpPr>
          <p:cNvPr id="115" name="직사각형 138"/>
          <p:cNvSpPr>
            <a:spLocks noChangeArrowheads="1"/>
          </p:cNvSpPr>
          <p:nvPr/>
        </p:nvSpPr>
        <p:spPr bwMode="auto">
          <a:xfrm>
            <a:off x="4641850" y="2847975"/>
            <a:ext cx="201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latin typeface="HY헤드라인M" pitchFamily="18" charset="-127"/>
                <a:ea typeface="HY헤드라인M" pitchFamily="18" charset="-127"/>
              </a:rPr>
              <a:t>1900</a:t>
            </a:r>
            <a:r>
              <a:rPr lang="ko-KR" altLang="en-US" sz="1200" dirty="0">
                <a:latin typeface="HY헤드라인M" pitchFamily="18" charset="-127"/>
                <a:ea typeface="HY헤드라인M" pitchFamily="18" charset="-127"/>
              </a:rPr>
              <a:t>년 대 </a:t>
            </a:r>
            <a:r>
              <a:rPr lang="en-US" altLang="ko-KR" sz="12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dirty="0">
                <a:latin typeface="HY헤드라인M" pitchFamily="18" charset="-127"/>
                <a:ea typeface="HY헤드라인M" pitchFamily="18" charset="-127"/>
              </a:rPr>
              <a:t>단순 생산기지</a:t>
            </a:r>
            <a:endParaRPr lang="en-US" altLang="ko-KR" sz="1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8" name="직사각형 139"/>
          <p:cNvSpPr>
            <a:spLocks noChangeArrowheads="1"/>
          </p:cNvSpPr>
          <p:nvPr/>
        </p:nvSpPr>
        <p:spPr bwMode="auto">
          <a:xfrm>
            <a:off x="2693988" y="3324225"/>
            <a:ext cx="2082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>
                <a:latin typeface="HY헤드라인M" pitchFamily="18" charset="-127"/>
                <a:ea typeface="HY헤드라인M" pitchFamily="18" charset="-127"/>
              </a:rPr>
              <a:t>설계 및 장비는 </a:t>
            </a:r>
            <a:r>
              <a:rPr lang="ko-KR" altLang="en-US" sz="1200" dirty="0">
                <a:latin typeface="HY헤드라인M" pitchFamily="18" charset="-127"/>
                <a:ea typeface="HY헤드라인M" pitchFamily="18" charset="-127"/>
              </a:rPr>
              <a:t>선진국의 몫</a:t>
            </a:r>
            <a:endParaRPr lang="en-US" altLang="ko-KR" sz="1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0" name="직사각형 140"/>
          <p:cNvSpPr>
            <a:spLocks noChangeArrowheads="1"/>
          </p:cNvSpPr>
          <p:nvPr/>
        </p:nvSpPr>
        <p:spPr bwMode="auto">
          <a:xfrm>
            <a:off x="1641475" y="3846513"/>
            <a:ext cx="850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>
                <a:latin typeface="HY헤드라인M" pitchFamily="18" charset="-127"/>
                <a:ea typeface="HY헤드라인M" pitchFamily="18" charset="-127"/>
              </a:rPr>
              <a:t>2000</a:t>
            </a:r>
            <a:r>
              <a:rPr lang="ko-KR" altLang="en-US" sz="1200" dirty="0">
                <a:latin typeface="HY헤드라인M" pitchFamily="18" charset="-127"/>
                <a:ea typeface="HY헤드라인M" pitchFamily="18" charset="-127"/>
              </a:rPr>
              <a:t>년대</a:t>
            </a:r>
            <a:endParaRPr lang="en-US" altLang="ko-KR" sz="1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1" name="직사각형 141"/>
          <p:cNvSpPr>
            <a:spLocks noChangeArrowheads="1"/>
          </p:cNvSpPr>
          <p:nvPr/>
        </p:nvSpPr>
        <p:spPr bwMode="auto">
          <a:xfrm>
            <a:off x="6659563" y="2543175"/>
            <a:ext cx="646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소작농</a:t>
            </a:r>
            <a:endParaRPr lang="ko-KR" altLang="en-US" sz="1800">
              <a:solidFill>
                <a:srgbClr val="FF0000"/>
              </a:solidFill>
              <a:effectLst/>
              <a:latin typeface="휴먼견출새내기체" pitchFamily="18" charset="-127"/>
            </a:endParaRPr>
          </a:p>
        </p:txBody>
      </p:sp>
      <p:sp>
        <p:nvSpPr>
          <p:cNvPr id="122" name="직사각형 142"/>
          <p:cNvSpPr>
            <a:spLocks noChangeArrowheads="1"/>
          </p:cNvSpPr>
          <p:nvPr/>
        </p:nvSpPr>
        <p:spPr bwMode="auto">
          <a:xfrm>
            <a:off x="6210300" y="3048000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마름</a:t>
            </a:r>
            <a:endParaRPr lang="ko-KR" altLang="en-US" sz="1800">
              <a:solidFill>
                <a:srgbClr val="FF0000"/>
              </a:solidFill>
              <a:effectLst/>
              <a:latin typeface="휴먼견출새내기체" pitchFamily="18" charset="-127"/>
            </a:endParaRPr>
          </a:p>
        </p:txBody>
      </p:sp>
      <p:sp>
        <p:nvSpPr>
          <p:cNvPr id="123" name="직사각형 143"/>
          <p:cNvSpPr>
            <a:spLocks noChangeArrowheads="1"/>
          </p:cNvSpPr>
          <p:nvPr/>
        </p:nvSpPr>
        <p:spPr bwMode="auto">
          <a:xfrm>
            <a:off x="2671763" y="3581400"/>
            <a:ext cx="218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농업기술을 확보한 선진 마름</a:t>
            </a:r>
          </a:p>
        </p:txBody>
      </p:sp>
      <p:sp>
        <p:nvSpPr>
          <p:cNvPr id="124" name="직사각형 144"/>
          <p:cNvSpPr>
            <a:spLocks noChangeArrowheads="1"/>
          </p:cNvSpPr>
          <p:nvPr/>
        </p:nvSpPr>
        <p:spPr bwMode="auto">
          <a:xfrm>
            <a:off x="609600" y="4038600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지주</a:t>
            </a:r>
          </a:p>
        </p:txBody>
      </p:sp>
      <p:sp>
        <p:nvSpPr>
          <p:cNvPr id="125" name="아래쪽 화살표 145"/>
          <p:cNvSpPr>
            <a:spLocks noChangeArrowheads="1"/>
          </p:cNvSpPr>
          <p:nvPr/>
        </p:nvSpPr>
        <p:spPr bwMode="auto">
          <a:xfrm>
            <a:off x="1143000" y="762000"/>
            <a:ext cx="609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126" name="TextBox 146"/>
          <p:cNvSpPr txBox="1">
            <a:spLocks noChangeArrowheads="1"/>
          </p:cNvSpPr>
          <p:nvPr/>
        </p:nvSpPr>
        <p:spPr bwMode="auto">
          <a:xfrm>
            <a:off x="762000" y="304800"/>
            <a:ext cx="13716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경제성공학</a:t>
            </a:r>
          </a:p>
        </p:txBody>
      </p:sp>
    </p:spTree>
    <p:extLst>
      <p:ext uri="{BB962C8B-B14F-4D97-AF65-F5344CB8AC3E}">
        <p14:creationId xmlns:p14="http://schemas.microsoft.com/office/powerpoint/2010/main" val="376794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직사각형 2"/>
          <p:cNvSpPr>
            <a:spLocks noChangeArrowheads="1"/>
          </p:cNvSpPr>
          <p:nvPr/>
        </p:nvSpPr>
        <p:spPr bwMode="auto">
          <a:xfrm>
            <a:off x="611188" y="1557338"/>
            <a:ext cx="7921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생산 수단을 </a:t>
            </a:r>
            <a:r>
              <a:rPr kumimoji="0" lang="ko-KR" altLang="en-US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자본</a:t>
            </a: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으로서 소유한 자본가가 </a:t>
            </a:r>
            <a:endParaRPr kumimoji="0" lang="en-US" altLang="ko-KR" b="1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이윤 획득을 위하여 </a:t>
            </a:r>
            <a:r>
              <a:rPr kumimoji="0" lang="ko-KR" altLang="en-US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생산활동</a:t>
            </a: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을 하도록 </a:t>
            </a:r>
            <a:endParaRPr kumimoji="0" lang="en-US" altLang="ko-KR" b="1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보장하는 사회 경제 체제</a:t>
            </a:r>
            <a:endParaRPr kumimoji="0" lang="en-US" altLang="ko-KR" b="1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100" name="Picture 2" descr="http://photo-media.daum-img.net/201012/24/seouleconomy/201012241637143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51225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64115" y="115888"/>
            <a:ext cx="141577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자본주의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4772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http://www.emeraldinsight.com/content_images/fig/2610360406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71600"/>
            <a:ext cx="79216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724400"/>
            <a:ext cx="1619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684713"/>
            <a:ext cx="1717675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://cfs14.tistory.com/image/20/tistory/2009/02/07/16/01/498d31b4cffc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24400"/>
            <a:ext cx="113823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147161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68888" y="115888"/>
            <a:ext cx="400622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 dirty="0"/>
              <a:t>Nike</a:t>
            </a:r>
            <a:r>
              <a:rPr lang="ko-KR" altLang="en-US" dirty="0"/>
              <a:t> </a:t>
            </a:r>
            <a:r>
              <a:rPr lang="en-US" altLang="ko-KR" dirty="0"/>
              <a:t>Outsourcing Strategy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4403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96900" y="2695575"/>
            <a:ext cx="7937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자본</a:t>
            </a: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을 효과적으로 </a:t>
            </a:r>
            <a:r>
              <a:rPr kumimoji="0" lang="ko-KR" altLang="en-US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</a:t>
            </a: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할 수 있는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사업</a:t>
            </a: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 아이디어 발굴</a:t>
            </a: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609600" y="4343400"/>
            <a:ext cx="7962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자본투자에 대한 의사결정</a:t>
            </a: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을 위해</a:t>
            </a: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어떠한 수단과 기법들을 활용할 수 있는가</a:t>
            </a:r>
            <a:r>
              <a:rPr kumimoji="0" lang="en-US" altLang="ko-KR" b="1">
                <a:effectLst/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pic>
        <p:nvPicPr>
          <p:cNvPr id="5125" name="Picture 12" descr="logo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24000"/>
            <a:ext cx="12461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6" name="Object 16"/>
          <p:cNvGraphicFramePr>
            <a:graphicFrameLocks noChangeAspect="1"/>
          </p:cNvGraphicFramePr>
          <p:nvPr/>
        </p:nvGraphicFramePr>
        <p:xfrm>
          <a:off x="3014663" y="1600200"/>
          <a:ext cx="14001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9" name="Photo Editor 사진" r:id="rId5" imgW="1400000" imgH="476316" progId="MSPhotoEd.3">
                  <p:embed/>
                </p:oleObj>
              </mc:Choice>
              <mc:Fallback>
                <p:oleObj name="Photo Editor 사진" r:id="rId5" imgW="1400000" imgH="47631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1600200"/>
                        <a:ext cx="14001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00200"/>
            <a:ext cx="2209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http://kr.srd.yahoo.com/_ylt=A3ehCmUgbnxM8YEAnry8FfZ6/SIG=124dfge2q/EXP=1283309472/**http%3A/math88.com.ne.kr/crypto/picture/appl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98575"/>
            <a:ext cx="82391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Goog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557338"/>
            <a:ext cx="14589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70765" y="115888"/>
            <a:ext cx="200247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성공한 기업</a:t>
            </a:r>
            <a:r>
              <a:rPr lang="en-US" altLang="ko-KR" dirty="0"/>
              <a:t>?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2675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24113" y="2565400"/>
            <a:ext cx="4294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effectLst/>
                <a:latin typeface="HY헤드라인M" pitchFamily="18" charset="-127"/>
                <a:ea typeface="HY헤드라인M" pitchFamily="18" charset="-127"/>
              </a:rPr>
              <a:t>Engineering Economy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19438" y="1573213"/>
            <a:ext cx="290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4000" b="1">
                <a:solidFill>
                  <a:srgbClr val="FF0000"/>
                </a:solidFill>
                <a:effectLst/>
                <a:latin typeface="휴먼옛체" pitchFamily="2" charset="-127"/>
                <a:ea typeface="휴먼옛체" pitchFamily="2" charset="-127"/>
              </a:rPr>
              <a:t>經濟性 工學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1188" y="4292600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한정된 자원을 가장 효율적으로 활용할 수 있도록</a:t>
            </a:r>
            <a:r>
              <a:rPr lang="en-US" altLang="ko-KR" sz="2400"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effectLst/>
                <a:latin typeface="HY헤드라인M" pitchFamily="18" charset="-127"/>
                <a:ea typeface="HY헤드라인M" pitchFamily="18" charset="-127"/>
              </a:rPr>
              <a:t>기술적 측면과 경제적 측면을 동시에 고려하여 </a:t>
            </a:r>
            <a:endParaRPr lang="en-US" altLang="ko-KR" sz="2400"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공학 프로젝트를 기획</a:t>
            </a:r>
            <a:r>
              <a:rPr lang="en-US" altLang="ko-KR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선택</a:t>
            </a:r>
            <a:r>
              <a:rPr lang="en-US" altLang="ko-KR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결정하는 일련의 기술체계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56000" y="3154363"/>
            <a:ext cx="202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b="1">
                <a:effectLst/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b="1">
                <a:effectLst/>
                <a:latin typeface="HY헤드라인M" pitchFamily="18" charset="-127"/>
                <a:ea typeface="HY헤드라인M" pitchFamily="18" charset="-127"/>
              </a:rPr>
              <a:t>공학경제</a:t>
            </a:r>
            <a:r>
              <a:rPr kumimoji="0" lang="en-US" altLang="ko-KR" b="1">
                <a:effectLst/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b="1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14285" y="115888"/>
            <a:ext cx="2515432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경제성공학이란</a:t>
            </a:r>
            <a:r>
              <a:rPr lang="en-US" altLang="ko-KR" dirty="0"/>
              <a:t>?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9386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0949" y="115888"/>
            <a:ext cx="3942105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ko-KR"/>
            </a:defPPr>
            <a:lvl1pPr algn="ctr">
              <a:defRPr sz="240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반도체 산업 </a:t>
            </a:r>
            <a:r>
              <a:rPr lang="en-US" altLang="ko-KR" dirty="0"/>
              <a:t>&amp; </a:t>
            </a:r>
            <a:r>
              <a:rPr lang="ko-KR" altLang="en-US" dirty="0"/>
              <a:t>경제성공학</a:t>
            </a:r>
            <a:r>
              <a:rPr lang="en-US" altLang="ko-KR" dirty="0"/>
              <a:t>?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463" y="1773238"/>
            <a:ext cx="5551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신규</a:t>
            </a:r>
            <a:r>
              <a:rPr kumimoji="0" lang="en-US" altLang="ko-KR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b="1">
                <a:solidFill>
                  <a:srgbClr val="FF0000"/>
                </a:solidFill>
                <a:effectLst/>
                <a:latin typeface="HY헤드라인M" pitchFamily="18" charset="-127"/>
                <a:ea typeface="HY헤드라인M" pitchFamily="18" charset="-127"/>
              </a:rPr>
              <a:t>투자에 대한 경제성 분석</a:t>
            </a:r>
            <a:endParaRPr kumimoji="0" lang="en-US" altLang="ko-KR" b="1">
              <a:solidFill>
                <a:srgbClr val="FF0000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611438"/>
            <a:ext cx="39052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25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55900" y="152400"/>
            <a:ext cx="362267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SK</a:t>
            </a:r>
            <a:r>
              <a:rPr lang="ko-KR" alt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하이닉스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실적 및 투자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3573463"/>
            <a:ext cx="52197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file.nspna.com/news/2014/01/28/20140128100736_7962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0550"/>
          <a:stretch>
            <a:fillRect/>
          </a:stretch>
        </p:blipFill>
        <p:spPr bwMode="auto">
          <a:xfrm>
            <a:off x="561975" y="692150"/>
            <a:ext cx="53340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http://imgnews.naver.com/image/011/2008/09/24/jaharang200809242055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341438"/>
            <a:ext cx="2220913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60800"/>
            <a:ext cx="23209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57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755775" y="152400"/>
            <a:ext cx="5622925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신제품에 대한 생산량 및 시기 의사결정</a:t>
            </a:r>
          </a:p>
        </p:txBody>
      </p:sp>
      <p:pic>
        <p:nvPicPr>
          <p:cNvPr id="9" name="Picture 9" descr="http://img.newspim.com/content/image/2014/02/24/2014022400029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32432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1"/>
          <p:cNvSpPr>
            <a:spLocks noChangeArrowheads="1"/>
          </p:cNvSpPr>
          <p:nvPr/>
        </p:nvSpPr>
        <p:spPr bwMode="auto">
          <a:xfrm>
            <a:off x="827088" y="981075"/>
            <a:ext cx="28590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SK</a:t>
            </a:r>
            <a:r>
              <a:rPr kumimoji="0" lang="ko-KR" altLang="en-US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하이닉스가 최근 개발한</a:t>
            </a:r>
            <a:endParaRPr kumimoji="0" lang="en-US" altLang="ko-KR" sz="1800" b="1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ko-KR" altLang="en-US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차세대 모바일 메모리</a:t>
            </a:r>
            <a:endParaRPr kumimoji="0" lang="en-US" altLang="ko-KR" sz="1800" b="1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kumimoji="0" lang="ko-KR" altLang="en-US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나노급 </a:t>
            </a:r>
            <a:r>
              <a:rPr kumimoji="0" lang="en-US" altLang="ko-KR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8Gb LPDDR4</a:t>
            </a:r>
            <a:endParaRPr kumimoji="0" lang="ko-KR" altLang="en-US" sz="1800" b="1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Picture 11" descr="http://www.ccdailynews.com/imgdata/ccdailynews_com/201311/2013112032172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98838"/>
            <a:ext cx="44704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2"/>
          <p:cNvSpPr>
            <a:spLocks noChangeArrowheads="1"/>
          </p:cNvSpPr>
          <p:nvPr/>
        </p:nvSpPr>
        <p:spPr bwMode="auto">
          <a:xfrm>
            <a:off x="4016375" y="24749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SK</a:t>
            </a:r>
            <a:r>
              <a:rPr kumimoji="0" lang="ko-KR" altLang="en-US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하이닉스</a:t>
            </a:r>
            <a:endParaRPr kumimoji="0" lang="en-US" altLang="ko-KR" sz="1800" b="1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kumimoji="0" lang="ko-KR" altLang="en-US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나노 낸드플래시 양산 체제 구축</a:t>
            </a:r>
            <a:endParaRPr kumimoji="0" lang="en-US" altLang="ko-KR" sz="1800" b="1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kumimoji="0" lang="ko-KR" altLang="en-US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나노 </a:t>
            </a:r>
            <a:r>
              <a:rPr kumimoji="0" lang="en-US" altLang="ko-KR" sz="1800" b="1">
                <a:solidFill>
                  <a:schemeClr val="accent2"/>
                </a:solidFill>
                <a:effectLst/>
                <a:latin typeface="HY헤드라인M" pitchFamily="18" charset="-127"/>
                <a:ea typeface="HY헤드라인M" pitchFamily="18" charset="-127"/>
              </a:rPr>
              <a:t>64Gb MLC-02</a:t>
            </a:r>
            <a:endParaRPr kumimoji="0" lang="ko-KR" altLang="en-US" sz="1800" b="1">
              <a:solidFill>
                <a:schemeClr val="accent2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슬라이드 번호 개체 틀 3"/>
          <p:cNvSpPr>
            <a:spLocks noGrp="1"/>
          </p:cNvSpPr>
          <p:nvPr/>
        </p:nvSpPr>
        <p:spPr bwMode="auto">
          <a:xfrm>
            <a:off x="6616700" y="64277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DC5D3C4-D7EC-44D8-8B74-17A2829340E3}" type="slidenum">
              <a:rPr lang="en-US" altLang="ko-KR" sz="1400">
                <a:effectLst/>
                <a:latin typeface="HY헤드라인M" pitchFamily="18" charset="-127"/>
                <a:ea typeface="HY헤드라인M" pitchFamily="18" charset="-127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ko-KR" sz="1400"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78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8" name="Text Box 314"/>
          <p:cNvSpPr txBox="1">
            <a:spLocks noChangeArrowheads="1"/>
          </p:cNvSpPr>
          <p:nvPr/>
        </p:nvSpPr>
        <p:spPr bwMode="auto">
          <a:xfrm>
            <a:off x="2570163" y="152400"/>
            <a:ext cx="3994150" cy="3698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이천 </a:t>
            </a:r>
            <a:r>
              <a:rPr lang="en-US" altLang="ko-KR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SK</a:t>
            </a:r>
            <a:r>
              <a:rPr lang="ko-KR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하이닉스</a:t>
            </a:r>
            <a:r>
              <a:rPr lang="ko-KR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반도체 </a:t>
            </a:r>
            <a:r>
              <a:rPr lang="ko-KR" altLang="en-U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신공장</a:t>
            </a:r>
            <a:r>
              <a:rPr lang="ko-KR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증설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06425" y="901700"/>
            <a:ext cx="7921625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SK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하이닉스가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지난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일 공시를 통해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이천본사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이천공장의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글로벌 최첨단 시설단장을 선언했다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당초 기대는 향후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동안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조원의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투자안이었지만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회사는 일단 ‘최첨단 시설을 갖춘 반도체 공장의 건물 및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클린룸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건설’ 사업을 확정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발표했다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just">
              <a:defRPr/>
            </a:pP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여기에도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8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천억원이란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막대한 금액이 투입되며 공사는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년안에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마무리한다는 계획이다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물론 중장기적 투자는 모두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조원이 투입되는 최첨단 반도체 신규라인 건설을 배경으로 깔고 있다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최종안은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2021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년까지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300㎜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웨이퍼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월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만장을 생산할 수 있는 생산 라인 건설이다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just">
              <a:defRPr/>
            </a:pP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SK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하이닉스는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현재 이천을 비롯 청주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중국 우시에서 반도체를 생산하고 있다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하지만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이천공장은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1994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년과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1997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년에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200㎜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웨이퍼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생산을 위해 지어진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M5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와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M7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공정이다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또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1996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건설된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M6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의 일부를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2005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이후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300㎜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웨이퍼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생산이 가능하도록 개조한 노후화 된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팹에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머물고 있다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just">
              <a:defRPr/>
            </a:pP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반면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우시와 청주공장은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300㎜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전용으로 지어진 최신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팹으로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각각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2006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년과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2008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준공된 바 있다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이에 따라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이천공장은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노후화 된 상태로는 향후 수요확대를 대응하는 데 지극히 제한적일 수밖에 없다는 결론에 달했다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just">
              <a:defRPr/>
            </a:pP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건물 또한 세 군데로 분산돼 있어 생산 효율성을 떨어뜨리는 요인으로 대두돼 온 데다 낮은 층간 간격으로 반도체 장비 대형화 추세를 수용하기에 한계를 보여왔다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just">
              <a:defRPr/>
            </a:pP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/>
            </a:r>
            <a:b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여기에다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이천본사의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경우 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SK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하이닉스의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미래 먹거리를 책임지고 있는 미래기술연구원이 위치하고 있어 연구개발 성과를 생산으로 연결하고 다른 사업장으로 전파하는 ‘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마더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400" dirty="0" err="1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팹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(Mother FAB)’ </a:t>
            </a:r>
            <a:r>
              <a:rPr lang="ko-KR" altLang="en-US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역할을 수행해 왔지만 그 역할 수행에 한계를 보여왔다</a:t>
            </a:r>
            <a:r>
              <a:rPr lang="en-US" altLang="ko-KR" sz="14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027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81275" y="115888"/>
            <a:ext cx="3981450" cy="461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이해 당사자 간 입장의</a:t>
            </a:r>
            <a:r>
              <a:rPr lang="en-US" altLang="ko-K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차이</a:t>
            </a:r>
          </a:p>
        </p:txBody>
      </p:sp>
      <p:grpSp>
        <p:nvGrpSpPr>
          <p:cNvPr id="13315" name="그룹 73"/>
          <p:cNvGrpSpPr>
            <a:grpSpLocks/>
          </p:cNvGrpSpPr>
          <p:nvPr/>
        </p:nvGrpSpPr>
        <p:grpSpPr bwMode="auto">
          <a:xfrm>
            <a:off x="611188" y="1341438"/>
            <a:ext cx="7921625" cy="4926012"/>
            <a:chOff x="1309373" y="1341438"/>
            <a:chExt cx="6358971" cy="4925491"/>
          </a:xfrm>
        </p:grpSpPr>
        <p:sp>
          <p:nvSpPr>
            <p:cNvPr id="7" name="TextBox 6"/>
            <p:cNvSpPr txBox="1"/>
            <p:nvPr/>
          </p:nvSpPr>
          <p:spPr>
            <a:xfrm>
              <a:off x="5048295" y="2060499"/>
              <a:ext cx="1107404" cy="461914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건설업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48295" y="5085954"/>
              <a:ext cx="1107404" cy="46032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금융업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19972" y="3501796"/>
              <a:ext cx="800287" cy="46032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국가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60940" y="2060499"/>
              <a:ext cx="1107404" cy="4619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시공사</a:t>
              </a:r>
              <a:endParaRPr lang="ko-KR" alt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0940" y="2636701"/>
              <a:ext cx="1107404" cy="4619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설계사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09373" y="3501796"/>
              <a:ext cx="2236471" cy="46032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비용</a:t>
              </a:r>
              <a:r>
                <a:rPr lang="en-US" altLang="ko-KR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대비 편익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6015" y="2060499"/>
              <a:ext cx="2236472" cy="46191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비용 대비 수익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2490" y="1341438"/>
              <a:ext cx="800287" cy="461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이윤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02490" y="5805016"/>
              <a:ext cx="800287" cy="461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이자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6015" y="5085954"/>
              <a:ext cx="2236472" cy="46032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투자 대비 수익</a:t>
              </a:r>
            </a:p>
          </p:txBody>
        </p:sp>
        <p:cxnSp>
          <p:nvCxnSpPr>
            <p:cNvPr id="13327" name="꺾인 연결선 21"/>
            <p:cNvCxnSpPr>
              <a:cxnSpLocks noChangeShapeType="1"/>
              <a:stCxn id="7" idx="3"/>
              <a:endCxn id="11" idx="1"/>
            </p:cNvCxnSpPr>
            <p:nvPr/>
          </p:nvCxnSpPr>
          <p:spPr bwMode="auto">
            <a:xfrm>
              <a:off x="6156174" y="2291681"/>
              <a:ext cx="404174" cy="576064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직선 연결선 23"/>
            <p:cNvCxnSpPr>
              <a:cxnSpLocks noChangeShapeType="1"/>
              <a:stCxn id="7" idx="3"/>
              <a:endCxn id="10" idx="1"/>
            </p:cNvCxnSpPr>
            <p:nvPr/>
          </p:nvCxnSpPr>
          <p:spPr bwMode="auto">
            <a:xfrm>
              <a:off x="6156174" y="2291681"/>
              <a:ext cx="404173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직선 연결선 25"/>
            <p:cNvCxnSpPr>
              <a:cxnSpLocks noChangeShapeType="1"/>
              <a:stCxn id="7" idx="0"/>
              <a:endCxn id="15" idx="2"/>
            </p:cNvCxnSpPr>
            <p:nvPr/>
          </p:nvCxnSpPr>
          <p:spPr bwMode="auto">
            <a:xfrm flipV="1">
              <a:off x="5602176" y="1803103"/>
              <a:ext cx="1" cy="25774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직선 연결선 26"/>
            <p:cNvCxnSpPr>
              <a:cxnSpLocks noChangeShapeType="1"/>
              <a:stCxn id="16" idx="0"/>
              <a:endCxn id="8" idx="2"/>
            </p:cNvCxnSpPr>
            <p:nvPr/>
          </p:nvCxnSpPr>
          <p:spPr bwMode="auto">
            <a:xfrm flipV="1">
              <a:off x="5602177" y="5546849"/>
              <a:ext cx="0" cy="25841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1" name="직선 연결선 30"/>
            <p:cNvCxnSpPr>
              <a:cxnSpLocks noChangeShapeType="1"/>
              <a:stCxn id="7" idx="2"/>
              <a:endCxn id="8" idx="0"/>
            </p:cNvCxnSpPr>
            <p:nvPr/>
          </p:nvCxnSpPr>
          <p:spPr bwMode="auto">
            <a:xfrm>
              <a:off x="5602176" y="2522513"/>
              <a:ext cx="1" cy="256267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2" name="직선 연결선 36"/>
            <p:cNvCxnSpPr>
              <a:cxnSpLocks noChangeShapeType="1"/>
              <a:stCxn id="9" idx="3"/>
            </p:cNvCxnSpPr>
            <p:nvPr/>
          </p:nvCxnSpPr>
          <p:spPr bwMode="auto">
            <a:xfrm>
              <a:off x="5019951" y="3731841"/>
              <a:ext cx="57606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3" name="직선 연결선 41"/>
            <p:cNvCxnSpPr>
              <a:cxnSpLocks noChangeShapeType="1"/>
              <a:stCxn id="14" idx="3"/>
              <a:endCxn id="7" idx="1"/>
            </p:cNvCxnSpPr>
            <p:nvPr/>
          </p:nvCxnSpPr>
          <p:spPr bwMode="auto">
            <a:xfrm>
              <a:off x="4481987" y="2291681"/>
              <a:ext cx="566191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4" name="직선 연결선 45"/>
            <p:cNvCxnSpPr>
              <a:cxnSpLocks noChangeShapeType="1"/>
              <a:stCxn id="17" idx="3"/>
              <a:endCxn id="8" idx="1"/>
            </p:cNvCxnSpPr>
            <p:nvPr/>
          </p:nvCxnSpPr>
          <p:spPr bwMode="auto">
            <a:xfrm>
              <a:off x="4481987" y="5316017"/>
              <a:ext cx="56619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6560940" y="5085954"/>
              <a:ext cx="1107404" cy="4603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투자자</a:t>
              </a:r>
            </a:p>
          </p:txBody>
        </p:sp>
        <p:cxnSp>
          <p:nvCxnSpPr>
            <p:cNvPr id="13336" name="직선 연결선 49"/>
            <p:cNvCxnSpPr>
              <a:cxnSpLocks noChangeShapeType="1"/>
              <a:stCxn id="8" idx="3"/>
              <a:endCxn id="49" idx="1"/>
            </p:cNvCxnSpPr>
            <p:nvPr/>
          </p:nvCxnSpPr>
          <p:spPr bwMode="auto">
            <a:xfrm>
              <a:off x="6156175" y="5316017"/>
              <a:ext cx="404172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4219972" y="4149428"/>
              <a:ext cx="800287" cy="4619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국민</a:t>
              </a:r>
            </a:p>
          </p:txBody>
        </p:sp>
        <p:cxnSp>
          <p:nvCxnSpPr>
            <p:cNvPr id="13338" name="직선 연결선 60"/>
            <p:cNvCxnSpPr>
              <a:cxnSpLocks noChangeShapeType="1"/>
              <a:stCxn id="60" idx="0"/>
              <a:endCxn id="9" idx="2"/>
            </p:cNvCxnSpPr>
            <p:nvPr/>
          </p:nvCxnSpPr>
          <p:spPr bwMode="auto">
            <a:xfrm flipV="1">
              <a:off x="4619842" y="3962673"/>
              <a:ext cx="0" cy="18640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9" name="직선 연결선 63"/>
            <p:cNvCxnSpPr>
              <a:cxnSpLocks noChangeShapeType="1"/>
              <a:stCxn id="13" idx="3"/>
              <a:endCxn id="9" idx="1"/>
            </p:cNvCxnSpPr>
            <p:nvPr/>
          </p:nvCxnSpPr>
          <p:spPr bwMode="auto">
            <a:xfrm>
              <a:off x="3545883" y="3731841"/>
              <a:ext cx="673849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Box 68"/>
            <p:cNvSpPr txBox="1"/>
            <p:nvPr/>
          </p:nvSpPr>
          <p:spPr>
            <a:xfrm>
              <a:off x="4219972" y="2852578"/>
              <a:ext cx="800287" cy="4619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효용</a:t>
              </a:r>
            </a:p>
          </p:txBody>
        </p:sp>
        <p:cxnSp>
          <p:nvCxnSpPr>
            <p:cNvPr id="13341" name="직선 연결선 70"/>
            <p:cNvCxnSpPr>
              <a:cxnSpLocks noChangeShapeType="1"/>
              <a:stCxn id="9" idx="0"/>
              <a:endCxn id="69" idx="2"/>
            </p:cNvCxnSpPr>
            <p:nvPr/>
          </p:nvCxnSpPr>
          <p:spPr bwMode="auto">
            <a:xfrm flipV="1">
              <a:off x="4619842" y="3314601"/>
              <a:ext cx="2" cy="186407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8698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>
          <a:solidFill>
            <a:schemeClr val="tx1"/>
          </a:solidFill>
          <a:round/>
          <a:headEnd/>
          <a:tailEnd/>
        </a:ln>
        <a:effectLst/>
      </a:spPr>
      <a:bodyPr rtlCol="0" anchor="ctr"/>
      <a:lstStyle>
        <a:defPPr marL="0" marR="0" indent="0" algn="ctr" defTabSz="914400" eaLnBrk="1" hangingPunct="1">
          <a:lnSpc>
            <a:spcPct val="100000"/>
          </a:lnSpc>
          <a:buClrTx/>
          <a:buSzTx/>
          <a:buFontTx/>
          <a:buNone/>
          <a:tabLst/>
          <a:defRPr sz="1400" b="1" dirty="0" smtClean="0">
            <a:effectLst/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견출새내기체" pitchFamily="18" charset="-127"/>
            <a:ea typeface="휴먼견출새내기체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636</Words>
  <Application>Microsoft Office PowerPoint</Application>
  <PresentationFormat>화면 슬라이드 쇼(4:3)</PresentationFormat>
  <Paragraphs>368</Paragraphs>
  <Slides>20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HY헤드라인M</vt:lpstr>
      <vt:lpstr>굴림</vt:lpstr>
      <vt:lpstr>굴림</vt:lpstr>
      <vt:lpstr>맑은 고딕</vt:lpstr>
      <vt:lpstr>휴먼견출새내기체</vt:lpstr>
      <vt:lpstr>휴먼옛체</vt:lpstr>
      <vt:lpstr>Times New Roman</vt:lpstr>
      <vt:lpstr>기본 디자인</vt:lpstr>
      <vt:lpstr>Photo Editor 사진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충북대학교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정근채</dc:creator>
  <cp:lastModifiedBy>정근채</cp:lastModifiedBy>
  <cp:revision>140</cp:revision>
  <dcterms:created xsi:type="dcterms:W3CDTF">2005-08-31T02:37:35Z</dcterms:created>
  <dcterms:modified xsi:type="dcterms:W3CDTF">2020-03-05T04:44:38Z</dcterms:modified>
</cp:coreProperties>
</file>