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4" r:id="rId2"/>
    <p:sldId id="335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50" r:id="rId12"/>
    <p:sldId id="348" r:id="rId13"/>
    <p:sldId id="345" r:id="rId14"/>
    <p:sldId id="347" r:id="rId15"/>
  </p:sldIdLst>
  <p:sldSz cx="9144000" cy="6858000" type="screen4x3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pos="385">
          <p15:clr>
            <a:srgbClr val="A4A3A4"/>
          </p15:clr>
        </p15:guide>
        <p15:guide id="4" pos="5375">
          <p15:clr>
            <a:srgbClr val="A4A3A4"/>
          </p15:clr>
        </p15:guide>
        <p15:guide id="5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9900"/>
    <a:srgbClr val="FFFFCC"/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862354-F6DF-46AF-9933-BF3E136E355F}" v="7" dt="2020-08-04T08:55:58.1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51" autoAdjust="0"/>
    <p:restoredTop sz="94660" autoAdjust="0"/>
  </p:normalViewPr>
  <p:slideViewPr>
    <p:cSldViewPr showGuides="1">
      <p:cViewPr varScale="1">
        <p:scale>
          <a:sx n="186" d="100"/>
          <a:sy n="186" d="100"/>
        </p:scale>
        <p:origin x="228" y="624"/>
      </p:cViewPr>
      <p:guideLst>
        <p:guide orient="horz" pos="73"/>
        <p:guide orient="horz" pos="845"/>
        <p:guide pos="385"/>
        <p:guide pos="5375"/>
        <p:guide pos="575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42" d="100"/>
          <a:sy n="142" d="100"/>
        </p:scale>
        <p:origin x="-96" y="-9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3.xml"/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9D862354-F6DF-46AF-9933-BF3E136E355F}"/>
    <pc:docChg chg="addSld delSld modSld">
      <pc:chgData name="정근채" userId="bf3f9740-ba12-4a95-bdcd-7a89d0b0b3a3" providerId="ADAL" clId="{9D862354-F6DF-46AF-9933-BF3E136E355F}" dt="2020-08-04T08:55:58.154" v="7"/>
      <pc:docMkLst>
        <pc:docMk/>
      </pc:docMkLst>
      <pc:sldChg chg="addSp delSp modSp modTransition modAnim">
        <pc:chgData name="정근채" userId="bf3f9740-ba12-4a95-bdcd-7a89d0b0b3a3" providerId="ADAL" clId="{9D862354-F6DF-46AF-9933-BF3E136E355F}" dt="2020-08-04T08:53:49.709" v="6"/>
        <pc:sldMkLst>
          <pc:docMk/>
          <pc:sldMk cId="4285503703" sldId="334"/>
        </pc:sldMkLst>
        <pc:picChg chg="add del mod">
          <ac:chgData name="정근채" userId="bf3f9740-ba12-4a95-bdcd-7a89d0b0b3a3" providerId="ADAL" clId="{9D862354-F6DF-46AF-9933-BF3E136E355F}" dt="2020-08-04T08:47:57.552" v="3"/>
          <ac:picMkLst>
            <pc:docMk/>
            <pc:sldMk cId="4285503703" sldId="334"/>
            <ac:picMk id="2" creationId="{74E1FD0A-CE6A-4464-B21F-57036860D35B}"/>
          </ac:picMkLst>
        </pc:picChg>
        <pc:picChg chg="add del mod">
          <ac:chgData name="정근채" userId="bf3f9740-ba12-4a95-bdcd-7a89d0b0b3a3" providerId="ADAL" clId="{9D862354-F6DF-46AF-9933-BF3E136E355F}" dt="2020-08-04T08:48:03.821" v="4"/>
          <ac:picMkLst>
            <pc:docMk/>
            <pc:sldMk cId="4285503703" sldId="334"/>
            <ac:picMk id="5" creationId="{4168A8A3-E067-4D18-9C21-A72571376168}"/>
          </ac:picMkLst>
        </pc:picChg>
        <pc:picChg chg="add del mod">
          <ac:chgData name="정근채" userId="bf3f9740-ba12-4a95-bdcd-7a89d0b0b3a3" providerId="ADAL" clId="{9D862354-F6DF-46AF-9933-BF3E136E355F}" dt="2020-08-04T08:48:06.844" v="5"/>
          <ac:picMkLst>
            <pc:docMk/>
            <pc:sldMk cId="4285503703" sldId="334"/>
            <ac:picMk id="6" creationId="{B5625ADC-11A0-42CC-AB43-F2D5C8E0B68A}"/>
          </ac:picMkLst>
        </pc:picChg>
        <pc:picChg chg="add mod">
          <ac:chgData name="정근채" userId="bf3f9740-ba12-4a95-bdcd-7a89d0b0b3a3" providerId="ADAL" clId="{9D862354-F6DF-46AF-9933-BF3E136E355F}" dt="2020-08-04T08:53:49.709" v="6"/>
          <ac:picMkLst>
            <pc:docMk/>
            <pc:sldMk cId="4285503703" sldId="334"/>
            <ac:picMk id="8" creationId="{5714FA48-5EF5-453E-B893-D1B293FA9666}"/>
          </ac:picMkLst>
        </pc:picChg>
        <pc:inkChg chg="add del">
          <ac:chgData name="정근채" userId="bf3f9740-ba12-4a95-bdcd-7a89d0b0b3a3" providerId="ADAL" clId="{9D862354-F6DF-46AF-9933-BF3E136E355F}" dt="2020-08-04T08:48:03.821" v="4"/>
          <ac:inkMkLst>
            <pc:docMk/>
            <pc:sldMk cId="4285503703" sldId="334"/>
            <ac:inkMk id="3" creationId="{FB1EC6B3-8C09-4DAC-BCA1-EE016662AEE5}"/>
          </ac:inkMkLst>
        </pc:inkChg>
        <pc:inkChg chg="add">
          <ac:chgData name="정근채" userId="bf3f9740-ba12-4a95-bdcd-7a89d0b0b3a3" providerId="ADAL" clId="{9D862354-F6DF-46AF-9933-BF3E136E355F}" dt="2020-08-04T08:53:49.709" v="6"/>
          <ac:inkMkLst>
            <pc:docMk/>
            <pc:sldMk cId="4285503703" sldId="334"/>
            <ac:inkMk id="7" creationId="{604B9E67-F3C8-4216-A41C-280C29252F19}"/>
          </ac:inkMkLst>
        </pc:inkChg>
      </pc:sldChg>
      <pc:sldChg chg="add del">
        <pc:chgData name="정근채" userId="bf3f9740-ba12-4a95-bdcd-7a89d0b0b3a3" providerId="ADAL" clId="{9D862354-F6DF-46AF-9933-BF3E136E355F}" dt="2020-08-04T08:44:20.486" v="1"/>
        <pc:sldMkLst>
          <pc:docMk/>
          <pc:sldMk cId="3661252406" sldId="335"/>
        </pc:sldMkLst>
      </pc:sldChg>
      <pc:sldChg chg="add del">
        <pc:chgData name="정근채" userId="bf3f9740-ba12-4a95-bdcd-7a89d0b0b3a3" providerId="ADAL" clId="{9D862354-F6DF-46AF-9933-BF3E136E355F}" dt="2020-08-04T08:44:20.486" v="1"/>
        <pc:sldMkLst>
          <pc:docMk/>
          <pc:sldMk cId="349163328" sldId="337"/>
        </pc:sldMkLst>
      </pc:sldChg>
      <pc:sldChg chg="add del">
        <pc:chgData name="정근채" userId="bf3f9740-ba12-4a95-bdcd-7a89d0b0b3a3" providerId="ADAL" clId="{9D862354-F6DF-46AF-9933-BF3E136E355F}" dt="2020-08-04T08:44:20.486" v="1"/>
        <pc:sldMkLst>
          <pc:docMk/>
          <pc:sldMk cId="3167681611" sldId="338"/>
        </pc:sldMkLst>
      </pc:sldChg>
      <pc:sldChg chg="add del">
        <pc:chgData name="정근채" userId="bf3f9740-ba12-4a95-bdcd-7a89d0b0b3a3" providerId="ADAL" clId="{9D862354-F6DF-46AF-9933-BF3E136E355F}" dt="2020-08-04T08:44:20.486" v="1"/>
        <pc:sldMkLst>
          <pc:docMk/>
          <pc:sldMk cId="428876511" sldId="339"/>
        </pc:sldMkLst>
      </pc:sldChg>
      <pc:sldChg chg="add del">
        <pc:chgData name="정근채" userId="bf3f9740-ba12-4a95-bdcd-7a89d0b0b3a3" providerId="ADAL" clId="{9D862354-F6DF-46AF-9933-BF3E136E355F}" dt="2020-08-04T08:44:20.486" v="1"/>
        <pc:sldMkLst>
          <pc:docMk/>
          <pc:sldMk cId="2775940312" sldId="340"/>
        </pc:sldMkLst>
      </pc:sldChg>
      <pc:sldChg chg="add del">
        <pc:chgData name="정근채" userId="bf3f9740-ba12-4a95-bdcd-7a89d0b0b3a3" providerId="ADAL" clId="{9D862354-F6DF-46AF-9933-BF3E136E355F}" dt="2020-08-04T08:44:20.486" v="1"/>
        <pc:sldMkLst>
          <pc:docMk/>
          <pc:sldMk cId="1563261436" sldId="341"/>
        </pc:sldMkLst>
      </pc:sldChg>
      <pc:sldChg chg="add del">
        <pc:chgData name="정근채" userId="bf3f9740-ba12-4a95-bdcd-7a89d0b0b3a3" providerId="ADAL" clId="{9D862354-F6DF-46AF-9933-BF3E136E355F}" dt="2020-08-04T08:44:20.486" v="1"/>
        <pc:sldMkLst>
          <pc:docMk/>
          <pc:sldMk cId="1826011753" sldId="342"/>
        </pc:sldMkLst>
      </pc:sldChg>
      <pc:sldChg chg="add del">
        <pc:chgData name="정근채" userId="bf3f9740-ba12-4a95-bdcd-7a89d0b0b3a3" providerId="ADAL" clId="{9D862354-F6DF-46AF-9933-BF3E136E355F}" dt="2020-08-04T08:44:20.486" v="1"/>
        <pc:sldMkLst>
          <pc:docMk/>
          <pc:sldMk cId="2977994499" sldId="343"/>
        </pc:sldMkLst>
      </pc:sldChg>
      <pc:sldChg chg="add del">
        <pc:chgData name="정근채" userId="bf3f9740-ba12-4a95-bdcd-7a89d0b0b3a3" providerId="ADAL" clId="{9D862354-F6DF-46AF-9933-BF3E136E355F}" dt="2020-08-04T08:44:20.486" v="1"/>
        <pc:sldMkLst>
          <pc:docMk/>
          <pc:sldMk cId="2433366804" sldId="344"/>
        </pc:sldMkLst>
      </pc:sldChg>
      <pc:sldChg chg="add del">
        <pc:chgData name="정근채" userId="bf3f9740-ba12-4a95-bdcd-7a89d0b0b3a3" providerId="ADAL" clId="{9D862354-F6DF-46AF-9933-BF3E136E355F}" dt="2020-08-04T08:44:20.486" v="1"/>
        <pc:sldMkLst>
          <pc:docMk/>
          <pc:sldMk cId="3511909806" sldId="345"/>
        </pc:sldMkLst>
      </pc:sldChg>
      <pc:sldChg chg="addSp modSp">
        <pc:chgData name="정근채" userId="bf3f9740-ba12-4a95-bdcd-7a89d0b0b3a3" providerId="ADAL" clId="{9D862354-F6DF-46AF-9933-BF3E136E355F}" dt="2020-08-04T08:55:58.154" v="7"/>
        <pc:sldMkLst>
          <pc:docMk/>
          <pc:sldMk cId="3566084048" sldId="346"/>
        </pc:sldMkLst>
        <pc:picChg chg="add mod">
          <ac:chgData name="정근채" userId="bf3f9740-ba12-4a95-bdcd-7a89d0b0b3a3" providerId="ADAL" clId="{9D862354-F6DF-46AF-9933-BF3E136E355F}" dt="2020-08-04T08:55:58.154" v="7"/>
          <ac:picMkLst>
            <pc:docMk/>
            <pc:sldMk cId="3566084048" sldId="346"/>
            <ac:picMk id="7" creationId="{2681108D-8456-42F5-B69C-196B2A4E74AE}"/>
          </ac:picMkLst>
        </pc:picChg>
        <pc:inkChg chg="add">
          <ac:chgData name="정근채" userId="bf3f9740-ba12-4a95-bdcd-7a89d0b0b3a3" providerId="ADAL" clId="{9D862354-F6DF-46AF-9933-BF3E136E355F}" dt="2020-08-04T08:55:58.154" v="7"/>
          <ac:inkMkLst>
            <pc:docMk/>
            <pc:sldMk cId="3566084048" sldId="346"/>
            <ac:inkMk id="4" creationId="{04BA0B55-AB6D-4F53-A0FA-8099A46969A4}"/>
          </ac:inkMkLst>
        </pc:inkChg>
      </pc:sldChg>
      <pc:sldChg chg="add del">
        <pc:chgData name="정근채" userId="bf3f9740-ba12-4a95-bdcd-7a89d0b0b3a3" providerId="ADAL" clId="{9D862354-F6DF-46AF-9933-BF3E136E355F}" dt="2020-08-04T08:44:20.486" v="1"/>
        <pc:sldMkLst>
          <pc:docMk/>
          <pc:sldMk cId="3658916677" sldId="347"/>
        </pc:sldMkLst>
      </pc:sldChg>
      <pc:sldChg chg="add del">
        <pc:chgData name="정근채" userId="bf3f9740-ba12-4a95-bdcd-7a89d0b0b3a3" providerId="ADAL" clId="{9D862354-F6DF-46AF-9933-BF3E136E355F}" dt="2020-08-04T08:44:20.486" v="1"/>
        <pc:sldMkLst>
          <pc:docMk/>
          <pc:sldMk cId="3652478750" sldId="348"/>
        </pc:sldMkLst>
      </pc:sldChg>
      <pc:sldChg chg="addSp modSp">
        <pc:chgData name="정근채" userId="bf3f9740-ba12-4a95-bdcd-7a89d0b0b3a3" providerId="ADAL" clId="{9D862354-F6DF-46AF-9933-BF3E136E355F}" dt="2020-08-04T08:55:58.154" v="7"/>
        <pc:sldMkLst>
          <pc:docMk/>
          <pc:sldMk cId="867301702" sldId="349"/>
        </pc:sldMkLst>
        <pc:picChg chg="add mod">
          <ac:chgData name="정근채" userId="bf3f9740-ba12-4a95-bdcd-7a89d0b0b3a3" providerId="ADAL" clId="{9D862354-F6DF-46AF-9933-BF3E136E355F}" dt="2020-08-04T08:55:58.154" v="7"/>
          <ac:picMkLst>
            <pc:docMk/>
            <pc:sldMk cId="867301702" sldId="349"/>
            <ac:picMk id="7" creationId="{A144ACE3-A577-4585-90BF-60BE9AC84E82}"/>
          </ac:picMkLst>
        </pc:picChg>
        <pc:inkChg chg="add">
          <ac:chgData name="정근채" userId="bf3f9740-ba12-4a95-bdcd-7a89d0b0b3a3" providerId="ADAL" clId="{9D862354-F6DF-46AF-9933-BF3E136E355F}" dt="2020-08-04T08:55:58.154" v="7"/>
          <ac:inkMkLst>
            <pc:docMk/>
            <pc:sldMk cId="867301702" sldId="349"/>
            <ac:inkMk id="4" creationId="{6CC9CCD1-F767-4004-8CA6-2E19BA9DC69C}"/>
          </ac:inkMkLst>
        </pc:inkChg>
      </pc:sldChg>
      <pc:sldChg chg="add del">
        <pc:chgData name="정근채" userId="bf3f9740-ba12-4a95-bdcd-7a89d0b0b3a3" providerId="ADAL" clId="{9D862354-F6DF-46AF-9933-BF3E136E355F}" dt="2020-08-04T08:44:20.486" v="1"/>
        <pc:sldMkLst>
          <pc:docMk/>
          <pc:sldMk cId="2660267957" sldId="350"/>
        </pc:sldMkLst>
      </pc:sldChg>
    </pc:docChg>
  </pc:docChgLst>
  <pc:docChgLst>
    <pc:chgData name="정근채" userId="bf3f9740-ba12-4a95-bdcd-7a89d0b0b3a3" providerId="ADAL" clId="{5D94EA5E-A745-4FC1-A0FD-DE9CCA02088C}"/>
    <pc:docChg chg="delSld">
      <pc:chgData name="정근채" userId="bf3f9740-ba12-4a95-bdcd-7a89d0b0b3a3" providerId="ADAL" clId="{5D94EA5E-A745-4FC1-A0FD-DE9CCA02088C}" dt="2022-07-14T01:22:52.008" v="1" actId="47"/>
      <pc:docMkLst>
        <pc:docMk/>
      </pc:docMkLst>
      <pc:sldChg chg="del">
        <pc:chgData name="정근채" userId="bf3f9740-ba12-4a95-bdcd-7a89d0b0b3a3" providerId="ADAL" clId="{5D94EA5E-A745-4FC1-A0FD-DE9CCA02088C}" dt="2022-07-14T01:22:49.803" v="0" actId="47"/>
        <pc:sldMkLst>
          <pc:docMk/>
          <pc:sldMk cId="3566084048" sldId="346"/>
        </pc:sldMkLst>
      </pc:sldChg>
      <pc:sldChg chg="del">
        <pc:chgData name="정근채" userId="bf3f9740-ba12-4a95-bdcd-7a89d0b0b3a3" providerId="ADAL" clId="{5D94EA5E-A745-4FC1-A0FD-DE9CCA02088C}" dt="2022-07-14T01:22:52.008" v="1" actId="47"/>
        <pc:sldMkLst>
          <pc:docMk/>
          <pc:sldMk cId="867301702" sldId="349"/>
        </pc:sldMkLst>
      </pc:sldChg>
    </pc:docChg>
  </pc:docChgLst>
  <pc:docChgLst>
    <pc:chgData name="정근채" userId="bf3f9740-ba12-4a95-bdcd-7a89d0b0b3a3" providerId="ADAL" clId="{D6564414-DE0C-423C-85DB-705F12B2963F}"/>
    <pc:docChg chg="modSld">
      <pc:chgData name="정근채" userId="bf3f9740-ba12-4a95-bdcd-7a89d0b0b3a3" providerId="ADAL" clId="{D6564414-DE0C-423C-85DB-705F12B2963F}" dt="2022-08-02T06:05:55.589" v="0"/>
      <pc:docMkLst>
        <pc:docMk/>
      </pc:docMkLst>
      <pc:sldChg chg="delSp modTransition modAnim">
        <pc:chgData name="정근채" userId="bf3f9740-ba12-4a95-bdcd-7a89d0b0b3a3" providerId="ADAL" clId="{D6564414-DE0C-423C-85DB-705F12B2963F}" dt="2022-08-02T06:05:55.589" v="0"/>
        <pc:sldMkLst>
          <pc:docMk/>
          <pc:sldMk cId="4285503703" sldId="334"/>
        </pc:sldMkLst>
        <pc:picChg chg="del">
          <ac:chgData name="정근채" userId="bf3f9740-ba12-4a95-bdcd-7a89d0b0b3a3" providerId="ADAL" clId="{D6564414-DE0C-423C-85DB-705F12B2963F}" dt="2022-08-02T06:05:55.589" v="0"/>
          <ac:picMkLst>
            <pc:docMk/>
            <pc:sldMk cId="4285503703" sldId="334"/>
            <ac:picMk id="8" creationId="{5714FA48-5EF5-453E-B893-D1B293FA9666}"/>
          </ac:picMkLst>
        </pc:picChg>
        <pc:inkChg chg="del">
          <ac:chgData name="정근채" userId="bf3f9740-ba12-4a95-bdcd-7a89d0b0b3a3" providerId="ADAL" clId="{D6564414-DE0C-423C-85DB-705F12B2963F}" dt="2022-08-02T06:05:55.589" v="0"/>
          <ac:inkMkLst>
            <pc:docMk/>
            <pc:sldMk cId="4285503703" sldId="334"/>
            <ac:inkMk id="7" creationId="{604B9E67-F3C8-4216-A41C-280C29252F19}"/>
          </ac:inkMkLst>
        </pc:inkChg>
      </pc:sldChg>
      <pc:sldChg chg="delSp modTransition modAnim">
        <pc:chgData name="정근채" userId="bf3f9740-ba12-4a95-bdcd-7a89d0b0b3a3" providerId="ADAL" clId="{D6564414-DE0C-423C-85DB-705F12B2963F}" dt="2022-08-02T06:05:55.589" v="0"/>
        <pc:sldMkLst>
          <pc:docMk/>
          <pc:sldMk cId="3661252406" sldId="335"/>
        </pc:sldMkLst>
        <pc:picChg chg="del">
          <ac:chgData name="정근채" userId="bf3f9740-ba12-4a95-bdcd-7a89d0b0b3a3" providerId="ADAL" clId="{D6564414-DE0C-423C-85DB-705F12B2963F}" dt="2022-08-02T06:05:55.589" v="0"/>
          <ac:picMkLst>
            <pc:docMk/>
            <pc:sldMk cId="3661252406" sldId="335"/>
            <ac:picMk id="4" creationId="{326DE2CA-EC35-48A8-BEE3-D0D58D1805B2}"/>
          </ac:picMkLst>
        </pc:picChg>
        <pc:inkChg chg="del">
          <ac:chgData name="정근채" userId="bf3f9740-ba12-4a95-bdcd-7a89d0b0b3a3" providerId="ADAL" clId="{D6564414-DE0C-423C-85DB-705F12B2963F}" dt="2022-08-02T06:05:55.589" v="0"/>
          <ac:inkMkLst>
            <pc:docMk/>
            <pc:sldMk cId="3661252406" sldId="335"/>
            <ac:inkMk id="2" creationId="{98A3BE9B-A2F7-41F2-98B8-B3564FA1A7B5}"/>
          </ac:inkMkLst>
        </pc:inkChg>
      </pc:sldChg>
      <pc:sldChg chg="delSp modTransition modAnim">
        <pc:chgData name="정근채" userId="bf3f9740-ba12-4a95-bdcd-7a89d0b0b3a3" providerId="ADAL" clId="{D6564414-DE0C-423C-85DB-705F12B2963F}" dt="2022-08-02T06:05:55.589" v="0"/>
        <pc:sldMkLst>
          <pc:docMk/>
          <pc:sldMk cId="349163328" sldId="337"/>
        </pc:sldMkLst>
        <pc:picChg chg="del">
          <ac:chgData name="정근채" userId="bf3f9740-ba12-4a95-bdcd-7a89d0b0b3a3" providerId="ADAL" clId="{D6564414-DE0C-423C-85DB-705F12B2963F}" dt="2022-08-02T06:05:55.589" v="0"/>
          <ac:picMkLst>
            <pc:docMk/>
            <pc:sldMk cId="349163328" sldId="337"/>
            <ac:picMk id="5" creationId="{F2BD1B37-97B5-498E-96C2-1AC2F8FC4A8B}"/>
          </ac:picMkLst>
        </pc:picChg>
        <pc:inkChg chg="del">
          <ac:chgData name="정근채" userId="bf3f9740-ba12-4a95-bdcd-7a89d0b0b3a3" providerId="ADAL" clId="{D6564414-DE0C-423C-85DB-705F12B2963F}" dt="2022-08-02T06:05:55.589" v="0"/>
          <ac:inkMkLst>
            <pc:docMk/>
            <pc:sldMk cId="349163328" sldId="337"/>
            <ac:inkMk id="4" creationId="{9CD8248A-606F-4109-A223-2E9B65229315}"/>
          </ac:inkMkLst>
        </pc:inkChg>
      </pc:sldChg>
      <pc:sldChg chg="delSp modTransition modAnim">
        <pc:chgData name="정근채" userId="bf3f9740-ba12-4a95-bdcd-7a89d0b0b3a3" providerId="ADAL" clId="{D6564414-DE0C-423C-85DB-705F12B2963F}" dt="2022-08-02T06:05:55.589" v="0"/>
        <pc:sldMkLst>
          <pc:docMk/>
          <pc:sldMk cId="3167681611" sldId="338"/>
        </pc:sldMkLst>
        <pc:picChg chg="del">
          <ac:chgData name="정근채" userId="bf3f9740-ba12-4a95-bdcd-7a89d0b0b3a3" providerId="ADAL" clId="{D6564414-DE0C-423C-85DB-705F12B2963F}" dt="2022-08-02T06:05:55.589" v="0"/>
          <ac:picMkLst>
            <pc:docMk/>
            <pc:sldMk cId="3167681611" sldId="338"/>
            <ac:picMk id="6" creationId="{7C76C5D6-97AF-4625-A74C-41925EF34142}"/>
          </ac:picMkLst>
        </pc:picChg>
        <pc:inkChg chg="del">
          <ac:chgData name="정근채" userId="bf3f9740-ba12-4a95-bdcd-7a89d0b0b3a3" providerId="ADAL" clId="{D6564414-DE0C-423C-85DB-705F12B2963F}" dt="2022-08-02T06:05:55.589" v="0"/>
          <ac:inkMkLst>
            <pc:docMk/>
            <pc:sldMk cId="3167681611" sldId="338"/>
            <ac:inkMk id="5" creationId="{93AD5B21-46AB-485A-AF8E-8785A8284DFB}"/>
          </ac:inkMkLst>
        </pc:inkChg>
      </pc:sldChg>
      <pc:sldChg chg="delSp modTransition modAnim">
        <pc:chgData name="정근채" userId="bf3f9740-ba12-4a95-bdcd-7a89d0b0b3a3" providerId="ADAL" clId="{D6564414-DE0C-423C-85DB-705F12B2963F}" dt="2022-08-02T06:05:55.589" v="0"/>
        <pc:sldMkLst>
          <pc:docMk/>
          <pc:sldMk cId="428876511" sldId="339"/>
        </pc:sldMkLst>
        <pc:picChg chg="del">
          <ac:chgData name="정근채" userId="bf3f9740-ba12-4a95-bdcd-7a89d0b0b3a3" providerId="ADAL" clId="{D6564414-DE0C-423C-85DB-705F12B2963F}" dt="2022-08-02T06:05:55.589" v="0"/>
          <ac:picMkLst>
            <pc:docMk/>
            <pc:sldMk cId="428876511" sldId="339"/>
            <ac:picMk id="2" creationId="{7A837FD5-0B00-47A5-8FE3-789BA8A6CD56}"/>
          </ac:picMkLst>
        </pc:picChg>
      </pc:sldChg>
      <pc:sldChg chg="delSp modTransition modAnim">
        <pc:chgData name="정근채" userId="bf3f9740-ba12-4a95-bdcd-7a89d0b0b3a3" providerId="ADAL" clId="{D6564414-DE0C-423C-85DB-705F12B2963F}" dt="2022-08-02T06:05:55.589" v="0"/>
        <pc:sldMkLst>
          <pc:docMk/>
          <pc:sldMk cId="2775940312" sldId="340"/>
        </pc:sldMkLst>
        <pc:picChg chg="del">
          <ac:chgData name="정근채" userId="bf3f9740-ba12-4a95-bdcd-7a89d0b0b3a3" providerId="ADAL" clId="{D6564414-DE0C-423C-85DB-705F12B2963F}" dt="2022-08-02T06:05:55.589" v="0"/>
          <ac:picMkLst>
            <pc:docMk/>
            <pc:sldMk cId="2775940312" sldId="340"/>
            <ac:picMk id="7" creationId="{2CF67329-7591-4E01-AC0F-68803E7EF82E}"/>
          </ac:picMkLst>
        </pc:picChg>
        <pc:inkChg chg="del">
          <ac:chgData name="정근채" userId="bf3f9740-ba12-4a95-bdcd-7a89d0b0b3a3" providerId="ADAL" clId="{D6564414-DE0C-423C-85DB-705F12B2963F}" dt="2022-08-02T06:05:55.589" v="0"/>
          <ac:inkMkLst>
            <pc:docMk/>
            <pc:sldMk cId="2775940312" sldId="340"/>
            <ac:inkMk id="6" creationId="{333C8494-805F-4E0A-816A-2A2523E97F52}"/>
          </ac:inkMkLst>
        </pc:inkChg>
      </pc:sldChg>
      <pc:sldChg chg="delSp modTransition modAnim">
        <pc:chgData name="정근채" userId="bf3f9740-ba12-4a95-bdcd-7a89d0b0b3a3" providerId="ADAL" clId="{D6564414-DE0C-423C-85DB-705F12B2963F}" dt="2022-08-02T06:05:55.589" v="0"/>
        <pc:sldMkLst>
          <pc:docMk/>
          <pc:sldMk cId="1563261436" sldId="341"/>
        </pc:sldMkLst>
        <pc:picChg chg="del">
          <ac:chgData name="정근채" userId="bf3f9740-ba12-4a95-bdcd-7a89d0b0b3a3" providerId="ADAL" clId="{D6564414-DE0C-423C-85DB-705F12B2963F}" dt="2022-08-02T06:05:55.589" v="0"/>
          <ac:picMkLst>
            <pc:docMk/>
            <pc:sldMk cId="1563261436" sldId="341"/>
            <ac:picMk id="6" creationId="{F670B873-32C1-45DB-89E8-4D6A706C0F9C}"/>
          </ac:picMkLst>
        </pc:picChg>
        <pc:inkChg chg="del">
          <ac:chgData name="정근채" userId="bf3f9740-ba12-4a95-bdcd-7a89d0b0b3a3" providerId="ADAL" clId="{D6564414-DE0C-423C-85DB-705F12B2963F}" dt="2022-08-02T06:05:55.589" v="0"/>
          <ac:inkMkLst>
            <pc:docMk/>
            <pc:sldMk cId="1563261436" sldId="341"/>
            <ac:inkMk id="5" creationId="{BD814FBC-6874-4803-BD63-08C7D4E490E2}"/>
          </ac:inkMkLst>
        </pc:inkChg>
      </pc:sldChg>
      <pc:sldChg chg="delSp modTransition modAnim">
        <pc:chgData name="정근채" userId="bf3f9740-ba12-4a95-bdcd-7a89d0b0b3a3" providerId="ADAL" clId="{D6564414-DE0C-423C-85DB-705F12B2963F}" dt="2022-08-02T06:05:55.589" v="0"/>
        <pc:sldMkLst>
          <pc:docMk/>
          <pc:sldMk cId="1826011753" sldId="342"/>
        </pc:sldMkLst>
        <pc:picChg chg="del">
          <ac:chgData name="정근채" userId="bf3f9740-ba12-4a95-bdcd-7a89d0b0b3a3" providerId="ADAL" clId="{D6564414-DE0C-423C-85DB-705F12B2963F}" dt="2022-08-02T06:05:55.589" v="0"/>
          <ac:picMkLst>
            <pc:docMk/>
            <pc:sldMk cId="1826011753" sldId="342"/>
            <ac:picMk id="5" creationId="{6D0B6373-3301-467C-8B36-B6C39941DA18}"/>
          </ac:picMkLst>
        </pc:picChg>
        <pc:inkChg chg="del">
          <ac:chgData name="정근채" userId="bf3f9740-ba12-4a95-bdcd-7a89d0b0b3a3" providerId="ADAL" clId="{D6564414-DE0C-423C-85DB-705F12B2963F}" dt="2022-08-02T06:05:55.589" v="0"/>
          <ac:inkMkLst>
            <pc:docMk/>
            <pc:sldMk cId="1826011753" sldId="342"/>
            <ac:inkMk id="3" creationId="{1B9F8980-FF7D-4BE2-9785-FEFC137FF39A}"/>
          </ac:inkMkLst>
        </pc:inkChg>
      </pc:sldChg>
      <pc:sldChg chg="delSp modTransition modAnim">
        <pc:chgData name="정근채" userId="bf3f9740-ba12-4a95-bdcd-7a89d0b0b3a3" providerId="ADAL" clId="{D6564414-DE0C-423C-85DB-705F12B2963F}" dt="2022-08-02T06:05:55.589" v="0"/>
        <pc:sldMkLst>
          <pc:docMk/>
          <pc:sldMk cId="2977994499" sldId="343"/>
        </pc:sldMkLst>
        <pc:picChg chg="del">
          <ac:chgData name="정근채" userId="bf3f9740-ba12-4a95-bdcd-7a89d0b0b3a3" providerId="ADAL" clId="{D6564414-DE0C-423C-85DB-705F12B2963F}" dt="2022-08-02T06:05:55.589" v="0"/>
          <ac:picMkLst>
            <pc:docMk/>
            <pc:sldMk cId="2977994499" sldId="343"/>
            <ac:picMk id="4" creationId="{80205CC5-EE51-4B96-82A4-881A3BCD1421}"/>
          </ac:picMkLst>
        </pc:picChg>
        <pc:inkChg chg="del">
          <ac:chgData name="정근채" userId="bf3f9740-ba12-4a95-bdcd-7a89d0b0b3a3" providerId="ADAL" clId="{D6564414-DE0C-423C-85DB-705F12B2963F}" dt="2022-08-02T06:05:55.589" v="0"/>
          <ac:inkMkLst>
            <pc:docMk/>
            <pc:sldMk cId="2977994499" sldId="343"/>
            <ac:inkMk id="2" creationId="{08A6ABEA-B4A3-4AA0-9CE2-F7B677CEBBFB}"/>
          </ac:inkMkLst>
        </pc:inkChg>
      </pc:sldChg>
      <pc:sldChg chg="delSp modTransition modAnim">
        <pc:chgData name="정근채" userId="bf3f9740-ba12-4a95-bdcd-7a89d0b0b3a3" providerId="ADAL" clId="{D6564414-DE0C-423C-85DB-705F12B2963F}" dt="2022-08-02T06:05:55.589" v="0"/>
        <pc:sldMkLst>
          <pc:docMk/>
          <pc:sldMk cId="2433366804" sldId="344"/>
        </pc:sldMkLst>
        <pc:picChg chg="del">
          <ac:chgData name="정근채" userId="bf3f9740-ba12-4a95-bdcd-7a89d0b0b3a3" providerId="ADAL" clId="{D6564414-DE0C-423C-85DB-705F12B2963F}" dt="2022-08-02T06:05:55.589" v="0"/>
          <ac:picMkLst>
            <pc:docMk/>
            <pc:sldMk cId="2433366804" sldId="344"/>
            <ac:picMk id="5" creationId="{C4D5A479-9441-4941-8691-F667E9AC7B9E}"/>
          </ac:picMkLst>
        </pc:picChg>
        <pc:inkChg chg="del">
          <ac:chgData name="정근채" userId="bf3f9740-ba12-4a95-bdcd-7a89d0b0b3a3" providerId="ADAL" clId="{D6564414-DE0C-423C-85DB-705F12B2963F}" dt="2022-08-02T06:05:55.589" v="0"/>
          <ac:inkMkLst>
            <pc:docMk/>
            <pc:sldMk cId="2433366804" sldId="344"/>
            <ac:inkMk id="4" creationId="{7D15F0DF-0266-4173-BAAC-A096D66CA499}"/>
          </ac:inkMkLst>
        </pc:inkChg>
      </pc:sldChg>
      <pc:sldChg chg="delSp modTransition modAnim">
        <pc:chgData name="정근채" userId="bf3f9740-ba12-4a95-bdcd-7a89d0b0b3a3" providerId="ADAL" clId="{D6564414-DE0C-423C-85DB-705F12B2963F}" dt="2022-08-02T06:05:55.589" v="0"/>
        <pc:sldMkLst>
          <pc:docMk/>
          <pc:sldMk cId="3511909806" sldId="345"/>
        </pc:sldMkLst>
        <pc:picChg chg="del">
          <ac:chgData name="정근채" userId="bf3f9740-ba12-4a95-bdcd-7a89d0b0b3a3" providerId="ADAL" clId="{D6564414-DE0C-423C-85DB-705F12B2963F}" dt="2022-08-02T06:05:55.589" v="0"/>
          <ac:picMkLst>
            <pc:docMk/>
            <pc:sldMk cId="3511909806" sldId="345"/>
            <ac:picMk id="4" creationId="{A09A00B0-4C89-4EE5-9793-69D82C77F40F}"/>
          </ac:picMkLst>
        </pc:picChg>
        <pc:inkChg chg="del">
          <ac:chgData name="정근채" userId="bf3f9740-ba12-4a95-bdcd-7a89d0b0b3a3" providerId="ADAL" clId="{D6564414-DE0C-423C-85DB-705F12B2963F}" dt="2022-08-02T06:05:55.589" v="0"/>
          <ac:inkMkLst>
            <pc:docMk/>
            <pc:sldMk cId="3511909806" sldId="345"/>
            <ac:inkMk id="2" creationId="{93796BD3-6AE3-4B4D-8F26-1DCC202232F1}"/>
          </ac:inkMkLst>
        </pc:inkChg>
      </pc:sldChg>
      <pc:sldChg chg="delSp modTransition modAnim">
        <pc:chgData name="정근채" userId="bf3f9740-ba12-4a95-bdcd-7a89d0b0b3a3" providerId="ADAL" clId="{D6564414-DE0C-423C-85DB-705F12B2963F}" dt="2022-08-02T06:05:55.589" v="0"/>
        <pc:sldMkLst>
          <pc:docMk/>
          <pc:sldMk cId="3658916677" sldId="347"/>
        </pc:sldMkLst>
        <pc:picChg chg="del">
          <ac:chgData name="정근채" userId="bf3f9740-ba12-4a95-bdcd-7a89d0b0b3a3" providerId="ADAL" clId="{D6564414-DE0C-423C-85DB-705F12B2963F}" dt="2022-08-02T06:05:55.589" v="0"/>
          <ac:picMkLst>
            <pc:docMk/>
            <pc:sldMk cId="3658916677" sldId="347"/>
            <ac:picMk id="5" creationId="{CA62799B-8576-4EA0-84ED-84151965B16F}"/>
          </ac:picMkLst>
        </pc:picChg>
        <pc:inkChg chg="del">
          <ac:chgData name="정근채" userId="bf3f9740-ba12-4a95-bdcd-7a89d0b0b3a3" providerId="ADAL" clId="{D6564414-DE0C-423C-85DB-705F12B2963F}" dt="2022-08-02T06:05:55.589" v="0"/>
          <ac:inkMkLst>
            <pc:docMk/>
            <pc:sldMk cId="3658916677" sldId="347"/>
            <ac:inkMk id="4" creationId="{E1D83343-F732-4C66-B53E-2280F7EBF07D}"/>
          </ac:inkMkLst>
        </pc:inkChg>
      </pc:sldChg>
      <pc:sldChg chg="delSp modTransition modAnim">
        <pc:chgData name="정근채" userId="bf3f9740-ba12-4a95-bdcd-7a89d0b0b3a3" providerId="ADAL" clId="{D6564414-DE0C-423C-85DB-705F12B2963F}" dt="2022-08-02T06:05:55.589" v="0"/>
        <pc:sldMkLst>
          <pc:docMk/>
          <pc:sldMk cId="3652478750" sldId="348"/>
        </pc:sldMkLst>
        <pc:picChg chg="del">
          <ac:chgData name="정근채" userId="bf3f9740-ba12-4a95-bdcd-7a89d0b0b3a3" providerId="ADAL" clId="{D6564414-DE0C-423C-85DB-705F12B2963F}" dt="2022-08-02T06:05:55.589" v="0"/>
          <ac:picMkLst>
            <pc:docMk/>
            <pc:sldMk cId="3652478750" sldId="348"/>
            <ac:picMk id="5" creationId="{6B41564D-837E-49FA-8E84-E73B81D1885A}"/>
          </ac:picMkLst>
        </pc:picChg>
        <pc:inkChg chg="del">
          <ac:chgData name="정근채" userId="bf3f9740-ba12-4a95-bdcd-7a89d0b0b3a3" providerId="ADAL" clId="{D6564414-DE0C-423C-85DB-705F12B2963F}" dt="2022-08-02T06:05:55.589" v="0"/>
          <ac:inkMkLst>
            <pc:docMk/>
            <pc:sldMk cId="3652478750" sldId="348"/>
            <ac:inkMk id="4" creationId="{E6F5B482-B8D4-496D-94C9-0EB23BCE9229}"/>
          </ac:inkMkLst>
        </pc:inkChg>
      </pc:sldChg>
      <pc:sldChg chg="delSp modTransition modAnim">
        <pc:chgData name="정근채" userId="bf3f9740-ba12-4a95-bdcd-7a89d0b0b3a3" providerId="ADAL" clId="{D6564414-DE0C-423C-85DB-705F12B2963F}" dt="2022-08-02T06:05:55.589" v="0"/>
        <pc:sldMkLst>
          <pc:docMk/>
          <pc:sldMk cId="2660267957" sldId="350"/>
        </pc:sldMkLst>
        <pc:picChg chg="del">
          <ac:chgData name="정근채" userId="bf3f9740-ba12-4a95-bdcd-7a89d0b0b3a3" providerId="ADAL" clId="{D6564414-DE0C-423C-85DB-705F12B2963F}" dt="2022-08-02T06:05:55.589" v="0"/>
          <ac:picMkLst>
            <pc:docMk/>
            <pc:sldMk cId="2660267957" sldId="350"/>
            <ac:picMk id="6" creationId="{66A3ED33-7118-4A15-B477-F4CD6CE6394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228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0B1AADA3-F8E4-44E5-BB90-4067DEA6F4E0}" type="datetimeFigureOut">
              <a:rPr lang="ko-KR" altLang="en-US" smtClean="0"/>
              <a:pPr>
                <a:defRPr/>
              </a:pPr>
              <a:t>2022-08-24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47E2D278-5ED2-45B7-82EE-3DB7CC32A6D1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0514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  <a:solidFill>
            <a:schemeClr val="tx1"/>
          </a:solidFill>
        </p:spPr>
        <p:txBody>
          <a:bodyPr anchor="ctr"/>
          <a:lstStyle>
            <a:lvl1pPr algn="ctr">
              <a:defRPr sz="18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8616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D36CC93-3CDA-4BCE-9D46-A2CE1E0EA0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kshirehathaway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hyperlink" Target="http://kcjeong.cbnu.ac.kr/working/ee/2.xl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hyperlink" Target="http://kcjeong.cbnu.ac.kr/working/ee/2.xl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kcjeong.cbnu.ac.kr/working/ee/2.xls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-5016"/>
            <a:ext cx="6619875" cy="9239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r>
              <a:rPr lang="en-US" altLang="ko-KR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#3. </a:t>
            </a:r>
            <a:r>
              <a:rPr lang="ko-KR" alt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경제적 등가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670104" y="3048"/>
            <a:ext cx="2438400" cy="133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2075" indent="-92075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400" dirty="0">
                <a:effectLst/>
                <a:latin typeface="HY헤드라인M" pitchFamily="18" charset="-127"/>
                <a:ea typeface="HY헤드라인M" pitchFamily="18" charset="-127"/>
              </a:rPr>
              <a:t>복리공식의 변형</a:t>
            </a:r>
            <a:endParaRPr lang="en-US" altLang="ko-KR" sz="14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sz="1400" dirty="0">
                <a:effectLst/>
                <a:latin typeface="HY헤드라인M" pitchFamily="18" charset="-127"/>
                <a:ea typeface="HY헤드라인M" pitchFamily="18" charset="-127"/>
              </a:rPr>
              <a:t>경제적으로 동등한 가치</a:t>
            </a:r>
          </a:p>
        </p:txBody>
      </p:sp>
      <p:pic>
        <p:nvPicPr>
          <p:cNvPr id="97" name="Picture 7" descr="bill_ga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r="14871"/>
          <a:stretch/>
        </p:blipFill>
        <p:spPr bwMode="auto">
          <a:xfrm>
            <a:off x="8744" y="930735"/>
            <a:ext cx="1250887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6" descr="warren_buffett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8"/>
          <a:stretch/>
        </p:blipFill>
        <p:spPr bwMode="auto">
          <a:xfrm>
            <a:off x="8745" y="2291393"/>
            <a:ext cx="1250887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순서도: 처리 98"/>
          <p:cNvSpPr/>
          <p:nvPr/>
        </p:nvSpPr>
        <p:spPr bwMode="auto">
          <a:xfrm>
            <a:off x="2695297" y="105273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0" name="순서도: 처리 99"/>
          <p:cNvSpPr/>
          <p:nvPr/>
        </p:nvSpPr>
        <p:spPr bwMode="auto">
          <a:xfrm>
            <a:off x="3115871" y="105273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경제성분석 입문</a:t>
            </a:r>
          </a:p>
        </p:txBody>
      </p:sp>
      <p:sp>
        <p:nvSpPr>
          <p:cNvPr id="101" name="순서도: 처리 100"/>
          <p:cNvSpPr/>
          <p:nvPr/>
        </p:nvSpPr>
        <p:spPr bwMode="auto">
          <a:xfrm>
            <a:off x="2695297" y="105273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2" name="꺾인 연결선 101"/>
          <p:cNvCxnSpPr>
            <a:stCxn id="110" idx="2"/>
            <a:endCxn id="116" idx="0"/>
          </p:cNvCxnSpPr>
          <p:nvPr/>
        </p:nvCxnSpPr>
        <p:spPr bwMode="auto">
          <a:xfrm rot="16200000" flipH="1">
            <a:off x="3784289" y="2700013"/>
            <a:ext cx="327248" cy="9867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03" name="순서도: 처리 102"/>
          <p:cNvSpPr/>
          <p:nvPr/>
        </p:nvSpPr>
        <p:spPr bwMode="auto">
          <a:xfrm>
            <a:off x="1818513" y="182158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4" name="순서도: 처리 103"/>
          <p:cNvSpPr/>
          <p:nvPr/>
        </p:nvSpPr>
        <p:spPr bwMode="auto">
          <a:xfrm>
            <a:off x="2239087" y="182158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돈의 시간적 가치</a:t>
            </a:r>
          </a:p>
        </p:txBody>
      </p:sp>
      <p:sp>
        <p:nvSpPr>
          <p:cNvPr id="105" name="순서도: 처리 104"/>
          <p:cNvSpPr/>
          <p:nvPr/>
        </p:nvSpPr>
        <p:spPr bwMode="auto">
          <a:xfrm>
            <a:off x="1818513" y="182158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6" name="순서도: 처리 105"/>
          <p:cNvSpPr/>
          <p:nvPr/>
        </p:nvSpPr>
        <p:spPr bwMode="auto">
          <a:xfrm>
            <a:off x="3682006" y="182158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7" name="순서도: 처리 106"/>
          <p:cNvSpPr/>
          <p:nvPr/>
        </p:nvSpPr>
        <p:spPr bwMode="auto">
          <a:xfrm>
            <a:off x="4102580" y="1821588"/>
            <a:ext cx="1097950" cy="432048"/>
          </a:xfrm>
          <a:prstGeom prst="flowChartProcess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경제적 등가</a:t>
            </a:r>
          </a:p>
        </p:txBody>
      </p:sp>
      <p:sp>
        <p:nvSpPr>
          <p:cNvPr id="108" name="순서도: 처리 107"/>
          <p:cNvSpPr/>
          <p:nvPr/>
        </p:nvSpPr>
        <p:spPr bwMode="auto">
          <a:xfrm>
            <a:off x="3682006" y="182158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9" name="꺾인 연결선 108"/>
          <p:cNvCxnSpPr>
            <a:stCxn id="110" idx="2"/>
            <a:endCxn id="113" idx="0"/>
          </p:cNvCxnSpPr>
          <p:nvPr/>
        </p:nvCxnSpPr>
        <p:spPr bwMode="auto">
          <a:xfrm rot="5400000">
            <a:off x="2852543" y="2754976"/>
            <a:ext cx="327248" cy="8767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10" name="순서도: 처리 109"/>
          <p:cNvSpPr/>
          <p:nvPr/>
        </p:nvSpPr>
        <p:spPr bwMode="auto">
          <a:xfrm>
            <a:off x="2695297" y="259769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1" name="순서도: 처리 110"/>
          <p:cNvSpPr/>
          <p:nvPr/>
        </p:nvSpPr>
        <p:spPr bwMode="auto">
          <a:xfrm>
            <a:off x="3115871" y="259769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이자공식</a:t>
            </a:r>
          </a:p>
        </p:txBody>
      </p:sp>
      <p:sp>
        <p:nvSpPr>
          <p:cNvPr id="112" name="순서도: 처리 111"/>
          <p:cNvSpPr/>
          <p:nvPr/>
        </p:nvSpPr>
        <p:spPr bwMode="auto">
          <a:xfrm>
            <a:off x="2695297" y="259769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3" name="순서도: 처리 112"/>
          <p:cNvSpPr/>
          <p:nvPr/>
        </p:nvSpPr>
        <p:spPr bwMode="auto">
          <a:xfrm>
            <a:off x="1818513" y="335699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4" name="순서도: 처리 113"/>
          <p:cNvSpPr/>
          <p:nvPr/>
        </p:nvSpPr>
        <p:spPr bwMode="auto">
          <a:xfrm>
            <a:off x="2239087" y="335699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분석기간과 이자율 적용</a:t>
            </a:r>
          </a:p>
        </p:txBody>
      </p:sp>
      <p:sp>
        <p:nvSpPr>
          <p:cNvPr id="115" name="순서도: 처리 114"/>
          <p:cNvSpPr/>
          <p:nvPr/>
        </p:nvSpPr>
        <p:spPr bwMode="auto">
          <a:xfrm>
            <a:off x="1818513" y="335699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6" name="순서도: 처리 115"/>
          <p:cNvSpPr/>
          <p:nvPr/>
        </p:nvSpPr>
        <p:spPr bwMode="auto">
          <a:xfrm>
            <a:off x="3682006" y="335699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7" name="순서도: 처리 116"/>
          <p:cNvSpPr/>
          <p:nvPr/>
        </p:nvSpPr>
        <p:spPr bwMode="auto">
          <a:xfrm>
            <a:off x="4102580" y="335699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투자자금 조달과 대출</a:t>
            </a:r>
          </a:p>
        </p:txBody>
      </p:sp>
      <p:sp>
        <p:nvSpPr>
          <p:cNvPr id="118" name="순서도: 처리 117"/>
          <p:cNvSpPr/>
          <p:nvPr/>
        </p:nvSpPr>
        <p:spPr bwMode="auto">
          <a:xfrm>
            <a:off x="3682006" y="335699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9" name="순서도: 처리 118"/>
          <p:cNvSpPr/>
          <p:nvPr/>
        </p:nvSpPr>
        <p:spPr bwMode="auto">
          <a:xfrm>
            <a:off x="5582471" y="335699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0" name="순서도: 처리 119"/>
          <p:cNvSpPr/>
          <p:nvPr/>
        </p:nvSpPr>
        <p:spPr bwMode="auto">
          <a:xfrm>
            <a:off x="6003045" y="335699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인플레이션</a:t>
            </a:r>
          </a:p>
        </p:txBody>
      </p:sp>
      <p:sp>
        <p:nvSpPr>
          <p:cNvPr id="121" name="순서도: 처리 120"/>
          <p:cNvSpPr/>
          <p:nvPr/>
        </p:nvSpPr>
        <p:spPr bwMode="auto">
          <a:xfrm>
            <a:off x="5582471" y="335699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2" name="순서도: 처리 121"/>
          <p:cNvSpPr/>
          <p:nvPr/>
        </p:nvSpPr>
        <p:spPr bwMode="auto">
          <a:xfrm>
            <a:off x="7445964" y="335699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3" name="순서도: 처리 122"/>
          <p:cNvSpPr/>
          <p:nvPr/>
        </p:nvSpPr>
        <p:spPr bwMode="auto">
          <a:xfrm>
            <a:off x="7866538" y="335699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기준화폐가치와 명목화폐가치</a:t>
            </a:r>
          </a:p>
        </p:txBody>
      </p:sp>
      <p:sp>
        <p:nvSpPr>
          <p:cNvPr id="124" name="순서도: 처리 123"/>
          <p:cNvSpPr/>
          <p:nvPr/>
        </p:nvSpPr>
        <p:spPr bwMode="auto">
          <a:xfrm>
            <a:off x="7445964" y="335699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25" name="꺾인 연결선 124"/>
          <p:cNvCxnSpPr>
            <a:stCxn id="99" idx="2"/>
            <a:endCxn id="106" idx="0"/>
          </p:cNvCxnSpPr>
          <p:nvPr/>
        </p:nvCxnSpPr>
        <p:spPr bwMode="auto">
          <a:xfrm rot="16200000" flipH="1">
            <a:off x="3779511" y="1159831"/>
            <a:ext cx="336804" cy="9867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26" name="꺾인 연결선 125"/>
          <p:cNvCxnSpPr>
            <a:stCxn id="99" idx="2"/>
            <a:endCxn id="103" idx="0"/>
          </p:cNvCxnSpPr>
          <p:nvPr/>
        </p:nvCxnSpPr>
        <p:spPr bwMode="auto">
          <a:xfrm rot="5400000">
            <a:off x="2847765" y="1214794"/>
            <a:ext cx="336804" cy="8767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27" name="꺾인 연결선 126"/>
          <p:cNvCxnSpPr>
            <a:stCxn id="103" idx="2"/>
            <a:endCxn id="110" idx="0"/>
          </p:cNvCxnSpPr>
          <p:nvPr/>
        </p:nvCxnSpPr>
        <p:spPr bwMode="auto">
          <a:xfrm rot="16200000" flipH="1">
            <a:off x="2844137" y="1987274"/>
            <a:ext cx="344060" cy="8767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28" name="꺾인 연결선 127"/>
          <p:cNvCxnSpPr>
            <a:stCxn id="106" idx="2"/>
            <a:endCxn id="110" idx="0"/>
          </p:cNvCxnSpPr>
          <p:nvPr/>
        </p:nvCxnSpPr>
        <p:spPr bwMode="auto">
          <a:xfrm rot="5400000">
            <a:off x="3775884" y="1932312"/>
            <a:ext cx="344060" cy="9867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29" name="순서도: 처리 128"/>
          <p:cNvSpPr/>
          <p:nvPr/>
        </p:nvSpPr>
        <p:spPr bwMode="auto">
          <a:xfrm>
            <a:off x="4637652" y="412169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0" name="순서도: 처리 129"/>
          <p:cNvSpPr/>
          <p:nvPr/>
        </p:nvSpPr>
        <p:spPr bwMode="auto">
          <a:xfrm>
            <a:off x="5058226" y="412169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투자프로젝트의 현금흐름</a:t>
            </a:r>
          </a:p>
        </p:txBody>
      </p:sp>
      <p:sp>
        <p:nvSpPr>
          <p:cNvPr id="131" name="순서도: 처리 130"/>
          <p:cNvSpPr/>
          <p:nvPr/>
        </p:nvSpPr>
        <p:spPr bwMode="auto">
          <a:xfrm>
            <a:off x="4637652" y="412169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2" name="순서도: 처리 131"/>
          <p:cNvSpPr/>
          <p:nvPr/>
        </p:nvSpPr>
        <p:spPr bwMode="auto">
          <a:xfrm>
            <a:off x="6952557" y="412169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최소요구수익률</a:t>
            </a:r>
          </a:p>
        </p:txBody>
      </p:sp>
      <p:sp>
        <p:nvSpPr>
          <p:cNvPr id="133" name="순서도: 처리 132"/>
          <p:cNvSpPr/>
          <p:nvPr/>
        </p:nvSpPr>
        <p:spPr bwMode="auto">
          <a:xfrm>
            <a:off x="6531983" y="412169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34" name="꺾인 연결선 133"/>
          <p:cNvCxnSpPr>
            <a:stCxn id="119" idx="2"/>
            <a:endCxn id="129" idx="0"/>
          </p:cNvCxnSpPr>
          <p:nvPr/>
        </p:nvCxnSpPr>
        <p:spPr bwMode="auto">
          <a:xfrm rot="5400000">
            <a:off x="5702996" y="3482959"/>
            <a:ext cx="332656" cy="94481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35" name="꺾인 연결선 134"/>
          <p:cNvCxnSpPr>
            <a:stCxn id="116" idx="2"/>
            <a:endCxn id="129" idx="0"/>
          </p:cNvCxnSpPr>
          <p:nvPr/>
        </p:nvCxnSpPr>
        <p:spPr bwMode="auto">
          <a:xfrm rot="16200000" flipH="1">
            <a:off x="4752763" y="3477545"/>
            <a:ext cx="332656" cy="95564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36" name="꺾인 연결선 135"/>
          <p:cNvCxnSpPr>
            <a:stCxn id="113" idx="2"/>
            <a:endCxn id="129" idx="0"/>
          </p:cNvCxnSpPr>
          <p:nvPr/>
        </p:nvCxnSpPr>
        <p:spPr bwMode="auto">
          <a:xfrm rot="16200000" flipH="1">
            <a:off x="3821016" y="2545798"/>
            <a:ext cx="332656" cy="28191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37" name="꺾인 연결선 136"/>
          <p:cNvCxnSpPr>
            <a:stCxn id="122" idx="2"/>
            <a:endCxn id="129" idx="0"/>
          </p:cNvCxnSpPr>
          <p:nvPr/>
        </p:nvCxnSpPr>
        <p:spPr bwMode="auto">
          <a:xfrm rot="5400000">
            <a:off x="6634742" y="2551212"/>
            <a:ext cx="332656" cy="280831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38" name="순서도: 처리 137"/>
          <p:cNvSpPr/>
          <p:nvPr/>
        </p:nvSpPr>
        <p:spPr bwMode="auto">
          <a:xfrm>
            <a:off x="2695297" y="4121697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9" name="순서도: 처리 138"/>
          <p:cNvSpPr/>
          <p:nvPr/>
        </p:nvSpPr>
        <p:spPr bwMode="auto">
          <a:xfrm>
            <a:off x="3115871" y="4121697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감가상각과 법인세</a:t>
            </a:r>
          </a:p>
        </p:txBody>
      </p:sp>
      <p:sp>
        <p:nvSpPr>
          <p:cNvPr id="140" name="순서도: 처리 139"/>
          <p:cNvSpPr/>
          <p:nvPr/>
        </p:nvSpPr>
        <p:spPr bwMode="auto">
          <a:xfrm>
            <a:off x="2695297" y="4121697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1" name="직선 화살표 연결선 140"/>
          <p:cNvCxnSpPr>
            <a:stCxn id="139" idx="3"/>
            <a:endCxn id="131" idx="1"/>
          </p:cNvCxnSpPr>
          <p:nvPr/>
        </p:nvCxnSpPr>
        <p:spPr bwMode="auto">
          <a:xfrm flipV="1">
            <a:off x="4213821" y="4337720"/>
            <a:ext cx="423831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42" name="순서도: 처리 141"/>
          <p:cNvSpPr/>
          <p:nvPr/>
        </p:nvSpPr>
        <p:spPr bwMode="auto">
          <a:xfrm>
            <a:off x="1818513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3" name="순서도: 처리 142"/>
          <p:cNvSpPr/>
          <p:nvPr/>
        </p:nvSpPr>
        <p:spPr bwMode="auto">
          <a:xfrm>
            <a:off x="2239087" y="486916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자본회수기간 분석</a:t>
            </a:r>
          </a:p>
        </p:txBody>
      </p:sp>
      <p:sp>
        <p:nvSpPr>
          <p:cNvPr id="144" name="순서도: 처리 143"/>
          <p:cNvSpPr/>
          <p:nvPr/>
        </p:nvSpPr>
        <p:spPr bwMode="auto">
          <a:xfrm>
            <a:off x="1818513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5" name="순서도: 처리 144"/>
          <p:cNvSpPr/>
          <p:nvPr/>
        </p:nvSpPr>
        <p:spPr bwMode="auto">
          <a:xfrm>
            <a:off x="3682006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6" name="순서도: 처리 145"/>
          <p:cNvSpPr/>
          <p:nvPr/>
        </p:nvSpPr>
        <p:spPr bwMode="auto">
          <a:xfrm>
            <a:off x="4102580" y="486916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미래가치 분석</a:t>
            </a:r>
          </a:p>
        </p:txBody>
      </p:sp>
      <p:sp>
        <p:nvSpPr>
          <p:cNvPr id="147" name="순서도: 처리 146"/>
          <p:cNvSpPr/>
          <p:nvPr/>
        </p:nvSpPr>
        <p:spPr bwMode="auto">
          <a:xfrm>
            <a:off x="3682006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8" name="순서도: 처리 147"/>
          <p:cNvSpPr/>
          <p:nvPr/>
        </p:nvSpPr>
        <p:spPr bwMode="auto">
          <a:xfrm>
            <a:off x="5582471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9" name="순서도: 처리 148"/>
          <p:cNvSpPr/>
          <p:nvPr/>
        </p:nvSpPr>
        <p:spPr bwMode="auto">
          <a:xfrm>
            <a:off x="6003045" y="486916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수익률 분석</a:t>
            </a:r>
          </a:p>
        </p:txBody>
      </p:sp>
      <p:sp>
        <p:nvSpPr>
          <p:cNvPr id="150" name="순서도: 처리 149"/>
          <p:cNvSpPr/>
          <p:nvPr/>
        </p:nvSpPr>
        <p:spPr bwMode="auto">
          <a:xfrm>
            <a:off x="5582471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16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1" name="순서도: 처리 150"/>
          <p:cNvSpPr/>
          <p:nvPr/>
        </p:nvSpPr>
        <p:spPr bwMode="auto">
          <a:xfrm>
            <a:off x="7445964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2" name="순서도: 처리 151"/>
          <p:cNvSpPr/>
          <p:nvPr/>
        </p:nvSpPr>
        <p:spPr bwMode="auto">
          <a:xfrm>
            <a:off x="7866538" y="486916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수익</a:t>
            </a: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비용비율 분석</a:t>
            </a:r>
          </a:p>
        </p:txBody>
      </p:sp>
      <p:sp>
        <p:nvSpPr>
          <p:cNvPr id="153" name="순서도: 처리 152"/>
          <p:cNvSpPr/>
          <p:nvPr/>
        </p:nvSpPr>
        <p:spPr bwMode="auto">
          <a:xfrm>
            <a:off x="7445964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17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4" name="순서도: 처리 153"/>
          <p:cNvSpPr/>
          <p:nvPr/>
        </p:nvSpPr>
        <p:spPr bwMode="auto">
          <a:xfrm>
            <a:off x="3682006" y="558924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5" name="순서도: 처리 154"/>
          <p:cNvSpPr/>
          <p:nvPr/>
        </p:nvSpPr>
        <p:spPr bwMode="auto">
          <a:xfrm>
            <a:off x="4102580" y="558924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현재가치 분석</a:t>
            </a:r>
          </a:p>
        </p:txBody>
      </p:sp>
      <p:sp>
        <p:nvSpPr>
          <p:cNvPr id="156" name="순서도: 처리 155"/>
          <p:cNvSpPr/>
          <p:nvPr/>
        </p:nvSpPr>
        <p:spPr bwMode="auto">
          <a:xfrm>
            <a:off x="3682006" y="558924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14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7" name="순서도: 처리 156"/>
          <p:cNvSpPr/>
          <p:nvPr/>
        </p:nvSpPr>
        <p:spPr bwMode="auto">
          <a:xfrm>
            <a:off x="3682006" y="630932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8" name="순서도: 처리 157"/>
          <p:cNvSpPr/>
          <p:nvPr/>
        </p:nvSpPr>
        <p:spPr bwMode="auto">
          <a:xfrm>
            <a:off x="4102580" y="630932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연간등가 분석</a:t>
            </a:r>
          </a:p>
        </p:txBody>
      </p:sp>
      <p:sp>
        <p:nvSpPr>
          <p:cNvPr id="159" name="순서도: 처리 158"/>
          <p:cNvSpPr/>
          <p:nvPr/>
        </p:nvSpPr>
        <p:spPr bwMode="auto">
          <a:xfrm>
            <a:off x="3682006" y="630932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60" name="꺾인 연결선 159"/>
          <p:cNvCxnSpPr>
            <a:stCxn id="129" idx="2"/>
            <a:endCxn id="142" idx="0"/>
          </p:cNvCxnSpPr>
          <p:nvPr/>
        </p:nvCxnSpPr>
        <p:spPr bwMode="auto">
          <a:xfrm rot="5400000">
            <a:off x="3829637" y="3301883"/>
            <a:ext cx="315416" cy="281913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1" name="꺾인 연결선 160"/>
          <p:cNvCxnSpPr>
            <a:stCxn id="129" idx="2"/>
            <a:endCxn id="145" idx="0"/>
          </p:cNvCxnSpPr>
          <p:nvPr/>
        </p:nvCxnSpPr>
        <p:spPr bwMode="auto">
          <a:xfrm rot="5400000">
            <a:off x="4761383" y="4233629"/>
            <a:ext cx="315416" cy="95564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2" name="꺾인 연결선 161"/>
          <p:cNvCxnSpPr>
            <a:stCxn id="129" idx="2"/>
            <a:endCxn id="148" idx="0"/>
          </p:cNvCxnSpPr>
          <p:nvPr/>
        </p:nvCxnSpPr>
        <p:spPr bwMode="auto">
          <a:xfrm rot="16200000" flipH="1">
            <a:off x="5711615" y="4239042"/>
            <a:ext cx="315416" cy="94481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3" name="꺾인 연결선 162"/>
          <p:cNvCxnSpPr>
            <a:stCxn id="129" idx="2"/>
            <a:endCxn id="151" idx="0"/>
          </p:cNvCxnSpPr>
          <p:nvPr/>
        </p:nvCxnSpPr>
        <p:spPr bwMode="auto">
          <a:xfrm rot="16200000" flipH="1">
            <a:off x="6643362" y="3307296"/>
            <a:ext cx="315416" cy="280831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4" name="직선 연결선 163"/>
          <p:cNvCxnSpPr>
            <a:stCxn id="112" idx="1"/>
          </p:cNvCxnSpPr>
          <p:nvPr/>
        </p:nvCxnSpPr>
        <p:spPr bwMode="auto">
          <a:xfrm flipH="1">
            <a:off x="1619672" y="2813720"/>
            <a:ext cx="10756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5" name="직선 연결선 164"/>
          <p:cNvCxnSpPr/>
          <p:nvPr/>
        </p:nvCxnSpPr>
        <p:spPr bwMode="auto">
          <a:xfrm>
            <a:off x="1619672" y="2813720"/>
            <a:ext cx="0" cy="18977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6" name="직선 연결선 165"/>
          <p:cNvCxnSpPr/>
          <p:nvPr/>
        </p:nvCxnSpPr>
        <p:spPr bwMode="auto">
          <a:xfrm>
            <a:off x="1619672" y="4711452"/>
            <a:ext cx="116839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7" name="직선 연결선 166"/>
          <p:cNvCxnSpPr>
            <a:stCxn id="145" idx="2"/>
          </p:cNvCxnSpPr>
          <p:nvPr/>
        </p:nvCxnSpPr>
        <p:spPr bwMode="auto">
          <a:xfrm>
            <a:off x="4441268" y="5301208"/>
            <a:ext cx="0" cy="288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8" name="직선 연결선 167"/>
          <p:cNvCxnSpPr>
            <a:stCxn id="154" idx="2"/>
            <a:endCxn id="157" idx="0"/>
          </p:cNvCxnSpPr>
          <p:nvPr/>
        </p:nvCxnSpPr>
        <p:spPr bwMode="auto">
          <a:xfrm>
            <a:off x="4441268" y="6021288"/>
            <a:ext cx="0" cy="288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9" name="직선 연결선 168"/>
          <p:cNvCxnSpPr/>
          <p:nvPr/>
        </p:nvCxnSpPr>
        <p:spPr bwMode="auto">
          <a:xfrm>
            <a:off x="7308304" y="4553743"/>
            <a:ext cx="0" cy="1577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순서도: 처리 77"/>
          <p:cNvSpPr/>
          <p:nvPr/>
        </p:nvSpPr>
        <p:spPr bwMode="auto">
          <a:xfrm>
            <a:off x="7866538" y="558923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공공사업 프로젝트 평가</a:t>
            </a:r>
          </a:p>
        </p:txBody>
      </p:sp>
      <p:sp>
        <p:nvSpPr>
          <p:cNvPr id="79" name="순서도: 처리 78"/>
          <p:cNvSpPr/>
          <p:nvPr/>
        </p:nvSpPr>
        <p:spPr bwMode="auto">
          <a:xfrm>
            <a:off x="7445964" y="558923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18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80" name="직선 연결선 79"/>
          <p:cNvCxnSpPr/>
          <p:nvPr/>
        </p:nvCxnSpPr>
        <p:spPr bwMode="auto">
          <a:xfrm>
            <a:off x="8244408" y="5301208"/>
            <a:ext cx="0" cy="288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428550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6445" y="1125538"/>
            <a:ext cx="7773987" cy="418465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단계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1: </a:t>
            </a:r>
            <a:r>
              <a:rPr lang="ko-KR" altLang="en-US" sz="20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기준시점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을 결정한다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0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2000" i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N</a:t>
            </a:r>
            <a:r>
              <a:rPr lang="en-US" altLang="ko-KR" sz="20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= 3)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단계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2: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두 현금흐름의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년 말의 미래가치를 구한다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500(1+</a:t>
            </a:r>
            <a:r>
              <a:rPr lang="en-US" altLang="ko-KR" sz="2000" i="1" dirty="0">
                <a:latin typeface="HY헤드라인M" pitchFamily="18" charset="-127"/>
                <a:ea typeface="HY헤드라인M" pitchFamily="18" charset="-127"/>
              </a:rPr>
              <a:t>i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000" baseline="30000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 + 1000 </a:t>
            </a:r>
            <a:r>
              <a:rPr lang="en-US" altLang="ko-KR" sz="20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=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 502(1+</a:t>
            </a:r>
            <a:r>
              <a:rPr lang="en-US" altLang="ko-KR" sz="2000" i="1" dirty="0">
                <a:latin typeface="HY헤드라인M" pitchFamily="18" charset="-127"/>
                <a:ea typeface="HY헤드라인M" pitchFamily="18" charset="-127"/>
              </a:rPr>
              <a:t>i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000" baseline="3000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 + 502(1+</a:t>
            </a:r>
            <a:r>
              <a:rPr lang="en-US" altLang="ko-KR" sz="2000" i="1" dirty="0">
                <a:latin typeface="HY헤드라인M" pitchFamily="18" charset="-127"/>
                <a:ea typeface="HY헤드라인M" pitchFamily="18" charset="-127"/>
              </a:rPr>
              <a:t>i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) + 502</a:t>
            </a:r>
          </a:p>
          <a:p>
            <a:pPr lvl="1" indent="-381000" eaLnBrk="1" hangingPunct="1">
              <a:buFont typeface="Wingdings" pitchFamily="2" charset="2"/>
              <a:buNone/>
            </a:pPr>
            <a:r>
              <a:rPr lang="en-US" altLang="ko-KR" sz="2000" i="1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lang="en-US" altLang="ko-KR" sz="2000" i="1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i</a:t>
            </a:r>
            <a:r>
              <a:rPr lang="en-US" altLang="ko-KR" sz="20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= 7.9%</a:t>
            </a:r>
          </a:p>
          <a:p>
            <a:pPr eaLnBrk="1" hangingPunct="1">
              <a:buFont typeface="Wingdings" pitchFamily="2" charset="2"/>
              <a:buChar char="q"/>
            </a:pP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162300" y="142875"/>
            <a:ext cx="28098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  <a:hlinkClick r:id="rId2"/>
              </a:rPr>
              <a:t>예제 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  <a:hlinkClick r:id="rId2"/>
              </a:rPr>
              <a:t>-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  <a:hlinkClick r:id="rId2"/>
              </a:rPr>
              <a:t>경제적 등가</a:t>
            </a:r>
            <a:endParaRPr lang="ko-KR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  <p:sp>
        <p:nvSpPr>
          <p:cNvPr id="22" name="Oval 2"/>
          <p:cNvSpPr>
            <a:spLocks noChangeArrowheads="1"/>
          </p:cNvSpPr>
          <p:nvPr/>
        </p:nvSpPr>
        <p:spPr bwMode="auto">
          <a:xfrm>
            <a:off x="2541109" y="448941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5011953" y="4427438"/>
            <a:ext cx="533400" cy="554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1450496" y="5672038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flipV="1">
            <a:off x="1450496" y="50624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V="1">
            <a:off x="4193696" y="4452838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130263" y="4622700"/>
            <a:ext cx="631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500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796821" y="3997225"/>
            <a:ext cx="8338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1,000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306034" y="5694263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0          1          2          3</a:t>
            </a:r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>
            <a:off x="5189753" y="5664671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 flipV="1">
            <a:off x="6104153" y="4902671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 flipV="1">
            <a:off x="7018553" y="4902671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5088153" y="5726583"/>
            <a:ext cx="300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0          1          2          3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5783478" y="4447058"/>
            <a:ext cx="2460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502     502      502</a:t>
            </a:r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2625247" y="448941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A</a:t>
            </a: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5088153" y="4452838"/>
            <a:ext cx="37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B</a:t>
            </a: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6544213" y="3996679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kumimoji="0" lang="ko-KR" altLang="en-US" sz="1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단위</a:t>
            </a:r>
            <a:r>
              <a:rPr kumimoji="0" lang="en-US" altLang="ko-KR" sz="1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천원</a:t>
            </a:r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 flipV="1">
            <a:off x="7932953" y="4902671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/>
        </p:nvGraphicFramePr>
        <p:xfrm>
          <a:off x="1153505" y="2708920"/>
          <a:ext cx="670536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3" imgW="3352680" imgH="431640" progId="Equation.3">
                  <p:embed/>
                </p:oleObj>
              </mc:Choice>
              <mc:Fallback>
                <p:oleObj name="수식" r:id="rId3" imgW="3352680" imgH="431640" progId="Equation.3">
                  <p:embed/>
                  <p:pic>
                    <p:nvPicPr>
                      <p:cNvPr id="3" name="개체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3505" y="2708920"/>
                        <a:ext cx="6705360" cy="863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3366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70" y="3070046"/>
            <a:ext cx="5652120" cy="3179318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987322" y="173038"/>
            <a:ext cx="315984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공학용 계산기 활용법</a:t>
            </a:r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043608" y="836712"/>
            <a:ext cx="615107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1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단계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] 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등식 입력 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(</a:t>
            </a:r>
            <a:r>
              <a:rPr lang="en-US" altLang="ko-KR" sz="1800" dirty="0" err="1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i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대신 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X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로 입력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)</a:t>
            </a:r>
          </a:p>
          <a:p>
            <a:pPr marL="714375" eaLnBrk="1" hangingPunct="1">
              <a:spcBef>
                <a:spcPct val="0"/>
              </a:spcBef>
              <a:buFontTx/>
              <a:buNone/>
            </a:pPr>
            <a:r>
              <a:rPr lang="nn-NO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500(1+X)</a:t>
            </a:r>
            <a:r>
              <a:rPr lang="nn-NO" altLang="ko-KR" sz="1800" baseline="30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3</a:t>
            </a:r>
            <a:r>
              <a:rPr lang="nn-NO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+ 1000 </a:t>
            </a:r>
            <a:r>
              <a:rPr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=</a:t>
            </a:r>
            <a:r>
              <a:rPr lang="nn-NO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502(1+X)</a:t>
            </a:r>
            <a:r>
              <a:rPr lang="nn-NO" altLang="ko-KR" sz="1800" baseline="30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2 </a:t>
            </a:r>
            <a:r>
              <a:rPr lang="nn-NO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+ 502(1+X) + 502</a:t>
            </a:r>
          </a:p>
          <a:p>
            <a:pPr marL="714375"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0000FF"/>
              </a:solidFill>
              <a:effectLst/>
              <a:latin typeface="HY헤드라인M" pitchFamily="18" charset="-127"/>
              <a:ea typeface="HY헤드라인M" pitchFamily="18" charset="-127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2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단계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] </a:t>
            </a:r>
            <a:r>
              <a:rPr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SOLVE (SHIFT+CALC)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3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단계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) “</a:t>
            </a:r>
            <a:r>
              <a:rPr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1=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”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과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같이 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X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의 초기값 입력</a:t>
            </a:r>
            <a:endParaRPr lang="en-US" altLang="ko-KR" sz="1800" dirty="0">
              <a:solidFill>
                <a:srgbClr val="0000FF"/>
              </a:solidFill>
              <a:effectLst/>
              <a:latin typeface="HY헤드라인M" pitchFamily="18" charset="-127"/>
              <a:ea typeface="HY헤드라인M" pitchFamily="18" charset="-127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         “</a:t>
            </a:r>
            <a:r>
              <a:rPr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=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”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을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누르면 다시 초기값 입력 화면으로 돌아감</a:t>
            </a:r>
            <a:endParaRPr lang="en-US" altLang="ko-KR" sz="1800" dirty="0">
              <a:solidFill>
                <a:srgbClr val="0000FF"/>
              </a:solidFill>
              <a:effectLst/>
              <a:latin typeface="HY헤드라인M" pitchFamily="18" charset="-127"/>
              <a:ea typeface="HY헤드라인M" pitchFamily="18" charset="-127"/>
              <a:sym typeface="Wingdings" pitchFamily="2" charset="2"/>
            </a:endParaRPr>
          </a:p>
        </p:txBody>
      </p:sp>
      <p:sp>
        <p:nvSpPr>
          <p:cNvPr id="7" name="타원 6"/>
          <p:cNvSpPr/>
          <p:nvPr/>
        </p:nvSpPr>
        <p:spPr bwMode="auto">
          <a:xfrm>
            <a:off x="3131840" y="5704296"/>
            <a:ext cx="508248" cy="50824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타원 7"/>
          <p:cNvSpPr/>
          <p:nvPr/>
        </p:nvSpPr>
        <p:spPr bwMode="auto">
          <a:xfrm>
            <a:off x="3611513" y="5194882"/>
            <a:ext cx="508248" cy="50824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타원 11"/>
          <p:cNvSpPr/>
          <p:nvPr/>
        </p:nvSpPr>
        <p:spPr bwMode="auto">
          <a:xfrm>
            <a:off x="3156422" y="5141924"/>
            <a:ext cx="508248" cy="50824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211960" y="1667708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(ALPHA+CALC)</a:t>
            </a:r>
          </a:p>
        </p:txBody>
      </p:sp>
      <p:cxnSp>
        <p:nvCxnSpPr>
          <p:cNvPr id="15" name="직선 화살표 연결선 14"/>
          <p:cNvCxnSpPr/>
          <p:nvPr/>
        </p:nvCxnSpPr>
        <p:spPr bwMode="auto">
          <a:xfrm>
            <a:off x="3923928" y="1412776"/>
            <a:ext cx="792088" cy="2729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타원 18"/>
          <p:cNvSpPr/>
          <p:nvPr/>
        </p:nvSpPr>
        <p:spPr bwMode="auto">
          <a:xfrm>
            <a:off x="4052745" y="4193803"/>
            <a:ext cx="201166" cy="20116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0" name="직선 화살표 연결선 19"/>
          <p:cNvCxnSpPr>
            <a:stCxn id="19" idx="7"/>
            <a:endCxn id="13" idx="2"/>
          </p:cNvCxnSpPr>
          <p:nvPr/>
        </p:nvCxnSpPr>
        <p:spPr bwMode="auto">
          <a:xfrm flipV="1">
            <a:off x="4224451" y="2037040"/>
            <a:ext cx="791576" cy="21862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3" name="그림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647" y="2975867"/>
            <a:ext cx="2346771" cy="987169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0" t="33201" r="27951" b="36933"/>
          <a:stretch/>
        </p:blipFill>
        <p:spPr>
          <a:xfrm>
            <a:off x="6362181" y="1467890"/>
            <a:ext cx="2314275" cy="1000768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1668370" y="3055493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1</a:t>
            </a:r>
            <a:r>
              <a:rPr lang="ko-KR" altLang="en-US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단계</a:t>
            </a:r>
            <a:r>
              <a:rPr lang="en-US" altLang="ko-KR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] 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8065376" y="1113663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2</a:t>
            </a:r>
            <a:r>
              <a:rPr lang="ko-KR" altLang="en-US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단계</a:t>
            </a:r>
            <a:r>
              <a:rPr lang="en-US" altLang="ko-KR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] 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065376" y="2606535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3</a:t>
            </a:r>
            <a:r>
              <a:rPr lang="ko-KR" altLang="en-US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단계</a:t>
            </a:r>
            <a:r>
              <a:rPr lang="en-US" altLang="ko-KR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] 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995" y="4673875"/>
            <a:ext cx="2351423" cy="976297"/>
          </a:xfrm>
          <a:prstGeom prst="rect">
            <a:avLst/>
          </a:prstGeom>
        </p:spPr>
      </p:pic>
      <p:sp>
        <p:nvSpPr>
          <p:cNvPr id="30" name="아래쪽 화살표 29"/>
          <p:cNvSpPr/>
          <p:nvPr/>
        </p:nvSpPr>
        <p:spPr bwMode="auto">
          <a:xfrm>
            <a:off x="7457688" y="4102431"/>
            <a:ext cx="529670" cy="432048"/>
          </a:xfrm>
          <a:prstGeom prst="downArrow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7433633" y="5693984"/>
            <a:ext cx="1263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dirty="0" err="1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좌항</a:t>
            </a:r>
            <a:r>
              <a:rPr lang="en-US" altLang="ko-KR" sz="16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= </a:t>
            </a:r>
            <a:r>
              <a:rPr lang="ko-KR" altLang="en-US" sz="1600" dirty="0" err="1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우항</a:t>
            </a:r>
            <a:endParaRPr lang="en-US" altLang="ko-KR" sz="1600" dirty="0">
              <a:solidFill>
                <a:srgbClr val="0000FF"/>
              </a:solidFill>
              <a:effectLst/>
              <a:latin typeface="HY헤드라인M" pitchFamily="18" charset="-127"/>
              <a:ea typeface="HY헤드라인M" pitchFamily="18" charset="-127"/>
              <a:sym typeface="Wingdings" pitchFamily="2" charset="2"/>
            </a:endParaRPr>
          </a:p>
          <a:p>
            <a:pPr algn="ctr"/>
            <a:r>
              <a:rPr lang="en-US" altLang="ko-KR" sz="1600" dirty="0" err="1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i</a:t>
            </a:r>
            <a:r>
              <a:rPr lang="en-US" altLang="ko-KR" sz="16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= 7.899%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7848609" y="3974867"/>
            <a:ext cx="1259895" cy="24622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ko-KR" altLang="en-US" sz="1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이자율</a:t>
            </a:r>
            <a:r>
              <a:rPr lang="en-US" altLang="ko-KR" sz="1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&lt; 0  </a:t>
            </a:r>
            <a:r>
              <a:rPr lang="ko-KR" altLang="en-US" sz="1000" dirty="0" err="1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재검색</a:t>
            </a:r>
            <a:endParaRPr lang="en-US" altLang="ko-KR" sz="1000" dirty="0">
              <a:solidFill>
                <a:srgbClr val="0000FF"/>
              </a:solidFill>
              <a:effectLst/>
              <a:latin typeface="HY헤드라인M" pitchFamily="18" charset="-127"/>
              <a:ea typeface="HY헤드라인M" pitchFamily="18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60267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95127" y="1125538"/>
            <a:ext cx="7773987" cy="418465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단계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1: </a:t>
            </a:r>
            <a:r>
              <a:rPr lang="ko-KR" altLang="en-US" sz="20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기준시점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을 결정한다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0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2000" i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N</a:t>
            </a:r>
            <a:r>
              <a:rPr lang="en-US" altLang="ko-KR" sz="20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= 0)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단계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2: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두 현금흐름의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0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년 말의 현재가치를 구한다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500 + 1000(1+</a:t>
            </a:r>
            <a:r>
              <a:rPr lang="en-US" altLang="ko-KR" sz="2000" i="1" dirty="0">
                <a:latin typeface="HY헤드라인M" pitchFamily="18" charset="-127"/>
                <a:ea typeface="HY헤드라인M" pitchFamily="18" charset="-127"/>
              </a:rPr>
              <a:t>i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000" baseline="30000" dirty="0">
                <a:latin typeface="HY헤드라인M" pitchFamily="18" charset="-127"/>
                <a:ea typeface="HY헤드라인M" pitchFamily="18" charset="-127"/>
              </a:rPr>
              <a:t>-3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=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 502(1+</a:t>
            </a:r>
            <a:r>
              <a:rPr lang="en-US" altLang="ko-KR" sz="2000" i="1" dirty="0">
                <a:latin typeface="HY헤드라인M" pitchFamily="18" charset="-127"/>
                <a:ea typeface="HY헤드라인M" pitchFamily="18" charset="-127"/>
              </a:rPr>
              <a:t>i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000" baseline="30000" dirty="0">
                <a:latin typeface="HY헤드라인M" pitchFamily="18" charset="-127"/>
                <a:ea typeface="HY헤드라인M" pitchFamily="18" charset="-127"/>
              </a:rPr>
              <a:t>-1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 + 502(1+</a:t>
            </a:r>
            <a:r>
              <a:rPr lang="en-US" altLang="ko-KR" sz="2000" i="1" dirty="0">
                <a:latin typeface="HY헤드라인M" pitchFamily="18" charset="-127"/>
                <a:ea typeface="HY헤드라인M" pitchFamily="18" charset="-127"/>
              </a:rPr>
              <a:t>i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000" baseline="30000" dirty="0">
                <a:latin typeface="HY헤드라인M" pitchFamily="18" charset="-127"/>
                <a:ea typeface="HY헤드라인M" pitchFamily="18" charset="-127"/>
              </a:rPr>
              <a:t>-2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 + 502(1+</a:t>
            </a:r>
            <a:r>
              <a:rPr lang="en-US" altLang="ko-KR" sz="2000" i="1" dirty="0">
                <a:latin typeface="HY헤드라인M" pitchFamily="18" charset="-127"/>
                <a:ea typeface="HY헤드라인M" pitchFamily="18" charset="-127"/>
              </a:rPr>
              <a:t>i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000" baseline="30000" dirty="0">
                <a:latin typeface="HY헤드라인M" pitchFamily="18" charset="-127"/>
                <a:ea typeface="HY헤드라인M" pitchFamily="18" charset="-127"/>
              </a:rPr>
              <a:t>-3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lvl="1" indent="-381000" eaLnBrk="1" hangingPunct="1">
              <a:buFont typeface="Wingdings" pitchFamily="2" charset="2"/>
              <a:buNone/>
            </a:pPr>
            <a:r>
              <a:rPr lang="en-US" altLang="ko-KR" sz="2000" i="1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lang="en-US" altLang="ko-KR" sz="2000" i="1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i</a:t>
            </a:r>
            <a:r>
              <a:rPr lang="en-US" altLang="ko-KR" sz="20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= 7.9%</a:t>
            </a:r>
          </a:p>
          <a:p>
            <a:pPr eaLnBrk="1" hangingPunct="1">
              <a:buFont typeface="Wingdings" pitchFamily="2" charset="2"/>
              <a:buChar char="q"/>
            </a:pP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162300" y="142875"/>
            <a:ext cx="28098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  <a:hlinkClick r:id="rId2"/>
              </a:rPr>
              <a:t>예제 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  <a:hlinkClick r:id="rId2"/>
              </a:rPr>
              <a:t>-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  <a:hlinkClick r:id="rId2"/>
              </a:rPr>
              <a:t>경제적 등가</a:t>
            </a:r>
            <a:endParaRPr lang="ko-KR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  <p:sp>
        <p:nvSpPr>
          <p:cNvPr id="22" name="Oval 2"/>
          <p:cNvSpPr>
            <a:spLocks noChangeArrowheads="1"/>
          </p:cNvSpPr>
          <p:nvPr/>
        </p:nvSpPr>
        <p:spPr bwMode="auto">
          <a:xfrm>
            <a:off x="2541109" y="448941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5011953" y="4427438"/>
            <a:ext cx="533400" cy="554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1450496" y="5672038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flipV="1">
            <a:off x="1450496" y="50624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V="1">
            <a:off x="4193696" y="4452838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130263" y="4622700"/>
            <a:ext cx="631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500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796821" y="3997225"/>
            <a:ext cx="8338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1,000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306034" y="5694263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0          1          2          3</a:t>
            </a:r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>
            <a:off x="5189753" y="5664671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 flipV="1">
            <a:off x="6104153" y="4902671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 flipV="1">
            <a:off x="7018553" y="4902671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5088153" y="5726583"/>
            <a:ext cx="300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0          1          2          3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5783478" y="4447058"/>
            <a:ext cx="2460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502     502      502</a:t>
            </a:r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2625247" y="448941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A</a:t>
            </a: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5088153" y="4452838"/>
            <a:ext cx="37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B</a:t>
            </a: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6544213" y="3996679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kumimoji="0" lang="ko-KR" altLang="en-US" sz="1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단위</a:t>
            </a:r>
            <a:r>
              <a:rPr kumimoji="0" lang="en-US" altLang="ko-KR" sz="1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천원</a:t>
            </a:r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 flipV="1">
            <a:off x="7932953" y="4902671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/>
        </p:nvGraphicFramePr>
        <p:xfrm>
          <a:off x="539552" y="2733675"/>
          <a:ext cx="7950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3" imgW="3974760" imgH="406080" progId="Equation.3">
                  <p:embed/>
                </p:oleObj>
              </mc:Choice>
              <mc:Fallback>
                <p:oleObj name="수식" r:id="rId3" imgW="3974760" imgH="406080" progId="Equation.3">
                  <p:embed/>
                  <p:pic>
                    <p:nvPicPr>
                      <p:cNvPr id="3" name="개체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2733675"/>
                        <a:ext cx="79502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2478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59832" y="908720"/>
            <a:ext cx="2980903" cy="642938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en-US" altLang="ko-KR" sz="3200" i="1" dirty="0" err="1">
                <a:latin typeface="HY헤드라인M" pitchFamily="18" charset="-127"/>
                <a:ea typeface="HY헤드라인M" pitchFamily="18" charset="-127"/>
              </a:rPr>
              <a:t>i</a:t>
            </a:r>
            <a:r>
              <a:rPr lang="en-US" altLang="ko-KR" sz="3200" dirty="0">
                <a:latin typeface="HY헤드라인M" pitchFamily="18" charset="-127"/>
                <a:ea typeface="HY헤드라인M" pitchFamily="18" charset="-127"/>
              </a:rPr>
              <a:t> = 7.9%</a:t>
            </a:r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3162300" y="142875"/>
            <a:ext cx="28098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ko-KR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예제 </a:t>
            </a: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경제적 등가</a:t>
            </a:r>
          </a:p>
        </p:txBody>
      </p:sp>
      <p:sp>
        <p:nvSpPr>
          <p:cNvPr id="201752" name="Oval 24"/>
          <p:cNvSpPr>
            <a:spLocks noChangeArrowheads="1"/>
          </p:cNvSpPr>
          <p:nvPr/>
        </p:nvSpPr>
        <p:spPr bwMode="auto">
          <a:xfrm>
            <a:off x="228600" y="28321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1753" name="Line 25"/>
          <p:cNvSpPr>
            <a:spLocks noChangeShapeType="1"/>
          </p:cNvSpPr>
          <p:nvPr/>
        </p:nvSpPr>
        <p:spPr bwMode="auto">
          <a:xfrm>
            <a:off x="1273174" y="3365500"/>
            <a:ext cx="2765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1754" name="Line 26"/>
          <p:cNvSpPr>
            <a:spLocks noChangeShapeType="1"/>
          </p:cNvSpPr>
          <p:nvPr/>
        </p:nvSpPr>
        <p:spPr bwMode="auto">
          <a:xfrm flipV="1">
            <a:off x="1295400" y="27559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1755" name="Line 27"/>
          <p:cNvSpPr>
            <a:spLocks noChangeShapeType="1"/>
          </p:cNvSpPr>
          <p:nvPr/>
        </p:nvSpPr>
        <p:spPr bwMode="auto">
          <a:xfrm flipV="1">
            <a:off x="4038600" y="21463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321" name="Text Box 28"/>
          <p:cNvSpPr txBox="1">
            <a:spLocks noChangeArrowheads="1"/>
          </p:cNvSpPr>
          <p:nvPr/>
        </p:nvSpPr>
        <p:spPr bwMode="auto">
          <a:xfrm>
            <a:off x="914400" y="2201863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500</a:t>
            </a:r>
          </a:p>
        </p:txBody>
      </p:sp>
      <p:sp>
        <p:nvSpPr>
          <p:cNvPr id="13322" name="Text Box 29"/>
          <p:cNvSpPr txBox="1">
            <a:spLocks noChangeArrowheads="1"/>
          </p:cNvSpPr>
          <p:nvPr/>
        </p:nvSpPr>
        <p:spPr bwMode="auto">
          <a:xfrm>
            <a:off x="3641725" y="1633538"/>
            <a:ext cx="95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1,000</a:t>
            </a:r>
          </a:p>
        </p:txBody>
      </p:sp>
      <p:sp>
        <p:nvSpPr>
          <p:cNvPr id="13323" name="Text Box 30"/>
          <p:cNvSpPr txBox="1">
            <a:spLocks noChangeArrowheads="1"/>
          </p:cNvSpPr>
          <p:nvPr/>
        </p:nvSpPr>
        <p:spPr bwMode="auto">
          <a:xfrm>
            <a:off x="1150938" y="3387725"/>
            <a:ext cx="300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0          1          2          3</a:t>
            </a:r>
          </a:p>
        </p:txBody>
      </p:sp>
      <p:sp>
        <p:nvSpPr>
          <p:cNvPr id="13324" name="Text Box 31"/>
          <p:cNvSpPr txBox="1">
            <a:spLocks noChangeArrowheads="1"/>
          </p:cNvSpPr>
          <p:nvPr/>
        </p:nvSpPr>
        <p:spPr bwMode="auto">
          <a:xfrm>
            <a:off x="312738" y="28321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A</a:t>
            </a:r>
          </a:p>
        </p:txBody>
      </p:sp>
      <p:sp>
        <p:nvSpPr>
          <p:cNvPr id="201760" name="Oval 32"/>
          <p:cNvSpPr>
            <a:spLocks noChangeArrowheads="1"/>
          </p:cNvSpPr>
          <p:nvPr/>
        </p:nvSpPr>
        <p:spPr bwMode="auto">
          <a:xfrm>
            <a:off x="4708525" y="2654300"/>
            <a:ext cx="533400" cy="554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1761" name="Line 33"/>
          <p:cNvSpPr>
            <a:spLocks noChangeShapeType="1"/>
          </p:cNvSpPr>
          <p:nvPr/>
        </p:nvSpPr>
        <p:spPr bwMode="auto">
          <a:xfrm>
            <a:off x="5775325" y="3360738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1762" name="Line 34"/>
          <p:cNvSpPr>
            <a:spLocks noChangeShapeType="1"/>
          </p:cNvSpPr>
          <p:nvPr/>
        </p:nvSpPr>
        <p:spPr bwMode="auto">
          <a:xfrm flipV="1">
            <a:off x="6689725" y="2598738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1763" name="Line 35"/>
          <p:cNvSpPr>
            <a:spLocks noChangeShapeType="1"/>
          </p:cNvSpPr>
          <p:nvPr/>
        </p:nvSpPr>
        <p:spPr bwMode="auto">
          <a:xfrm flipV="1">
            <a:off x="7604125" y="2598738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1764" name="Line 36"/>
          <p:cNvSpPr>
            <a:spLocks noChangeShapeType="1"/>
          </p:cNvSpPr>
          <p:nvPr/>
        </p:nvSpPr>
        <p:spPr bwMode="auto">
          <a:xfrm flipV="1">
            <a:off x="8518525" y="2522538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330" name="Rectangle 37"/>
          <p:cNvSpPr>
            <a:spLocks noChangeArrowheads="1"/>
          </p:cNvSpPr>
          <p:nvPr/>
        </p:nvSpPr>
        <p:spPr bwMode="auto">
          <a:xfrm>
            <a:off x="5673725" y="3422650"/>
            <a:ext cx="300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0          1          2          3</a:t>
            </a:r>
          </a:p>
        </p:txBody>
      </p:sp>
      <p:sp>
        <p:nvSpPr>
          <p:cNvPr id="13331" name="Text Box 38"/>
          <p:cNvSpPr txBox="1">
            <a:spLocks noChangeArrowheads="1"/>
          </p:cNvSpPr>
          <p:nvPr/>
        </p:nvSpPr>
        <p:spPr bwMode="auto">
          <a:xfrm>
            <a:off x="6369050" y="2085975"/>
            <a:ext cx="269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502    502     502</a:t>
            </a:r>
          </a:p>
        </p:txBody>
      </p:sp>
      <p:sp>
        <p:nvSpPr>
          <p:cNvPr id="13332" name="Text Box 39"/>
          <p:cNvSpPr txBox="1">
            <a:spLocks noChangeArrowheads="1"/>
          </p:cNvSpPr>
          <p:nvPr/>
        </p:nvSpPr>
        <p:spPr bwMode="auto">
          <a:xfrm>
            <a:off x="4784725" y="2679700"/>
            <a:ext cx="37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B</a:t>
            </a:r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228600" y="5351463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1300956" y="5884863"/>
            <a:ext cx="27376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V="1">
            <a:off x="1295400" y="4581525"/>
            <a:ext cx="0" cy="1303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336" name="Text Box 30"/>
          <p:cNvSpPr txBox="1">
            <a:spLocks noChangeArrowheads="1"/>
          </p:cNvSpPr>
          <p:nvPr/>
        </p:nvSpPr>
        <p:spPr bwMode="auto">
          <a:xfrm>
            <a:off x="1150938" y="5907088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0          1          2          3</a:t>
            </a:r>
          </a:p>
        </p:txBody>
      </p:sp>
      <p:sp>
        <p:nvSpPr>
          <p:cNvPr id="13337" name="Text Box 31"/>
          <p:cNvSpPr txBox="1">
            <a:spLocks noChangeArrowheads="1"/>
          </p:cNvSpPr>
          <p:nvPr/>
        </p:nvSpPr>
        <p:spPr bwMode="auto">
          <a:xfrm>
            <a:off x="312738" y="5351463"/>
            <a:ext cx="376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C</a:t>
            </a:r>
          </a:p>
        </p:txBody>
      </p:sp>
      <p:sp>
        <p:nvSpPr>
          <p:cNvPr id="30" name="Oval 32"/>
          <p:cNvSpPr>
            <a:spLocks noChangeArrowheads="1"/>
          </p:cNvSpPr>
          <p:nvPr/>
        </p:nvSpPr>
        <p:spPr bwMode="auto">
          <a:xfrm>
            <a:off x="4708525" y="5173663"/>
            <a:ext cx="533400" cy="554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5775325" y="58801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 flipV="1">
            <a:off x="8518525" y="4365625"/>
            <a:ext cx="0" cy="1514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341" name="Rectangle 37"/>
          <p:cNvSpPr>
            <a:spLocks noChangeArrowheads="1"/>
          </p:cNvSpPr>
          <p:nvPr/>
        </p:nvSpPr>
        <p:spPr bwMode="auto">
          <a:xfrm>
            <a:off x="5673725" y="5942013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0          1          2          3</a:t>
            </a:r>
          </a:p>
        </p:txBody>
      </p:sp>
      <p:sp>
        <p:nvSpPr>
          <p:cNvPr id="13342" name="Text Box 38"/>
          <p:cNvSpPr txBox="1">
            <a:spLocks noChangeArrowheads="1"/>
          </p:cNvSpPr>
          <p:nvPr/>
        </p:nvSpPr>
        <p:spPr bwMode="auto">
          <a:xfrm>
            <a:off x="8008938" y="3879850"/>
            <a:ext cx="966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1,628</a:t>
            </a:r>
          </a:p>
        </p:txBody>
      </p:sp>
      <p:sp>
        <p:nvSpPr>
          <p:cNvPr id="13343" name="Text Box 39"/>
          <p:cNvSpPr txBox="1">
            <a:spLocks noChangeArrowheads="1"/>
          </p:cNvSpPr>
          <p:nvPr/>
        </p:nvSpPr>
        <p:spPr bwMode="auto">
          <a:xfrm>
            <a:off x="4784725" y="5199063"/>
            <a:ext cx="37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D</a:t>
            </a:r>
          </a:p>
        </p:txBody>
      </p:sp>
      <p:sp>
        <p:nvSpPr>
          <p:cNvPr id="13344" name="Text Box 38"/>
          <p:cNvSpPr txBox="1">
            <a:spLocks noChangeArrowheads="1"/>
          </p:cNvSpPr>
          <p:nvPr/>
        </p:nvSpPr>
        <p:spPr bwMode="auto">
          <a:xfrm>
            <a:off x="817563" y="4119563"/>
            <a:ext cx="966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1,296</a:t>
            </a:r>
          </a:p>
        </p:txBody>
      </p:sp>
      <p:cxnSp>
        <p:nvCxnSpPr>
          <p:cNvPr id="13345" name="직선 화살표 연결선 34"/>
          <p:cNvCxnSpPr>
            <a:cxnSpLocks noChangeShapeType="1"/>
            <a:stCxn id="13344" idx="3"/>
            <a:endCxn id="13342" idx="1"/>
          </p:cNvCxnSpPr>
          <p:nvPr/>
        </p:nvCxnSpPr>
        <p:spPr bwMode="auto">
          <a:xfrm flipV="1">
            <a:off x="1784350" y="4110683"/>
            <a:ext cx="6224588" cy="239861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6" name="Text Box 38"/>
          <p:cNvSpPr txBox="1">
            <a:spLocks noChangeArrowheads="1"/>
          </p:cNvSpPr>
          <p:nvPr/>
        </p:nvSpPr>
        <p:spPr bwMode="auto">
          <a:xfrm>
            <a:off x="4133850" y="3759200"/>
            <a:ext cx="1625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(1+0.079)</a:t>
            </a:r>
            <a:r>
              <a:rPr kumimoji="0" lang="en-US" altLang="ko-KR" sz="2400" baseline="30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3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11909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59832" y="1440668"/>
            <a:ext cx="2980903" cy="404156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en-US" altLang="ko-KR" sz="2400" i="1">
                <a:latin typeface="HY헤드라인M" pitchFamily="18" charset="-127"/>
                <a:ea typeface="HY헤드라인M" pitchFamily="18" charset="-127"/>
              </a:rPr>
              <a:t>i</a:t>
            </a:r>
            <a:r>
              <a:rPr lang="en-US" altLang="ko-KR" sz="2400">
                <a:latin typeface="HY헤드라인M" pitchFamily="18" charset="-127"/>
                <a:ea typeface="HY헤드라인M" pitchFamily="18" charset="-127"/>
              </a:rPr>
              <a:t> = 8%</a:t>
            </a:r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3162300" y="142875"/>
            <a:ext cx="28098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ko-KR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예제 </a:t>
            </a: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경제적 등가</a:t>
            </a:r>
          </a:p>
        </p:txBody>
      </p:sp>
      <p:sp>
        <p:nvSpPr>
          <p:cNvPr id="201752" name="Oval 24"/>
          <p:cNvSpPr>
            <a:spLocks noChangeArrowheads="1"/>
          </p:cNvSpPr>
          <p:nvPr/>
        </p:nvSpPr>
        <p:spPr bwMode="auto">
          <a:xfrm>
            <a:off x="228600" y="2701327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1753" name="Line 25"/>
          <p:cNvSpPr>
            <a:spLocks noChangeShapeType="1"/>
          </p:cNvSpPr>
          <p:nvPr/>
        </p:nvSpPr>
        <p:spPr bwMode="auto">
          <a:xfrm>
            <a:off x="1295400" y="3234727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1754" name="Line 26"/>
          <p:cNvSpPr>
            <a:spLocks noChangeShapeType="1"/>
          </p:cNvSpPr>
          <p:nvPr/>
        </p:nvSpPr>
        <p:spPr bwMode="auto">
          <a:xfrm flipV="1">
            <a:off x="1295400" y="2625127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1755" name="Line 27"/>
          <p:cNvSpPr>
            <a:spLocks noChangeShapeType="1"/>
          </p:cNvSpPr>
          <p:nvPr/>
        </p:nvSpPr>
        <p:spPr bwMode="auto">
          <a:xfrm flipV="1">
            <a:off x="4038600" y="2625127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321" name="Text Box 28"/>
          <p:cNvSpPr txBox="1">
            <a:spLocks noChangeArrowheads="1"/>
          </p:cNvSpPr>
          <p:nvPr/>
        </p:nvSpPr>
        <p:spPr bwMode="auto">
          <a:xfrm>
            <a:off x="914400" y="207109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500</a:t>
            </a:r>
          </a:p>
        </p:txBody>
      </p:sp>
      <p:sp>
        <p:nvSpPr>
          <p:cNvPr id="13323" name="Text Box 30"/>
          <p:cNvSpPr txBox="1">
            <a:spLocks noChangeArrowheads="1"/>
          </p:cNvSpPr>
          <p:nvPr/>
        </p:nvSpPr>
        <p:spPr bwMode="auto">
          <a:xfrm>
            <a:off x="1150938" y="3256952"/>
            <a:ext cx="300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0          1          2          3</a:t>
            </a:r>
          </a:p>
        </p:txBody>
      </p:sp>
      <p:sp>
        <p:nvSpPr>
          <p:cNvPr id="13324" name="Text Box 31"/>
          <p:cNvSpPr txBox="1">
            <a:spLocks noChangeArrowheads="1"/>
          </p:cNvSpPr>
          <p:nvPr/>
        </p:nvSpPr>
        <p:spPr bwMode="auto">
          <a:xfrm>
            <a:off x="312738" y="2701327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A</a:t>
            </a:r>
          </a:p>
        </p:txBody>
      </p:sp>
      <p:sp>
        <p:nvSpPr>
          <p:cNvPr id="201760" name="Oval 32"/>
          <p:cNvSpPr>
            <a:spLocks noChangeArrowheads="1"/>
          </p:cNvSpPr>
          <p:nvPr/>
        </p:nvSpPr>
        <p:spPr bwMode="auto">
          <a:xfrm>
            <a:off x="4708525" y="2523527"/>
            <a:ext cx="533400" cy="554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1761" name="Line 33"/>
          <p:cNvSpPr>
            <a:spLocks noChangeShapeType="1"/>
          </p:cNvSpPr>
          <p:nvPr/>
        </p:nvSpPr>
        <p:spPr bwMode="auto">
          <a:xfrm>
            <a:off x="5775325" y="3229965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1762" name="Line 34"/>
          <p:cNvSpPr>
            <a:spLocks noChangeShapeType="1"/>
          </p:cNvSpPr>
          <p:nvPr/>
        </p:nvSpPr>
        <p:spPr bwMode="auto">
          <a:xfrm>
            <a:off x="6728225" y="3229964"/>
            <a:ext cx="0" cy="62944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1763" name="Line 35"/>
          <p:cNvSpPr>
            <a:spLocks noChangeShapeType="1"/>
          </p:cNvSpPr>
          <p:nvPr/>
        </p:nvSpPr>
        <p:spPr bwMode="auto">
          <a:xfrm flipV="1">
            <a:off x="7604125" y="2467965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330" name="Rectangle 37"/>
          <p:cNvSpPr>
            <a:spLocks noChangeArrowheads="1"/>
          </p:cNvSpPr>
          <p:nvPr/>
        </p:nvSpPr>
        <p:spPr bwMode="auto">
          <a:xfrm>
            <a:off x="5673725" y="3291877"/>
            <a:ext cx="3031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0        1            2          3</a:t>
            </a:r>
          </a:p>
        </p:txBody>
      </p:sp>
      <p:sp>
        <p:nvSpPr>
          <p:cNvPr id="13331" name="Text Box 38"/>
          <p:cNvSpPr txBox="1">
            <a:spLocks noChangeArrowheads="1"/>
          </p:cNvSpPr>
          <p:nvPr/>
        </p:nvSpPr>
        <p:spPr bwMode="auto">
          <a:xfrm>
            <a:off x="7418812" y="1988840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X</a:t>
            </a:r>
          </a:p>
        </p:txBody>
      </p:sp>
      <p:sp>
        <p:nvSpPr>
          <p:cNvPr id="13332" name="Text Box 39"/>
          <p:cNvSpPr txBox="1">
            <a:spLocks noChangeArrowheads="1"/>
          </p:cNvSpPr>
          <p:nvPr/>
        </p:nvSpPr>
        <p:spPr bwMode="auto">
          <a:xfrm>
            <a:off x="4784725" y="2548927"/>
            <a:ext cx="37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B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14</a:t>
            </a:fld>
            <a:endParaRPr lang="en-US" altLang="ko-KR" dirty="0"/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3679825" y="207109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500</a:t>
            </a: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6369450" y="3876385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500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475656" y="836712"/>
            <a:ext cx="6207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ko-KR" altLang="en-US" sz="2000" dirty="0">
                <a:effectLst/>
                <a:latin typeface="HY헤드라인M" pitchFamily="18" charset="-127"/>
                <a:ea typeface="HY헤드라인M" pitchFamily="18" charset="-127"/>
              </a:rPr>
              <a:t>다음</a:t>
            </a:r>
            <a:r>
              <a:rPr lang="en-US" altLang="ko-KR" sz="2000" dirty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effectLst/>
                <a:latin typeface="HY헤드라인M" pitchFamily="18" charset="-127"/>
                <a:ea typeface="HY헤드라인M" pitchFamily="18" charset="-127"/>
              </a:rPr>
              <a:t>두 현금 흐름을 경제적 등가로 만들어주는 </a:t>
            </a:r>
            <a:r>
              <a:rPr lang="en-US" altLang="ko-KR" sz="2000" dirty="0">
                <a:effectLst/>
                <a:latin typeface="HY헤드라인M" pitchFamily="18" charset="-127"/>
                <a:ea typeface="HY헤드라인M" pitchFamily="18" charset="-127"/>
              </a:rPr>
              <a:t>X</a:t>
            </a:r>
            <a:r>
              <a:rPr lang="ko-KR" altLang="en-US" sz="2000" dirty="0">
                <a:effectLst/>
                <a:latin typeface="HY헤드라인M" pitchFamily="18" charset="-127"/>
                <a:ea typeface="HY헤드라인M" pitchFamily="18" charset="-127"/>
              </a:rPr>
              <a:t>는</a:t>
            </a:r>
            <a:r>
              <a:rPr lang="en-US" altLang="ko-KR" sz="2000" dirty="0"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1344239" y="4273639"/>
            <a:ext cx="6445995" cy="2139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en-US" altLang="ko-KR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A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의 가치 </a:t>
            </a:r>
            <a:r>
              <a:rPr lang="en-US" altLang="ko-KR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= B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의 가치</a:t>
            </a:r>
            <a:endParaRPr lang="en-US" altLang="ko-KR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ko-KR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0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 기준 </a:t>
            </a:r>
            <a:r>
              <a:rPr lang="en-US" altLang="ko-KR" dirty="0">
                <a:effectLst/>
                <a:latin typeface="HY헤드라인M" pitchFamily="18" charset="-127"/>
                <a:ea typeface="HY헤드라인M" pitchFamily="18" charset="-127"/>
              </a:rPr>
              <a:t>: 500+500(1+0.08)</a:t>
            </a:r>
            <a:r>
              <a:rPr lang="en-US" altLang="ko-KR" baseline="30000" dirty="0">
                <a:effectLst/>
                <a:latin typeface="HY헤드라인M" pitchFamily="18" charset="-127"/>
                <a:ea typeface="HY헤드라인M" pitchFamily="18" charset="-127"/>
              </a:rPr>
              <a:t>-3</a:t>
            </a:r>
            <a:r>
              <a:rPr lang="en-US" altLang="ko-KR" dirty="0">
                <a:effectLst/>
                <a:latin typeface="HY헤드라인M" pitchFamily="18" charset="-127"/>
                <a:ea typeface="HY헤드라인M" pitchFamily="18" charset="-127"/>
              </a:rPr>
              <a:t> = -500(1+0.08)</a:t>
            </a:r>
            <a:r>
              <a:rPr lang="en-US" altLang="ko-KR" baseline="30000" dirty="0">
                <a:effectLst/>
                <a:latin typeface="HY헤드라인M" pitchFamily="18" charset="-127"/>
                <a:ea typeface="HY헤드라인M" pitchFamily="18" charset="-127"/>
              </a:rPr>
              <a:t>-1</a:t>
            </a:r>
            <a:r>
              <a:rPr lang="en-US" altLang="ko-KR" dirty="0">
                <a:effectLst/>
                <a:latin typeface="HY헤드라인M" pitchFamily="18" charset="-127"/>
                <a:ea typeface="HY헤드라인M" pitchFamily="18" charset="-127"/>
              </a:rPr>
              <a:t>+</a:t>
            </a:r>
            <a:r>
              <a:rPr lang="en-US" altLang="ko-KR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X</a:t>
            </a:r>
            <a:r>
              <a:rPr lang="en-US" altLang="ko-KR" dirty="0">
                <a:effectLst/>
                <a:latin typeface="HY헤드라인M" pitchFamily="18" charset="-127"/>
                <a:ea typeface="HY헤드라인M" pitchFamily="18" charset="-127"/>
              </a:rPr>
              <a:t>(1+0.08)</a:t>
            </a:r>
            <a:r>
              <a:rPr lang="en-US" altLang="ko-KR" baseline="30000" dirty="0">
                <a:effectLst/>
                <a:latin typeface="HY헤드라인M" pitchFamily="18" charset="-127"/>
                <a:ea typeface="HY헤드라인M" pitchFamily="18" charset="-127"/>
              </a:rPr>
              <a:t>-2</a:t>
            </a:r>
          </a:p>
          <a:p>
            <a:pPr>
              <a:spcAft>
                <a:spcPts val="600"/>
              </a:spcAft>
            </a:pPr>
            <a:r>
              <a:rPr lang="en-US" altLang="ko-KR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 기준 </a:t>
            </a:r>
            <a:r>
              <a:rPr lang="en-US" altLang="ko-KR" dirty="0">
                <a:effectLst/>
                <a:latin typeface="HY헤드라인M" pitchFamily="18" charset="-127"/>
                <a:ea typeface="HY헤드라인M" pitchFamily="18" charset="-127"/>
              </a:rPr>
              <a:t>: 500(1+0.08)+500(1+0.08)</a:t>
            </a:r>
            <a:r>
              <a:rPr lang="en-US" altLang="ko-KR" baseline="30000" dirty="0">
                <a:effectLst/>
                <a:latin typeface="HY헤드라인M" pitchFamily="18" charset="-127"/>
                <a:ea typeface="HY헤드라인M" pitchFamily="18" charset="-127"/>
              </a:rPr>
              <a:t>-2</a:t>
            </a:r>
            <a:r>
              <a:rPr lang="en-US" altLang="ko-KR" dirty="0">
                <a:effectLst/>
                <a:latin typeface="HY헤드라인M" pitchFamily="18" charset="-127"/>
                <a:ea typeface="HY헤드라인M" pitchFamily="18" charset="-127"/>
              </a:rPr>
              <a:t> = -500+</a:t>
            </a:r>
            <a:r>
              <a:rPr lang="en-US" altLang="ko-KR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X</a:t>
            </a:r>
            <a:r>
              <a:rPr lang="en-US" altLang="ko-KR" dirty="0">
                <a:effectLst/>
                <a:latin typeface="HY헤드라인M" pitchFamily="18" charset="-127"/>
                <a:ea typeface="HY헤드라인M" pitchFamily="18" charset="-127"/>
              </a:rPr>
              <a:t>(1+0.08)</a:t>
            </a:r>
            <a:r>
              <a:rPr lang="en-US" altLang="ko-KR" baseline="30000" dirty="0">
                <a:effectLst/>
                <a:latin typeface="HY헤드라인M" pitchFamily="18" charset="-127"/>
                <a:ea typeface="HY헤드라인M" pitchFamily="18" charset="-127"/>
              </a:rPr>
              <a:t>-1</a:t>
            </a:r>
          </a:p>
          <a:p>
            <a:pPr>
              <a:spcAft>
                <a:spcPts val="600"/>
              </a:spcAft>
            </a:pPr>
            <a:r>
              <a:rPr lang="en-US" altLang="ko-KR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 기준 </a:t>
            </a:r>
            <a:r>
              <a:rPr lang="en-US" altLang="ko-KR" dirty="0">
                <a:effectLst/>
                <a:latin typeface="HY헤드라인M" pitchFamily="18" charset="-127"/>
                <a:ea typeface="HY헤드라인M" pitchFamily="18" charset="-127"/>
              </a:rPr>
              <a:t>: 500(1+0.08)</a:t>
            </a:r>
            <a:r>
              <a:rPr lang="en-US" altLang="ko-KR" baseline="30000" dirty="0">
                <a:effectLst/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en-US" altLang="ko-KR" dirty="0">
                <a:effectLst/>
                <a:latin typeface="HY헤드라인M" pitchFamily="18" charset="-127"/>
                <a:ea typeface="HY헤드라인M" pitchFamily="18" charset="-127"/>
              </a:rPr>
              <a:t>+500(1+0.08)</a:t>
            </a:r>
            <a:r>
              <a:rPr lang="en-US" altLang="ko-KR" baseline="30000" dirty="0">
                <a:effectLst/>
                <a:latin typeface="HY헤드라인M" pitchFamily="18" charset="-127"/>
                <a:ea typeface="HY헤드라인M" pitchFamily="18" charset="-127"/>
              </a:rPr>
              <a:t>-1</a:t>
            </a:r>
            <a:r>
              <a:rPr lang="en-US" altLang="ko-KR" dirty="0">
                <a:effectLst/>
                <a:latin typeface="HY헤드라인M" pitchFamily="18" charset="-127"/>
                <a:ea typeface="HY헤드라인M" pitchFamily="18" charset="-127"/>
              </a:rPr>
              <a:t> = -500(1+0.08)+</a:t>
            </a:r>
            <a:r>
              <a:rPr lang="en-US" altLang="ko-KR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X</a:t>
            </a:r>
            <a:endParaRPr lang="en-US" altLang="ko-KR" baseline="300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>
              <a:spcAft>
                <a:spcPts val="600"/>
              </a:spcAft>
            </a:pPr>
            <a:r>
              <a:rPr lang="en-US" altLang="ko-KR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 기준 </a:t>
            </a:r>
            <a:r>
              <a:rPr lang="en-US" altLang="ko-KR" dirty="0">
                <a:effectLst/>
                <a:latin typeface="HY헤드라인M" pitchFamily="18" charset="-127"/>
                <a:ea typeface="HY헤드라인M" pitchFamily="18" charset="-127"/>
              </a:rPr>
              <a:t>: 500(1+0.08)</a:t>
            </a:r>
            <a:r>
              <a:rPr lang="en-US" altLang="ko-KR" baseline="30000" dirty="0">
                <a:effectLst/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en-US" altLang="ko-KR" dirty="0">
                <a:effectLst/>
                <a:latin typeface="HY헤드라인M" pitchFamily="18" charset="-127"/>
                <a:ea typeface="HY헤드라인M" pitchFamily="18" charset="-127"/>
              </a:rPr>
              <a:t>+500 = -500(1+0.08)</a:t>
            </a:r>
            <a:r>
              <a:rPr lang="en-US" altLang="ko-KR" baseline="30000" dirty="0">
                <a:effectLst/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en-US" altLang="ko-KR" dirty="0">
                <a:effectLst/>
                <a:latin typeface="HY헤드라인M" pitchFamily="18" charset="-127"/>
                <a:ea typeface="HY헤드라인M" pitchFamily="18" charset="-127"/>
              </a:rPr>
              <a:t>+</a:t>
            </a:r>
            <a:r>
              <a:rPr lang="en-US" altLang="ko-KR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X</a:t>
            </a:r>
            <a:r>
              <a:rPr lang="en-US" altLang="ko-KR" dirty="0">
                <a:effectLst/>
                <a:latin typeface="HY헤드라인M" pitchFamily="18" charset="-127"/>
                <a:ea typeface="HY헤드라인M" pitchFamily="18" charset="-127"/>
              </a:rPr>
              <a:t>(1+0.08)</a:t>
            </a:r>
          </a:p>
          <a:p>
            <a:pPr algn="ctr">
              <a:spcAft>
                <a:spcPts val="600"/>
              </a:spcAft>
            </a:pPr>
            <a:r>
              <a:rPr lang="en-US" altLang="ko-KR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X</a:t>
            </a:r>
            <a:r>
              <a:rPr lang="en-US" altLang="ko-KR" dirty="0">
                <a:effectLst/>
                <a:latin typeface="HY헤드라인M" pitchFamily="18" charset="-127"/>
                <a:ea typeface="HY헤드라인M" pitchFamily="18" charset="-127"/>
              </a:rPr>
              <a:t> = ? </a:t>
            </a:r>
            <a:r>
              <a:rPr lang="en-US" altLang="ko-KR" dirty="0"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lang="en-US" altLang="ko-KR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1,586.2</a:t>
            </a:r>
            <a:endParaRPr lang="en-US" altLang="ko-KR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891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92274" y="981075"/>
            <a:ext cx="6984181" cy="515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524000" indent="-15240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F = P(1+i)</a:t>
            </a:r>
            <a:r>
              <a:rPr lang="en-US" altLang="ko-KR" sz="28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N</a:t>
            </a:r>
          </a:p>
          <a:p>
            <a:pPr eaLnBrk="1" hangingPunct="1">
              <a:buFontTx/>
              <a:buNone/>
            </a:pPr>
            <a:endParaRPr lang="en-US" altLang="ko-KR" sz="1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HY헤드라인M" pitchFamily="18" charset="-127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altLang="ko-K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F = P(1+i)</a:t>
            </a:r>
            <a:r>
              <a:rPr lang="en-US" altLang="ko-KR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N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	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altLang="ko-KR" sz="280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P = F/(1+i)</a:t>
            </a:r>
            <a:r>
              <a:rPr lang="en-US" altLang="ko-KR" sz="2800" baseline="3000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N</a:t>
            </a:r>
            <a:r>
              <a:rPr lang="en-US" altLang="ko-KR" sz="280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 or P = F(1+i)</a:t>
            </a:r>
            <a:r>
              <a:rPr lang="en-US" altLang="ko-KR" sz="2800" baseline="3000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-N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HY헤드라인M" pitchFamily="18" charset="-127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ko-K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F = P(1+i)</a:t>
            </a:r>
            <a:r>
              <a:rPr lang="en-US" altLang="ko-KR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N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  <a:sym typeface="Wingdings" pitchFamily="2" charset="2"/>
              </a:rPr>
              <a:t>	 F/P =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(1+i)</a:t>
            </a:r>
            <a:r>
              <a:rPr lang="en-US" altLang="ko-KR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N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  <a:sym typeface="Wingdings" pitchFamily="2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ko-K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  <a:sym typeface="Wingdings" pitchFamily="2" charset="2"/>
              </a:rPr>
              <a:t>	 (F/P)</a:t>
            </a:r>
            <a:r>
              <a:rPr lang="en-US" altLang="ko-KR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  <a:sym typeface="Wingdings" pitchFamily="2" charset="2"/>
              </a:rPr>
              <a:t>1/N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  <a:sym typeface="Wingdings" pitchFamily="2" charset="2"/>
              </a:rPr>
              <a:t> =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1+i </a:t>
            </a:r>
          </a:p>
          <a:p>
            <a:pPr eaLnBrk="1" hangingPunct="1">
              <a:buFontTx/>
              <a:buNone/>
            </a:pPr>
            <a:r>
              <a:rPr lang="en-US" altLang="ko-K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  <a:sym typeface="Wingdings" pitchFamily="2" charset="2"/>
              </a:rPr>
              <a:t>	 </a:t>
            </a:r>
            <a:r>
              <a:rPr lang="en-US" altLang="ko-KR" sz="2800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i</a:t>
            </a:r>
            <a:r>
              <a:rPr lang="en-US" altLang="ko-KR" sz="280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 =</a:t>
            </a:r>
            <a:r>
              <a:rPr lang="ko-KR" altLang="en-US" sz="280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(F/P)</a:t>
            </a:r>
            <a:r>
              <a:rPr lang="en-US" altLang="ko-KR" sz="2800" baseline="3000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1/N</a:t>
            </a:r>
            <a:r>
              <a:rPr lang="en-US" altLang="ko-KR" sz="280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-1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HY헤드라인M" pitchFamily="18" charset="-127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ko-K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F = P(1+i)</a:t>
            </a:r>
            <a:r>
              <a:rPr lang="en-US" altLang="ko-KR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N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  <a:sym typeface="Wingdings" pitchFamily="2" charset="2"/>
              </a:rPr>
              <a:t> F/P =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(1+i)</a:t>
            </a:r>
            <a:r>
              <a:rPr lang="en-US" altLang="ko-KR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N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  <a:sym typeface="Wingdings" pitchFamily="2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ko-K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  <a:sym typeface="Wingdings" pitchFamily="2" charset="2"/>
              </a:rPr>
              <a:t>	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log(F/P) = log(1+i)</a:t>
            </a:r>
            <a:r>
              <a:rPr lang="en-US" altLang="ko-KR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N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ko-K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  <a:sym typeface="Wingdings" pitchFamily="2" charset="2"/>
              </a:rPr>
              <a:t>	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log(F/P) = </a:t>
            </a:r>
            <a:r>
              <a:rPr lang="en-US" altLang="ko-K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Nlog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(1+i) </a:t>
            </a:r>
          </a:p>
          <a:p>
            <a:pPr eaLnBrk="1" hangingPunct="1">
              <a:buFontTx/>
              <a:buNone/>
            </a:pPr>
            <a:r>
              <a:rPr lang="en-US" altLang="ko-K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  <a:sym typeface="Wingdings" pitchFamily="2" charset="2"/>
              </a:rPr>
              <a:t>	 </a:t>
            </a:r>
            <a:r>
              <a:rPr lang="en-US" altLang="ko-KR" sz="280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N = log(F/P)/log(1+i)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295650" y="142875"/>
            <a:ext cx="2543175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복리의 공식 변형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</a:t>
            </a:fld>
            <a:endParaRPr lang="en-US" altLang="ko-KR" dirty="0"/>
          </a:p>
        </p:txBody>
      </p:sp>
      <p:sp>
        <p:nvSpPr>
          <p:cNvPr id="5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366125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31043" y="1028700"/>
            <a:ext cx="7672388" cy="2857500"/>
          </a:xfrm>
          <a:solidFill>
            <a:srgbClr val="FFFF00"/>
          </a:solidFill>
        </p:spPr>
        <p:txBody>
          <a:bodyPr/>
          <a:lstStyle/>
          <a:p>
            <a:pPr algn="just" eaLnBrk="1" hangingPunct="1">
              <a:buFont typeface="Wingdings" pitchFamily="2" charset="2"/>
              <a:buChar char="q"/>
            </a:pPr>
            <a:r>
              <a:rPr lang="ko-KR" altLang="en-US" sz="2000" dirty="0">
                <a:solidFill>
                  <a:srgbClr val="FF0066"/>
                </a:solidFill>
                <a:latin typeface="HY헤드라인M" pitchFamily="18" charset="-127"/>
                <a:ea typeface="HY헤드라인M" pitchFamily="18" charset="-127"/>
              </a:rPr>
              <a:t>경제적 등가는 </a:t>
            </a:r>
            <a:r>
              <a:rPr lang="ko-KR" altLang="en-US" sz="2000" u="sng" dirty="0">
                <a:latin typeface="HY헤드라인M" pitchFamily="18" charset="-127"/>
                <a:ea typeface="HY헤드라인M" pitchFamily="18" charset="-127"/>
              </a:rPr>
              <a:t>똑같은 경제적 효과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를 갖기 때문에 서로 교환 될 수 있는 현금흐름들 사이에서 존재한다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현금흐름의 시점과 양이 다르다고 하여도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>
                <a:solidFill>
                  <a:srgbClr val="FF0066"/>
                </a:solidFill>
                <a:latin typeface="HY헤드라인M" pitchFamily="18" charset="-127"/>
                <a:ea typeface="HY헤드라인M" pitchFamily="18" charset="-127"/>
              </a:rPr>
              <a:t>적당한 이자율을 적용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하면 경제적으로 동일하게 만들 수 있다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따라서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경제적 등가를 논하는 경우 반드시 특정 </a:t>
            </a:r>
            <a:r>
              <a:rPr lang="ko-KR" altLang="en-US" sz="20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이자율을 가정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해야 함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3657600" y="142875"/>
            <a:ext cx="18192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ko-KR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경제적 등가</a:t>
            </a:r>
          </a:p>
        </p:txBody>
      </p:sp>
      <p:pic>
        <p:nvPicPr>
          <p:cNvPr id="5125" name="Picture 7" descr="원본 크기의 사진을 보려면 클릭하세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886200"/>
            <a:ext cx="25717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  <p:sp>
        <p:nvSpPr>
          <p:cNvPr id="6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3336273" y="5911388"/>
            <a:ext cx="9476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5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올해 </a:t>
            </a:r>
            <a:r>
              <a:rPr lang="en-US" altLang="ko-KR" sz="105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: 100</a:t>
            </a:r>
            <a:r>
              <a:rPr lang="ko-KR" altLang="en-US" sz="105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원</a:t>
            </a:r>
            <a:endParaRPr lang="ko-KR" altLang="en-US" sz="1050" dirty="0">
              <a:solidFill>
                <a:srgbClr val="0000FF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704425" y="5911388"/>
            <a:ext cx="9476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5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내년 </a:t>
            </a:r>
            <a:r>
              <a:rPr lang="en-US" altLang="ko-KR" sz="105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: 110</a:t>
            </a:r>
            <a:r>
              <a:rPr lang="ko-KR" altLang="en-US" sz="105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원</a:t>
            </a:r>
            <a:endParaRPr lang="ko-KR" altLang="en-US" sz="1050" dirty="0">
              <a:solidFill>
                <a:srgbClr val="0000FF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041683" y="4725144"/>
            <a:ext cx="94769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50" dirty="0" err="1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i</a:t>
            </a:r>
            <a:r>
              <a:rPr lang="en-US" altLang="ko-KR" sz="105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10% </a:t>
            </a:r>
          </a:p>
          <a:p>
            <a:pPr algn="ctr"/>
            <a:r>
              <a:rPr lang="ko-KR" altLang="en-US" sz="105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경제적 등가</a:t>
            </a:r>
            <a:r>
              <a:rPr lang="en-US" altLang="ko-KR" sz="105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1050" dirty="0">
              <a:solidFill>
                <a:srgbClr val="0000FF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129048" y="5229200"/>
            <a:ext cx="77296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50" dirty="0" err="1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i</a:t>
            </a:r>
            <a:r>
              <a:rPr lang="en-US" altLang="ko-KR" sz="105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5% ?</a:t>
            </a:r>
          </a:p>
          <a:p>
            <a:pPr algn="ctr"/>
            <a:r>
              <a:rPr lang="en-US" altLang="ko-KR" sz="1050" dirty="0" err="1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i</a:t>
            </a:r>
            <a:r>
              <a:rPr lang="en-US" altLang="ko-KR" sz="105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20% ?</a:t>
            </a:r>
            <a:endParaRPr lang="ko-KR" altLang="en-US" sz="1050" dirty="0">
              <a:solidFill>
                <a:srgbClr val="0000FF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16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직사각형 2"/>
          <p:cNvSpPr>
            <a:spLocks noChangeArrowheads="1"/>
          </p:cNvSpPr>
          <p:nvPr/>
        </p:nvSpPr>
        <p:spPr bwMode="auto">
          <a:xfrm>
            <a:off x="4143375" y="1854200"/>
            <a:ext cx="4714875" cy="399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600325" algn="l"/>
              </a:tabLst>
              <a:defRPr/>
            </a:pP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en-US" altLang="ko-KR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 시점에서의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경제적 가치 비교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]</a:t>
            </a:r>
          </a:p>
          <a:p>
            <a:pPr marL="457200" indent="-457200">
              <a:buFontTx/>
              <a:buAutoNum type="alphaLcParenR"/>
              <a:tabLst>
                <a:tab pos="2600325" algn="l"/>
              </a:tabLst>
              <a:defRPr/>
            </a:pP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2000(1+i)</a:t>
            </a:r>
            <a:r>
              <a:rPr lang="en-US" altLang="ko-KR" sz="2000" baseline="30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+ 5000</a:t>
            </a:r>
          </a:p>
          <a:p>
            <a:pPr marL="457200" indent="-457200">
              <a:buFontTx/>
              <a:buAutoNum type="alphaLcParenR"/>
              <a:tabLst>
                <a:tab pos="2600325" algn="l"/>
              </a:tabLst>
              <a:defRPr/>
            </a:pP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800(1+i)</a:t>
            </a:r>
            <a:r>
              <a:rPr lang="en-US" altLang="ko-KR" sz="2000" baseline="30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+ 800(1+i)</a:t>
            </a:r>
            <a:r>
              <a:rPr lang="en-US" altLang="ko-KR" sz="2000" baseline="30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+ 800(1+i)</a:t>
            </a:r>
            <a:r>
              <a:rPr lang="en-US" altLang="ko-KR" sz="2000" baseline="30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+ 800(1+i)</a:t>
            </a:r>
            <a:r>
              <a:rPr lang="en-US" altLang="ko-KR" sz="2000" baseline="30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+ 800(1+i)</a:t>
            </a:r>
            <a:r>
              <a:rPr lang="en-US" altLang="ko-KR" sz="2000" baseline="30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+ 800(1+i)</a:t>
            </a:r>
            <a:r>
              <a:rPr lang="en-US" altLang="ko-KR" sz="2000" baseline="30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+ 800(1+i)</a:t>
            </a:r>
            <a:r>
              <a:rPr lang="en-US" altLang="ko-KR" sz="2000" baseline="30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+ 800(1+i)</a:t>
            </a:r>
            <a:r>
              <a:rPr lang="en-US" altLang="ko-KR" sz="2000" baseline="30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+ 800(1+i)</a:t>
            </a:r>
            <a:r>
              <a:rPr lang="en-US" altLang="ko-KR" sz="2000" baseline="30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+ 800(1+i)</a:t>
            </a:r>
            <a:r>
              <a:rPr lang="en-US" altLang="ko-KR" sz="2000" baseline="30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0</a:t>
            </a:r>
            <a:endParaRPr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>
              <a:tabLst>
                <a:tab pos="2600325" algn="l"/>
              </a:tabLst>
              <a:defRPr/>
            </a:pPr>
            <a:r>
              <a:rPr lang="en-US" altLang="ko-KR" sz="2000" baseline="-25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	</a:t>
            </a:r>
          </a:p>
          <a:p>
            <a:pPr>
              <a:tabLst>
                <a:tab pos="2600325" algn="l"/>
              </a:tabLst>
              <a:defRPr/>
            </a:pPr>
            <a:r>
              <a:rPr lang="en-US" altLang="ko-KR" sz="2000" dirty="0" err="1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i</a:t>
            </a:r>
            <a:r>
              <a:rPr lang="en-US" altLang="ko-KR" sz="2000" dirty="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= 32.88% </a:t>
            </a:r>
          </a:p>
          <a:p>
            <a:pPr marL="342900" indent="-342900">
              <a:buFont typeface="Wingdings"/>
              <a:buChar char="à"/>
              <a:tabLst>
                <a:tab pos="2600325" algn="l"/>
              </a:tabLst>
              <a:defRPr/>
            </a:pPr>
            <a:r>
              <a:rPr lang="en-US" altLang="ko-KR" sz="2000" dirty="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a)</a:t>
            </a:r>
            <a:r>
              <a:rPr lang="ko-KR" altLang="en-US" sz="2000" dirty="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의</a:t>
            </a:r>
            <a:r>
              <a:rPr lang="en-US" altLang="ko-KR" sz="2000" dirty="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lang="ko-KR" altLang="en-US" sz="2000" dirty="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가치 </a:t>
            </a:r>
            <a:r>
              <a:rPr lang="en-US" altLang="ko-KR" sz="2000" dirty="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= b)</a:t>
            </a:r>
            <a:r>
              <a:rPr lang="ko-KR" altLang="en-US" sz="2000" dirty="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의 가치</a:t>
            </a:r>
            <a:endParaRPr lang="en-US" altLang="ko-KR" sz="2000" dirty="0">
              <a:solidFill>
                <a:srgbClr val="3333CC"/>
              </a:solidFill>
              <a:effectLst/>
              <a:latin typeface="HY헤드라인M" pitchFamily="18" charset="-127"/>
              <a:ea typeface="HY헤드라인M" pitchFamily="18" charset="-127"/>
              <a:sym typeface="Wingdings" pitchFamily="2" charset="2"/>
            </a:endParaRPr>
          </a:p>
          <a:p>
            <a:pPr marL="342900" indent="-342900">
              <a:buFont typeface="Wingdings"/>
              <a:buChar char="à"/>
              <a:tabLst>
                <a:tab pos="2600325" algn="l"/>
              </a:tabLst>
              <a:defRPr/>
            </a:pPr>
            <a:r>
              <a:rPr lang="en-US" altLang="ko-KR" sz="2000" dirty="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39,327(</a:t>
            </a:r>
            <a:r>
              <a:rPr lang="ko-KR" altLang="en-US" sz="2000" dirty="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만원</a:t>
            </a:r>
            <a:r>
              <a:rPr lang="en-US" altLang="ko-KR" sz="2000" dirty="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)</a:t>
            </a:r>
          </a:p>
          <a:p>
            <a:pPr>
              <a:tabLst>
                <a:tab pos="2600325" algn="l"/>
              </a:tabLst>
              <a:defRPr/>
            </a:pPr>
            <a:endParaRPr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>
              <a:tabLst>
                <a:tab pos="2600325" algn="l"/>
              </a:tabLst>
              <a:defRPr/>
            </a:pP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이자율 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32.88%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를 가정하면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b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두 개의 현금흐름은 경제적 등가이다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20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7600" y="115888"/>
            <a:ext cx="18192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  <a:hlinkClick r:id="rId2"/>
              </a:rPr>
              <a:t>경제적 등가</a:t>
            </a:r>
            <a:endParaRPr lang="ko-KR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149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6"/>
          <a:stretch/>
        </p:blipFill>
        <p:spPr bwMode="auto">
          <a:xfrm>
            <a:off x="0" y="764704"/>
            <a:ext cx="4114800" cy="301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직사각형 2"/>
          <p:cNvSpPr>
            <a:spLocks noChangeArrowheads="1"/>
          </p:cNvSpPr>
          <p:nvPr/>
        </p:nvSpPr>
        <p:spPr bwMode="auto">
          <a:xfrm>
            <a:off x="355600" y="4359275"/>
            <a:ext cx="3352800" cy="18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600325" algn="l"/>
              </a:tabLst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600325" algn="l"/>
              </a:tabLst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600325" algn="l"/>
              </a:tabLs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600325" algn="l"/>
              </a:tabLst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600325" algn="l"/>
              </a:tabLst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00325" algn="l"/>
              </a:tabLst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00325" algn="l"/>
              </a:tabLst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00325" algn="l"/>
              </a:tabLst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00325" algn="l"/>
              </a:tabLst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등비수열의 합</a:t>
            </a:r>
            <a:endParaRPr lang="en-US" altLang="ko-KR" sz="16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a</a:t>
            </a:r>
            <a:r>
              <a:rPr lang="en-US" altLang="ko-KR" sz="1600" baseline="-25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n </a:t>
            </a: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= ar</a:t>
            </a:r>
            <a:r>
              <a:rPr lang="en-US" altLang="ko-KR" sz="1600" baseline="30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n-1</a:t>
            </a:r>
            <a:r>
              <a:rPr lang="ko-KR" altLang="en-US" sz="1600" baseline="30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S</a:t>
            </a:r>
            <a:r>
              <a:rPr lang="en-US" altLang="ko-KR" sz="1600" baseline="-25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n</a:t>
            </a: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= a(1-r</a:t>
            </a:r>
            <a:r>
              <a:rPr lang="en-US" altLang="ko-KR" sz="1600" baseline="30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n</a:t>
            </a: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) / (1-r)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6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b)  a = 800, n = 10, r = 1+i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   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합계</a:t>
            </a: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= 800(1-(1+i)</a:t>
            </a:r>
            <a:r>
              <a:rPr lang="en-US" altLang="ko-KR" sz="1600" baseline="30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10</a:t>
            </a: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) / (1-(1+i))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          = (800-800(1+i)</a:t>
            </a:r>
            <a:r>
              <a:rPr lang="en-US" altLang="ko-KR" sz="1600" baseline="30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10</a:t>
            </a: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) / (-</a:t>
            </a:r>
            <a:r>
              <a:rPr lang="en-US" altLang="ko-KR" sz="16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          = (800(1+i)</a:t>
            </a:r>
            <a:r>
              <a:rPr lang="en-US" altLang="ko-KR" sz="1600" baseline="30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10</a:t>
            </a: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-800) / </a:t>
            </a:r>
            <a:r>
              <a:rPr lang="en-US" altLang="ko-KR" sz="16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i</a:t>
            </a:r>
            <a:endParaRPr lang="en-US" altLang="ko-KR" sz="16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  <a:sym typeface="Wingdings" pitchFamily="2" charset="2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sp>
        <p:nvSpPr>
          <p:cNvPr id="7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55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8184" y="714375"/>
            <a:ext cx="2504906" cy="105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8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23850" y="1484313"/>
            <a:ext cx="5400278" cy="180067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just" eaLnBrk="1" hangingPunct="1">
              <a:buFont typeface="Wingdings" pitchFamily="2" charset="2"/>
              <a:buChar char="q"/>
            </a:pP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만일 </a:t>
            </a:r>
            <a:r>
              <a:rPr lang="en-US" altLang="ko-KR" sz="2000" i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P 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원을 이자율 </a:t>
            </a:r>
            <a:r>
              <a:rPr lang="en-US" altLang="ko-KR" sz="2000" i="1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i</a:t>
            </a:r>
            <a:r>
              <a:rPr lang="en-US" altLang="ko-KR" sz="2000" i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로 오늘 적립한다면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en-US" altLang="ko-KR" sz="2000" i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N 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 후 당신은 </a:t>
            </a:r>
            <a:r>
              <a:rPr lang="en-US" altLang="ko-KR" sz="2000" i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F 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원을 받게 될 것이다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이자율 </a:t>
            </a:r>
            <a:r>
              <a:rPr lang="en-US" altLang="ko-KR" sz="2000" i="1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i</a:t>
            </a:r>
            <a:r>
              <a:rPr lang="en-US" altLang="ko-KR" sz="2000" i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를 가정하면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 marL="354013" indent="-354013" algn="just" eaLnBrk="1" hangingPunct="1">
              <a:buNone/>
            </a:pPr>
            <a:r>
              <a:rPr lang="en-US" altLang="ko-KR" sz="2000" i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	</a:t>
            </a:r>
            <a:r>
              <a:rPr lang="en-US" altLang="ko-KR" sz="2000" i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N </a:t>
            </a:r>
            <a:r>
              <a:rPr lang="ko-KR" altLang="en-US" sz="200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년말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i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F 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원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(=</a:t>
            </a:r>
            <a:r>
              <a:rPr lang="en-US" altLang="ko-KR" sz="2000" i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P 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(1+i)</a:t>
            </a:r>
            <a:r>
              <a:rPr lang="en-US" altLang="ko-KR" sz="2000" i="1" baseline="30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N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과 </a:t>
            </a:r>
            <a:endParaRPr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354013" indent="-354013" algn="just"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현재의 </a:t>
            </a:r>
            <a:r>
              <a:rPr lang="en-US" altLang="ko-KR" sz="2000" i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P 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원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(=</a:t>
            </a:r>
            <a:r>
              <a:rPr lang="en-US" altLang="ko-KR" sz="2000" i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F 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(1+i)</a:t>
            </a:r>
            <a:r>
              <a:rPr lang="en-US" altLang="ko-KR" sz="2000" baseline="30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en-US" altLang="ko-KR" sz="2000" i="1" baseline="30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N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은 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경제적 등가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이다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. </a:t>
            </a: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4284042" y="1412404"/>
            <a:ext cx="3411538" cy="4191000"/>
            <a:chOff x="3216" y="576"/>
            <a:chExt cx="2149" cy="2640"/>
          </a:xfrm>
        </p:grpSpPr>
        <p:sp>
          <p:nvSpPr>
            <p:cNvPr id="55300" name="Line 4"/>
            <p:cNvSpPr>
              <a:spLocks noChangeShapeType="1"/>
            </p:cNvSpPr>
            <p:nvPr/>
          </p:nvSpPr>
          <p:spPr bwMode="auto">
            <a:xfrm>
              <a:off x="3360" y="1968"/>
              <a:ext cx="18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40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5301" name="Line 5"/>
            <p:cNvSpPr>
              <a:spLocks noChangeShapeType="1"/>
            </p:cNvSpPr>
            <p:nvPr/>
          </p:nvSpPr>
          <p:spPr bwMode="auto">
            <a:xfrm flipV="1">
              <a:off x="5232" y="912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40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5302" name="Line 6"/>
            <p:cNvSpPr>
              <a:spLocks noChangeShapeType="1"/>
            </p:cNvSpPr>
            <p:nvPr/>
          </p:nvSpPr>
          <p:spPr bwMode="auto">
            <a:xfrm>
              <a:off x="3360" y="1968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40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179" name="Text Box 7"/>
            <p:cNvSpPr txBox="1">
              <a:spLocks noChangeArrowheads="1"/>
            </p:cNvSpPr>
            <p:nvPr/>
          </p:nvSpPr>
          <p:spPr bwMode="auto">
            <a:xfrm>
              <a:off x="5088" y="196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kumimoji="0" lang="en-US" altLang="ko-KR" sz="2400" b="1" i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7180" name="Text Box 8"/>
            <p:cNvSpPr txBox="1">
              <a:spLocks noChangeArrowheads="1"/>
            </p:cNvSpPr>
            <p:nvPr/>
          </p:nvSpPr>
          <p:spPr bwMode="auto">
            <a:xfrm>
              <a:off x="5121" y="57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kumimoji="0" lang="en-US" altLang="ko-KR" sz="2400" b="1" i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7181" name="Text Box 9"/>
            <p:cNvSpPr txBox="1">
              <a:spLocks noChangeArrowheads="1"/>
            </p:cNvSpPr>
            <p:nvPr/>
          </p:nvSpPr>
          <p:spPr bwMode="auto">
            <a:xfrm>
              <a:off x="3216" y="2928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kumimoji="0" lang="en-US" altLang="ko-KR" sz="2400" b="1" i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7182" name="Text Box 10"/>
            <p:cNvSpPr txBox="1">
              <a:spLocks noChangeArrowheads="1"/>
            </p:cNvSpPr>
            <p:nvPr/>
          </p:nvSpPr>
          <p:spPr bwMode="auto">
            <a:xfrm>
              <a:off x="3264" y="172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kumimoji="0" lang="en-US" altLang="ko-KR" sz="24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0</a:t>
              </a:r>
            </a:p>
          </p:txBody>
        </p:sp>
      </p:grpSp>
      <p:graphicFrame>
        <p:nvGraphicFramePr>
          <p:cNvPr id="7173" name="Object 11"/>
          <p:cNvGraphicFramePr>
            <a:graphicFrameLocks noChangeAspect="1"/>
          </p:cNvGraphicFramePr>
          <p:nvPr/>
        </p:nvGraphicFramePr>
        <p:xfrm>
          <a:off x="6635130" y="764704"/>
          <a:ext cx="1752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228600" progId="Equation.3">
                  <p:embed/>
                </p:oleObj>
              </mc:Choice>
              <mc:Fallback>
                <p:oleObj name="Equation" r:id="rId2" imgW="838200" imgH="228600" progId="Equation.3">
                  <p:embed/>
                  <p:pic>
                    <p:nvPicPr>
                      <p:cNvPr id="717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130" y="764704"/>
                        <a:ext cx="1752600" cy="609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12"/>
          <p:cNvGraphicFramePr>
            <a:graphicFrameLocks noChangeAspect="1"/>
          </p:cNvGraphicFramePr>
          <p:nvPr/>
        </p:nvGraphicFramePr>
        <p:xfrm>
          <a:off x="3491880" y="5589117"/>
          <a:ext cx="1879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9000" imgH="228600" progId="Equation.3">
                  <p:embed/>
                </p:oleObj>
              </mc:Choice>
              <mc:Fallback>
                <p:oleObj name="Equation" r:id="rId4" imgW="889000" imgH="228600" progId="Equation.3">
                  <p:embed/>
                  <p:pic>
                    <p:nvPicPr>
                      <p:cNvPr id="717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589117"/>
                        <a:ext cx="1879600" cy="533400"/>
                      </a:xfrm>
                      <a:prstGeom prst="rect">
                        <a:avLst/>
                      </a:prstGeom>
                      <a:solidFill>
                        <a:srgbClr val="FF7C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3149600" y="185738"/>
            <a:ext cx="28352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ko-KR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경제적 등가의 개념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  <p:sp>
        <p:nvSpPr>
          <p:cNvPr id="15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42887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611188" y="3569568"/>
            <a:ext cx="784924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just" eaLnBrk="1" hangingPunct="1">
              <a:buFont typeface="Wingdings" pitchFamily="2" charset="2"/>
              <a:buChar char="q"/>
            </a:pP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이자율이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달라질 때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P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의 경제적 등가가 되는 미래가치 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F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는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</a:p>
          <a:p>
            <a:pPr marL="355600" indent="0" algn="just" eaLnBrk="1" hangingPunct="1">
              <a:buNone/>
            </a:pPr>
            <a:r>
              <a:rPr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단계 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1: 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기준시점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(5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을 결정한다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55600" indent="0" algn="just" eaLnBrk="1" hangingPunct="1">
              <a:buNone/>
            </a:pPr>
            <a:r>
              <a:rPr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단계 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2: 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적용 이자율을 결정한다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55600" indent="0" algn="just" eaLnBrk="1" hangingPunct="1">
              <a:buNone/>
            </a:pPr>
            <a:r>
              <a:rPr lang="ko-KR" altLang="en-US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계 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3: 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경제적 등가를 계산한다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. </a:t>
            </a:r>
          </a:p>
        </p:txBody>
      </p:sp>
      <p:graphicFrame>
        <p:nvGraphicFramePr>
          <p:cNvPr id="8196" name="Object 16"/>
          <p:cNvGraphicFramePr>
            <a:graphicFrameLocks noChangeAspect="1"/>
          </p:cNvGraphicFramePr>
          <p:nvPr/>
        </p:nvGraphicFramePr>
        <p:xfrm>
          <a:off x="2772122" y="5013176"/>
          <a:ext cx="3973513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1400" imgH="736600" progId="Equation.DSMT4">
                  <p:embed/>
                </p:oleObj>
              </mc:Choice>
              <mc:Fallback>
                <p:oleObj name="Equation" r:id="rId2" imgW="2311400" imgH="736600" progId="Equation.DSMT4">
                  <p:embed/>
                  <p:pic>
                    <p:nvPicPr>
                      <p:cNvPr id="81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2122" y="5013176"/>
                        <a:ext cx="3973513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7" name="그룹 16"/>
          <p:cNvGrpSpPr>
            <a:grpSpLocks/>
          </p:cNvGrpSpPr>
          <p:nvPr/>
        </p:nvGrpSpPr>
        <p:grpSpPr bwMode="auto">
          <a:xfrm>
            <a:off x="2276443" y="853381"/>
            <a:ext cx="4527805" cy="2608262"/>
            <a:chOff x="3786188" y="1241135"/>
            <a:chExt cx="5183986" cy="3842040"/>
          </a:xfrm>
        </p:grpSpPr>
        <p:sp>
          <p:nvSpPr>
            <p:cNvPr id="56322" name="Oval 2"/>
            <p:cNvSpPr>
              <a:spLocks noChangeArrowheads="1"/>
            </p:cNvSpPr>
            <p:nvPr/>
          </p:nvSpPr>
          <p:spPr bwMode="auto">
            <a:xfrm>
              <a:off x="6681567" y="1959032"/>
              <a:ext cx="2288607" cy="3124143"/>
            </a:xfrm>
            <a:prstGeom prst="ellipse">
              <a:avLst/>
            </a:prstGeom>
            <a:solidFill>
              <a:srgbClr val="FF7C8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6323" name="Oval 3"/>
            <p:cNvSpPr>
              <a:spLocks noChangeArrowheads="1"/>
            </p:cNvSpPr>
            <p:nvPr/>
          </p:nvSpPr>
          <p:spPr bwMode="auto">
            <a:xfrm>
              <a:off x="3786188" y="1959032"/>
              <a:ext cx="2286496" cy="2972145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202" name="Text Box 7"/>
            <p:cNvSpPr txBox="1">
              <a:spLocks noChangeArrowheads="1"/>
            </p:cNvSpPr>
            <p:nvPr/>
          </p:nvSpPr>
          <p:spPr bwMode="auto">
            <a:xfrm>
              <a:off x="7400994" y="2319338"/>
              <a:ext cx="804235" cy="544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kumimoji="0" lang="en-US" altLang="ko-KR" sz="1800" b="1" dirty="0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F = ?</a:t>
              </a:r>
            </a:p>
          </p:txBody>
        </p:sp>
        <p:sp>
          <p:nvSpPr>
            <p:cNvPr id="8203" name="Text Box 8"/>
            <p:cNvSpPr txBox="1">
              <a:spLocks noChangeArrowheads="1"/>
            </p:cNvSpPr>
            <p:nvPr/>
          </p:nvSpPr>
          <p:spPr bwMode="auto">
            <a:xfrm>
              <a:off x="4174738" y="2605043"/>
              <a:ext cx="1332805" cy="544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kumimoji="0" lang="en-US" altLang="ko-KR" sz="1800" b="1" dirty="0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P = 2,042</a:t>
              </a:r>
            </a:p>
          </p:txBody>
        </p:sp>
        <p:sp>
          <p:nvSpPr>
            <p:cNvPr id="56330" name="Line 10"/>
            <p:cNvSpPr>
              <a:spLocks noChangeShapeType="1"/>
            </p:cNvSpPr>
            <p:nvPr/>
          </p:nvSpPr>
          <p:spPr bwMode="auto">
            <a:xfrm>
              <a:off x="4853098" y="4472845"/>
              <a:ext cx="12959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6331" name="Line 11"/>
            <p:cNvSpPr>
              <a:spLocks noChangeShapeType="1"/>
            </p:cNvSpPr>
            <p:nvPr/>
          </p:nvSpPr>
          <p:spPr bwMode="auto">
            <a:xfrm flipV="1">
              <a:off x="7824816" y="2796190"/>
              <a:ext cx="0" cy="16766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206" name="Text Box 12"/>
            <p:cNvSpPr txBox="1">
              <a:spLocks noChangeArrowheads="1"/>
            </p:cNvSpPr>
            <p:nvPr/>
          </p:nvSpPr>
          <p:spPr bwMode="auto">
            <a:xfrm>
              <a:off x="7653338" y="4419600"/>
              <a:ext cx="3161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kumimoji="0" lang="en-US" altLang="ko-KR" sz="1800" b="1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5</a:t>
              </a:r>
            </a:p>
          </p:txBody>
        </p:sp>
        <p:sp>
          <p:nvSpPr>
            <p:cNvPr id="8207" name="Text Box 13"/>
            <p:cNvSpPr txBox="1">
              <a:spLocks noChangeArrowheads="1"/>
            </p:cNvSpPr>
            <p:nvPr/>
          </p:nvSpPr>
          <p:spPr bwMode="auto">
            <a:xfrm>
              <a:off x="4700588" y="4419600"/>
              <a:ext cx="3161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kumimoji="0" lang="en-US" altLang="ko-KR" sz="1800" b="1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0</a:t>
              </a:r>
            </a:p>
          </p:txBody>
        </p:sp>
        <p:sp>
          <p:nvSpPr>
            <p:cNvPr id="56334" name="Line 14"/>
            <p:cNvSpPr>
              <a:spLocks noChangeShapeType="1"/>
            </p:cNvSpPr>
            <p:nvPr/>
          </p:nvSpPr>
          <p:spPr bwMode="auto">
            <a:xfrm flipV="1">
              <a:off x="4853098" y="3140086"/>
              <a:ext cx="0" cy="13327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6335" name="Line 15"/>
            <p:cNvSpPr>
              <a:spLocks noChangeShapeType="1"/>
            </p:cNvSpPr>
            <p:nvPr/>
          </p:nvSpPr>
          <p:spPr bwMode="auto">
            <a:xfrm>
              <a:off x="6528892" y="4472845"/>
              <a:ext cx="12959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210" name="Text Box 17"/>
            <p:cNvSpPr txBox="1">
              <a:spLocks noChangeArrowheads="1"/>
            </p:cNvSpPr>
            <p:nvPr/>
          </p:nvSpPr>
          <p:spPr bwMode="auto">
            <a:xfrm>
              <a:off x="7138988" y="1241135"/>
              <a:ext cx="1600200" cy="544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0" lang="ko-KR" altLang="en-US" sz="1800" dirty="0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단위</a:t>
              </a:r>
              <a:r>
                <a:rPr kumimoji="0" lang="en-US" altLang="ko-KR" sz="1800" dirty="0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: $</a:t>
              </a:r>
              <a:endParaRPr kumimoji="0"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5885788" y="1607848"/>
              <a:ext cx="954731" cy="544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kumimoji="0" lang="en-US" altLang="ko-KR" sz="1800" b="1" dirty="0" err="1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i</a:t>
              </a:r>
              <a:r>
                <a:rPr kumimoji="0" lang="ko-KR" altLang="en-US" sz="1800" b="1" dirty="0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en-US" altLang="ko-KR" sz="1800" b="1" dirty="0">
                  <a:solidFill>
                    <a:srgbClr val="000000"/>
                  </a:solidFill>
                  <a:effectLst/>
                  <a:latin typeface="HY헤드라인M" pitchFamily="18" charset="-127"/>
                  <a:ea typeface="HY헤드라인M" pitchFamily="18" charset="-127"/>
                </a:rPr>
                <a:t>= 8%</a:t>
              </a:r>
            </a:p>
          </p:txBody>
        </p:sp>
      </p:grp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1557441" y="142875"/>
            <a:ext cx="601959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현금흐름 간의 경제적 등가 관계 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예제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2.2)</a:t>
            </a:r>
            <a:endParaRPr lang="ko-KR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2627660" y="5484664"/>
            <a:ext cx="4392612" cy="360362"/>
          </a:xfrm>
          <a:prstGeom prst="round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  <p:sp>
        <p:nvSpPr>
          <p:cNvPr id="22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77594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3568" y="1196752"/>
            <a:ext cx="8064896" cy="1295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아래의 모든 </a:t>
            </a:r>
            <a:r>
              <a:rPr lang="ko-KR" altLang="en-US" sz="2000" dirty="0" err="1">
                <a:latin typeface="HY헤드라인M" pitchFamily="18" charset="-127"/>
                <a:ea typeface="HY헤드라인M" pitchFamily="18" charset="-127"/>
              </a:rPr>
              <a:t>현금흐름열은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8%</a:t>
            </a:r>
            <a:r>
              <a:rPr lang="ko-KR" altLang="en-US" sz="20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의 이자율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이 적용될  때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 marL="0" indent="0" eaLnBrk="1" hangingPunct="1">
              <a:buFontTx/>
              <a:buNone/>
            </a:pP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0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년도의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$2,042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혹은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년 후의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$3,000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와 경제적으로 등가이다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2000" dirty="0">
              <a:solidFill>
                <a:srgbClr val="FF00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2438400" y="5583238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3352800" y="55118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4267200" y="54403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5181600" y="55118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6096000" y="54403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7010400" y="55118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2438400" y="54403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2270125" y="5680075"/>
            <a:ext cx="487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0          1           2          3          4          5</a:t>
            </a:r>
          </a:p>
        </p:txBody>
      </p:sp>
      <p:sp>
        <p:nvSpPr>
          <p:cNvPr id="9228" name="Oval 13"/>
          <p:cNvSpPr>
            <a:spLocks noChangeArrowheads="1"/>
          </p:cNvSpPr>
          <p:nvPr/>
        </p:nvSpPr>
        <p:spPr bwMode="auto">
          <a:xfrm>
            <a:off x="2209800" y="4506913"/>
            <a:ext cx="4572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 i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P</a:t>
            </a:r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3092450" y="4506913"/>
            <a:ext cx="5334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230" name="Oval 15"/>
          <p:cNvSpPr>
            <a:spLocks noChangeArrowheads="1"/>
          </p:cNvSpPr>
          <p:nvPr/>
        </p:nvSpPr>
        <p:spPr bwMode="auto">
          <a:xfrm>
            <a:off x="6553200" y="4171950"/>
            <a:ext cx="923925" cy="981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 i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F</a:t>
            </a:r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5707063" y="4292600"/>
            <a:ext cx="762000" cy="788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7361" name="Oval 17"/>
          <p:cNvSpPr>
            <a:spLocks noChangeArrowheads="1"/>
          </p:cNvSpPr>
          <p:nvPr/>
        </p:nvSpPr>
        <p:spPr bwMode="auto">
          <a:xfrm>
            <a:off x="3949700" y="4435475"/>
            <a:ext cx="609600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7362" name="Oval 18"/>
          <p:cNvSpPr>
            <a:spLocks noChangeArrowheads="1"/>
          </p:cNvSpPr>
          <p:nvPr/>
        </p:nvSpPr>
        <p:spPr bwMode="auto">
          <a:xfrm>
            <a:off x="4821238" y="4364038"/>
            <a:ext cx="685800" cy="717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234" name="Text Box 19"/>
          <p:cNvSpPr txBox="1">
            <a:spLocks noChangeArrowheads="1"/>
          </p:cNvSpPr>
          <p:nvPr/>
        </p:nvSpPr>
        <p:spPr bwMode="auto">
          <a:xfrm>
            <a:off x="1752600" y="4989513"/>
            <a:ext cx="95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3333CC"/>
                </a:solidFill>
                <a:effectLst/>
                <a:latin typeface="HY헤드라인M" pitchFamily="18" charset="-127"/>
                <a:ea typeface="HY헤드라인M" pitchFamily="18" charset="-127"/>
              </a:rPr>
              <a:t>2,042</a:t>
            </a:r>
          </a:p>
        </p:txBody>
      </p:sp>
      <p:sp>
        <p:nvSpPr>
          <p:cNvPr id="9235" name="Text Box 20"/>
          <p:cNvSpPr txBox="1">
            <a:spLocks noChangeArrowheads="1"/>
          </p:cNvSpPr>
          <p:nvPr/>
        </p:nvSpPr>
        <p:spPr bwMode="auto">
          <a:xfrm>
            <a:off x="6553200" y="5060950"/>
            <a:ext cx="95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 dirty="0">
                <a:solidFill>
                  <a:srgbClr val="FF0066"/>
                </a:solidFill>
                <a:effectLst/>
                <a:latin typeface="HY헤드라인M" pitchFamily="18" charset="-127"/>
                <a:ea typeface="HY헤드라인M" pitchFamily="18" charset="-127"/>
              </a:rPr>
              <a:t>3,000</a:t>
            </a:r>
          </a:p>
        </p:txBody>
      </p:sp>
      <p:sp>
        <p:nvSpPr>
          <p:cNvPr id="9236" name="Text Box 21"/>
          <p:cNvSpPr txBox="1">
            <a:spLocks noChangeArrowheads="1"/>
          </p:cNvSpPr>
          <p:nvPr/>
        </p:nvSpPr>
        <p:spPr bwMode="auto">
          <a:xfrm>
            <a:off x="2968625" y="5040313"/>
            <a:ext cx="765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2,205</a:t>
            </a:r>
          </a:p>
        </p:txBody>
      </p:sp>
      <p:sp>
        <p:nvSpPr>
          <p:cNvPr id="9237" name="Text Box 22"/>
          <p:cNvSpPr txBox="1">
            <a:spLocks noChangeArrowheads="1"/>
          </p:cNvSpPr>
          <p:nvPr/>
        </p:nvSpPr>
        <p:spPr bwMode="auto">
          <a:xfrm>
            <a:off x="3876675" y="5062538"/>
            <a:ext cx="765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2,382</a:t>
            </a:r>
          </a:p>
        </p:txBody>
      </p:sp>
      <p:sp>
        <p:nvSpPr>
          <p:cNvPr id="9238" name="Text Box 23"/>
          <p:cNvSpPr txBox="1">
            <a:spLocks noChangeArrowheads="1"/>
          </p:cNvSpPr>
          <p:nvPr/>
        </p:nvSpPr>
        <p:spPr bwMode="auto">
          <a:xfrm>
            <a:off x="5715000" y="5065713"/>
            <a:ext cx="765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2,778</a:t>
            </a:r>
          </a:p>
        </p:txBody>
      </p:sp>
      <p:sp>
        <p:nvSpPr>
          <p:cNvPr id="9239" name="Text Box 24"/>
          <p:cNvSpPr txBox="1">
            <a:spLocks noChangeArrowheads="1"/>
          </p:cNvSpPr>
          <p:nvPr/>
        </p:nvSpPr>
        <p:spPr bwMode="auto">
          <a:xfrm>
            <a:off x="4816475" y="5081588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2,572</a:t>
            </a:r>
          </a:p>
        </p:txBody>
      </p:sp>
      <p:sp>
        <p:nvSpPr>
          <p:cNvPr id="57369" name="AutoShape 25"/>
          <p:cNvSpPr>
            <a:spLocks noChangeArrowheads="1"/>
          </p:cNvSpPr>
          <p:nvPr/>
        </p:nvSpPr>
        <p:spPr bwMode="auto">
          <a:xfrm rot="11100445" flipV="1">
            <a:off x="1828800" y="3192463"/>
            <a:ext cx="5410200" cy="1577975"/>
          </a:xfrm>
          <a:custGeom>
            <a:avLst/>
            <a:gdLst>
              <a:gd name="G0" fmla="+- 836208 0 0"/>
              <a:gd name="G1" fmla="+- -11278065 0 0"/>
              <a:gd name="G2" fmla="+- 836208 0 -11278065"/>
              <a:gd name="G3" fmla="+- 10800 0 0"/>
              <a:gd name="G4" fmla="+- 0 0 83620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891 0 0"/>
              <a:gd name="G9" fmla="+- 0 0 -11278065"/>
              <a:gd name="G10" fmla="+- 7891 0 2700"/>
              <a:gd name="G11" fmla="cos G10 836208"/>
              <a:gd name="G12" fmla="sin G10 836208"/>
              <a:gd name="G13" fmla="cos 13500 836208"/>
              <a:gd name="G14" fmla="sin 13500 836208"/>
              <a:gd name="G15" fmla="+- G11 10800 0"/>
              <a:gd name="G16" fmla="+- G12 10800 0"/>
              <a:gd name="G17" fmla="+- G13 10800 0"/>
              <a:gd name="G18" fmla="+- G14 10800 0"/>
              <a:gd name="G19" fmla="*/ 7891 1 2"/>
              <a:gd name="G20" fmla="+- G19 5400 0"/>
              <a:gd name="G21" fmla="cos G20 836208"/>
              <a:gd name="G22" fmla="sin G20 836208"/>
              <a:gd name="G23" fmla="+- G21 10800 0"/>
              <a:gd name="G24" fmla="+- G12 G23 G22"/>
              <a:gd name="G25" fmla="+- G22 G23 G11"/>
              <a:gd name="G26" fmla="cos 10800 836208"/>
              <a:gd name="G27" fmla="sin 10800 836208"/>
              <a:gd name="G28" fmla="cos 7891 836208"/>
              <a:gd name="G29" fmla="sin 7891 83620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278065"/>
              <a:gd name="G36" fmla="sin G34 -11278065"/>
              <a:gd name="G37" fmla="+/ -11278065 83620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891 G39"/>
              <a:gd name="G43" fmla="sin 789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737 w 21600"/>
              <a:gd name="T5" fmla="*/ 175 h 21600"/>
              <a:gd name="T6" fmla="*/ 1542 w 21600"/>
              <a:gd name="T7" fmla="*/ 9513 h 21600"/>
              <a:gd name="T8" fmla="*/ 12215 w 21600"/>
              <a:gd name="T9" fmla="*/ 3037 h 21600"/>
              <a:gd name="T10" fmla="*/ 23966 w 21600"/>
              <a:gd name="T11" fmla="*/ 13781 h 21600"/>
              <a:gd name="T12" fmla="*/ 18997 w 21600"/>
              <a:gd name="T13" fmla="*/ 16917 h 21600"/>
              <a:gd name="T14" fmla="*/ 15862 w 21600"/>
              <a:gd name="T15" fmla="*/ 1194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496" y="12542"/>
                </a:moveTo>
                <a:cubicBezTo>
                  <a:pt x="18625" y="11970"/>
                  <a:pt x="18691" y="11386"/>
                  <a:pt x="18691" y="10800"/>
                </a:cubicBezTo>
                <a:cubicBezTo>
                  <a:pt x="18691" y="6441"/>
                  <a:pt x="15158" y="2909"/>
                  <a:pt x="10800" y="2909"/>
                </a:cubicBezTo>
                <a:cubicBezTo>
                  <a:pt x="6861" y="2908"/>
                  <a:pt x="3526" y="5813"/>
                  <a:pt x="2984" y="9714"/>
                </a:cubicBezTo>
                <a:lnTo>
                  <a:pt x="102" y="9313"/>
                </a:lnTo>
                <a:cubicBezTo>
                  <a:pt x="844" y="3974"/>
                  <a:pt x="540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602"/>
                  <a:pt x="21510" y="12402"/>
                  <a:pt x="21333" y="13185"/>
                </a:cubicBezTo>
                <a:lnTo>
                  <a:pt x="23966" y="13781"/>
                </a:lnTo>
                <a:lnTo>
                  <a:pt x="18997" y="16917"/>
                </a:lnTo>
                <a:lnTo>
                  <a:pt x="15862" y="11946"/>
                </a:lnTo>
                <a:lnTo>
                  <a:pt x="18496" y="12542"/>
                </a:lnTo>
                <a:close/>
              </a:path>
            </a:pathLst>
          </a:custGeom>
          <a:solidFill>
            <a:srgbClr val="FFCCCC"/>
          </a:solidFill>
          <a:ln w="9525">
            <a:solidFill>
              <a:srgbClr val="FF7C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9241" name="Object 26"/>
          <p:cNvGraphicFramePr>
            <a:graphicFrameLocks noChangeAspect="1"/>
          </p:cNvGraphicFramePr>
          <p:nvPr/>
        </p:nvGraphicFramePr>
        <p:xfrm>
          <a:off x="3276600" y="2362200"/>
          <a:ext cx="25606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4000" imgH="419100" progId="Equation.DSMT4">
                  <p:embed/>
                </p:oleObj>
              </mc:Choice>
              <mc:Fallback>
                <p:oleObj name="Equation" r:id="rId2" imgW="1524000" imgH="419100" progId="Equation.DSMT4">
                  <p:embed/>
                  <p:pic>
                    <p:nvPicPr>
                      <p:cNvPr id="9241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362200"/>
                        <a:ext cx="256063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2952750" y="142875"/>
            <a:ext cx="32289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ko-KR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경제적 등가 </a:t>
            </a: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예제 </a:t>
            </a: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2.2)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  <p:sp>
        <p:nvSpPr>
          <p:cNvPr id="27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156326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2952750" y="142875"/>
            <a:ext cx="32289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경제적 등가 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예제 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2.2)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539750" y="2260600"/>
          <a:ext cx="8064498" cy="26082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4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4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4470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연도</a:t>
                      </a:r>
                      <a:r>
                        <a:rPr lang="en-US" altLang="ko-KR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(N)</a:t>
                      </a:r>
                    </a:p>
                    <a:p>
                      <a:pPr latinLnBrk="1"/>
                      <a:endParaRPr lang="en-US" altLang="ko-KR" sz="18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latinLnBrk="1"/>
                      <a:r>
                        <a:rPr lang="ko-KR" altLang="en-US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이자율</a:t>
                      </a:r>
                      <a:r>
                        <a:rPr lang="en-US" altLang="ko-KR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en-US" altLang="ko-KR" sz="1800" dirty="0" err="1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i</a:t>
                      </a:r>
                      <a:r>
                        <a:rPr lang="en-US" altLang="ko-KR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8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35998" marR="91435" marT="45724" marB="45724"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년</a:t>
                      </a:r>
                    </a:p>
                  </a:txBody>
                  <a:tcPr marL="91435" marR="91435" marT="45724" marB="4572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년</a:t>
                      </a:r>
                    </a:p>
                  </a:txBody>
                  <a:tcPr marL="91435" marR="91435" marT="45724" marB="4572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</a:t>
                      </a:r>
                      <a:r>
                        <a:rPr lang="ko-KR" altLang="en-US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년</a:t>
                      </a:r>
                    </a:p>
                  </a:txBody>
                  <a:tcPr marL="91435" marR="91435" marT="45724" marB="4572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4</a:t>
                      </a:r>
                      <a:r>
                        <a:rPr lang="ko-KR" altLang="en-US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년</a:t>
                      </a:r>
                    </a:p>
                  </a:txBody>
                  <a:tcPr marL="91435" marR="91435" marT="45724" marB="4572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5</a:t>
                      </a:r>
                      <a:r>
                        <a:rPr lang="ko-KR" altLang="en-US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년</a:t>
                      </a:r>
                    </a:p>
                  </a:txBody>
                  <a:tcPr marL="91435" marR="91435" marT="45724" marB="4572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5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6%</a:t>
                      </a:r>
                      <a:endParaRPr lang="ko-KR" altLang="en-US" sz="18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5" marR="91435" marT="45724" marB="4572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5" marR="91435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5" marR="91435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5" marR="91435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5" marR="91435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2,733</a:t>
                      </a:r>
                      <a:endParaRPr lang="ko-KR" altLang="en-US" sz="18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5" marR="91435"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1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8%</a:t>
                      </a:r>
                      <a:endParaRPr lang="ko-KR" altLang="en-US" sz="18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5" marR="91435" marT="45724" marB="4572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2,205</a:t>
                      </a:r>
                      <a:endParaRPr lang="ko-KR" altLang="en-US" sz="18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5" marR="91435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2,382</a:t>
                      </a:r>
                      <a:endParaRPr lang="ko-KR" altLang="en-US" sz="18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5" marR="91435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2,572</a:t>
                      </a:r>
                      <a:endParaRPr lang="ko-KR" altLang="en-US" sz="18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5" marR="91435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2,778</a:t>
                      </a:r>
                      <a:endParaRPr lang="ko-KR" altLang="en-US" sz="18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5" marR="91435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3,000</a:t>
                      </a:r>
                      <a:endParaRPr lang="ko-KR" altLang="en-US" sz="18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5" marR="91435"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1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10%</a:t>
                      </a:r>
                      <a:endParaRPr lang="ko-KR" altLang="en-US" sz="18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5" marR="91435" marT="45724" marB="4572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5" marR="91435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5" marR="91435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5" marR="91435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5" marR="91435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3,289</a:t>
                      </a:r>
                      <a:endParaRPr lang="ko-KR" altLang="en-US" sz="18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91435" marR="91435"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82" name="직사각형 2"/>
          <p:cNvSpPr>
            <a:spLocks noChangeArrowheads="1"/>
          </p:cNvSpPr>
          <p:nvPr/>
        </p:nvSpPr>
        <p:spPr bwMode="auto">
          <a:xfrm>
            <a:off x="1939925" y="1095375"/>
            <a:ext cx="49418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0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년도의 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2,042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에 대한 경제적 등가</a:t>
            </a:r>
            <a:endParaRPr lang="en-US" altLang="ko-KR" sz="24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이자율 </a:t>
            </a:r>
            <a:r>
              <a:rPr lang="en-US" altLang="ko-KR" sz="180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i</a:t>
            </a:r>
            <a:r>
              <a:rPr lang="ko-KR" altLang="en-US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와 기간 </a:t>
            </a:r>
            <a:r>
              <a:rPr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N</a:t>
            </a:r>
            <a:r>
              <a:rPr lang="ko-KR" altLang="en-US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에 따라 달라짐</a:t>
            </a:r>
            <a:r>
              <a:rPr lang="en-US" altLang="ko-KR" sz="18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)</a:t>
            </a:r>
            <a:endParaRPr lang="ko-KR" altLang="en-US" sz="18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  <p:sp>
        <p:nvSpPr>
          <p:cNvPr id="6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182601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val 2"/>
          <p:cNvSpPr>
            <a:spLocks noChangeArrowheads="1"/>
          </p:cNvSpPr>
          <p:nvPr/>
        </p:nvSpPr>
        <p:spPr bwMode="auto">
          <a:xfrm>
            <a:off x="2209800" y="2763838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8371" name="Oval 3"/>
          <p:cNvSpPr>
            <a:spLocks noChangeArrowheads="1"/>
          </p:cNvSpPr>
          <p:nvPr/>
        </p:nvSpPr>
        <p:spPr bwMode="auto">
          <a:xfrm>
            <a:off x="2209800" y="4876800"/>
            <a:ext cx="533400" cy="554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3272318" y="3297238"/>
            <a:ext cx="27474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V="1">
            <a:off x="3276600" y="26876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 flipV="1">
            <a:off x="6019800" y="2078038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2956367" y="2247900"/>
            <a:ext cx="631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500</a:t>
            </a: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622925" y="1622425"/>
            <a:ext cx="8338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1,000</a:t>
            </a:r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3132138" y="3319463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0          1          2          3</a:t>
            </a: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3276600" y="5583238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V="1">
            <a:off x="4191000" y="4821238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 flipV="1">
            <a:off x="5105400" y="4821238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279" name="Rectangle 14"/>
          <p:cNvSpPr>
            <a:spLocks noChangeArrowheads="1"/>
          </p:cNvSpPr>
          <p:nvPr/>
        </p:nvSpPr>
        <p:spPr bwMode="auto">
          <a:xfrm>
            <a:off x="3175000" y="5645150"/>
            <a:ext cx="300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0          1          2          3</a:t>
            </a:r>
          </a:p>
        </p:txBody>
      </p:sp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3870325" y="4365625"/>
            <a:ext cx="2460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502     502      502</a:t>
            </a:r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2051720" y="815975"/>
            <a:ext cx="4986338" cy="7016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다음 현금흐름이 경제적 등가가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되려면 어떤 이자율이 적용되어야 하는가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11282" name="Text Box 17"/>
          <p:cNvSpPr txBox="1">
            <a:spLocks noChangeArrowheads="1"/>
          </p:cNvSpPr>
          <p:nvPr/>
        </p:nvSpPr>
        <p:spPr bwMode="auto">
          <a:xfrm>
            <a:off x="2293938" y="2763838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A</a:t>
            </a:r>
          </a:p>
        </p:txBody>
      </p:sp>
      <p:sp>
        <p:nvSpPr>
          <p:cNvPr id="11283" name="Text Box 18"/>
          <p:cNvSpPr txBox="1">
            <a:spLocks noChangeArrowheads="1"/>
          </p:cNvSpPr>
          <p:nvPr/>
        </p:nvSpPr>
        <p:spPr bwMode="auto">
          <a:xfrm>
            <a:off x="2286000" y="4902200"/>
            <a:ext cx="37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B</a:t>
            </a:r>
          </a:p>
        </p:txBody>
      </p:sp>
      <p:sp>
        <p:nvSpPr>
          <p:cNvPr id="11284" name="Text Box 19"/>
          <p:cNvSpPr txBox="1">
            <a:spLocks noChangeArrowheads="1"/>
          </p:cNvSpPr>
          <p:nvPr/>
        </p:nvSpPr>
        <p:spPr bwMode="auto">
          <a:xfrm>
            <a:off x="5181600" y="3830638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kumimoji="0" lang="ko-KR" altLang="en-US" sz="1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단위</a:t>
            </a:r>
            <a:r>
              <a:rPr kumimoji="0" lang="en-US" altLang="ko-KR" sz="1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천원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3162300" y="142875"/>
            <a:ext cx="28098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ko-KR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예제 </a:t>
            </a: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경제적 등가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V="1">
            <a:off x="6019800" y="4821238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994499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tx1"/>
          </a:solidFill>
          <a:round/>
          <a:headEnd/>
          <a:tailEnd/>
        </a:ln>
        <a:effectLst/>
      </a:spPr>
      <a:bodyPr rtlCol="0" anchor="ctr"/>
      <a:lstStyle>
        <a:defPPr marL="0" marR="0" indent="0" algn="ctr" defTabSz="914400" eaLnBrk="1" hangingPunct="1">
          <a:lnSpc>
            <a:spcPct val="100000"/>
          </a:lnSpc>
          <a:buClrTx/>
          <a:buSzTx/>
          <a:buFontTx/>
          <a:buNone/>
          <a:tabLst/>
          <a:defRPr sz="1400" b="1" dirty="0" smtClean="0">
            <a:effectLst/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휴먼견출새내기체" pitchFamily="18" charset="-127"/>
            <a:ea typeface="휴먼견출새내기체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2595</TotalTime>
  <Words>1124</Words>
  <Application>Microsoft Office PowerPoint</Application>
  <PresentationFormat>화면 슬라이드 쇼(4:3)</PresentationFormat>
  <Paragraphs>240</Paragraphs>
  <Slides>14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14</vt:i4>
      </vt:variant>
    </vt:vector>
  </HeadingPairs>
  <TitlesOfParts>
    <vt:vector size="24" baseType="lpstr">
      <vt:lpstr>HY헤드라인M</vt:lpstr>
      <vt:lpstr>굴림</vt:lpstr>
      <vt:lpstr>굴림</vt:lpstr>
      <vt:lpstr>맑은 고딕</vt:lpstr>
      <vt:lpstr>휴먼견출새내기체</vt:lpstr>
      <vt:lpstr>Times New Roman</vt:lpstr>
      <vt:lpstr>Wingdings</vt:lpstr>
      <vt:lpstr>기본 디자인</vt:lpstr>
      <vt:lpstr>Equation</vt:lpstr>
      <vt:lpstr>수식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i = 7.9%</vt:lpstr>
      <vt:lpstr>i = 8%</vt:lpstr>
    </vt:vector>
  </TitlesOfParts>
  <Company>충북대학교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정근채</dc:creator>
  <cp:lastModifiedBy>정근채</cp:lastModifiedBy>
  <cp:revision>181</cp:revision>
  <cp:lastPrinted>2018-08-01T07:51:23Z</cp:lastPrinted>
  <dcterms:created xsi:type="dcterms:W3CDTF">2005-08-31T02:37:35Z</dcterms:created>
  <dcterms:modified xsi:type="dcterms:W3CDTF">2022-08-24T02:03:26Z</dcterms:modified>
</cp:coreProperties>
</file>