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70" r:id="rId2"/>
    <p:sldId id="371" r:id="rId3"/>
    <p:sldId id="372" r:id="rId4"/>
    <p:sldId id="373" r:id="rId5"/>
    <p:sldId id="374" r:id="rId6"/>
    <p:sldId id="375" r:id="rId7"/>
    <p:sldId id="376" r:id="rId8"/>
    <p:sldId id="377" r:id="rId9"/>
    <p:sldId id="378" r:id="rId10"/>
  </p:sldIdLst>
  <p:sldSz cx="9144000" cy="6858000" type="screen4x3"/>
  <p:notesSz cx="7099300" cy="10234613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휴먼견출새내기체" pitchFamily="18" charset="-127"/>
        <a:ea typeface="휴먼견출새내기체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3">
          <p15:clr>
            <a:srgbClr val="A4A3A4"/>
          </p15:clr>
        </p15:guide>
        <p15:guide id="2" orient="horz" pos="845">
          <p15:clr>
            <a:srgbClr val="A4A3A4"/>
          </p15:clr>
        </p15:guide>
        <p15:guide id="3" pos="385">
          <p15:clr>
            <a:srgbClr val="A4A3A4"/>
          </p15:clr>
        </p15:guide>
        <p15:guide id="4" pos="5375">
          <p15:clr>
            <a:srgbClr val="A4A3A4"/>
          </p15:clr>
        </p15:guide>
        <p15:guide id="5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FF9900"/>
    <a:srgbClr val="FFFFCC"/>
    <a:srgbClr val="A4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A3EB8C-4E1A-44B0-BB2B-FFEF4EB80035}" v="2" dt="2020-08-25T04:50:34.4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10" autoAdjust="0"/>
    <p:restoredTop sz="94660" autoAdjust="0"/>
  </p:normalViewPr>
  <p:slideViewPr>
    <p:cSldViewPr showGuides="1">
      <p:cViewPr varScale="1">
        <p:scale>
          <a:sx n="159" d="100"/>
          <a:sy n="159" d="100"/>
        </p:scale>
        <p:origin x="528" y="132"/>
      </p:cViewPr>
      <p:guideLst>
        <p:guide orient="horz" pos="73"/>
        <p:guide orient="horz" pos="845"/>
        <p:guide pos="385"/>
        <p:guide pos="5375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howGuides="1">
      <p:cViewPr varScale="1">
        <p:scale>
          <a:sx n="142" d="100"/>
          <a:sy n="142" d="100"/>
        </p:scale>
        <p:origin x="-96" y="-97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74A3EB8C-4E1A-44B0-BB2B-FFEF4EB80035}"/>
    <pc:docChg chg="modSld">
      <pc:chgData name="정근채" userId="bf3f9740-ba12-4a95-bdcd-7a89d0b0b3a3" providerId="ADAL" clId="{74A3EB8C-4E1A-44B0-BB2B-FFEF4EB80035}" dt="2020-08-25T04:50:34.403" v="0"/>
      <pc:docMkLst>
        <pc:docMk/>
      </pc:docMkLst>
      <pc:sldChg chg="addSp modSp">
        <pc:chgData name="정근채" userId="bf3f9740-ba12-4a95-bdcd-7a89d0b0b3a3" providerId="ADAL" clId="{74A3EB8C-4E1A-44B0-BB2B-FFEF4EB80035}" dt="2020-08-25T04:50:34.403" v="0"/>
        <pc:sldMkLst>
          <pc:docMk/>
          <pc:sldMk cId="14615221" sldId="370"/>
        </pc:sldMkLst>
        <pc:picChg chg="add mod">
          <ac:chgData name="정근채" userId="bf3f9740-ba12-4a95-bdcd-7a89d0b0b3a3" providerId="ADAL" clId="{74A3EB8C-4E1A-44B0-BB2B-FFEF4EB80035}" dt="2020-08-25T04:50:34.403" v="0"/>
          <ac:picMkLst>
            <pc:docMk/>
            <pc:sldMk cId="14615221" sldId="370"/>
            <ac:picMk id="4" creationId="{A4CDF0ED-9D79-48B3-85DD-4F5CA95D20FE}"/>
          </ac:picMkLst>
        </pc:picChg>
        <pc:inkChg chg="add">
          <ac:chgData name="정근채" userId="bf3f9740-ba12-4a95-bdcd-7a89d0b0b3a3" providerId="ADAL" clId="{74A3EB8C-4E1A-44B0-BB2B-FFEF4EB80035}" dt="2020-08-25T04:50:34.403" v="0"/>
          <ac:inkMkLst>
            <pc:docMk/>
            <pc:sldMk cId="14615221" sldId="370"/>
            <ac:inkMk id="2" creationId="{A86CAC7D-3232-47BC-9FCA-71370350DAE6}"/>
          </ac:inkMkLst>
        </pc:inkChg>
      </pc:sldChg>
    </pc:docChg>
  </pc:docChgLst>
  <pc:docChgLst>
    <pc:chgData name="정근채" userId="bf3f9740-ba12-4a95-bdcd-7a89d0b0b3a3" providerId="ADAL" clId="{046DCE29-7EA6-4361-BB25-B0F3471C31E8}"/>
    <pc:docChg chg="undo custSel modSld">
      <pc:chgData name="정근채" userId="bf3f9740-ba12-4a95-bdcd-7a89d0b0b3a3" providerId="ADAL" clId="{046DCE29-7EA6-4361-BB25-B0F3471C31E8}" dt="2022-09-28T04:43:05.788" v="48" actId="1076"/>
      <pc:docMkLst>
        <pc:docMk/>
      </pc:docMkLst>
      <pc:sldChg chg="addSp delSp modSp mod">
        <pc:chgData name="정근채" userId="bf3f9740-ba12-4a95-bdcd-7a89d0b0b3a3" providerId="ADAL" clId="{046DCE29-7EA6-4361-BB25-B0F3471C31E8}" dt="2022-09-28T04:43:05.788" v="48" actId="1076"/>
        <pc:sldMkLst>
          <pc:docMk/>
          <pc:sldMk cId="2090025506" sldId="373"/>
        </pc:sldMkLst>
        <pc:picChg chg="add del mod">
          <ac:chgData name="정근채" userId="bf3f9740-ba12-4a95-bdcd-7a89d0b0b3a3" providerId="ADAL" clId="{046DCE29-7EA6-4361-BB25-B0F3471C31E8}" dt="2022-09-28T04:43:05.788" v="48" actId="1076"/>
          <ac:picMkLst>
            <pc:docMk/>
            <pc:sldMk cId="2090025506" sldId="373"/>
            <ac:picMk id="2" creationId="{00000000-0000-0000-0000-000000000000}"/>
          </ac:picMkLst>
        </pc:picChg>
        <pc:picChg chg="add del mod">
          <ac:chgData name="정근채" userId="bf3f9740-ba12-4a95-bdcd-7a89d0b0b3a3" providerId="ADAL" clId="{046DCE29-7EA6-4361-BB25-B0F3471C31E8}" dt="2022-09-28T04:41:32.068" v="19" actId="478"/>
          <ac:picMkLst>
            <pc:docMk/>
            <pc:sldMk cId="2090025506" sldId="373"/>
            <ac:picMk id="4" creationId="{A372255D-2BC7-AFB0-8E26-9CFE715AAA68}"/>
          </ac:picMkLst>
        </pc:picChg>
        <pc:picChg chg="add mod">
          <ac:chgData name="정근채" userId="bf3f9740-ba12-4a95-bdcd-7a89d0b0b3a3" providerId="ADAL" clId="{046DCE29-7EA6-4361-BB25-B0F3471C31E8}" dt="2022-09-28T04:43:05.788" v="48" actId="1076"/>
          <ac:picMkLst>
            <pc:docMk/>
            <pc:sldMk cId="2090025506" sldId="373"/>
            <ac:picMk id="5" creationId="{A8411277-4FC4-687D-D294-94F6AA49D362}"/>
          </ac:picMkLst>
        </pc:picChg>
      </pc:sldChg>
    </pc:docChg>
  </pc:docChgLst>
  <pc:docChgLst>
    <pc:chgData name="정근채" userId="bf3f9740-ba12-4a95-bdcd-7a89d0b0b3a3" providerId="ADAL" clId="{D81D253D-B377-421C-9DC7-1D70E93CB4DD}"/>
    <pc:docChg chg="modSld">
      <pc:chgData name="정근채" userId="bf3f9740-ba12-4a95-bdcd-7a89d0b0b3a3" providerId="ADAL" clId="{D81D253D-B377-421C-9DC7-1D70E93CB4DD}" dt="2022-08-02T06:06:55.810" v="0"/>
      <pc:docMkLst>
        <pc:docMk/>
      </pc:docMkLst>
      <pc:sldChg chg="delSp modTransition modAnim">
        <pc:chgData name="정근채" userId="bf3f9740-ba12-4a95-bdcd-7a89d0b0b3a3" providerId="ADAL" clId="{D81D253D-B377-421C-9DC7-1D70E93CB4DD}" dt="2022-08-02T06:06:55.810" v="0"/>
        <pc:sldMkLst>
          <pc:docMk/>
          <pc:sldMk cId="14615221" sldId="370"/>
        </pc:sldMkLst>
        <pc:picChg chg="del">
          <ac:chgData name="정근채" userId="bf3f9740-ba12-4a95-bdcd-7a89d0b0b3a3" providerId="ADAL" clId="{D81D253D-B377-421C-9DC7-1D70E93CB4DD}" dt="2022-08-02T06:06:55.810" v="0"/>
          <ac:picMkLst>
            <pc:docMk/>
            <pc:sldMk cId="14615221" sldId="370"/>
            <ac:picMk id="4" creationId="{A4CDF0ED-9D79-48B3-85DD-4F5CA95D20FE}"/>
          </ac:picMkLst>
        </pc:picChg>
        <pc:inkChg chg="del">
          <ac:chgData name="정근채" userId="bf3f9740-ba12-4a95-bdcd-7a89d0b0b3a3" providerId="ADAL" clId="{D81D253D-B377-421C-9DC7-1D70E93CB4DD}" dt="2022-08-02T06:06:55.810" v="0"/>
          <ac:inkMkLst>
            <pc:docMk/>
            <pc:sldMk cId="14615221" sldId="370"/>
            <ac:inkMk id="2" creationId="{A86CAC7D-3232-47BC-9FCA-71370350DAE6}"/>
          </ac:inkMkLst>
        </pc:inkChg>
      </pc:sldChg>
      <pc:sldChg chg="delSp modTransition modAnim">
        <pc:chgData name="정근채" userId="bf3f9740-ba12-4a95-bdcd-7a89d0b0b3a3" providerId="ADAL" clId="{D81D253D-B377-421C-9DC7-1D70E93CB4DD}" dt="2022-08-02T06:06:55.810" v="0"/>
        <pc:sldMkLst>
          <pc:docMk/>
          <pc:sldMk cId="2513596888" sldId="371"/>
        </pc:sldMkLst>
        <pc:picChg chg="del">
          <ac:chgData name="정근채" userId="bf3f9740-ba12-4a95-bdcd-7a89d0b0b3a3" providerId="ADAL" clId="{D81D253D-B377-421C-9DC7-1D70E93CB4DD}" dt="2022-08-02T06:06:55.810" v="0"/>
          <ac:picMkLst>
            <pc:docMk/>
            <pc:sldMk cId="2513596888" sldId="371"/>
            <ac:picMk id="4" creationId="{8AF39FA1-219D-4C99-8E34-2E4D07CDC611}"/>
          </ac:picMkLst>
        </pc:picChg>
        <pc:inkChg chg="del">
          <ac:chgData name="정근채" userId="bf3f9740-ba12-4a95-bdcd-7a89d0b0b3a3" providerId="ADAL" clId="{D81D253D-B377-421C-9DC7-1D70E93CB4DD}" dt="2022-08-02T06:06:55.810" v="0"/>
          <ac:inkMkLst>
            <pc:docMk/>
            <pc:sldMk cId="2513596888" sldId="371"/>
            <ac:inkMk id="2" creationId="{9B1C64FA-B64E-485B-B9F7-83355938D89D}"/>
          </ac:inkMkLst>
        </pc:inkChg>
      </pc:sldChg>
      <pc:sldChg chg="delSp modTransition modAnim">
        <pc:chgData name="정근채" userId="bf3f9740-ba12-4a95-bdcd-7a89d0b0b3a3" providerId="ADAL" clId="{D81D253D-B377-421C-9DC7-1D70E93CB4DD}" dt="2022-08-02T06:06:55.810" v="0"/>
        <pc:sldMkLst>
          <pc:docMk/>
          <pc:sldMk cId="1475969543" sldId="372"/>
        </pc:sldMkLst>
        <pc:picChg chg="del">
          <ac:chgData name="정근채" userId="bf3f9740-ba12-4a95-bdcd-7a89d0b0b3a3" providerId="ADAL" clId="{D81D253D-B377-421C-9DC7-1D70E93CB4DD}" dt="2022-08-02T06:06:55.810" v="0"/>
          <ac:picMkLst>
            <pc:docMk/>
            <pc:sldMk cId="1475969543" sldId="372"/>
            <ac:picMk id="9" creationId="{BA211B15-880D-427C-A85D-72F6627DD249}"/>
          </ac:picMkLst>
        </pc:picChg>
        <pc:inkChg chg="del">
          <ac:chgData name="정근채" userId="bf3f9740-ba12-4a95-bdcd-7a89d0b0b3a3" providerId="ADAL" clId="{D81D253D-B377-421C-9DC7-1D70E93CB4DD}" dt="2022-08-02T06:06:55.810" v="0"/>
          <ac:inkMkLst>
            <pc:docMk/>
            <pc:sldMk cId="1475969543" sldId="372"/>
            <ac:inkMk id="8" creationId="{922033AA-CB0B-4257-92D1-B43703AC0796}"/>
          </ac:inkMkLst>
        </pc:inkChg>
      </pc:sldChg>
      <pc:sldChg chg="delSp modTransition modAnim">
        <pc:chgData name="정근채" userId="bf3f9740-ba12-4a95-bdcd-7a89d0b0b3a3" providerId="ADAL" clId="{D81D253D-B377-421C-9DC7-1D70E93CB4DD}" dt="2022-08-02T06:06:55.810" v="0"/>
        <pc:sldMkLst>
          <pc:docMk/>
          <pc:sldMk cId="2090025506" sldId="373"/>
        </pc:sldMkLst>
        <pc:picChg chg="del">
          <ac:chgData name="정근채" userId="bf3f9740-ba12-4a95-bdcd-7a89d0b0b3a3" providerId="ADAL" clId="{D81D253D-B377-421C-9DC7-1D70E93CB4DD}" dt="2022-08-02T06:06:55.810" v="0"/>
          <ac:picMkLst>
            <pc:docMk/>
            <pc:sldMk cId="2090025506" sldId="373"/>
            <ac:picMk id="5" creationId="{454B40A7-E415-4799-9589-A65B9C326ADA}"/>
          </ac:picMkLst>
        </pc:picChg>
        <pc:inkChg chg="del">
          <ac:chgData name="정근채" userId="bf3f9740-ba12-4a95-bdcd-7a89d0b0b3a3" providerId="ADAL" clId="{D81D253D-B377-421C-9DC7-1D70E93CB4DD}" dt="2022-08-02T06:06:55.810" v="0"/>
          <ac:inkMkLst>
            <pc:docMk/>
            <pc:sldMk cId="2090025506" sldId="373"/>
            <ac:inkMk id="4" creationId="{87B8A7CC-49A4-47CF-A75B-C032E22D29E4}"/>
          </ac:inkMkLst>
        </pc:inkChg>
      </pc:sldChg>
      <pc:sldChg chg="delSp modTransition modAnim">
        <pc:chgData name="정근채" userId="bf3f9740-ba12-4a95-bdcd-7a89d0b0b3a3" providerId="ADAL" clId="{D81D253D-B377-421C-9DC7-1D70E93CB4DD}" dt="2022-08-02T06:06:55.810" v="0"/>
        <pc:sldMkLst>
          <pc:docMk/>
          <pc:sldMk cId="2798540412" sldId="374"/>
        </pc:sldMkLst>
        <pc:picChg chg="del">
          <ac:chgData name="정근채" userId="bf3f9740-ba12-4a95-bdcd-7a89d0b0b3a3" providerId="ADAL" clId="{D81D253D-B377-421C-9DC7-1D70E93CB4DD}" dt="2022-08-02T06:06:55.810" v="0"/>
          <ac:picMkLst>
            <pc:docMk/>
            <pc:sldMk cId="2798540412" sldId="374"/>
            <ac:picMk id="6" creationId="{AC8F4E4C-8F19-4661-A704-F1D11882C02E}"/>
          </ac:picMkLst>
        </pc:picChg>
        <pc:inkChg chg="del">
          <ac:chgData name="정근채" userId="bf3f9740-ba12-4a95-bdcd-7a89d0b0b3a3" providerId="ADAL" clId="{D81D253D-B377-421C-9DC7-1D70E93CB4DD}" dt="2022-08-02T06:06:55.810" v="0"/>
          <ac:inkMkLst>
            <pc:docMk/>
            <pc:sldMk cId="2798540412" sldId="374"/>
            <ac:inkMk id="2" creationId="{FC1B156F-4560-4528-8A44-7332AA6880BD}"/>
          </ac:inkMkLst>
        </pc:inkChg>
      </pc:sldChg>
      <pc:sldChg chg="delSp modTransition modAnim">
        <pc:chgData name="정근채" userId="bf3f9740-ba12-4a95-bdcd-7a89d0b0b3a3" providerId="ADAL" clId="{D81D253D-B377-421C-9DC7-1D70E93CB4DD}" dt="2022-08-02T06:06:55.810" v="0"/>
        <pc:sldMkLst>
          <pc:docMk/>
          <pc:sldMk cId="586655993" sldId="375"/>
        </pc:sldMkLst>
        <pc:picChg chg="del">
          <ac:chgData name="정근채" userId="bf3f9740-ba12-4a95-bdcd-7a89d0b0b3a3" providerId="ADAL" clId="{D81D253D-B377-421C-9DC7-1D70E93CB4DD}" dt="2022-08-02T06:06:55.810" v="0"/>
          <ac:picMkLst>
            <pc:docMk/>
            <pc:sldMk cId="586655993" sldId="375"/>
            <ac:picMk id="4" creationId="{FE7DA751-71AA-4DC5-B07D-6255EAB4C4D3}"/>
          </ac:picMkLst>
        </pc:picChg>
        <pc:inkChg chg="del">
          <ac:chgData name="정근채" userId="bf3f9740-ba12-4a95-bdcd-7a89d0b0b3a3" providerId="ADAL" clId="{D81D253D-B377-421C-9DC7-1D70E93CB4DD}" dt="2022-08-02T06:06:55.810" v="0"/>
          <ac:inkMkLst>
            <pc:docMk/>
            <pc:sldMk cId="586655993" sldId="375"/>
            <ac:inkMk id="2" creationId="{13CF95B9-CD77-4543-A61A-F7A45D216E2B}"/>
          </ac:inkMkLst>
        </pc:inkChg>
      </pc:sldChg>
      <pc:sldChg chg="delSp modTransition modAnim">
        <pc:chgData name="정근채" userId="bf3f9740-ba12-4a95-bdcd-7a89d0b0b3a3" providerId="ADAL" clId="{D81D253D-B377-421C-9DC7-1D70E93CB4DD}" dt="2022-08-02T06:06:55.810" v="0"/>
        <pc:sldMkLst>
          <pc:docMk/>
          <pc:sldMk cId="2357640756" sldId="376"/>
        </pc:sldMkLst>
        <pc:picChg chg="del">
          <ac:chgData name="정근채" userId="bf3f9740-ba12-4a95-bdcd-7a89d0b0b3a3" providerId="ADAL" clId="{D81D253D-B377-421C-9DC7-1D70E93CB4DD}" dt="2022-08-02T06:06:55.810" v="0"/>
          <ac:picMkLst>
            <pc:docMk/>
            <pc:sldMk cId="2357640756" sldId="376"/>
            <ac:picMk id="4" creationId="{9F43BF01-5520-4109-A5F9-A2672F503F01}"/>
          </ac:picMkLst>
        </pc:picChg>
        <pc:inkChg chg="del">
          <ac:chgData name="정근채" userId="bf3f9740-ba12-4a95-bdcd-7a89d0b0b3a3" providerId="ADAL" clId="{D81D253D-B377-421C-9DC7-1D70E93CB4DD}" dt="2022-08-02T06:06:55.810" v="0"/>
          <ac:inkMkLst>
            <pc:docMk/>
            <pc:sldMk cId="2357640756" sldId="376"/>
            <ac:inkMk id="2" creationId="{F91F0C8E-CFBD-45BA-8C50-0AD92E3146BE}"/>
          </ac:inkMkLst>
        </pc:inkChg>
      </pc:sldChg>
      <pc:sldChg chg="delSp modTransition modAnim">
        <pc:chgData name="정근채" userId="bf3f9740-ba12-4a95-bdcd-7a89d0b0b3a3" providerId="ADAL" clId="{D81D253D-B377-421C-9DC7-1D70E93CB4DD}" dt="2022-08-02T06:06:55.810" v="0"/>
        <pc:sldMkLst>
          <pc:docMk/>
          <pc:sldMk cId="2353322589" sldId="377"/>
        </pc:sldMkLst>
        <pc:picChg chg="del">
          <ac:chgData name="정근채" userId="bf3f9740-ba12-4a95-bdcd-7a89d0b0b3a3" providerId="ADAL" clId="{D81D253D-B377-421C-9DC7-1D70E93CB4DD}" dt="2022-08-02T06:06:55.810" v="0"/>
          <ac:picMkLst>
            <pc:docMk/>
            <pc:sldMk cId="2353322589" sldId="377"/>
            <ac:picMk id="4" creationId="{CD2F7831-00D9-4B30-9262-4640A5912130}"/>
          </ac:picMkLst>
        </pc:picChg>
        <pc:inkChg chg="del">
          <ac:chgData name="정근채" userId="bf3f9740-ba12-4a95-bdcd-7a89d0b0b3a3" providerId="ADAL" clId="{D81D253D-B377-421C-9DC7-1D70E93CB4DD}" dt="2022-08-02T06:06:55.810" v="0"/>
          <ac:inkMkLst>
            <pc:docMk/>
            <pc:sldMk cId="2353322589" sldId="377"/>
            <ac:inkMk id="2" creationId="{013C13FE-EB20-4FEC-A7C9-386E9C136489}"/>
          </ac:inkMkLst>
        </pc:inkChg>
      </pc:sldChg>
      <pc:sldChg chg="delSp modTransition modAnim">
        <pc:chgData name="정근채" userId="bf3f9740-ba12-4a95-bdcd-7a89d0b0b3a3" providerId="ADAL" clId="{D81D253D-B377-421C-9DC7-1D70E93CB4DD}" dt="2022-08-02T06:06:55.810" v="0"/>
        <pc:sldMkLst>
          <pc:docMk/>
          <pc:sldMk cId="2060601477" sldId="378"/>
        </pc:sldMkLst>
        <pc:picChg chg="del">
          <ac:chgData name="정근채" userId="bf3f9740-ba12-4a95-bdcd-7a89d0b0b3a3" providerId="ADAL" clId="{D81D253D-B377-421C-9DC7-1D70E93CB4DD}" dt="2022-08-02T06:06:55.810" v="0"/>
          <ac:picMkLst>
            <pc:docMk/>
            <pc:sldMk cId="2060601477" sldId="378"/>
            <ac:picMk id="4" creationId="{97E77915-9BCA-459C-8DAB-85313174AE51}"/>
          </ac:picMkLst>
        </pc:picChg>
        <pc:inkChg chg="del">
          <ac:chgData name="정근채" userId="bf3f9740-ba12-4a95-bdcd-7a89d0b0b3a3" providerId="ADAL" clId="{D81D253D-B377-421C-9DC7-1D70E93CB4DD}" dt="2022-08-02T06:06:55.810" v="0"/>
          <ac:inkMkLst>
            <pc:docMk/>
            <pc:sldMk cId="2060601477" sldId="378"/>
            <ac:inkMk id="2" creationId="{4011455F-38F3-46F2-AC61-7A16F115C0D9}"/>
          </ac:inkMkLst>
        </pc:inkChg>
      </pc:sldChg>
    </pc:docChg>
  </pc:docChgLst>
  <pc:docChgLst>
    <pc:chgData name="정근채" userId="bf3f9740-ba12-4a95-bdcd-7a89d0b0b3a3" providerId="ADAL" clId="{9D315734-FBA4-41E9-860A-BB009E9B4629}"/>
    <pc:docChg chg="addSld delSld modSld">
      <pc:chgData name="정근채" userId="bf3f9740-ba12-4a95-bdcd-7a89d0b0b3a3" providerId="ADAL" clId="{9D315734-FBA4-41E9-860A-BB009E9B4629}" dt="2020-08-13T01:14:46.222" v="1"/>
      <pc:docMkLst>
        <pc:docMk/>
      </pc:docMkLst>
      <pc:sldChg chg="add del">
        <pc:chgData name="정근채" userId="bf3f9740-ba12-4a95-bdcd-7a89d0b0b3a3" providerId="ADAL" clId="{9D315734-FBA4-41E9-860A-BB009E9B4629}" dt="2020-08-13T01:14:46.222" v="1"/>
        <pc:sldMkLst>
          <pc:docMk/>
          <pc:sldMk cId="2513596888" sldId="371"/>
        </pc:sldMkLst>
      </pc:sldChg>
      <pc:sldChg chg="add del">
        <pc:chgData name="정근채" userId="bf3f9740-ba12-4a95-bdcd-7a89d0b0b3a3" providerId="ADAL" clId="{9D315734-FBA4-41E9-860A-BB009E9B4629}" dt="2020-08-13T01:14:46.222" v="1"/>
        <pc:sldMkLst>
          <pc:docMk/>
          <pc:sldMk cId="1475969543" sldId="372"/>
        </pc:sldMkLst>
      </pc:sldChg>
      <pc:sldChg chg="add del">
        <pc:chgData name="정근채" userId="bf3f9740-ba12-4a95-bdcd-7a89d0b0b3a3" providerId="ADAL" clId="{9D315734-FBA4-41E9-860A-BB009E9B4629}" dt="2020-08-13T01:14:46.222" v="1"/>
        <pc:sldMkLst>
          <pc:docMk/>
          <pc:sldMk cId="2090025506" sldId="373"/>
        </pc:sldMkLst>
      </pc:sldChg>
      <pc:sldChg chg="add del">
        <pc:chgData name="정근채" userId="bf3f9740-ba12-4a95-bdcd-7a89d0b0b3a3" providerId="ADAL" clId="{9D315734-FBA4-41E9-860A-BB009E9B4629}" dt="2020-08-13T01:14:46.222" v="1"/>
        <pc:sldMkLst>
          <pc:docMk/>
          <pc:sldMk cId="2798540412" sldId="374"/>
        </pc:sldMkLst>
      </pc:sldChg>
      <pc:sldChg chg="add del">
        <pc:chgData name="정근채" userId="bf3f9740-ba12-4a95-bdcd-7a89d0b0b3a3" providerId="ADAL" clId="{9D315734-FBA4-41E9-860A-BB009E9B4629}" dt="2020-08-13T01:14:46.222" v="1"/>
        <pc:sldMkLst>
          <pc:docMk/>
          <pc:sldMk cId="586655993" sldId="375"/>
        </pc:sldMkLst>
      </pc:sldChg>
      <pc:sldChg chg="add del">
        <pc:chgData name="정근채" userId="bf3f9740-ba12-4a95-bdcd-7a89d0b0b3a3" providerId="ADAL" clId="{9D315734-FBA4-41E9-860A-BB009E9B4629}" dt="2020-08-13T01:14:46.222" v="1"/>
        <pc:sldMkLst>
          <pc:docMk/>
          <pc:sldMk cId="2357640756" sldId="376"/>
        </pc:sldMkLst>
      </pc:sldChg>
      <pc:sldChg chg="add del">
        <pc:chgData name="정근채" userId="bf3f9740-ba12-4a95-bdcd-7a89d0b0b3a3" providerId="ADAL" clId="{9D315734-FBA4-41E9-860A-BB009E9B4629}" dt="2020-08-13T01:14:46.222" v="1"/>
        <pc:sldMkLst>
          <pc:docMk/>
          <pc:sldMk cId="2353322589" sldId="377"/>
        </pc:sldMkLst>
      </pc:sldChg>
      <pc:sldChg chg="add del">
        <pc:chgData name="정근채" userId="bf3f9740-ba12-4a95-bdcd-7a89d0b0b3a3" providerId="ADAL" clId="{9D315734-FBA4-41E9-860A-BB009E9B4629}" dt="2020-08-13T01:14:46.222" v="1"/>
        <pc:sldMkLst>
          <pc:docMk/>
          <pc:sldMk cId="2060601477" sldId="37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5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0B1AADA3-F8E4-44E5-BB90-4067DEA6F4E0}" type="datetimeFigureOut">
              <a:rPr lang="ko-KR" altLang="en-US" smtClean="0"/>
              <a:pPr>
                <a:defRPr/>
              </a:pPr>
              <a:t>2022-09-28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ko-KR" altLang="en-US" noProof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47E2D278-5ED2-45B7-82EE-3DB7CC32A6D1}" type="slidenum">
              <a:rPr lang="ko-KR" altLang="en-US" smtClean="0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05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532812" y="6385859"/>
            <a:ext cx="611187" cy="457200"/>
          </a:xfrm>
          <a:solidFill>
            <a:schemeClr val="tx1"/>
          </a:solidFill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86169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DD36CC93-3CDA-4BCE-9D46-A2CE1E0EA08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</p:sldLayoutIdLst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Gulim" pitchFamily="50" charset="-127"/>
          <a:ea typeface="Gulim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kshirehathaway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kr.n2o.yahoo.com/NBBS/nbbs_view.html?nc=1211&amp;mid=355699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kash.or.kr/user/sitemap_data_32.asp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jpeg"/><Relationship Id="rId4" Type="http://schemas.openxmlformats.org/officeDocument/2006/relationships/hyperlink" Target="http://blog.mupang.com/action/front/genboard/Genboard.pang?m=insertbcontent&amp;categoryno=1&amp;categorytype=1&amp;openyn=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0" y="-5016"/>
            <a:ext cx="6619875" cy="9239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pPr algn="ctr">
              <a:defRPr/>
            </a:pPr>
            <a:r>
              <a:rPr lang="en-US" altLang="ko-KR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#5. </a:t>
            </a:r>
            <a:r>
              <a:rPr lang="ko-KR" altLang="en-US" sz="40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분석기간과 이자율 적용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670104" y="3048"/>
            <a:ext cx="2438400" cy="1338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92075" indent="-92075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r>
              <a:rPr lang="ko-KR" altLang="en-US" sz="1400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분석단위 기간 설정</a:t>
            </a:r>
          </a:p>
          <a:p>
            <a:r>
              <a:rPr lang="ko-KR" altLang="en-US" sz="1400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분석기간 당 이자율</a:t>
            </a:r>
            <a:endParaRPr lang="en-US" altLang="ko-KR" sz="1400" dirty="0">
              <a:solidFill>
                <a:srgbClr val="000066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r>
              <a:rPr lang="ko-KR" altLang="en-US" sz="1400" dirty="0">
                <a:solidFill>
                  <a:srgbClr val="000066"/>
                </a:solidFill>
                <a:effectLst/>
                <a:latin typeface="HY헤드라인M" pitchFamily="18" charset="-127"/>
                <a:ea typeface="HY헤드라인M" pitchFamily="18" charset="-127"/>
              </a:rPr>
              <a:t>경제적 등가 계산</a:t>
            </a:r>
          </a:p>
          <a:p>
            <a:endParaRPr lang="ko-KR" altLang="en-US" sz="1400" dirty="0">
              <a:solidFill>
                <a:srgbClr val="000066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96" name="Picture 7" descr="bill_gat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38" r="14871"/>
          <a:stretch/>
        </p:blipFill>
        <p:spPr bwMode="auto">
          <a:xfrm>
            <a:off x="8744" y="930735"/>
            <a:ext cx="1250887" cy="139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Picture 6" descr="warren_buffett">
            <a:hlinkClick r:id="rId3"/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08"/>
          <a:stretch/>
        </p:blipFill>
        <p:spPr bwMode="auto">
          <a:xfrm>
            <a:off x="8745" y="2291393"/>
            <a:ext cx="1250887" cy="138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순서도: 처리 97"/>
          <p:cNvSpPr/>
          <p:nvPr/>
        </p:nvSpPr>
        <p:spPr bwMode="auto">
          <a:xfrm>
            <a:off x="2695297" y="105273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99" name="순서도: 처리 98"/>
          <p:cNvSpPr/>
          <p:nvPr/>
        </p:nvSpPr>
        <p:spPr bwMode="auto">
          <a:xfrm>
            <a:off x="3115871" y="105273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경제성분석 입문</a:t>
            </a:r>
          </a:p>
        </p:txBody>
      </p:sp>
      <p:sp>
        <p:nvSpPr>
          <p:cNvPr id="100" name="순서도: 처리 99"/>
          <p:cNvSpPr/>
          <p:nvPr/>
        </p:nvSpPr>
        <p:spPr bwMode="auto">
          <a:xfrm>
            <a:off x="2695297" y="105273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1" name="꺾인 연결선 100"/>
          <p:cNvCxnSpPr>
            <a:stCxn id="109" idx="2"/>
            <a:endCxn id="115" idx="0"/>
          </p:cNvCxnSpPr>
          <p:nvPr/>
        </p:nvCxnSpPr>
        <p:spPr bwMode="auto">
          <a:xfrm rot="16200000" flipH="1">
            <a:off x="3784289" y="2700013"/>
            <a:ext cx="327248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2" name="순서도: 처리 101"/>
          <p:cNvSpPr/>
          <p:nvPr/>
        </p:nvSpPr>
        <p:spPr bwMode="auto">
          <a:xfrm>
            <a:off x="1818513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3" name="순서도: 처리 102"/>
          <p:cNvSpPr/>
          <p:nvPr/>
        </p:nvSpPr>
        <p:spPr bwMode="auto">
          <a:xfrm>
            <a:off x="2239087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돈의 시간적 가치</a:t>
            </a:r>
          </a:p>
        </p:txBody>
      </p:sp>
      <p:sp>
        <p:nvSpPr>
          <p:cNvPr id="104" name="순서도: 처리 103"/>
          <p:cNvSpPr/>
          <p:nvPr/>
        </p:nvSpPr>
        <p:spPr bwMode="auto">
          <a:xfrm>
            <a:off x="1818513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5" name="순서도: 처리 104"/>
          <p:cNvSpPr/>
          <p:nvPr/>
        </p:nvSpPr>
        <p:spPr bwMode="auto">
          <a:xfrm>
            <a:off x="3682006" y="1821588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06" name="순서도: 처리 105"/>
          <p:cNvSpPr/>
          <p:nvPr/>
        </p:nvSpPr>
        <p:spPr bwMode="auto">
          <a:xfrm>
            <a:off x="4102580" y="182158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경제적 등가</a:t>
            </a:r>
          </a:p>
        </p:txBody>
      </p:sp>
      <p:sp>
        <p:nvSpPr>
          <p:cNvPr id="107" name="순서도: 처리 106"/>
          <p:cNvSpPr/>
          <p:nvPr/>
        </p:nvSpPr>
        <p:spPr bwMode="auto">
          <a:xfrm>
            <a:off x="3682006" y="182158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8" name="꺾인 연결선 107"/>
          <p:cNvCxnSpPr>
            <a:stCxn id="109" idx="2"/>
            <a:endCxn id="112" idx="0"/>
          </p:cNvCxnSpPr>
          <p:nvPr/>
        </p:nvCxnSpPr>
        <p:spPr bwMode="auto">
          <a:xfrm rot="5400000">
            <a:off x="2852543" y="2754976"/>
            <a:ext cx="327248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09" name="순서도: 처리 108"/>
          <p:cNvSpPr/>
          <p:nvPr/>
        </p:nvSpPr>
        <p:spPr bwMode="auto">
          <a:xfrm>
            <a:off x="2695297" y="2597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0" name="순서도: 처리 109"/>
          <p:cNvSpPr/>
          <p:nvPr/>
        </p:nvSpPr>
        <p:spPr bwMode="auto">
          <a:xfrm>
            <a:off x="3115871" y="2597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이자공식</a:t>
            </a:r>
          </a:p>
        </p:txBody>
      </p:sp>
      <p:sp>
        <p:nvSpPr>
          <p:cNvPr id="111" name="순서도: 처리 110"/>
          <p:cNvSpPr/>
          <p:nvPr/>
        </p:nvSpPr>
        <p:spPr bwMode="auto">
          <a:xfrm>
            <a:off x="2695297" y="2597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2" name="순서도: 처리 111"/>
          <p:cNvSpPr/>
          <p:nvPr/>
        </p:nvSpPr>
        <p:spPr bwMode="auto">
          <a:xfrm>
            <a:off x="1818513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3" name="순서도: 처리 112"/>
          <p:cNvSpPr/>
          <p:nvPr/>
        </p:nvSpPr>
        <p:spPr bwMode="auto">
          <a:xfrm>
            <a:off x="2239087" y="3356992"/>
            <a:ext cx="1097950" cy="432048"/>
          </a:xfrm>
          <a:prstGeom prst="flowChartProcess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분석기간과 이자율 적용</a:t>
            </a:r>
          </a:p>
        </p:txBody>
      </p:sp>
      <p:sp>
        <p:nvSpPr>
          <p:cNvPr id="114" name="순서도: 처리 113"/>
          <p:cNvSpPr/>
          <p:nvPr/>
        </p:nvSpPr>
        <p:spPr bwMode="auto">
          <a:xfrm>
            <a:off x="1818513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5" name="순서도: 처리 114"/>
          <p:cNvSpPr/>
          <p:nvPr/>
        </p:nvSpPr>
        <p:spPr bwMode="auto">
          <a:xfrm>
            <a:off x="3682006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6" name="순서도: 처리 115"/>
          <p:cNvSpPr/>
          <p:nvPr/>
        </p:nvSpPr>
        <p:spPr bwMode="auto">
          <a:xfrm>
            <a:off x="4102580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투자자금 조달과 대출</a:t>
            </a:r>
          </a:p>
        </p:txBody>
      </p:sp>
      <p:sp>
        <p:nvSpPr>
          <p:cNvPr id="117" name="순서도: 처리 116"/>
          <p:cNvSpPr/>
          <p:nvPr/>
        </p:nvSpPr>
        <p:spPr bwMode="auto">
          <a:xfrm>
            <a:off x="3682006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8" name="순서도: 처리 117"/>
          <p:cNvSpPr/>
          <p:nvPr/>
        </p:nvSpPr>
        <p:spPr bwMode="auto">
          <a:xfrm>
            <a:off x="5582471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19" name="순서도: 처리 118"/>
          <p:cNvSpPr/>
          <p:nvPr/>
        </p:nvSpPr>
        <p:spPr bwMode="auto">
          <a:xfrm>
            <a:off x="6003045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인플레이션</a:t>
            </a:r>
          </a:p>
        </p:txBody>
      </p:sp>
      <p:sp>
        <p:nvSpPr>
          <p:cNvPr id="120" name="순서도: 처리 119"/>
          <p:cNvSpPr/>
          <p:nvPr/>
        </p:nvSpPr>
        <p:spPr bwMode="auto">
          <a:xfrm>
            <a:off x="5582471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1" name="순서도: 처리 120"/>
          <p:cNvSpPr/>
          <p:nvPr/>
        </p:nvSpPr>
        <p:spPr bwMode="auto">
          <a:xfrm>
            <a:off x="7445964" y="3356992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2" name="순서도: 처리 121"/>
          <p:cNvSpPr/>
          <p:nvPr/>
        </p:nvSpPr>
        <p:spPr bwMode="auto">
          <a:xfrm>
            <a:off x="7866538" y="3356992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기준화폐가치와 명목화폐가치</a:t>
            </a:r>
          </a:p>
        </p:txBody>
      </p:sp>
      <p:sp>
        <p:nvSpPr>
          <p:cNvPr id="123" name="순서도: 처리 122"/>
          <p:cNvSpPr/>
          <p:nvPr/>
        </p:nvSpPr>
        <p:spPr bwMode="auto">
          <a:xfrm>
            <a:off x="7445964" y="3356992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24" name="꺾인 연결선 123"/>
          <p:cNvCxnSpPr>
            <a:stCxn id="98" idx="2"/>
            <a:endCxn id="105" idx="0"/>
          </p:cNvCxnSpPr>
          <p:nvPr/>
        </p:nvCxnSpPr>
        <p:spPr bwMode="auto">
          <a:xfrm rot="16200000" flipH="1">
            <a:off x="3779511" y="1159831"/>
            <a:ext cx="336804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5" name="꺾인 연결선 124"/>
          <p:cNvCxnSpPr>
            <a:stCxn id="98" idx="2"/>
            <a:endCxn id="102" idx="0"/>
          </p:cNvCxnSpPr>
          <p:nvPr/>
        </p:nvCxnSpPr>
        <p:spPr bwMode="auto">
          <a:xfrm rot="5400000">
            <a:off x="2847765" y="1214794"/>
            <a:ext cx="336804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6" name="꺾인 연결선 125"/>
          <p:cNvCxnSpPr>
            <a:stCxn id="102" idx="2"/>
            <a:endCxn id="109" idx="0"/>
          </p:cNvCxnSpPr>
          <p:nvPr/>
        </p:nvCxnSpPr>
        <p:spPr bwMode="auto">
          <a:xfrm rot="16200000" flipH="1">
            <a:off x="2844137" y="1987274"/>
            <a:ext cx="344060" cy="87678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27" name="꺾인 연결선 126"/>
          <p:cNvCxnSpPr>
            <a:stCxn id="105" idx="2"/>
            <a:endCxn id="109" idx="0"/>
          </p:cNvCxnSpPr>
          <p:nvPr/>
        </p:nvCxnSpPr>
        <p:spPr bwMode="auto">
          <a:xfrm rot="5400000">
            <a:off x="3775884" y="1932312"/>
            <a:ext cx="344060" cy="98670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28" name="순서도: 처리 127"/>
          <p:cNvSpPr/>
          <p:nvPr/>
        </p:nvSpPr>
        <p:spPr bwMode="auto">
          <a:xfrm>
            <a:off x="4637652" y="4121696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29" name="순서도: 처리 128"/>
          <p:cNvSpPr/>
          <p:nvPr/>
        </p:nvSpPr>
        <p:spPr bwMode="auto">
          <a:xfrm>
            <a:off x="5058226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투자프로젝트의 현금흐름</a:t>
            </a:r>
          </a:p>
        </p:txBody>
      </p:sp>
      <p:sp>
        <p:nvSpPr>
          <p:cNvPr id="130" name="순서도: 처리 129"/>
          <p:cNvSpPr/>
          <p:nvPr/>
        </p:nvSpPr>
        <p:spPr bwMode="auto">
          <a:xfrm>
            <a:off x="4637652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10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1" name="순서도: 처리 130"/>
          <p:cNvSpPr/>
          <p:nvPr/>
        </p:nvSpPr>
        <p:spPr bwMode="auto">
          <a:xfrm>
            <a:off x="6952557" y="4121696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최소요구수익률</a:t>
            </a:r>
          </a:p>
        </p:txBody>
      </p:sp>
      <p:sp>
        <p:nvSpPr>
          <p:cNvPr id="132" name="순서도: 처리 131"/>
          <p:cNvSpPr/>
          <p:nvPr/>
        </p:nvSpPr>
        <p:spPr bwMode="auto">
          <a:xfrm>
            <a:off x="6531983" y="4121696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11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33" name="꺾인 연결선 132"/>
          <p:cNvCxnSpPr>
            <a:stCxn id="118" idx="2"/>
            <a:endCxn id="128" idx="0"/>
          </p:cNvCxnSpPr>
          <p:nvPr/>
        </p:nvCxnSpPr>
        <p:spPr bwMode="auto">
          <a:xfrm rot="5400000">
            <a:off x="5702996" y="3482959"/>
            <a:ext cx="33265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4" name="꺾인 연결선 133"/>
          <p:cNvCxnSpPr>
            <a:stCxn id="115" idx="2"/>
            <a:endCxn id="128" idx="0"/>
          </p:cNvCxnSpPr>
          <p:nvPr/>
        </p:nvCxnSpPr>
        <p:spPr bwMode="auto">
          <a:xfrm rot="16200000" flipH="1">
            <a:off x="4752763" y="3477545"/>
            <a:ext cx="33265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5" name="꺾인 연결선 134"/>
          <p:cNvCxnSpPr>
            <a:stCxn id="112" idx="2"/>
            <a:endCxn id="128" idx="0"/>
          </p:cNvCxnSpPr>
          <p:nvPr/>
        </p:nvCxnSpPr>
        <p:spPr bwMode="auto">
          <a:xfrm rot="16200000" flipH="1">
            <a:off x="3821016" y="2545798"/>
            <a:ext cx="332656" cy="281913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36" name="꺾인 연결선 135"/>
          <p:cNvCxnSpPr>
            <a:stCxn id="121" idx="2"/>
            <a:endCxn id="128" idx="0"/>
          </p:cNvCxnSpPr>
          <p:nvPr/>
        </p:nvCxnSpPr>
        <p:spPr bwMode="auto">
          <a:xfrm rot="5400000">
            <a:off x="6634742" y="2551212"/>
            <a:ext cx="33265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37" name="순서도: 처리 136"/>
          <p:cNvSpPr/>
          <p:nvPr/>
        </p:nvSpPr>
        <p:spPr bwMode="auto">
          <a:xfrm>
            <a:off x="2695297" y="4121697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38" name="순서도: 처리 137"/>
          <p:cNvSpPr/>
          <p:nvPr/>
        </p:nvSpPr>
        <p:spPr bwMode="auto">
          <a:xfrm>
            <a:off x="3115871" y="4121697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감가상각과 법인세</a:t>
            </a:r>
          </a:p>
        </p:txBody>
      </p:sp>
      <p:sp>
        <p:nvSpPr>
          <p:cNvPr id="139" name="순서도: 처리 138"/>
          <p:cNvSpPr/>
          <p:nvPr/>
        </p:nvSpPr>
        <p:spPr bwMode="auto">
          <a:xfrm>
            <a:off x="2695297" y="4121697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9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40" name="직선 화살표 연결선 139"/>
          <p:cNvCxnSpPr>
            <a:stCxn id="138" idx="3"/>
            <a:endCxn id="130" idx="1"/>
          </p:cNvCxnSpPr>
          <p:nvPr/>
        </p:nvCxnSpPr>
        <p:spPr bwMode="auto">
          <a:xfrm flipV="1">
            <a:off x="4213821" y="4337720"/>
            <a:ext cx="423831" cy="1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sp>
        <p:nvSpPr>
          <p:cNvPr id="141" name="순서도: 처리 140"/>
          <p:cNvSpPr/>
          <p:nvPr/>
        </p:nvSpPr>
        <p:spPr bwMode="auto">
          <a:xfrm>
            <a:off x="1818513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2" name="순서도: 처리 141"/>
          <p:cNvSpPr/>
          <p:nvPr/>
        </p:nvSpPr>
        <p:spPr bwMode="auto">
          <a:xfrm>
            <a:off x="2239087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자본회수기간 분석</a:t>
            </a:r>
          </a:p>
        </p:txBody>
      </p:sp>
      <p:sp>
        <p:nvSpPr>
          <p:cNvPr id="143" name="순서도: 처리 142"/>
          <p:cNvSpPr/>
          <p:nvPr/>
        </p:nvSpPr>
        <p:spPr bwMode="auto">
          <a:xfrm>
            <a:off x="1818513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12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4" name="순서도: 처리 143"/>
          <p:cNvSpPr/>
          <p:nvPr/>
        </p:nvSpPr>
        <p:spPr bwMode="auto">
          <a:xfrm>
            <a:off x="3682006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5" name="순서도: 처리 144"/>
          <p:cNvSpPr/>
          <p:nvPr/>
        </p:nvSpPr>
        <p:spPr bwMode="auto">
          <a:xfrm>
            <a:off x="4102580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미래가치 분석</a:t>
            </a:r>
          </a:p>
        </p:txBody>
      </p:sp>
      <p:sp>
        <p:nvSpPr>
          <p:cNvPr id="146" name="순서도: 처리 145"/>
          <p:cNvSpPr/>
          <p:nvPr/>
        </p:nvSpPr>
        <p:spPr bwMode="auto">
          <a:xfrm>
            <a:off x="3682006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13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7" name="순서도: 처리 146"/>
          <p:cNvSpPr/>
          <p:nvPr/>
        </p:nvSpPr>
        <p:spPr bwMode="auto">
          <a:xfrm>
            <a:off x="5582471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48" name="순서도: 처리 147"/>
          <p:cNvSpPr/>
          <p:nvPr/>
        </p:nvSpPr>
        <p:spPr bwMode="auto">
          <a:xfrm>
            <a:off x="6003045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수익률 분석</a:t>
            </a:r>
          </a:p>
        </p:txBody>
      </p:sp>
      <p:sp>
        <p:nvSpPr>
          <p:cNvPr id="149" name="순서도: 처리 148"/>
          <p:cNvSpPr/>
          <p:nvPr/>
        </p:nvSpPr>
        <p:spPr bwMode="auto">
          <a:xfrm>
            <a:off x="5582471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16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0" name="순서도: 처리 149"/>
          <p:cNvSpPr/>
          <p:nvPr/>
        </p:nvSpPr>
        <p:spPr bwMode="auto">
          <a:xfrm>
            <a:off x="7445964" y="486916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1" name="순서도: 처리 150"/>
          <p:cNvSpPr/>
          <p:nvPr/>
        </p:nvSpPr>
        <p:spPr bwMode="auto">
          <a:xfrm>
            <a:off x="7866538" y="486916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수익</a:t>
            </a: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/</a:t>
            </a: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비용비율 분석</a:t>
            </a:r>
          </a:p>
        </p:txBody>
      </p:sp>
      <p:sp>
        <p:nvSpPr>
          <p:cNvPr id="152" name="순서도: 처리 151"/>
          <p:cNvSpPr/>
          <p:nvPr/>
        </p:nvSpPr>
        <p:spPr bwMode="auto">
          <a:xfrm>
            <a:off x="7445964" y="486916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17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3" name="순서도: 처리 152"/>
          <p:cNvSpPr/>
          <p:nvPr/>
        </p:nvSpPr>
        <p:spPr bwMode="auto">
          <a:xfrm>
            <a:off x="3682006" y="558924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4" name="순서도: 처리 153"/>
          <p:cNvSpPr/>
          <p:nvPr/>
        </p:nvSpPr>
        <p:spPr bwMode="auto">
          <a:xfrm>
            <a:off x="4102580" y="558924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현재가치 분석</a:t>
            </a:r>
          </a:p>
        </p:txBody>
      </p:sp>
      <p:sp>
        <p:nvSpPr>
          <p:cNvPr id="155" name="순서도: 처리 154"/>
          <p:cNvSpPr/>
          <p:nvPr/>
        </p:nvSpPr>
        <p:spPr bwMode="auto">
          <a:xfrm>
            <a:off x="3682006" y="558924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14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6" name="순서도: 처리 155"/>
          <p:cNvSpPr/>
          <p:nvPr/>
        </p:nvSpPr>
        <p:spPr bwMode="auto">
          <a:xfrm>
            <a:off x="3682006" y="6309320"/>
            <a:ext cx="1518524" cy="432048"/>
          </a:xfrm>
          <a:prstGeom prst="flowChartProcess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157" name="순서도: 처리 156"/>
          <p:cNvSpPr/>
          <p:nvPr/>
        </p:nvSpPr>
        <p:spPr bwMode="auto">
          <a:xfrm>
            <a:off x="4102580" y="6309320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연간등가 분석</a:t>
            </a:r>
          </a:p>
        </p:txBody>
      </p:sp>
      <p:sp>
        <p:nvSpPr>
          <p:cNvPr id="158" name="순서도: 처리 157"/>
          <p:cNvSpPr/>
          <p:nvPr/>
        </p:nvSpPr>
        <p:spPr bwMode="auto">
          <a:xfrm>
            <a:off x="3682006" y="6309320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15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59" name="꺾인 연결선 158"/>
          <p:cNvCxnSpPr>
            <a:stCxn id="128" idx="2"/>
            <a:endCxn id="141" idx="0"/>
          </p:cNvCxnSpPr>
          <p:nvPr/>
        </p:nvCxnSpPr>
        <p:spPr bwMode="auto">
          <a:xfrm rot="5400000">
            <a:off x="3829637" y="3301883"/>
            <a:ext cx="315416" cy="2819139"/>
          </a:xfrm>
          <a:prstGeom prst="bentConnector3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0" name="꺾인 연결선 159"/>
          <p:cNvCxnSpPr>
            <a:stCxn id="128" idx="2"/>
            <a:endCxn id="144" idx="0"/>
          </p:cNvCxnSpPr>
          <p:nvPr/>
        </p:nvCxnSpPr>
        <p:spPr bwMode="auto">
          <a:xfrm rot="5400000">
            <a:off x="4761383" y="4233629"/>
            <a:ext cx="315416" cy="95564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1" name="꺾인 연결선 160"/>
          <p:cNvCxnSpPr>
            <a:stCxn id="128" idx="2"/>
            <a:endCxn id="147" idx="0"/>
          </p:cNvCxnSpPr>
          <p:nvPr/>
        </p:nvCxnSpPr>
        <p:spPr bwMode="auto">
          <a:xfrm rot="16200000" flipH="1">
            <a:off x="5711615" y="4239042"/>
            <a:ext cx="315416" cy="944819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2" name="꺾인 연결선 161"/>
          <p:cNvCxnSpPr>
            <a:stCxn id="128" idx="2"/>
            <a:endCxn id="150" idx="0"/>
          </p:cNvCxnSpPr>
          <p:nvPr/>
        </p:nvCxnSpPr>
        <p:spPr bwMode="auto">
          <a:xfrm rot="16200000" flipH="1">
            <a:off x="6643362" y="3307296"/>
            <a:ext cx="315416" cy="2808312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sm" len="sm"/>
          </a:ln>
          <a:effectLst/>
        </p:spPr>
      </p:cxnSp>
      <p:cxnSp>
        <p:nvCxnSpPr>
          <p:cNvPr id="163" name="직선 연결선 162"/>
          <p:cNvCxnSpPr>
            <a:stCxn id="111" idx="1"/>
          </p:cNvCxnSpPr>
          <p:nvPr/>
        </p:nvCxnSpPr>
        <p:spPr bwMode="auto">
          <a:xfrm flipH="1">
            <a:off x="1619672" y="2813720"/>
            <a:ext cx="107562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4" name="직선 연결선 163"/>
          <p:cNvCxnSpPr/>
          <p:nvPr/>
        </p:nvCxnSpPr>
        <p:spPr bwMode="auto">
          <a:xfrm>
            <a:off x="1619672" y="2813720"/>
            <a:ext cx="0" cy="1897731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5" name="직선 연결선 164"/>
          <p:cNvCxnSpPr/>
          <p:nvPr/>
        </p:nvCxnSpPr>
        <p:spPr bwMode="auto">
          <a:xfrm>
            <a:off x="1619672" y="4711452"/>
            <a:ext cx="116839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6" name="직선 연결선 165"/>
          <p:cNvCxnSpPr>
            <a:stCxn id="144" idx="2"/>
          </p:cNvCxnSpPr>
          <p:nvPr/>
        </p:nvCxnSpPr>
        <p:spPr bwMode="auto">
          <a:xfrm>
            <a:off x="444126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7" name="직선 연결선 166"/>
          <p:cNvCxnSpPr>
            <a:stCxn id="153" idx="2"/>
            <a:endCxn id="156" idx="0"/>
          </p:cNvCxnSpPr>
          <p:nvPr/>
        </p:nvCxnSpPr>
        <p:spPr bwMode="auto">
          <a:xfrm>
            <a:off x="4441268" y="602128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  <p:cxnSp>
        <p:nvCxnSpPr>
          <p:cNvPr id="168" name="직선 연결선 167"/>
          <p:cNvCxnSpPr/>
          <p:nvPr/>
        </p:nvCxnSpPr>
        <p:spPr bwMode="auto">
          <a:xfrm>
            <a:off x="7308304" y="4553743"/>
            <a:ext cx="0" cy="157708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순서도: 처리 77"/>
          <p:cNvSpPr/>
          <p:nvPr/>
        </p:nvSpPr>
        <p:spPr bwMode="auto">
          <a:xfrm>
            <a:off x="7866538" y="5589238"/>
            <a:ext cx="1097950" cy="432048"/>
          </a:xfrm>
          <a:prstGeom prst="flowChartProcess">
            <a:avLst/>
          </a:prstGeom>
          <a:solidFill>
            <a:srgbClr val="FFFF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36000" tIns="36000" rIns="36000" bIns="36000" rtlCol="0" anchor="ctr"/>
          <a:lstStyle/>
          <a:p>
            <a:pPr algn="ctr" latinLnBrk="0"/>
            <a:r>
              <a:rPr lang="ko-KR" altLang="en-US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공공사업 프로젝트 평가</a:t>
            </a:r>
          </a:p>
        </p:txBody>
      </p:sp>
      <p:sp>
        <p:nvSpPr>
          <p:cNvPr id="79" name="순서도: 처리 78"/>
          <p:cNvSpPr/>
          <p:nvPr/>
        </p:nvSpPr>
        <p:spPr bwMode="auto">
          <a:xfrm>
            <a:off x="7445964" y="5589238"/>
            <a:ext cx="420574" cy="432048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36000" rIns="0" bIns="36000" rtlCol="0" anchor="ctr"/>
          <a:lstStyle/>
          <a:p>
            <a: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</a:pPr>
            <a:r>
              <a:rPr lang="en-US" altLang="ko-KR" sz="1000" b="1" dirty="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18</a:t>
            </a:r>
            <a:endParaRPr lang="ko-KR" altLang="en-US" sz="10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80" name="직선 연결선 79"/>
          <p:cNvCxnSpPr/>
          <p:nvPr/>
        </p:nvCxnSpPr>
        <p:spPr bwMode="auto">
          <a:xfrm>
            <a:off x="8244408" y="5301208"/>
            <a:ext cx="0" cy="28803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461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1027"/>
          <p:cNvSpPr txBox="1">
            <a:spLocks noChangeArrowheads="1"/>
          </p:cNvSpPr>
          <p:nvPr/>
        </p:nvSpPr>
        <p:spPr bwMode="auto">
          <a:xfrm>
            <a:off x="593725" y="1066800"/>
            <a:ext cx="8335963" cy="134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q"/>
            </a:pPr>
            <a:r>
              <a:rPr kumimoji="0" lang="ko-KR" altLang="en-US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현금흐름의 분석은 반드시 연간단위로 이루어지는가</a:t>
            </a:r>
            <a:r>
              <a:rPr kumimoji="0" lang="en-US" altLang="ko-KR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</a:p>
          <a:p>
            <a:pPr eaLnBrk="0" latinLnBrk="0" hangingPunct="0">
              <a:spcBef>
                <a:spcPct val="20000"/>
              </a:spcBef>
              <a:spcAft>
                <a:spcPct val="20000"/>
              </a:spcAft>
              <a:buFont typeface="Wingdings" pitchFamily="2" charset="2"/>
              <a:buChar char="q"/>
            </a:pPr>
            <a:r>
              <a:rPr kumimoji="0" lang="ko-KR" altLang="en-US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현금흐름이 연간보다 자주 발생한다면, 경제적 등가를 어떻게 계산해야 할까</a:t>
            </a:r>
            <a:r>
              <a:rPr kumimoji="0" lang="en-US" altLang="ko-KR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</a:p>
        </p:txBody>
      </p:sp>
      <p:sp>
        <p:nvSpPr>
          <p:cNvPr id="39940" name="Text Box 1028"/>
          <p:cNvSpPr txBox="1">
            <a:spLocks noChangeArrowheads="1"/>
          </p:cNvSpPr>
          <p:nvPr/>
        </p:nvSpPr>
        <p:spPr bwMode="auto">
          <a:xfrm>
            <a:off x="4165600" y="152400"/>
            <a:ext cx="8032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초점</a:t>
            </a:r>
          </a:p>
        </p:txBody>
      </p:sp>
      <p:pic>
        <p:nvPicPr>
          <p:cNvPr id="4101" name="Picture 1030" descr="1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4575" y="3886200"/>
            <a:ext cx="3886200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036" descr="이미지를 클릭하시면 창이 닫힙니다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775" y="3886200"/>
            <a:ext cx="2105025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13596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601788" y="152400"/>
            <a:ext cx="5930900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프로젝트 기간에 따른 분석 단위기간 설정</a:t>
            </a:r>
          </a:p>
        </p:txBody>
      </p:sp>
      <p:sp>
        <p:nvSpPr>
          <p:cNvPr id="132" name="TextBox 70"/>
          <p:cNvSpPr txBox="1">
            <a:spLocks noChangeArrowheads="1"/>
          </p:cNvSpPr>
          <p:nvPr/>
        </p:nvSpPr>
        <p:spPr bwMode="auto">
          <a:xfrm>
            <a:off x="539750" y="1052513"/>
            <a:ext cx="8604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기간이 </a:t>
            </a:r>
            <a:r>
              <a:rPr kumimoji="0" lang="en-US" altLang="ko-KR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이라면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? 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단위의 현금흐름 추정 후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이자율 이용 </a:t>
            </a:r>
          </a:p>
        </p:txBody>
      </p:sp>
      <p:cxnSp>
        <p:nvCxnSpPr>
          <p:cNvPr id="5144" name="직선 화살표 연결선 49"/>
          <p:cNvCxnSpPr>
            <a:cxnSpLocks noChangeShapeType="1"/>
          </p:cNvCxnSpPr>
          <p:nvPr/>
        </p:nvCxnSpPr>
        <p:spPr bwMode="auto">
          <a:xfrm>
            <a:off x="403225" y="4140200"/>
            <a:ext cx="8272463" cy="95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7" name="TextBox 62"/>
          <p:cNvSpPr txBox="1">
            <a:spLocks noChangeArrowheads="1"/>
          </p:cNvSpPr>
          <p:nvPr/>
        </p:nvSpPr>
        <p:spPr bwMode="auto">
          <a:xfrm>
            <a:off x="936625" y="4140200"/>
            <a:ext cx="304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9" name="TextBox 64"/>
          <p:cNvSpPr txBox="1">
            <a:spLocks noChangeArrowheads="1"/>
          </p:cNvSpPr>
          <p:nvPr/>
        </p:nvSpPr>
        <p:spPr bwMode="auto">
          <a:xfrm>
            <a:off x="1546225" y="4140200"/>
            <a:ext cx="304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1" name="TextBox 66"/>
          <p:cNvSpPr txBox="1">
            <a:spLocks noChangeArrowheads="1"/>
          </p:cNvSpPr>
          <p:nvPr/>
        </p:nvSpPr>
        <p:spPr bwMode="auto">
          <a:xfrm>
            <a:off x="2155825" y="4140200"/>
            <a:ext cx="3063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3" name="TextBox 68"/>
          <p:cNvSpPr txBox="1">
            <a:spLocks noChangeArrowheads="1"/>
          </p:cNvSpPr>
          <p:nvPr/>
        </p:nvSpPr>
        <p:spPr bwMode="auto">
          <a:xfrm>
            <a:off x="2767013" y="4140200"/>
            <a:ext cx="304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5" name="TextBox 70"/>
          <p:cNvSpPr txBox="1">
            <a:spLocks noChangeArrowheads="1"/>
          </p:cNvSpPr>
          <p:nvPr/>
        </p:nvSpPr>
        <p:spPr bwMode="auto">
          <a:xfrm>
            <a:off x="3300413" y="41402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6" name="TextBox 71"/>
          <p:cNvSpPr txBox="1">
            <a:spLocks noChangeArrowheads="1"/>
          </p:cNvSpPr>
          <p:nvPr/>
        </p:nvSpPr>
        <p:spPr bwMode="auto">
          <a:xfrm>
            <a:off x="250825" y="414020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kern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5151" name="직선 화살표 연결선 52"/>
          <p:cNvCxnSpPr>
            <a:cxnSpLocks noChangeShapeType="1"/>
          </p:cNvCxnSpPr>
          <p:nvPr/>
        </p:nvCxnSpPr>
        <p:spPr bwMode="auto">
          <a:xfrm flipV="1">
            <a:off x="1089025" y="3775075"/>
            <a:ext cx="0" cy="3651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2" name="직선 화살표 연결선 54"/>
          <p:cNvCxnSpPr>
            <a:cxnSpLocks noChangeShapeType="1"/>
          </p:cNvCxnSpPr>
          <p:nvPr/>
        </p:nvCxnSpPr>
        <p:spPr bwMode="auto">
          <a:xfrm flipV="1">
            <a:off x="1698625" y="3670300"/>
            <a:ext cx="0" cy="4699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3" name="직선 화살표 연결선 56"/>
          <p:cNvCxnSpPr>
            <a:cxnSpLocks noChangeShapeType="1"/>
          </p:cNvCxnSpPr>
          <p:nvPr/>
        </p:nvCxnSpPr>
        <p:spPr bwMode="auto">
          <a:xfrm flipV="1">
            <a:off x="2308225" y="3565525"/>
            <a:ext cx="0" cy="57467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4" name="직선 화살표 연결선 58"/>
          <p:cNvCxnSpPr>
            <a:cxnSpLocks noChangeShapeType="1"/>
          </p:cNvCxnSpPr>
          <p:nvPr/>
        </p:nvCxnSpPr>
        <p:spPr bwMode="auto">
          <a:xfrm flipV="1">
            <a:off x="2919413" y="3460750"/>
            <a:ext cx="0" cy="679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5" name="직선 화살표 연결선 60"/>
          <p:cNvCxnSpPr>
            <a:cxnSpLocks noChangeShapeType="1"/>
          </p:cNvCxnSpPr>
          <p:nvPr/>
        </p:nvCxnSpPr>
        <p:spPr bwMode="auto">
          <a:xfrm flipV="1">
            <a:off x="3529013" y="3357563"/>
            <a:ext cx="0" cy="7826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6" name="직선 화살표 연결선 58"/>
          <p:cNvCxnSpPr>
            <a:cxnSpLocks noChangeShapeType="1"/>
          </p:cNvCxnSpPr>
          <p:nvPr/>
        </p:nvCxnSpPr>
        <p:spPr bwMode="auto">
          <a:xfrm flipV="1">
            <a:off x="7461250" y="3460750"/>
            <a:ext cx="0" cy="6794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57" name="직선 화살표 연결선 60"/>
          <p:cNvCxnSpPr>
            <a:cxnSpLocks noChangeShapeType="1"/>
          </p:cNvCxnSpPr>
          <p:nvPr/>
        </p:nvCxnSpPr>
        <p:spPr bwMode="auto">
          <a:xfrm flipV="1">
            <a:off x="8070850" y="3357563"/>
            <a:ext cx="0" cy="7826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3" name="TextBox 68"/>
          <p:cNvSpPr txBox="1">
            <a:spLocks noChangeArrowheads="1"/>
          </p:cNvSpPr>
          <p:nvPr/>
        </p:nvSpPr>
        <p:spPr bwMode="auto">
          <a:xfrm>
            <a:off x="7219950" y="4140200"/>
            <a:ext cx="485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5" name="TextBox 70"/>
          <p:cNvSpPr txBox="1">
            <a:spLocks noChangeArrowheads="1"/>
          </p:cNvSpPr>
          <p:nvPr/>
        </p:nvSpPr>
        <p:spPr bwMode="auto">
          <a:xfrm>
            <a:off x="7842250" y="41402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6" name="TextBox 70"/>
          <p:cNvSpPr txBox="1">
            <a:spLocks noChangeArrowheads="1"/>
          </p:cNvSpPr>
          <p:nvPr/>
        </p:nvSpPr>
        <p:spPr bwMode="auto">
          <a:xfrm>
            <a:off x="5194300" y="414020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…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7" name="TextBox 70"/>
          <p:cNvSpPr txBox="1">
            <a:spLocks noChangeArrowheads="1"/>
          </p:cNvSpPr>
          <p:nvPr/>
        </p:nvSpPr>
        <p:spPr bwMode="auto">
          <a:xfrm>
            <a:off x="8388350" y="4140200"/>
            <a:ext cx="755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분기</a:t>
            </a:r>
            <a:endParaRPr kumimoji="0" lang="ko-KR" altLang="en-US" kern="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8" name="TextBox 70"/>
          <p:cNvSpPr txBox="1">
            <a:spLocks noChangeArrowheads="1"/>
          </p:cNvSpPr>
          <p:nvPr/>
        </p:nvSpPr>
        <p:spPr bwMode="auto">
          <a:xfrm>
            <a:off x="539750" y="2852738"/>
            <a:ext cx="8604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기간이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이라면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? 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분기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단위의 현금흐름 추정 후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분기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이자율 이용 </a:t>
            </a:r>
          </a:p>
        </p:txBody>
      </p:sp>
      <p:cxnSp>
        <p:nvCxnSpPr>
          <p:cNvPr id="5163" name="직선 화살표 연결선 49"/>
          <p:cNvCxnSpPr>
            <a:cxnSpLocks noChangeShapeType="1"/>
          </p:cNvCxnSpPr>
          <p:nvPr/>
        </p:nvCxnSpPr>
        <p:spPr bwMode="auto">
          <a:xfrm>
            <a:off x="403225" y="5876925"/>
            <a:ext cx="8272463" cy="95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0" name="TextBox 62"/>
          <p:cNvSpPr txBox="1">
            <a:spLocks noChangeArrowheads="1"/>
          </p:cNvSpPr>
          <p:nvPr/>
        </p:nvSpPr>
        <p:spPr bwMode="auto">
          <a:xfrm>
            <a:off x="936625" y="5876925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1" name="TextBox 64"/>
          <p:cNvSpPr txBox="1">
            <a:spLocks noChangeArrowheads="1"/>
          </p:cNvSpPr>
          <p:nvPr/>
        </p:nvSpPr>
        <p:spPr bwMode="auto">
          <a:xfrm>
            <a:off x="1546225" y="5876925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2" name="TextBox 66"/>
          <p:cNvSpPr txBox="1">
            <a:spLocks noChangeArrowheads="1"/>
          </p:cNvSpPr>
          <p:nvPr/>
        </p:nvSpPr>
        <p:spPr bwMode="auto">
          <a:xfrm>
            <a:off x="2155825" y="5876925"/>
            <a:ext cx="30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3" name="TextBox 68"/>
          <p:cNvSpPr txBox="1">
            <a:spLocks noChangeArrowheads="1"/>
          </p:cNvSpPr>
          <p:nvPr/>
        </p:nvSpPr>
        <p:spPr bwMode="auto">
          <a:xfrm>
            <a:off x="2767013" y="5876925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4" name="TextBox 70"/>
          <p:cNvSpPr txBox="1">
            <a:spLocks noChangeArrowheads="1"/>
          </p:cNvSpPr>
          <p:nvPr/>
        </p:nvSpPr>
        <p:spPr bwMode="auto">
          <a:xfrm>
            <a:off x="3300413" y="5876925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75" name="TextBox 71"/>
          <p:cNvSpPr txBox="1">
            <a:spLocks noChangeArrowheads="1"/>
          </p:cNvSpPr>
          <p:nvPr/>
        </p:nvSpPr>
        <p:spPr bwMode="auto">
          <a:xfrm>
            <a:off x="250825" y="5876925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kern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5170" name="직선 화살표 연결선 52"/>
          <p:cNvCxnSpPr>
            <a:cxnSpLocks noChangeShapeType="1"/>
          </p:cNvCxnSpPr>
          <p:nvPr/>
        </p:nvCxnSpPr>
        <p:spPr bwMode="auto">
          <a:xfrm flipV="1">
            <a:off x="1089025" y="5511800"/>
            <a:ext cx="0" cy="3651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71" name="직선 화살표 연결선 54"/>
          <p:cNvCxnSpPr>
            <a:cxnSpLocks noChangeShapeType="1"/>
          </p:cNvCxnSpPr>
          <p:nvPr/>
        </p:nvCxnSpPr>
        <p:spPr bwMode="auto">
          <a:xfrm flipV="1">
            <a:off x="1698625" y="5407025"/>
            <a:ext cx="0" cy="4699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72" name="직선 화살표 연결선 56"/>
          <p:cNvCxnSpPr>
            <a:cxnSpLocks noChangeShapeType="1"/>
          </p:cNvCxnSpPr>
          <p:nvPr/>
        </p:nvCxnSpPr>
        <p:spPr bwMode="auto">
          <a:xfrm flipV="1">
            <a:off x="2308225" y="5303838"/>
            <a:ext cx="0" cy="57308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73" name="직선 화살표 연결선 58"/>
          <p:cNvCxnSpPr>
            <a:cxnSpLocks noChangeShapeType="1"/>
          </p:cNvCxnSpPr>
          <p:nvPr/>
        </p:nvCxnSpPr>
        <p:spPr bwMode="auto">
          <a:xfrm flipV="1">
            <a:off x="2919413" y="5199063"/>
            <a:ext cx="0" cy="67786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74" name="직선 화살표 연결선 60"/>
          <p:cNvCxnSpPr>
            <a:cxnSpLocks noChangeShapeType="1"/>
          </p:cNvCxnSpPr>
          <p:nvPr/>
        </p:nvCxnSpPr>
        <p:spPr bwMode="auto">
          <a:xfrm flipV="1">
            <a:off x="3529013" y="5094288"/>
            <a:ext cx="0" cy="7826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75" name="직선 화살표 연결선 58"/>
          <p:cNvCxnSpPr>
            <a:cxnSpLocks noChangeShapeType="1"/>
          </p:cNvCxnSpPr>
          <p:nvPr/>
        </p:nvCxnSpPr>
        <p:spPr bwMode="auto">
          <a:xfrm flipV="1">
            <a:off x="7461250" y="5199063"/>
            <a:ext cx="0" cy="677862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76" name="직선 화살표 연결선 60"/>
          <p:cNvCxnSpPr>
            <a:cxnSpLocks noChangeShapeType="1"/>
          </p:cNvCxnSpPr>
          <p:nvPr/>
        </p:nvCxnSpPr>
        <p:spPr bwMode="auto">
          <a:xfrm flipV="1">
            <a:off x="8070850" y="5094288"/>
            <a:ext cx="0" cy="7826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3" name="TextBox 68"/>
          <p:cNvSpPr txBox="1">
            <a:spLocks noChangeArrowheads="1"/>
          </p:cNvSpPr>
          <p:nvPr/>
        </p:nvSpPr>
        <p:spPr bwMode="auto">
          <a:xfrm>
            <a:off x="7219950" y="5876925"/>
            <a:ext cx="4857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4" name="TextBox 70"/>
          <p:cNvSpPr txBox="1">
            <a:spLocks noChangeArrowheads="1"/>
          </p:cNvSpPr>
          <p:nvPr/>
        </p:nvSpPr>
        <p:spPr bwMode="auto">
          <a:xfrm>
            <a:off x="7842250" y="5876925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5" name="TextBox 70"/>
          <p:cNvSpPr txBox="1">
            <a:spLocks noChangeArrowheads="1"/>
          </p:cNvSpPr>
          <p:nvPr/>
        </p:nvSpPr>
        <p:spPr bwMode="auto">
          <a:xfrm>
            <a:off x="5194300" y="5876925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…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86" name="TextBox 70"/>
          <p:cNvSpPr txBox="1">
            <a:spLocks noChangeArrowheads="1"/>
          </p:cNvSpPr>
          <p:nvPr/>
        </p:nvSpPr>
        <p:spPr bwMode="auto">
          <a:xfrm>
            <a:off x="8388350" y="5876925"/>
            <a:ext cx="755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월</a:t>
            </a:r>
          </a:p>
        </p:txBody>
      </p:sp>
      <p:sp>
        <p:nvSpPr>
          <p:cNvPr id="187" name="TextBox 70"/>
          <p:cNvSpPr txBox="1">
            <a:spLocks noChangeArrowheads="1"/>
          </p:cNvSpPr>
          <p:nvPr/>
        </p:nvSpPr>
        <p:spPr bwMode="auto">
          <a:xfrm>
            <a:off x="539750" y="4591050"/>
            <a:ext cx="8496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프로젝트 기간이 </a:t>
            </a:r>
            <a:r>
              <a:rPr kumimoji="0" lang="en-US" altLang="ko-KR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이라면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? 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월간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단위의 현금흐름 추정 후</a:t>
            </a:r>
            <a:r>
              <a:rPr kumimoji="0" lang="en-US" altLang="ko-KR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월간</a:t>
            </a:r>
            <a:r>
              <a:rPr kumimoji="0" lang="ko-KR" altLang="en-US" kern="0" dirty="0">
                <a:solidFill>
                  <a:srgbClr val="0000FF"/>
                </a:solidFill>
                <a:effectLst/>
                <a:latin typeface="HY헤드라인M" pitchFamily="18" charset="-127"/>
                <a:ea typeface="HY헤드라인M" pitchFamily="18" charset="-127"/>
              </a:rPr>
              <a:t> 이자율 이용</a:t>
            </a: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cxnSp>
        <p:nvCxnSpPr>
          <p:cNvPr id="76" name="직선 화살표 연결선 49"/>
          <p:cNvCxnSpPr>
            <a:cxnSpLocks noChangeShapeType="1"/>
          </p:cNvCxnSpPr>
          <p:nvPr/>
        </p:nvCxnSpPr>
        <p:spPr bwMode="auto">
          <a:xfrm>
            <a:off x="403225" y="2340620"/>
            <a:ext cx="8272463" cy="9525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7" name="TextBox 62"/>
          <p:cNvSpPr txBox="1">
            <a:spLocks noChangeArrowheads="1"/>
          </p:cNvSpPr>
          <p:nvPr/>
        </p:nvSpPr>
        <p:spPr bwMode="auto">
          <a:xfrm>
            <a:off x="936625" y="2340620"/>
            <a:ext cx="304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8" name="TextBox 64"/>
          <p:cNvSpPr txBox="1">
            <a:spLocks noChangeArrowheads="1"/>
          </p:cNvSpPr>
          <p:nvPr/>
        </p:nvSpPr>
        <p:spPr bwMode="auto">
          <a:xfrm>
            <a:off x="1546225" y="2340620"/>
            <a:ext cx="304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9" name="TextBox 66"/>
          <p:cNvSpPr txBox="1">
            <a:spLocks noChangeArrowheads="1"/>
          </p:cNvSpPr>
          <p:nvPr/>
        </p:nvSpPr>
        <p:spPr bwMode="auto">
          <a:xfrm>
            <a:off x="2155825" y="2340620"/>
            <a:ext cx="3063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0" name="TextBox 68"/>
          <p:cNvSpPr txBox="1">
            <a:spLocks noChangeArrowheads="1"/>
          </p:cNvSpPr>
          <p:nvPr/>
        </p:nvSpPr>
        <p:spPr bwMode="auto">
          <a:xfrm>
            <a:off x="2767013" y="2340620"/>
            <a:ext cx="304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1" name="TextBox 70"/>
          <p:cNvSpPr txBox="1">
            <a:spLocks noChangeArrowheads="1"/>
          </p:cNvSpPr>
          <p:nvPr/>
        </p:nvSpPr>
        <p:spPr bwMode="auto">
          <a:xfrm>
            <a:off x="3300413" y="234062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2" name="TextBox 71"/>
          <p:cNvSpPr txBox="1">
            <a:spLocks noChangeArrowheads="1"/>
          </p:cNvSpPr>
          <p:nvPr/>
        </p:nvSpPr>
        <p:spPr bwMode="auto">
          <a:xfrm>
            <a:off x="250825" y="2340620"/>
            <a:ext cx="3048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0</a:t>
            </a:r>
            <a:endParaRPr kumimoji="0" lang="ko-KR" altLang="en-US" kern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cxnSp>
        <p:nvCxnSpPr>
          <p:cNvPr id="94" name="직선 화살표 연결선 52"/>
          <p:cNvCxnSpPr>
            <a:cxnSpLocks noChangeShapeType="1"/>
          </p:cNvCxnSpPr>
          <p:nvPr/>
        </p:nvCxnSpPr>
        <p:spPr bwMode="auto">
          <a:xfrm flipV="1">
            <a:off x="1089025" y="1975495"/>
            <a:ext cx="0" cy="36512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직선 화살표 연결선 54"/>
          <p:cNvCxnSpPr>
            <a:cxnSpLocks noChangeShapeType="1"/>
          </p:cNvCxnSpPr>
          <p:nvPr/>
        </p:nvCxnSpPr>
        <p:spPr bwMode="auto">
          <a:xfrm flipV="1">
            <a:off x="1698625" y="1870720"/>
            <a:ext cx="0" cy="4699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" name="직선 화살표 연결선 56"/>
          <p:cNvCxnSpPr>
            <a:cxnSpLocks noChangeShapeType="1"/>
          </p:cNvCxnSpPr>
          <p:nvPr/>
        </p:nvCxnSpPr>
        <p:spPr bwMode="auto">
          <a:xfrm flipV="1">
            <a:off x="2308225" y="1765945"/>
            <a:ext cx="0" cy="57467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" name="직선 화살표 연결선 58"/>
          <p:cNvCxnSpPr>
            <a:cxnSpLocks noChangeShapeType="1"/>
          </p:cNvCxnSpPr>
          <p:nvPr/>
        </p:nvCxnSpPr>
        <p:spPr bwMode="auto">
          <a:xfrm flipV="1">
            <a:off x="2919413" y="1661170"/>
            <a:ext cx="0" cy="67945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" name="직선 화살표 연결선 60"/>
          <p:cNvCxnSpPr>
            <a:cxnSpLocks noChangeShapeType="1"/>
          </p:cNvCxnSpPr>
          <p:nvPr/>
        </p:nvCxnSpPr>
        <p:spPr bwMode="auto">
          <a:xfrm flipV="1">
            <a:off x="3529013" y="1557983"/>
            <a:ext cx="0" cy="7826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9" name="직선 화살표 연결선 58"/>
          <p:cNvCxnSpPr>
            <a:cxnSpLocks noChangeShapeType="1"/>
          </p:cNvCxnSpPr>
          <p:nvPr/>
        </p:nvCxnSpPr>
        <p:spPr bwMode="auto">
          <a:xfrm flipV="1">
            <a:off x="7461250" y="1661170"/>
            <a:ext cx="0" cy="67945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직선 화살표 연결선 60"/>
          <p:cNvCxnSpPr>
            <a:cxnSpLocks noChangeShapeType="1"/>
          </p:cNvCxnSpPr>
          <p:nvPr/>
        </p:nvCxnSpPr>
        <p:spPr bwMode="auto">
          <a:xfrm flipV="1">
            <a:off x="8070850" y="1557983"/>
            <a:ext cx="0" cy="7826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" name="TextBox 68"/>
          <p:cNvSpPr txBox="1">
            <a:spLocks noChangeArrowheads="1"/>
          </p:cNvSpPr>
          <p:nvPr/>
        </p:nvSpPr>
        <p:spPr bwMode="auto">
          <a:xfrm>
            <a:off x="7219950" y="2340620"/>
            <a:ext cx="4857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11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2" name="TextBox 70"/>
          <p:cNvSpPr txBox="1">
            <a:spLocks noChangeArrowheads="1"/>
          </p:cNvSpPr>
          <p:nvPr/>
        </p:nvSpPr>
        <p:spPr bwMode="auto">
          <a:xfrm>
            <a:off x="7842250" y="234062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12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3" name="TextBox 70"/>
          <p:cNvSpPr txBox="1">
            <a:spLocks noChangeArrowheads="1"/>
          </p:cNvSpPr>
          <p:nvPr/>
        </p:nvSpPr>
        <p:spPr bwMode="auto">
          <a:xfrm>
            <a:off x="5194300" y="2340620"/>
            <a:ext cx="4572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kern="0" dirty="0">
                <a:solidFill>
                  <a:sysClr val="windowText" lastClr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…</a:t>
            </a:r>
            <a:endParaRPr kumimoji="0" lang="ko-KR" altLang="en-US" kern="0" dirty="0">
              <a:solidFill>
                <a:sysClr val="windowText" lastClr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4" name="TextBox 70"/>
          <p:cNvSpPr txBox="1">
            <a:spLocks noChangeArrowheads="1"/>
          </p:cNvSpPr>
          <p:nvPr/>
        </p:nvSpPr>
        <p:spPr bwMode="auto">
          <a:xfrm>
            <a:off x="8388350" y="2340620"/>
            <a:ext cx="755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kern="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</a:p>
        </p:txBody>
      </p:sp>
      <p:sp>
        <p:nvSpPr>
          <p:cNvPr id="2" name="타원 1"/>
          <p:cNvSpPr/>
          <p:nvPr/>
        </p:nvSpPr>
        <p:spPr bwMode="auto">
          <a:xfrm>
            <a:off x="6815546" y="2100261"/>
            <a:ext cx="576064" cy="223855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ysDash"/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1876" y="1680741"/>
            <a:ext cx="13211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80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년</a:t>
            </a:r>
            <a:r>
              <a:rPr lang="ko-KR" altLang="en-US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동안의 현금 흐름을</a:t>
            </a:r>
            <a:endParaRPr lang="en-US" altLang="ko-KR" sz="80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r"/>
            <a:r>
              <a:rPr lang="ko-KR" altLang="en-US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돈의 시간적 가치를 </a:t>
            </a:r>
            <a:endParaRPr lang="en-US" altLang="ko-KR" sz="80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r"/>
            <a:r>
              <a:rPr lang="ko-KR" altLang="en-US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무시한 채 합산하여 표시</a:t>
            </a:r>
          </a:p>
        </p:txBody>
      </p:sp>
      <p:sp>
        <p:nvSpPr>
          <p:cNvPr id="6" name="원호 5"/>
          <p:cNvSpPr/>
          <p:nvPr/>
        </p:nvSpPr>
        <p:spPr bwMode="auto">
          <a:xfrm flipH="1">
            <a:off x="7103578" y="1888686"/>
            <a:ext cx="738672" cy="414339"/>
          </a:xfrm>
          <a:prstGeom prst="arc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4" name="타원 63"/>
          <p:cNvSpPr/>
          <p:nvPr/>
        </p:nvSpPr>
        <p:spPr bwMode="auto">
          <a:xfrm>
            <a:off x="6815546" y="3906549"/>
            <a:ext cx="576064" cy="223855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ysDash"/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762640" y="3487029"/>
            <a:ext cx="1340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80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분기</a:t>
            </a:r>
            <a:r>
              <a:rPr lang="ko-KR" altLang="en-US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동안의 현금 흐름을</a:t>
            </a:r>
            <a:endParaRPr lang="en-US" altLang="ko-KR" sz="80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r"/>
            <a:r>
              <a:rPr lang="ko-KR" altLang="en-US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돈의 시간적 가치를 </a:t>
            </a:r>
            <a:endParaRPr lang="en-US" altLang="ko-KR" sz="80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r"/>
            <a:r>
              <a:rPr lang="ko-KR" altLang="en-US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무시한 채 합산하여 표시</a:t>
            </a:r>
          </a:p>
        </p:txBody>
      </p:sp>
      <p:sp>
        <p:nvSpPr>
          <p:cNvPr id="66" name="원호 65"/>
          <p:cNvSpPr/>
          <p:nvPr/>
        </p:nvSpPr>
        <p:spPr bwMode="auto">
          <a:xfrm flipH="1">
            <a:off x="7103578" y="3694974"/>
            <a:ext cx="738672" cy="414339"/>
          </a:xfrm>
          <a:prstGeom prst="arc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7" name="타원 66"/>
          <p:cNvSpPr/>
          <p:nvPr/>
        </p:nvSpPr>
        <p:spPr bwMode="auto">
          <a:xfrm>
            <a:off x="6815546" y="5636062"/>
            <a:ext cx="576064" cy="223855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  <a:prstDash val="sysDash"/>
            <a:round/>
            <a:headEnd/>
            <a:tailEnd/>
          </a:ln>
          <a:effectLst/>
        </p:spPr>
        <p:txBody>
          <a:bodyPr rtlCol="0" anchor="ctr"/>
          <a:lstStyle/>
          <a:p>
            <a:pPr marL="0" marR="0" indent="0" algn="ctr" defTabSz="914400" eaLnBrk="1" hangingPunct="1">
              <a:lnSpc>
                <a:spcPct val="100000"/>
              </a:lnSpc>
              <a:buClrTx/>
              <a:buSzTx/>
              <a:buFontTx/>
              <a:buNone/>
              <a:tabLst/>
            </a:pPr>
            <a:endParaRPr lang="ko-KR" altLang="en-US" sz="1400" b="1" dirty="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762640" y="5216542"/>
            <a:ext cx="1340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  <a:r>
              <a:rPr lang="ko-KR" altLang="en-US" sz="800">
                <a:solidFill>
                  <a:srgbClr val="FF0000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개월</a:t>
            </a:r>
            <a:r>
              <a:rPr lang="ko-KR" altLang="en-US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동안의 현금 흐름을</a:t>
            </a:r>
            <a:endParaRPr lang="en-US" altLang="ko-KR" sz="80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r"/>
            <a:r>
              <a:rPr lang="ko-KR" altLang="en-US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돈의 시간적 가치를 </a:t>
            </a:r>
            <a:endParaRPr lang="en-US" altLang="ko-KR" sz="800">
              <a:effectLst/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r"/>
            <a:r>
              <a:rPr lang="ko-KR" altLang="en-US" sz="800"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무시한 채 합산하여 표시</a:t>
            </a:r>
          </a:p>
        </p:txBody>
      </p:sp>
      <p:sp>
        <p:nvSpPr>
          <p:cNvPr id="69" name="원호 68"/>
          <p:cNvSpPr/>
          <p:nvPr/>
        </p:nvSpPr>
        <p:spPr bwMode="auto">
          <a:xfrm flipH="1">
            <a:off x="7103578" y="5424487"/>
            <a:ext cx="738672" cy="414339"/>
          </a:xfrm>
          <a:prstGeom prst="arc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7" name="그룹 6"/>
          <p:cNvGrpSpPr/>
          <p:nvPr/>
        </p:nvGrpSpPr>
        <p:grpSpPr>
          <a:xfrm>
            <a:off x="6883874" y="2176478"/>
            <a:ext cx="411957" cy="168904"/>
            <a:chOff x="1241425" y="1710383"/>
            <a:chExt cx="2439988" cy="782637"/>
          </a:xfrm>
        </p:grpSpPr>
        <p:cxnSp>
          <p:nvCxnSpPr>
            <p:cNvPr id="70" name="직선 화살표 연결선 52"/>
            <p:cNvCxnSpPr>
              <a:cxnSpLocks noChangeShapeType="1"/>
            </p:cNvCxnSpPr>
            <p:nvPr/>
          </p:nvCxnSpPr>
          <p:spPr bwMode="auto">
            <a:xfrm flipV="1">
              <a:off x="1241425" y="2127895"/>
              <a:ext cx="0" cy="365125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직선 화살표 연결선 54"/>
            <p:cNvCxnSpPr>
              <a:cxnSpLocks noChangeShapeType="1"/>
            </p:cNvCxnSpPr>
            <p:nvPr/>
          </p:nvCxnSpPr>
          <p:spPr bwMode="auto">
            <a:xfrm flipV="1">
              <a:off x="1851025" y="2023120"/>
              <a:ext cx="0" cy="46990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직선 화살표 연결선 56"/>
            <p:cNvCxnSpPr>
              <a:cxnSpLocks noChangeShapeType="1"/>
            </p:cNvCxnSpPr>
            <p:nvPr/>
          </p:nvCxnSpPr>
          <p:spPr bwMode="auto">
            <a:xfrm flipV="1">
              <a:off x="2460625" y="1918345"/>
              <a:ext cx="0" cy="574675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직선 화살표 연결선 58"/>
            <p:cNvCxnSpPr>
              <a:cxnSpLocks noChangeShapeType="1"/>
            </p:cNvCxnSpPr>
            <p:nvPr/>
          </p:nvCxnSpPr>
          <p:spPr bwMode="auto">
            <a:xfrm flipV="1">
              <a:off x="3071813" y="1813570"/>
              <a:ext cx="0" cy="67945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직선 화살표 연결선 60"/>
            <p:cNvCxnSpPr>
              <a:cxnSpLocks noChangeShapeType="1"/>
            </p:cNvCxnSpPr>
            <p:nvPr/>
          </p:nvCxnSpPr>
          <p:spPr bwMode="auto">
            <a:xfrm flipV="1">
              <a:off x="3681413" y="1710383"/>
              <a:ext cx="0" cy="782637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그룹 82"/>
          <p:cNvGrpSpPr/>
          <p:nvPr/>
        </p:nvGrpSpPr>
        <p:grpSpPr>
          <a:xfrm>
            <a:off x="6883874" y="3980354"/>
            <a:ext cx="411957" cy="168904"/>
            <a:chOff x="1241425" y="1710383"/>
            <a:chExt cx="2439988" cy="782637"/>
          </a:xfrm>
        </p:grpSpPr>
        <p:cxnSp>
          <p:nvCxnSpPr>
            <p:cNvPr id="84" name="직선 화살표 연결선 52"/>
            <p:cNvCxnSpPr>
              <a:cxnSpLocks noChangeShapeType="1"/>
            </p:cNvCxnSpPr>
            <p:nvPr/>
          </p:nvCxnSpPr>
          <p:spPr bwMode="auto">
            <a:xfrm flipV="1">
              <a:off x="1241425" y="2127895"/>
              <a:ext cx="0" cy="365125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5" name="직선 화살표 연결선 54"/>
            <p:cNvCxnSpPr>
              <a:cxnSpLocks noChangeShapeType="1"/>
            </p:cNvCxnSpPr>
            <p:nvPr/>
          </p:nvCxnSpPr>
          <p:spPr bwMode="auto">
            <a:xfrm flipV="1">
              <a:off x="1851025" y="2023120"/>
              <a:ext cx="0" cy="46990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6" name="직선 화살표 연결선 56"/>
            <p:cNvCxnSpPr>
              <a:cxnSpLocks noChangeShapeType="1"/>
            </p:cNvCxnSpPr>
            <p:nvPr/>
          </p:nvCxnSpPr>
          <p:spPr bwMode="auto">
            <a:xfrm flipV="1">
              <a:off x="2460625" y="1918345"/>
              <a:ext cx="0" cy="574675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7" name="직선 화살표 연결선 58"/>
            <p:cNvCxnSpPr>
              <a:cxnSpLocks noChangeShapeType="1"/>
            </p:cNvCxnSpPr>
            <p:nvPr/>
          </p:nvCxnSpPr>
          <p:spPr bwMode="auto">
            <a:xfrm flipV="1">
              <a:off x="3071813" y="1813570"/>
              <a:ext cx="0" cy="67945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8" name="직선 화살표 연결선 60"/>
            <p:cNvCxnSpPr>
              <a:cxnSpLocks noChangeShapeType="1"/>
            </p:cNvCxnSpPr>
            <p:nvPr/>
          </p:nvCxnSpPr>
          <p:spPr bwMode="auto">
            <a:xfrm flipV="1">
              <a:off x="3681413" y="1710383"/>
              <a:ext cx="0" cy="782637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9" name="그룹 88"/>
          <p:cNvGrpSpPr/>
          <p:nvPr/>
        </p:nvGrpSpPr>
        <p:grpSpPr>
          <a:xfrm>
            <a:off x="6883874" y="5715689"/>
            <a:ext cx="411957" cy="168904"/>
            <a:chOff x="1241425" y="1710383"/>
            <a:chExt cx="2439988" cy="782637"/>
          </a:xfrm>
        </p:grpSpPr>
        <p:cxnSp>
          <p:nvCxnSpPr>
            <p:cNvPr id="90" name="직선 화살표 연결선 52"/>
            <p:cNvCxnSpPr>
              <a:cxnSpLocks noChangeShapeType="1"/>
            </p:cNvCxnSpPr>
            <p:nvPr/>
          </p:nvCxnSpPr>
          <p:spPr bwMode="auto">
            <a:xfrm flipV="1">
              <a:off x="1241425" y="2127895"/>
              <a:ext cx="0" cy="365125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1" name="직선 화살표 연결선 54"/>
            <p:cNvCxnSpPr>
              <a:cxnSpLocks noChangeShapeType="1"/>
            </p:cNvCxnSpPr>
            <p:nvPr/>
          </p:nvCxnSpPr>
          <p:spPr bwMode="auto">
            <a:xfrm flipV="1">
              <a:off x="1851025" y="2023120"/>
              <a:ext cx="0" cy="46990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2" name="직선 화살표 연결선 56"/>
            <p:cNvCxnSpPr>
              <a:cxnSpLocks noChangeShapeType="1"/>
            </p:cNvCxnSpPr>
            <p:nvPr/>
          </p:nvCxnSpPr>
          <p:spPr bwMode="auto">
            <a:xfrm flipV="1">
              <a:off x="2460625" y="1918345"/>
              <a:ext cx="0" cy="574675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3" name="직선 화살표 연결선 58"/>
            <p:cNvCxnSpPr>
              <a:cxnSpLocks noChangeShapeType="1"/>
            </p:cNvCxnSpPr>
            <p:nvPr/>
          </p:nvCxnSpPr>
          <p:spPr bwMode="auto">
            <a:xfrm flipV="1">
              <a:off x="3071813" y="1813570"/>
              <a:ext cx="0" cy="679450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" name="직선 화살표 연결선 60"/>
            <p:cNvCxnSpPr>
              <a:cxnSpLocks noChangeShapeType="1"/>
            </p:cNvCxnSpPr>
            <p:nvPr/>
          </p:nvCxnSpPr>
          <p:spPr bwMode="auto">
            <a:xfrm flipV="1">
              <a:off x="3681413" y="1710383"/>
              <a:ext cx="0" cy="782637"/>
            </a:xfrm>
            <a:prstGeom prst="straightConnector1">
              <a:avLst/>
            </a:prstGeom>
            <a:noFill/>
            <a:ln w="19050" algn="ctr">
              <a:solidFill>
                <a:srgbClr val="FF0000"/>
              </a:solidFill>
              <a:round/>
              <a:headEnd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475969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1116013" y="2578100"/>
            <a:ext cx="6900862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809625" algn="l"/>
              </a:tabLst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tabLst>
                <a:tab pos="809625" algn="l"/>
              </a:tabLst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tabLst>
                <a:tab pos="809625" algn="l"/>
              </a:tabLst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tabLst>
                <a:tab pos="809625" algn="l"/>
              </a:tabLst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tabLst>
                <a:tab pos="809625" algn="l"/>
              </a:tabLst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809625" algn="l"/>
              </a:tabLs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/>
            <a:r>
              <a:rPr kumimoji="0" lang="en-US" altLang="ko-KR" sz="1800" i="1" dirty="0" err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분석기간 이자율 </a:t>
            </a:r>
          </a:p>
          <a:p>
            <a:pPr eaLnBrk="0" latinLnBrk="0" hangingPunct="0"/>
            <a:r>
              <a:rPr kumimoji="0" lang="ko-KR" altLang="ko-KR" sz="18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r</a:t>
            </a:r>
            <a:r>
              <a:rPr kumimoji="0" lang="ko-KR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연간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이자율 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APR: Annual Percentage Rate</a:t>
            </a:r>
            <a:r>
              <a:rPr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eaLnBrk="0" latinLnBrk="0" hangingPunct="0"/>
            <a:r>
              <a:rPr kumimoji="0" lang="en-US" altLang="ko-KR" sz="1800" i="1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K 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 분석기간 수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(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365, 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52, 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12, </a:t>
            </a:r>
            <a:r>
              <a:rPr kumimoji="0" lang="ko-KR" altLang="en-US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분기</a:t>
            </a:r>
            <a:r>
              <a:rPr kumimoji="0" lang="en-US" altLang="ko-KR" sz="18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4)</a:t>
            </a:r>
          </a:p>
        </p:txBody>
      </p:sp>
      <p:graphicFrame>
        <p:nvGraphicFramePr>
          <p:cNvPr id="1026" name="Object 1062"/>
          <p:cNvGraphicFramePr>
            <a:graphicFrameLocks noChangeAspect="1"/>
          </p:cNvGraphicFramePr>
          <p:nvPr/>
        </p:nvGraphicFramePr>
        <p:xfrm>
          <a:off x="3362325" y="1319213"/>
          <a:ext cx="2408238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수식" r:id="rId2" imgW="520560" imgH="177480" progId="Equation.3">
                  <p:embed/>
                </p:oleObj>
              </mc:Choice>
              <mc:Fallback>
                <p:oleObj name="수식" r:id="rId2" imgW="520560" imgH="177480" progId="Equation.3">
                  <p:embed/>
                  <p:pic>
                    <p:nvPicPr>
                      <p:cNvPr id="1026" name="Object 10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1319213"/>
                        <a:ext cx="2408238" cy="862012"/>
                      </a:xfrm>
                      <a:prstGeom prst="rect">
                        <a:avLst/>
                      </a:prstGeom>
                      <a:solidFill>
                        <a:srgbClr val="66FF99"/>
                      </a:solidFill>
                      <a:ln w="9525">
                        <a:solidFill>
                          <a:srgbClr val="FF33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3346450" y="152400"/>
            <a:ext cx="2441575" cy="461963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분석기간 이자율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sp>
        <p:nvSpPr>
          <p:cNvPr id="7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111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626" y="4241782"/>
            <a:ext cx="4560168" cy="2493842"/>
          </a:xfrm>
          <a:prstGeom prst="rect">
            <a:avLst/>
          </a:prstGeom>
        </p:spPr>
      </p:pic>
      <p:pic>
        <p:nvPicPr>
          <p:cNvPr id="5" name="Picture 2" descr="[그래픽] 한미 기준금리 추이">
            <a:extLst>
              <a:ext uri="{FF2B5EF4-FFF2-40B4-BE49-F238E27FC236}">
                <a16:creationId xmlns:a16="http://schemas.microsoft.com/office/drawing/2014/main" id="{A8411277-4FC4-687D-D294-94F6AA49D3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1" b="12512"/>
          <a:stretch/>
        </p:blipFill>
        <p:spPr bwMode="auto">
          <a:xfrm>
            <a:off x="5481794" y="4250539"/>
            <a:ext cx="2693622" cy="248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0025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9"/>
          <p:cNvSpPr txBox="1">
            <a:spLocks noChangeArrowheads="1"/>
          </p:cNvSpPr>
          <p:nvPr/>
        </p:nvSpPr>
        <p:spPr bwMode="auto">
          <a:xfrm>
            <a:off x="3346450" y="152400"/>
            <a:ext cx="2441575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분석기간 이자율</a:t>
            </a:r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900113" y="1557338"/>
          <a:ext cx="7272337" cy="3078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95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64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30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분석단위</a:t>
                      </a: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K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적용 이자율</a:t>
                      </a: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0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년</a:t>
                      </a: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800" i="1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r</a:t>
                      </a:r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= 10%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0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분기</a:t>
                      </a: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10%/4 = 2.5%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30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월</a:t>
                      </a: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12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10%/12 = 0.83%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30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주</a:t>
                      </a: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52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10%/52 = 0.19%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302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일</a:t>
                      </a: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365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10%/365 = 0.03%</a:t>
                      </a:r>
                      <a:endParaRPr lang="ko-KR" altLang="en-US" sz="180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42" marR="91442" marT="45717" marB="4571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sp>
        <p:nvSpPr>
          <p:cNvPr id="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111</a:t>
            </a:r>
          </a:p>
        </p:txBody>
      </p:sp>
    </p:spTree>
    <p:extLst>
      <p:ext uri="{BB962C8B-B14F-4D97-AF65-F5344CB8AC3E}">
        <p14:creationId xmlns:p14="http://schemas.microsoft.com/office/powerpoint/2010/main" val="2798540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11187" y="1219200"/>
            <a:ext cx="7849245" cy="3289300"/>
          </a:xfrm>
          <a:noFill/>
        </p:spPr>
        <p:txBody>
          <a:bodyPr/>
          <a:lstStyle/>
          <a:p>
            <a:pPr>
              <a:spcAft>
                <a:spcPct val="20000"/>
              </a:spcAft>
              <a:buFont typeface="Wingdings" pitchFamily="2" charset="2"/>
              <a:buChar char="q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1: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필요한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</a:rPr>
              <a:t>모수를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 정의 </a:t>
            </a:r>
          </a:p>
          <a:p>
            <a:pPr lvl="1">
              <a:spcAft>
                <a:spcPct val="20000"/>
              </a:spcAft>
              <a:buFont typeface="Wingdings" pitchFamily="2" charset="2"/>
              <a:buChar char="ü"/>
            </a:pP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연간이자율 </a:t>
            </a:r>
            <a:r>
              <a:rPr lang="en-US" altLang="ko-KR" sz="2000" i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r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정의</a:t>
            </a:r>
          </a:p>
          <a:p>
            <a:pPr lvl="1">
              <a:spcAft>
                <a:spcPct val="20000"/>
              </a:spcAft>
              <a:buFont typeface="Wingdings" pitchFamily="2" charset="2"/>
              <a:buChar char="ü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분석기간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연간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분기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주 등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정의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연간 분석기간 수 </a:t>
            </a:r>
            <a:r>
              <a:rPr lang="en-US" altLang="ko-KR" sz="2000" i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K</a:t>
            </a:r>
            <a:r>
              <a:rPr lang="en-US" altLang="ko-KR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정의 </a:t>
            </a:r>
            <a:endParaRPr lang="ko-KR" altLang="en-US" sz="2000" dirty="0">
              <a:latin typeface="HY헤드라인M" pitchFamily="18" charset="-127"/>
              <a:ea typeface="HY헤드라인M" pitchFamily="18" charset="-127"/>
            </a:endParaRPr>
          </a:p>
          <a:p>
            <a:pPr>
              <a:spcAft>
                <a:spcPct val="20000"/>
              </a:spcAft>
              <a:buFont typeface="Wingdings" pitchFamily="2" charset="2"/>
              <a:buChar char="q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2: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지불기간을 기준으로 하는 </a:t>
            </a: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이자율 </a:t>
            </a:r>
            <a:r>
              <a:rPr lang="en-US" altLang="ko-KR" sz="2000" i="1" dirty="0" err="1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i</a:t>
            </a:r>
            <a:r>
              <a:rPr lang="en-US" altLang="ko-KR" sz="2000" i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를 계산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spcAft>
                <a:spcPct val="20000"/>
              </a:spcAft>
              <a:buFont typeface="Wingdings" pitchFamily="2" charset="2"/>
              <a:buChar char="ü"/>
            </a:pPr>
            <a:r>
              <a:rPr lang="en-US" altLang="ko-KR" sz="2000" i="1" dirty="0" err="1">
                <a:latin typeface="HY헤드라인M" pitchFamily="18" charset="-127"/>
                <a:ea typeface="HY헤드라인M" pitchFamily="18" charset="-127"/>
              </a:rPr>
              <a:t>i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 = </a:t>
            </a:r>
            <a:r>
              <a:rPr lang="en-US" altLang="ko-KR" sz="2000" i="1" dirty="0">
                <a:latin typeface="HY헤드라인M" pitchFamily="18" charset="-127"/>
                <a:ea typeface="HY헤드라인M" pitchFamily="18" charset="-127"/>
              </a:rPr>
              <a:t>r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en-US" altLang="ko-KR" sz="2000" i="1" dirty="0">
                <a:latin typeface="HY헤드라인M" pitchFamily="18" charset="-127"/>
                <a:ea typeface="HY헤드라인M" pitchFamily="18" charset="-127"/>
              </a:rPr>
              <a:t>K</a:t>
            </a:r>
          </a:p>
          <a:p>
            <a:pPr>
              <a:spcAft>
                <a:spcPct val="20000"/>
              </a:spcAft>
              <a:buFont typeface="Wingdings" pitchFamily="2" charset="2"/>
              <a:buChar char="q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3: </a:t>
            </a: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분석기간 수 </a:t>
            </a:r>
            <a:r>
              <a:rPr lang="en-US" altLang="ko-KR" sz="2000" i="1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N</a:t>
            </a:r>
            <a:r>
              <a:rPr lang="en-US" altLang="ko-KR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dirty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</a:rPr>
              <a:t>을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 계산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  <a:p>
            <a:pPr>
              <a:spcAft>
                <a:spcPct val="20000"/>
              </a:spcAft>
              <a:buFont typeface="Wingdings" pitchFamily="2" charset="2"/>
              <a:buChar char="q"/>
            </a:pP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4: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적절한 이자공식에 </a:t>
            </a:r>
            <a:r>
              <a:rPr lang="en-US" altLang="ko-KR" sz="2000" i="1" dirty="0" err="1">
                <a:latin typeface="HY헤드라인M" pitchFamily="18" charset="-127"/>
                <a:ea typeface="HY헤드라인M" pitchFamily="18" charset="-127"/>
              </a:rPr>
              <a:t>i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와 </a:t>
            </a:r>
            <a:r>
              <a:rPr lang="en-US" altLang="ko-KR" sz="2000" i="1" dirty="0">
                <a:latin typeface="HY헤드라인M" pitchFamily="18" charset="-127"/>
                <a:ea typeface="HY헤드라인M" pitchFamily="18" charset="-127"/>
              </a:rPr>
              <a:t>N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</a:rPr>
              <a:t>을 대입하여 경제적 등가 계산</a:t>
            </a:r>
            <a:endParaRPr lang="en-US" altLang="ko-KR" sz="200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6499" name="Text Box 3"/>
          <p:cNvSpPr txBox="1">
            <a:spLocks noChangeArrowheads="1"/>
          </p:cNvSpPr>
          <p:nvPr/>
        </p:nvSpPr>
        <p:spPr bwMode="auto">
          <a:xfrm>
            <a:off x="1756212" y="152400"/>
            <a:ext cx="5622053" cy="46166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연간단위가 아닌 경제적 등가 분석 절차</a:t>
            </a: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  <p:sp>
        <p:nvSpPr>
          <p:cNvPr id="5" name="슬라이드 번호 개체 틀 3"/>
          <p:cNvSpPr txBox="1">
            <a:spLocks/>
          </p:cNvSpPr>
          <p:nvPr/>
        </p:nvSpPr>
        <p:spPr bwMode="auto">
          <a:xfrm>
            <a:off x="23001" y="6385859"/>
            <a:ext cx="611187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sz="1800" b="1" kern="1200">
                <a:solidFill>
                  <a:schemeClr val="bg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휴먼견출새내기체" pitchFamily="18" charset="-127"/>
                <a:ea typeface="휴먼견출새내기체" pitchFamily="18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>
                <a:solidFill>
                  <a:schemeClr val="tx1"/>
                </a:solidFill>
              </a:rPr>
              <a:t>114</a:t>
            </a:r>
          </a:p>
        </p:txBody>
      </p:sp>
    </p:spTree>
    <p:extLst>
      <p:ext uri="{BB962C8B-B14F-4D97-AF65-F5344CB8AC3E}">
        <p14:creationId xmlns:p14="http://schemas.microsoft.com/office/powerpoint/2010/main" val="586655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11187" y="1341438"/>
            <a:ext cx="396081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/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동안 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/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한 </a:t>
            </a:r>
            <a:r>
              <a:rPr kumimoji="0" lang="ko-KR" altLang="en-US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갑에 </a:t>
            </a:r>
            <a:r>
              <a:rPr kumimoji="0" lang="en-US" altLang="ko-KR" sz="24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4,500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원하는 담배를 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/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매일 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갑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2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갑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3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갑씩 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/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구매하는 애연가들이 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/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만일 금연하고 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/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 돈을 </a:t>
            </a:r>
            <a:r>
              <a:rPr kumimoji="0" lang="ko-KR" altLang="en-US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연이율이 </a:t>
            </a:r>
            <a:r>
              <a:rPr kumimoji="0" lang="en-US" altLang="ko-KR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5.5%</a:t>
            </a:r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인   은행에 매주 적립한다면 </a:t>
            </a:r>
            <a:endParaRPr kumimoji="0" lang="en-US" altLang="ko-KR" sz="2400" dirty="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/>
            <a:r>
              <a:rPr kumimoji="0" lang="ko-KR" altLang="en-US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얼마나 모을 수 있을까</a:t>
            </a:r>
            <a:r>
              <a:rPr kumimoji="0" lang="en-US" altLang="ko-KR" sz="2400" dirty="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?</a:t>
            </a:r>
          </a:p>
          <a:p>
            <a:pPr eaLnBrk="0" latinLnBrk="0" hangingPunct="0"/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이자는</a:t>
            </a:r>
            <a:r>
              <a:rPr kumimoji="0" lang="en-US" altLang="ko-KR" sz="1800" dirty="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매주 계산 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주간복리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1800" dirty="0">
              <a:solidFill>
                <a:srgbClr val="FF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3657600" y="152400"/>
            <a:ext cx="1819275" cy="466725"/>
          </a:xfrm>
          <a:prstGeom prst="rect">
            <a:avLst/>
          </a:prstGeom>
          <a:solidFill>
            <a:srgbClr val="00CC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담배 적립금</a:t>
            </a:r>
          </a:p>
        </p:txBody>
      </p:sp>
      <p:pic>
        <p:nvPicPr>
          <p:cNvPr id="8197" name="Picture 19" descr="2007052009263185914_092959_1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9" t="1610" r="810" b="1198"/>
          <a:stretch/>
        </p:blipFill>
        <p:spPr bwMode="auto">
          <a:xfrm>
            <a:off x="4571999" y="1409700"/>
            <a:ext cx="4133851" cy="41211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7640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2895600" y="152400"/>
            <a:ext cx="33432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하루 한 갑의 경우 계산</a:t>
            </a:r>
          </a:p>
        </p:txBody>
      </p:sp>
      <p:pic>
        <p:nvPicPr>
          <p:cNvPr id="9220" name="Picture 3" descr="n2o_1211_355699_1?1126455455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013" y="4005263"/>
            <a:ext cx="3048000" cy="233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539750" y="1052513"/>
            <a:ext cx="8353425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>
              <a:buFont typeface="Wingdings" pitchFamily="2" charset="2"/>
              <a:buChar char="q"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1: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필요한 모수를 정의 </a:t>
            </a:r>
          </a:p>
          <a:p>
            <a:pPr lvl="1" eaLnBrk="0" latinLnBrk="0" hangingPunct="0">
              <a:buFont typeface="Wingdings" pitchFamily="2" charset="2"/>
              <a:buChar char="ü"/>
            </a:pP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연간이자율 </a:t>
            </a:r>
            <a:r>
              <a:rPr kumimoji="0" lang="en-US" altLang="ko-KR" sz="1800" i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r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5.5%/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</a:t>
            </a:r>
          </a:p>
          <a:p>
            <a:pPr lvl="1" eaLnBrk="0" latinLnBrk="0" hangingPunct="0">
              <a:buFont typeface="Wingdings" pitchFamily="2" charset="2"/>
              <a:buChar char="ü"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분석기간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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연간 분석기간 수 </a:t>
            </a:r>
            <a:r>
              <a:rPr kumimoji="0" lang="en-US" altLang="ko-KR" sz="1800" i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K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= 52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Wingdings" pitchFamily="2" charset="2"/>
              </a:rPr>
              <a:t> </a:t>
            </a:r>
            <a:endParaRPr kumimoji="0" lang="ko-KR" altLang="en-US" sz="18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>
              <a:buFont typeface="Wingdings" pitchFamily="2" charset="2"/>
              <a:buChar char="q"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2: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지불기간을 기준으로 하는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실질이자율 </a:t>
            </a:r>
            <a:r>
              <a:rPr kumimoji="0" lang="en-US" altLang="ko-KR" sz="1800" i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18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를 계산</a:t>
            </a:r>
            <a:endParaRPr kumimoji="0" lang="en-US" altLang="ko-KR" sz="18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lvl="1" eaLnBrk="0" latinLnBrk="0" hangingPunct="0">
              <a:buFont typeface="Wingdings" pitchFamily="2" charset="2"/>
              <a:buChar char="ü"/>
            </a:pP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i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5.5%/52 = 0.10577%</a:t>
            </a:r>
          </a:p>
          <a:p>
            <a:pPr eaLnBrk="0" latinLnBrk="0" hangingPunct="0">
              <a:buFont typeface="Wingdings" pitchFamily="2" charset="2"/>
              <a:buChar char="q"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3: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총 분석기간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수 </a:t>
            </a:r>
            <a:r>
              <a:rPr kumimoji="0" lang="en-US" altLang="ko-KR" sz="1800" i="1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N</a:t>
            </a:r>
            <a:r>
              <a:rPr kumimoji="0" lang="en-US" altLang="ko-KR" sz="1800">
                <a:solidFill>
                  <a:srgbClr val="FF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52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2,600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주</a:t>
            </a:r>
          </a:p>
          <a:p>
            <a:pPr eaLnBrk="0" latinLnBrk="0" hangingPunct="0">
              <a:buFont typeface="Wingdings" pitchFamily="2" charset="2"/>
              <a:buChar char="q"/>
            </a:pP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단계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4: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등가계산식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en-US" altLang="ko-KR" sz="18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= 4,500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일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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7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31,500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</a:p>
          <a:p>
            <a:pPr eaLnBrk="0" latinLnBrk="0" hangingPunct="0">
              <a:buFont typeface="Wingdings" pitchFamily="2" charset="2"/>
              <a:buNone/>
            </a:pPr>
            <a:r>
              <a:rPr kumimoji="0" lang="en-US" altLang="ko-KR" sz="18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                               F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= 31,500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en-US" altLang="ko-KR" sz="18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F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/</a:t>
            </a:r>
            <a:r>
              <a:rPr kumimoji="0" lang="en-US" altLang="ko-KR" sz="1800" i="1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A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0.10577%, 2,600) = 435,414(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pic>
        <p:nvPicPr>
          <p:cNvPr id="9222" name="Picture 6" descr="2008011602585075510_060311_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8" y="4019550"/>
            <a:ext cx="3838575" cy="229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3" name="Oval 9"/>
          <p:cNvSpPr>
            <a:spLocks noChangeArrowheads="1"/>
          </p:cNvSpPr>
          <p:nvPr/>
        </p:nvSpPr>
        <p:spPr bwMode="auto">
          <a:xfrm>
            <a:off x="6877050" y="2924175"/>
            <a:ext cx="1655763" cy="504825"/>
          </a:xfrm>
          <a:prstGeom prst="ellipse">
            <a:avLst/>
          </a:prstGeom>
          <a:solidFill>
            <a:srgbClr val="FF0000">
              <a:alpha val="10196"/>
            </a:srgbClr>
          </a:solidFill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/>
            <a:endParaRPr kumimoji="0" lang="ko-KR" altLang="en-US">
              <a:solidFill>
                <a:srgbClr val="000000"/>
              </a:solidFill>
              <a:effectLst/>
              <a:ea typeface="굴림" pitchFamily="50" charset="-127"/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3322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773113" y="1341438"/>
            <a:ext cx="252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/>
            <a:r>
              <a:rPr kumimoji="0" lang="ko-KR" altLang="en-US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하루 피우는 담배</a:t>
            </a:r>
            <a:endParaRPr kumimoji="0" lang="ko-KR" altLang="en-US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3638550" y="1341438"/>
            <a:ext cx="226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/>
            <a:r>
              <a:rPr kumimoji="0" lang="en-US" altLang="ko-KR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kumimoji="0" lang="ko-KR" altLang="en-US" sz="24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년 후 적립금</a:t>
            </a:r>
            <a:endParaRPr kumimoji="0" lang="ko-KR" altLang="en-US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3470275" y="1438275"/>
            <a:ext cx="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36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1504950" y="1879600"/>
            <a:ext cx="776288" cy="161607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latinLnBrk="0" hangingPunct="0"/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한 갑</a:t>
            </a:r>
          </a:p>
          <a:p>
            <a:pPr eaLnBrk="0" latinLnBrk="0" hangingPunct="0"/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/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두 갑</a:t>
            </a:r>
          </a:p>
          <a:p>
            <a:pPr eaLnBrk="0" latinLnBrk="0" hangingPunct="0"/>
            <a:endParaRPr kumimoji="0" lang="ko-KR" altLang="en-US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eaLnBrk="0" latinLnBrk="0" hangingPunct="0"/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세 갑</a:t>
            </a:r>
            <a:endParaRPr kumimoji="0" lang="ko-KR" altLang="en-US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3646488" y="1879600"/>
            <a:ext cx="2005633" cy="1631216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latinLnBrk="0" hangingPunct="0"/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435,414(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algn="r" eaLnBrk="0" latinLnBrk="0" hangingPunct="0"/>
            <a:endParaRPr kumimoji="0" lang="en-US" altLang="ko-KR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r" eaLnBrk="0" latinLnBrk="0" hangingPunct="0"/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870,827(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algn="r" eaLnBrk="0" latinLnBrk="0" hangingPunct="0"/>
            <a:endParaRPr kumimoji="0" lang="en-US" altLang="ko-KR" sz="2000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  <a:p>
            <a:pPr algn="r" eaLnBrk="0" latinLnBrk="0" hangingPunct="0"/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1,306,241(</a:t>
            </a:r>
            <a:r>
              <a:rPr kumimoji="0" lang="ko-KR" altLang="en-US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kumimoji="0" lang="en-US" altLang="ko-KR" sz="20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0248" name="Line 7"/>
          <p:cNvSpPr>
            <a:spLocks noChangeShapeType="1"/>
          </p:cNvSpPr>
          <p:nvPr/>
        </p:nvSpPr>
        <p:spPr bwMode="auto">
          <a:xfrm>
            <a:off x="590550" y="1819275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36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0249" name="Line 8"/>
          <p:cNvSpPr>
            <a:spLocks noChangeShapeType="1"/>
          </p:cNvSpPr>
          <p:nvPr/>
        </p:nvSpPr>
        <p:spPr bwMode="auto">
          <a:xfrm>
            <a:off x="590550" y="2352675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36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0250" name="Line 9"/>
          <p:cNvSpPr>
            <a:spLocks noChangeShapeType="1"/>
          </p:cNvSpPr>
          <p:nvPr/>
        </p:nvSpPr>
        <p:spPr bwMode="auto">
          <a:xfrm>
            <a:off x="590550" y="2962275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36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0251" name="Line 10"/>
          <p:cNvSpPr>
            <a:spLocks noChangeShapeType="1"/>
          </p:cNvSpPr>
          <p:nvPr/>
        </p:nvSpPr>
        <p:spPr bwMode="auto">
          <a:xfrm>
            <a:off x="590550" y="3571875"/>
            <a:ext cx="533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eaLnBrk="0" latinLnBrk="0" hangingPunct="0"/>
            <a:endParaRPr kumimoji="0" lang="ko-KR" altLang="en-US" sz="3600" dirty="0">
              <a:solidFill>
                <a:srgbClr val="000000"/>
              </a:solidFill>
              <a:effectLst/>
              <a:latin typeface="Times New Roman" pitchFamily="18" charset="0"/>
              <a:ea typeface="맑은 고딕" panose="020B0503020000020004" pitchFamily="50" charset="-127"/>
            </a:endParaRPr>
          </a:p>
        </p:txBody>
      </p:sp>
      <p:sp>
        <p:nvSpPr>
          <p:cNvPr id="10252" name="Text Box 11"/>
          <p:cNvSpPr txBox="1">
            <a:spLocks noChangeArrowheads="1"/>
          </p:cNvSpPr>
          <p:nvPr/>
        </p:nvSpPr>
        <p:spPr bwMode="auto">
          <a:xfrm>
            <a:off x="41275" y="3648075"/>
            <a:ext cx="6546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6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latinLnBrk="0" hangingPunct="0"/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담배가격은 일정하고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매주 말 적립하며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연이율은 </a:t>
            </a:r>
            <a:r>
              <a:rPr kumimoji="0" lang="en-US" altLang="ko-KR" sz="1800">
                <a:solidFill>
                  <a:srgbClr val="000000"/>
                </a:solidFill>
                <a:effectLst/>
                <a:latin typeface="HY헤드라인M" pitchFamily="18" charset="-127"/>
                <a:ea typeface="HY헤드라인M" pitchFamily="18" charset="-127"/>
              </a:rPr>
              <a:t>5.5%</a:t>
            </a:r>
            <a:endParaRPr kumimoji="0" lang="ko-KR" altLang="en-US" sz="1600" b="1">
              <a:solidFill>
                <a:srgbClr val="000000"/>
              </a:solidFill>
              <a:effectLst/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1628" name="Text Box 12"/>
          <p:cNvSpPr txBox="1">
            <a:spLocks noChangeArrowheads="1"/>
          </p:cNvSpPr>
          <p:nvPr/>
        </p:nvSpPr>
        <p:spPr bwMode="auto">
          <a:xfrm>
            <a:off x="2787650" y="173038"/>
            <a:ext cx="3559175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ko-KR" alt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담배 적립금 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/>
                <a:ea typeface="HY헤드라인M" pitchFamily="18" charset="-127"/>
              </a:rPr>
              <a:t>-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두갑</a:t>
            </a:r>
            <a:r>
              <a:rPr lang="en-US" altLang="ko-KR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Y헤드라인M" pitchFamily="18" charset="-127"/>
                <a:ea typeface="HY헤드라인M" pitchFamily="18" charset="-127"/>
              </a:rPr>
              <a:t>세갑</a:t>
            </a:r>
            <a:endParaRPr lang="ko-KR" alt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254" name="Picture 13" descr="00615786_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989138"/>
            <a:ext cx="2771775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16" descr="00652726_2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400550"/>
            <a:ext cx="3454400" cy="245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CBFA6-F210-4C59-B207-0F7A78A1B2A3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60601477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>
          <a:solidFill>
            <a:schemeClr val="tx1"/>
          </a:solidFill>
          <a:round/>
          <a:headEnd/>
          <a:tailEnd/>
        </a:ln>
        <a:effectLst/>
      </a:spPr>
      <a:bodyPr rtlCol="0" anchor="ctr"/>
      <a:lstStyle>
        <a:defPPr marL="0" marR="0" indent="0" algn="ctr" defTabSz="914400" eaLnBrk="1" hangingPunct="1">
          <a:lnSpc>
            <a:spcPct val="100000"/>
          </a:lnSpc>
          <a:buClrTx/>
          <a:buSzTx/>
          <a:buFontTx/>
          <a:buNone/>
          <a:tabLst/>
          <a:defRPr sz="1400" b="1" dirty="0" smtClean="0">
            <a:effectLst/>
            <a:latin typeface="맑은 고딕" panose="020B0503020000020004" pitchFamily="50" charset="-127"/>
            <a:ea typeface="맑은 고딕" panose="020B0503020000020004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휴먼견출새내기체" pitchFamily="18" charset="-127"/>
            <a:ea typeface="휴먼견출새내기체" pitchFamily="18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2570</TotalTime>
  <Words>558</Words>
  <Application>Microsoft Office PowerPoint</Application>
  <PresentationFormat>화면 슬라이드 쇼(4:3)</PresentationFormat>
  <Paragraphs>161</Paragraphs>
  <Slides>9</Slides>
  <Notes>0</Notes>
  <HiddenSlides>0</HiddenSlides>
  <MMClips>0</MMClips>
  <ScaleCrop>false</ScaleCrop>
  <HeadingPairs>
    <vt:vector size="8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9" baseType="lpstr">
      <vt:lpstr>HY헤드라인M</vt:lpstr>
      <vt:lpstr>굴림</vt:lpstr>
      <vt:lpstr>굴림</vt:lpstr>
      <vt:lpstr>맑은 고딕</vt:lpstr>
      <vt:lpstr>휴먼견출새내기체</vt:lpstr>
      <vt:lpstr>Arial</vt:lpstr>
      <vt:lpstr>Times New Roman</vt:lpstr>
      <vt:lpstr>Wingdings</vt:lpstr>
      <vt:lpstr>기본 디자인</vt:lpstr>
      <vt:lpstr>수식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충북대학교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정근채</dc:creator>
  <cp:lastModifiedBy>정근채</cp:lastModifiedBy>
  <cp:revision>159</cp:revision>
  <cp:lastPrinted>2019-08-05T07:18:55Z</cp:lastPrinted>
  <dcterms:created xsi:type="dcterms:W3CDTF">2005-08-31T02:37:35Z</dcterms:created>
  <dcterms:modified xsi:type="dcterms:W3CDTF">2022-09-28T04:43:49Z</dcterms:modified>
</cp:coreProperties>
</file>