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9" r:id="rId2"/>
    <p:sldId id="380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00FF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EFE16-B973-4329-BDA6-904BA7C83A90}" v="4" dt="2020-08-26T07:03:59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94660" autoAdjust="0"/>
  </p:normalViewPr>
  <p:slideViewPr>
    <p:cSldViewPr showGuides="1">
      <p:cViewPr varScale="1">
        <p:scale>
          <a:sx n="180" d="100"/>
          <a:sy n="180" d="100"/>
        </p:scale>
        <p:origin x="216" y="756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42" d="100"/>
          <a:sy n="142" d="100"/>
        </p:scale>
        <p:origin x="-96" y="-9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7B0EFE16-B973-4329-BDA6-904BA7C83A90}"/>
    <pc:docChg chg="custSel modSld">
      <pc:chgData name="정근채" userId="bf3f9740-ba12-4a95-bdcd-7a89d0b0b3a3" providerId="ADAL" clId="{7B0EFE16-B973-4329-BDA6-904BA7C83A90}" dt="2020-08-26T07:03:59.040" v="4"/>
      <pc:docMkLst>
        <pc:docMk/>
      </pc:docMkLst>
      <pc:sldChg chg="addSp delSp modSp">
        <pc:chgData name="정근채" userId="bf3f9740-ba12-4a95-bdcd-7a89d0b0b3a3" providerId="ADAL" clId="{7B0EFE16-B973-4329-BDA6-904BA7C83A90}" dt="2020-08-26T07:02:46.242" v="2"/>
        <pc:sldMkLst>
          <pc:docMk/>
          <pc:sldMk cId="2734999512" sldId="379"/>
        </pc:sldMkLst>
        <pc:picChg chg="add del mod">
          <ac:chgData name="정근채" userId="bf3f9740-ba12-4a95-bdcd-7a89d0b0b3a3" providerId="ADAL" clId="{7B0EFE16-B973-4329-BDA6-904BA7C83A90}" dt="2020-08-26T07:02:46.242" v="2"/>
          <ac:picMkLst>
            <pc:docMk/>
            <pc:sldMk cId="2734999512" sldId="379"/>
            <ac:picMk id="2" creationId="{5B39562A-4192-42B7-B3F6-B66E3BF213F2}"/>
          </ac:picMkLst>
        </pc:picChg>
        <pc:picChg chg="add mod">
          <ac:chgData name="정근채" userId="bf3f9740-ba12-4a95-bdcd-7a89d0b0b3a3" providerId="ADAL" clId="{7B0EFE16-B973-4329-BDA6-904BA7C83A90}" dt="2020-08-26T07:02:46.242" v="2"/>
          <ac:picMkLst>
            <pc:docMk/>
            <pc:sldMk cId="2734999512" sldId="379"/>
            <ac:picMk id="5" creationId="{8D2C4E29-431C-47F7-BC90-40BCCF916587}"/>
          </ac:picMkLst>
        </pc:picChg>
        <pc:inkChg chg="add">
          <ac:chgData name="정근채" userId="bf3f9740-ba12-4a95-bdcd-7a89d0b0b3a3" providerId="ADAL" clId="{7B0EFE16-B973-4329-BDA6-904BA7C83A90}" dt="2020-08-26T07:02:46.242" v="2"/>
          <ac:inkMkLst>
            <pc:docMk/>
            <pc:sldMk cId="2734999512" sldId="379"/>
            <ac:inkMk id="4" creationId="{D18C506B-DB5C-4D6E-BE37-F2ACA6079D15}"/>
          </ac:inkMkLst>
        </pc:inkChg>
      </pc:sldChg>
      <pc:sldChg chg="addSp delSp modSp mod delAnim">
        <pc:chgData name="정근채" userId="bf3f9740-ba12-4a95-bdcd-7a89d0b0b3a3" providerId="ADAL" clId="{7B0EFE16-B973-4329-BDA6-904BA7C83A90}" dt="2020-08-26T07:03:59.040" v="4"/>
        <pc:sldMkLst>
          <pc:docMk/>
          <pc:sldMk cId="4038430441" sldId="392"/>
        </pc:sldMkLst>
        <pc:picChg chg="del">
          <ac:chgData name="정근채" userId="bf3f9740-ba12-4a95-bdcd-7a89d0b0b3a3" providerId="ADAL" clId="{7B0EFE16-B973-4329-BDA6-904BA7C83A90}" dt="2020-08-26T06:43:31.255" v="0" actId="478"/>
          <ac:picMkLst>
            <pc:docMk/>
            <pc:sldMk cId="4038430441" sldId="392"/>
            <ac:picMk id="2" creationId="{E0B2F49C-2059-4C2D-A3C4-033F5B4C0081}"/>
          </ac:picMkLst>
        </pc:picChg>
        <pc:picChg chg="add del mod">
          <ac:chgData name="정근채" userId="bf3f9740-ba12-4a95-bdcd-7a89d0b0b3a3" providerId="ADAL" clId="{7B0EFE16-B973-4329-BDA6-904BA7C83A90}" dt="2020-08-26T07:03:59.040" v="4"/>
          <ac:picMkLst>
            <pc:docMk/>
            <pc:sldMk cId="4038430441" sldId="392"/>
            <ac:picMk id="4" creationId="{E5501B2B-E163-4BF2-BFD1-CD191217E920}"/>
          </ac:picMkLst>
        </pc:picChg>
        <pc:picChg chg="add mod">
          <ac:chgData name="정근채" userId="bf3f9740-ba12-4a95-bdcd-7a89d0b0b3a3" providerId="ADAL" clId="{7B0EFE16-B973-4329-BDA6-904BA7C83A90}" dt="2020-08-26T07:03:59.040" v="4"/>
          <ac:picMkLst>
            <pc:docMk/>
            <pc:sldMk cId="4038430441" sldId="392"/>
            <ac:picMk id="7" creationId="{0EF3D853-720F-44DA-8B59-B24FC3E59378}"/>
          </ac:picMkLst>
        </pc:picChg>
        <pc:inkChg chg="add">
          <ac:chgData name="정근채" userId="bf3f9740-ba12-4a95-bdcd-7a89d0b0b3a3" providerId="ADAL" clId="{7B0EFE16-B973-4329-BDA6-904BA7C83A90}" dt="2020-08-26T07:03:59.040" v="4"/>
          <ac:inkMkLst>
            <pc:docMk/>
            <pc:sldMk cId="4038430441" sldId="392"/>
            <ac:inkMk id="6" creationId="{1138A74E-86E7-44DF-82BA-2EC9A2DE66C9}"/>
          </ac:inkMkLst>
        </pc:inkChg>
      </pc:sldChg>
    </pc:docChg>
  </pc:docChgLst>
  <pc:docChgLst>
    <pc:chgData name="정근채" userId="bf3f9740-ba12-4a95-bdcd-7a89d0b0b3a3" providerId="ADAL" clId="{D537FC2C-4ACF-47F3-A9B9-7ABC728B5C3A}"/>
    <pc:docChg chg="modSld">
      <pc:chgData name="정근채" userId="bf3f9740-ba12-4a95-bdcd-7a89d0b0b3a3" providerId="ADAL" clId="{D537FC2C-4ACF-47F3-A9B9-7ABC728B5C3A}" dt="2022-08-02T06:07:21.223" v="0"/>
      <pc:docMkLst>
        <pc:docMk/>
      </pc:docMkLst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2734999512" sldId="379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2734999512" sldId="379"/>
            <ac:picMk id="5" creationId="{8D2C4E29-431C-47F7-BC90-40BCCF916587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2734999512" sldId="379"/>
            <ac:inkMk id="4" creationId="{D18C506B-DB5C-4D6E-BE37-F2ACA6079D15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744164087" sldId="380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744164087" sldId="380"/>
            <ac:picMk id="5" creationId="{928A37E2-3365-42F9-B82B-13459C1BDC6E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744164087" sldId="380"/>
            <ac:inkMk id="2" creationId="{6B6E7EC0-49F8-478B-9C74-4894BCE8CE72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1226461295" sldId="382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1226461295" sldId="382"/>
            <ac:picMk id="4" creationId="{C8198D7B-9705-432E-AB11-4A8C1FB14008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1226461295" sldId="382"/>
            <ac:inkMk id="2" creationId="{13CAA95C-EE47-4ACE-B015-3502704D64ED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1927165482" sldId="383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1927165482" sldId="383"/>
            <ac:picMk id="5" creationId="{86379CD5-E8F1-4719-80BC-5F02ADECE879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1927165482" sldId="383"/>
            <ac:inkMk id="4" creationId="{137E27A7-AD4F-4FEE-B293-D1381EA738B3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2186590721" sldId="384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2186590721" sldId="384"/>
            <ac:picMk id="6" creationId="{17FB5CB5-907D-4A81-A7F9-EFEDE0B71716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2186590721" sldId="384"/>
            <ac:inkMk id="4" creationId="{9354CE45-3E96-4563-BFBC-9600BB3B9A63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155484944" sldId="385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155484944" sldId="385"/>
            <ac:picMk id="6" creationId="{8A4618B5-212C-4813-9BF4-2237DF7BE0AA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155484944" sldId="385"/>
            <ac:inkMk id="4" creationId="{8EC46F1E-6737-4452-ADFD-285C3B477271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3758325714" sldId="386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3758325714" sldId="386"/>
            <ac:picMk id="4" creationId="{DA6168B0-6008-4FBA-B330-E93A82775ED5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3758325714" sldId="386"/>
            <ac:inkMk id="2" creationId="{77C81C6F-FE21-4D23-826B-62B359C6D2E2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3899042158" sldId="387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3899042158" sldId="387"/>
            <ac:picMk id="6" creationId="{AA0C8426-A5DF-4581-A824-990A51AA9EB7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3899042158" sldId="387"/>
            <ac:inkMk id="5" creationId="{22786002-A109-4D4B-85BB-0FCB5B63B7A0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533523047" sldId="388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533523047" sldId="388"/>
            <ac:picMk id="4" creationId="{8DA6D633-55DF-4907-B20F-1505CB9AEF79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533523047" sldId="388"/>
            <ac:inkMk id="2" creationId="{65FCF3E1-B4BC-4810-9B85-8E2DB5671377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4202446825" sldId="389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4202446825" sldId="389"/>
            <ac:picMk id="4" creationId="{34EA7ECE-B171-4255-83A0-C4FEFBACBBA0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4202446825" sldId="389"/>
            <ac:inkMk id="2" creationId="{22D0BFB3-D19C-42FB-B370-D451A5E74FCB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16286217" sldId="390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16286217" sldId="390"/>
            <ac:picMk id="4" creationId="{18870F7F-8D81-499F-9993-9249FD04B822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16286217" sldId="390"/>
            <ac:inkMk id="2" creationId="{7D15B549-D34D-4E98-9FD5-88DC9F924E9B}"/>
          </ac:inkMkLst>
        </pc:inkChg>
      </pc:sldChg>
      <pc:sldChg chg="delSp modTransition modAnim">
        <pc:chgData name="정근채" userId="bf3f9740-ba12-4a95-bdcd-7a89d0b0b3a3" providerId="ADAL" clId="{D537FC2C-4ACF-47F3-A9B9-7ABC728B5C3A}" dt="2022-08-02T06:07:21.223" v="0"/>
        <pc:sldMkLst>
          <pc:docMk/>
          <pc:sldMk cId="2198814248" sldId="391"/>
        </pc:sldMkLst>
        <pc:picChg chg="del">
          <ac:chgData name="정근채" userId="bf3f9740-ba12-4a95-bdcd-7a89d0b0b3a3" providerId="ADAL" clId="{D537FC2C-4ACF-47F3-A9B9-7ABC728B5C3A}" dt="2022-08-02T06:07:21.223" v="0"/>
          <ac:picMkLst>
            <pc:docMk/>
            <pc:sldMk cId="2198814248" sldId="391"/>
            <ac:picMk id="4" creationId="{CECE0B20-99DD-4429-B8D4-4DCC6BB8311D}"/>
          </ac:picMkLst>
        </pc:picChg>
        <pc:inkChg chg="del">
          <ac:chgData name="정근채" userId="bf3f9740-ba12-4a95-bdcd-7a89d0b0b3a3" providerId="ADAL" clId="{D537FC2C-4ACF-47F3-A9B9-7ABC728B5C3A}" dt="2022-08-02T06:07:21.223" v="0"/>
          <ac:inkMkLst>
            <pc:docMk/>
            <pc:sldMk cId="2198814248" sldId="391"/>
            <ac:inkMk id="2" creationId="{9B5F59E3-BFCF-45EB-B9BD-AC11AEAC1689}"/>
          </ac:inkMkLst>
        </pc:inkChg>
      </pc:sldChg>
    </pc:docChg>
  </pc:docChgLst>
  <pc:docChgLst>
    <pc:chgData name="정근채" userId="bf3f9740-ba12-4a95-bdcd-7a89d0b0b3a3" providerId="ADAL" clId="{C665FA8C-4725-4304-AB78-8CE298116C05}"/>
    <pc:docChg chg="delSld">
      <pc:chgData name="정근채" userId="bf3f9740-ba12-4a95-bdcd-7a89d0b0b3a3" providerId="ADAL" clId="{C665FA8C-4725-4304-AB78-8CE298116C05}" dt="2022-07-14T02:04:07.952" v="0" actId="47"/>
      <pc:docMkLst>
        <pc:docMk/>
      </pc:docMkLst>
      <pc:sldChg chg="del">
        <pc:chgData name="정근채" userId="bf3f9740-ba12-4a95-bdcd-7a89d0b0b3a3" providerId="ADAL" clId="{C665FA8C-4725-4304-AB78-8CE298116C05}" dt="2022-07-14T02:04:07.952" v="0" actId="47"/>
        <pc:sldMkLst>
          <pc:docMk/>
          <pc:sldMk cId="4038430441" sldId="392"/>
        </pc:sldMkLst>
      </pc:sldChg>
    </pc:docChg>
  </pc:docChgLst>
  <pc:docChgLst>
    <pc:chgData name="정근채" userId="bf3f9740-ba12-4a95-bdcd-7a89d0b0b3a3" providerId="ADAL" clId="{8A63FD4A-4F06-41E6-955B-60AE9BAB9D2F}"/>
    <pc:docChg chg="addSld delSld modSld">
      <pc:chgData name="정근채" userId="bf3f9740-ba12-4a95-bdcd-7a89d0b0b3a3" providerId="ADAL" clId="{8A63FD4A-4F06-41E6-955B-60AE9BAB9D2F}" dt="2020-08-13T01:18:46.843" v="1"/>
      <pc:docMkLst>
        <pc:docMk/>
      </pc:docMkLst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744164087" sldId="380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1226461295" sldId="382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1927165482" sldId="383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2186590721" sldId="384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155484944" sldId="385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3758325714" sldId="386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3899042158" sldId="387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533523047" sldId="388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4202446825" sldId="389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16286217" sldId="390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2198814248" sldId="391"/>
        </pc:sldMkLst>
      </pc:sldChg>
      <pc:sldChg chg="add del">
        <pc:chgData name="정근채" userId="bf3f9740-ba12-4a95-bdcd-7a89d0b0b3a3" providerId="ADAL" clId="{8A63FD4A-4F06-41E6-955B-60AE9BAB9D2F}" dt="2020-08-13T01:18:46.843" v="1"/>
        <pc:sldMkLst>
          <pc:docMk/>
          <pc:sldMk cId="4038430441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11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B1AADA3-F8E4-44E5-BB90-4067DEA6F4E0}" type="datetimeFigureOut">
              <a:rPr lang="ko-KR" altLang="en-US" smtClean="0"/>
              <a:pPr>
                <a:defRPr/>
              </a:pPr>
              <a:t>2022-08-24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shirehathawa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rewords.egloos.com/58532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kr.club.yahoo.com/dabuja/GALLERY/view_image.html?aid=7&amp;iid=49&amp;type=thum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#6. </a:t>
            </a:r>
            <a:r>
              <a:rPr lang="ko-KR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투자자금 조달과 대출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ko-KR" altLang="en-US" sz="140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투자자금 조달 방법</a:t>
            </a:r>
            <a:endParaRPr lang="en-US" altLang="ko-KR" sz="1400" dirty="0">
              <a:solidFill>
                <a:srgbClr val="000066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400" dirty="0" err="1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감채상환대출</a:t>
            </a:r>
            <a:endParaRPr lang="en-US" altLang="ko-KR" sz="1400" dirty="0">
              <a:solidFill>
                <a:srgbClr val="000066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40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할부구매 문제</a:t>
            </a:r>
          </a:p>
          <a:p>
            <a:endParaRPr lang="ko-KR" altLang="en-US" sz="1400" dirty="0">
              <a:solidFill>
                <a:srgbClr val="000066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6" name="Picture 7" descr="bill_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 descr="warren_buffet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순서도: 처리 97"/>
          <p:cNvSpPr/>
          <p:nvPr/>
        </p:nvSpPr>
        <p:spPr bwMode="auto">
          <a:xfrm>
            <a:off x="2695297" y="105273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순서도: 처리 98"/>
          <p:cNvSpPr/>
          <p:nvPr/>
        </p:nvSpPr>
        <p:spPr bwMode="auto">
          <a:xfrm>
            <a:off x="3115871" y="1052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경제성분석 입문</a:t>
            </a:r>
          </a:p>
        </p:txBody>
      </p:sp>
      <p:sp>
        <p:nvSpPr>
          <p:cNvPr id="100" name="순서도: 처리 99"/>
          <p:cNvSpPr/>
          <p:nvPr/>
        </p:nvSpPr>
        <p:spPr bwMode="auto">
          <a:xfrm>
            <a:off x="2695297" y="1052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1" name="꺾인 연결선 100"/>
          <p:cNvCxnSpPr>
            <a:stCxn id="109" idx="2"/>
            <a:endCxn id="115" idx="0"/>
          </p:cNvCxnSpPr>
          <p:nvPr/>
        </p:nvCxnSpPr>
        <p:spPr bwMode="auto">
          <a:xfrm rot="16200000" flipH="1">
            <a:off x="3784289" y="2700013"/>
            <a:ext cx="327248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02" name="순서도: 처리 101"/>
          <p:cNvSpPr/>
          <p:nvPr/>
        </p:nvSpPr>
        <p:spPr bwMode="auto">
          <a:xfrm>
            <a:off x="1818513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순서도: 처리 102"/>
          <p:cNvSpPr/>
          <p:nvPr/>
        </p:nvSpPr>
        <p:spPr bwMode="auto">
          <a:xfrm>
            <a:off x="2239087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돈의 시간적 가치</a:t>
            </a:r>
          </a:p>
        </p:txBody>
      </p:sp>
      <p:sp>
        <p:nvSpPr>
          <p:cNvPr id="104" name="순서도: 처리 103"/>
          <p:cNvSpPr/>
          <p:nvPr/>
        </p:nvSpPr>
        <p:spPr bwMode="auto">
          <a:xfrm>
            <a:off x="1818513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순서도: 처리 104"/>
          <p:cNvSpPr/>
          <p:nvPr/>
        </p:nvSpPr>
        <p:spPr bwMode="auto">
          <a:xfrm>
            <a:off x="3682006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순서도: 처리 105"/>
          <p:cNvSpPr/>
          <p:nvPr/>
        </p:nvSpPr>
        <p:spPr bwMode="auto">
          <a:xfrm>
            <a:off x="4102580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경제적 등가</a:t>
            </a:r>
          </a:p>
        </p:txBody>
      </p:sp>
      <p:sp>
        <p:nvSpPr>
          <p:cNvPr id="107" name="순서도: 처리 106"/>
          <p:cNvSpPr/>
          <p:nvPr/>
        </p:nvSpPr>
        <p:spPr bwMode="auto">
          <a:xfrm>
            <a:off x="3682006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8" name="꺾인 연결선 107"/>
          <p:cNvCxnSpPr>
            <a:stCxn id="109" idx="2"/>
            <a:endCxn id="112" idx="0"/>
          </p:cNvCxnSpPr>
          <p:nvPr/>
        </p:nvCxnSpPr>
        <p:spPr bwMode="auto">
          <a:xfrm rot="5400000">
            <a:off x="2852543" y="2754976"/>
            <a:ext cx="327248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09" name="순서도: 처리 108"/>
          <p:cNvSpPr/>
          <p:nvPr/>
        </p:nvSpPr>
        <p:spPr bwMode="auto">
          <a:xfrm>
            <a:off x="2695297" y="2597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순서도: 처리 109"/>
          <p:cNvSpPr/>
          <p:nvPr/>
        </p:nvSpPr>
        <p:spPr bwMode="auto">
          <a:xfrm>
            <a:off x="3115871" y="2597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이자공식</a:t>
            </a:r>
          </a:p>
        </p:txBody>
      </p:sp>
      <p:sp>
        <p:nvSpPr>
          <p:cNvPr id="111" name="순서도: 처리 110"/>
          <p:cNvSpPr/>
          <p:nvPr/>
        </p:nvSpPr>
        <p:spPr bwMode="auto">
          <a:xfrm>
            <a:off x="2695297" y="2597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" name="순서도: 처리 111"/>
          <p:cNvSpPr/>
          <p:nvPr/>
        </p:nvSpPr>
        <p:spPr bwMode="auto">
          <a:xfrm>
            <a:off x="1818513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순서도: 처리 112"/>
          <p:cNvSpPr/>
          <p:nvPr/>
        </p:nvSpPr>
        <p:spPr bwMode="auto">
          <a:xfrm>
            <a:off x="2239087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분석기간과 이자율 적용</a:t>
            </a:r>
          </a:p>
        </p:txBody>
      </p:sp>
      <p:sp>
        <p:nvSpPr>
          <p:cNvPr id="114" name="순서도: 처리 113"/>
          <p:cNvSpPr/>
          <p:nvPr/>
        </p:nvSpPr>
        <p:spPr bwMode="auto">
          <a:xfrm>
            <a:off x="1818513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순서도: 처리 114"/>
          <p:cNvSpPr/>
          <p:nvPr/>
        </p:nvSpPr>
        <p:spPr bwMode="auto">
          <a:xfrm>
            <a:off x="3682006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순서도: 처리 115"/>
          <p:cNvSpPr/>
          <p:nvPr/>
        </p:nvSpPr>
        <p:spPr bwMode="auto">
          <a:xfrm>
            <a:off x="4102580" y="3356992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조달과 대출</a:t>
            </a:r>
          </a:p>
        </p:txBody>
      </p:sp>
      <p:sp>
        <p:nvSpPr>
          <p:cNvPr id="117" name="순서도: 처리 116"/>
          <p:cNvSpPr/>
          <p:nvPr/>
        </p:nvSpPr>
        <p:spPr bwMode="auto">
          <a:xfrm>
            <a:off x="3682006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순서도: 처리 117"/>
          <p:cNvSpPr/>
          <p:nvPr/>
        </p:nvSpPr>
        <p:spPr bwMode="auto">
          <a:xfrm>
            <a:off x="5582471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순서도: 처리 118"/>
          <p:cNvSpPr/>
          <p:nvPr/>
        </p:nvSpPr>
        <p:spPr bwMode="auto">
          <a:xfrm>
            <a:off x="6003045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인플레이션</a:t>
            </a:r>
          </a:p>
        </p:txBody>
      </p:sp>
      <p:sp>
        <p:nvSpPr>
          <p:cNvPr id="120" name="순서도: 처리 119"/>
          <p:cNvSpPr/>
          <p:nvPr/>
        </p:nvSpPr>
        <p:spPr bwMode="auto">
          <a:xfrm>
            <a:off x="5582471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순서도: 처리 120"/>
          <p:cNvSpPr/>
          <p:nvPr/>
        </p:nvSpPr>
        <p:spPr bwMode="auto">
          <a:xfrm>
            <a:off x="7445964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순서도: 처리 121"/>
          <p:cNvSpPr/>
          <p:nvPr/>
        </p:nvSpPr>
        <p:spPr bwMode="auto">
          <a:xfrm>
            <a:off x="7866538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기준화폐가치와 명목화폐가치</a:t>
            </a:r>
          </a:p>
        </p:txBody>
      </p:sp>
      <p:sp>
        <p:nvSpPr>
          <p:cNvPr id="123" name="순서도: 처리 122"/>
          <p:cNvSpPr/>
          <p:nvPr/>
        </p:nvSpPr>
        <p:spPr bwMode="auto">
          <a:xfrm>
            <a:off x="7445964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4" name="꺾인 연결선 123"/>
          <p:cNvCxnSpPr>
            <a:stCxn id="98" idx="2"/>
            <a:endCxn id="105" idx="0"/>
          </p:cNvCxnSpPr>
          <p:nvPr/>
        </p:nvCxnSpPr>
        <p:spPr bwMode="auto">
          <a:xfrm rot="16200000" flipH="1">
            <a:off x="3779511" y="1159831"/>
            <a:ext cx="336804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5" name="꺾인 연결선 124"/>
          <p:cNvCxnSpPr>
            <a:stCxn id="98" idx="2"/>
            <a:endCxn id="102" idx="0"/>
          </p:cNvCxnSpPr>
          <p:nvPr/>
        </p:nvCxnSpPr>
        <p:spPr bwMode="auto">
          <a:xfrm rot="5400000">
            <a:off x="2847765" y="1214794"/>
            <a:ext cx="336804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6" name="꺾인 연결선 125"/>
          <p:cNvCxnSpPr>
            <a:stCxn id="102" idx="2"/>
            <a:endCxn id="109" idx="0"/>
          </p:cNvCxnSpPr>
          <p:nvPr/>
        </p:nvCxnSpPr>
        <p:spPr bwMode="auto">
          <a:xfrm rot="16200000" flipH="1">
            <a:off x="2844137" y="1987274"/>
            <a:ext cx="344060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7" name="꺾인 연결선 126"/>
          <p:cNvCxnSpPr>
            <a:stCxn id="105" idx="2"/>
            <a:endCxn id="109" idx="0"/>
          </p:cNvCxnSpPr>
          <p:nvPr/>
        </p:nvCxnSpPr>
        <p:spPr bwMode="auto">
          <a:xfrm rot="5400000">
            <a:off x="3775884" y="1932312"/>
            <a:ext cx="344060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28" name="순서도: 처리 127"/>
          <p:cNvSpPr/>
          <p:nvPr/>
        </p:nvSpPr>
        <p:spPr bwMode="auto">
          <a:xfrm>
            <a:off x="4637652" y="4121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9" name="순서도: 처리 128"/>
          <p:cNvSpPr/>
          <p:nvPr/>
        </p:nvSpPr>
        <p:spPr bwMode="auto">
          <a:xfrm>
            <a:off x="5058226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투자프로젝트의 현금흐름</a:t>
            </a:r>
          </a:p>
        </p:txBody>
      </p:sp>
      <p:sp>
        <p:nvSpPr>
          <p:cNvPr id="130" name="순서도: 처리 129"/>
          <p:cNvSpPr/>
          <p:nvPr/>
        </p:nvSpPr>
        <p:spPr bwMode="auto">
          <a:xfrm>
            <a:off x="4637652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1" name="순서도: 처리 130"/>
          <p:cNvSpPr/>
          <p:nvPr/>
        </p:nvSpPr>
        <p:spPr bwMode="auto">
          <a:xfrm>
            <a:off x="6952557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</a:t>
            </a:r>
          </a:p>
        </p:txBody>
      </p:sp>
      <p:sp>
        <p:nvSpPr>
          <p:cNvPr id="132" name="순서도: 처리 131"/>
          <p:cNvSpPr/>
          <p:nvPr/>
        </p:nvSpPr>
        <p:spPr bwMode="auto">
          <a:xfrm>
            <a:off x="6531983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3" name="꺾인 연결선 132"/>
          <p:cNvCxnSpPr>
            <a:stCxn id="118" idx="2"/>
            <a:endCxn id="128" idx="0"/>
          </p:cNvCxnSpPr>
          <p:nvPr/>
        </p:nvCxnSpPr>
        <p:spPr bwMode="auto">
          <a:xfrm rot="5400000">
            <a:off x="5702996" y="3482959"/>
            <a:ext cx="33265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4" name="꺾인 연결선 133"/>
          <p:cNvCxnSpPr>
            <a:stCxn id="115" idx="2"/>
            <a:endCxn id="128" idx="0"/>
          </p:cNvCxnSpPr>
          <p:nvPr/>
        </p:nvCxnSpPr>
        <p:spPr bwMode="auto">
          <a:xfrm rot="16200000" flipH="1">
            <a:off x="4752763" y="3477545"/>
            <a:ext cx="33265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5" name="꺾인 연결선 134"/>
          <p:cNvCxnSpPr>
            <a:stCxn id="112" idx="2"/>
            <a:endCxn id="128" idx="0"/>
          </p:cNvCxnSpPr>
          <p:nvPr/>
        </p:nvCxnSpPr>
        <p:spPr bwMode="auto">
          <a:xfrm rot="16200000" flipH="1">
            <a:off x="3821016" y="2545798"/>
            <a:ext cx="332656" cy="28191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6" name="꺾인 연결선 135"/>
          <p:cNvCxnSpPr>
            <a:stCxn id="121" idx="2"/>
            <a:endCxn id="128" idx="0"/>
          </p:cNvCxnSpPr>
          <p:nvPr/>
        </p:nvCxnSpPr>
        <p:spPr bwMode="auto">
          <a:xfrm rot="5400000">
            <a:off x="6634742" y="2551212"/>
            <a:ext cx="33265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37" name="순서도: 처리 136"/>
          <p:cNvSpPr/>
          <p:nvPr/>
        </p:nvSpPr>
        <p:spPr bwMode="auto">
          <a:xfrm>
            <a:off x="2695297" y="4121697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8" name="순서도: 처리 137"/>
          <p:cNvSpPr/>
          <p:nvPr/>
        </p:nvSpPr>
        <p:spPr bwMode="auto">
          <a:xfrm>
            <a:off x="3115871" y="4121697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감가상각과 법인세</a:t>
            </a:r>
          </a:p>
        </p:txBody>
      </p:sp>
      <p:sp>
        <p:nvSpPr>
          <p:cNvPr id="139" name="순서도: 처리 138"/>
          <p:cNvSpPr/>
          <p:nvPr/>
        </p:nvSpPr>
        <p:spPr bwMode="auto">
          <a:xfrm>
            <a:off x="2695297" y="4121697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0" name="직선 화살표 연결선 139"/>
          <p:cNvCxnSpPr>
            <a:stCxn id="138" idx="3"/>
            <a:endCxn id="130" idx="1"/>
          </p:cNvCxnSpPr>
          <p:nvPr/>
        </p:nvCxnSpPr>
        <p:spPr bwMode="auto">
          <a:xfrm flipV="1">
            <a:off x="4213821" y="4337720"/>
            <a:ext cx="42383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1" name="순서도: 처리 140"/>
          <p:cNvSpPr/>
          <p:nvPr/>
        </p:nvSpPr>
        <p:spPr bwMode="auto">
          <a:xfrm>
            <a:off x="1818513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2" name="순서도: 처리 141"/>
          <p:cNvSpPr/>
          <p:nvPr/>
        </p:nvSpPr>
        <p:spPr bwMode="auto">
          <a:xfrm>
            <a:off x="2239087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자본회수기간 분석</a:t>
            </a:r>
          </a:p>
        </p:txBody>
      </p:sp>
      <p:sp>
        <p:nvSpPr>
          <p:cNvPr id="143" name="순서도: 처리 142"/>
          <p:cNvSpPr/>
          <p:nvPr/>
        </p:nvSpPr>
        <p:spPr bwMode="auto">
          <a:xfrm>
            <a:off x="1818513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4" name="순서도: 처리 143"/>
          <p:cNvSpPr/>
          <p:nvPr/>
        </p:nvSpPr>
        <p:spPr bwMode="auto">
          <a:xfrm>
            <a:off x="3682006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5" name="순서도: 처리 144"/>
          <p:cNvSpPr/>
          <p:nvPr/>
        </p:nvSpPr>
        <p:spPr bwMode="auto">
          <a:xfrm>
            <a:off x="4102580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미래가치 분석</a:t>
            </a:r>
          </a:p>
        </p:txBody>
      </p:sp>
      <p:sp>
        <p:nvSpPr>
          <p:cNvPr id="146" name="순서도: 처리 145"/>
          <p:cNvSpPr/>
          <p:nvPr/>
        </p:nvSpPr>
        <p:spPr bwMode="auto">
          <a:xfrm>
            <a:off x="3682006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순서도: 처리 146"/>
          <p:cNvSpPr/>
          <p:nvPr/>
        </p:nvSpPr>
        <p:spPr bwMode="auto">
          <a:xfrm>
            <a:off x="5582471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순서도: 처리 147"/>
          <p:cNvSpPr/>
          <p:nvPr/>
        </p:nvSpPr>
        <p:spPr bwMode="auto">
          <a:xfrm>
            <a:off x="6003045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 분석</a:t>
            </a:r>
          </a:p>
        </p:txBody>
      </p:sp>
      <p:sp>
        <p:nvSpPr>
          <p:cNvPr id="149" name="순서도: 처리 148"/>
          <p:cNvSpPr/>
          <p:nvPr/>
        </p:nvSpPr>
        <p:spPr bwMode="auto">
          <a:xfrm>
            <a:off x="5582471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0" name="순서도: 처리 149"/>
          <p:cNvSpPr/>
          <p:nvPr/>
        </p:nvSpPr>
        <p:spPr bwMode="auto">
          <a:xfrm>
            <a:off x="7445964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1" name="순서도: 처리 150"/>
          <p:cNvSpPr/>
          <p:nvPr/>
        </p:nvSpPr>
        <p:spPr bwMode="auto">
          <a:xfrm>
            <a:off x="7866538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</a:t>
            </a: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 분석</a:t>
            </a:r>
          </a:p>
        </p:txBody>
      </p:sp>
      <p:sp>
        <p:nvSpPr>
          <p:cNvPr id="152" name="순서도: 처리 151"/>
          <p:cNvSpPr/>
          <p:nvPr/>
        </p:nvSpPr>
        <p:spPr bwMode="auto">
          <a:xfrm>
            <a:off x="7445964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3" name="순서도: 처리 152"/>
          <p:cNvSpPr/>
          <p:nvPr/>
        </p:nvSpPr>
        <p:spPr bwMode="auto">
          <a:xfrm>
            <a:off x="3682006" y="558924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4" name="순서도: 처리 153"/>
          <p:cNvSpPr/>
          <p:nvPr/>
        </p:nvSpPr>
        <p:spPr bwMode="auto">
          <a:xfrm>
            <a:off x="4102580" y="558924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현재가치 분석</a:t>
            </a:r>
          </a:p>
        </p:txBody>
      </p:sp>
      <p:sp>
        <p:nvSpPr>
          <p:cNvPr id="155" name="순서도: 처리 154"/>
          <p:cNvSpPr/>
          <p:nvPr/>
        </p:nvSpPr>
        <p:spPr bwMode="auto">
          <a:xfrm>
            <a:off x="3682006" y="558924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6" name="순서도: 처리 155"/>
          <p:cNvSpPr/>
          <p:nvPr/>
        </p:nvSpPr>
        <p:spPr bwMode="auto">
          <a:xfrm>
            <a:off x="3682006" y="63093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7" name="순서도: 처리 156"/>
          <p:cNvSpPr/>
          <p:nvPr/>
        </p:nvSpPr>
        <p:spPr bwMode="auto">
          <a:xfrm>
            <a:off x="4102580" y="63093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연간등가 분석</a:t>
            </a:r>
          </a:p>
        </p:txBody>
      </p:sp>
      <p:sp>
        <p:nvSpPr>
          <p:cNvPr id="158" name="순서도: 처리 157"/>
          <p:cNvSpPr/>
          <p:nvPr/>
        </p:nvSpPr>
        <p:spPr bwMode="auto">
          <a:xfrm>
            <a:off x="3682006" y="63093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9" name="꺾인 연결선 158"/>
          <p:cNvCxnSpPr>
            <a:stCxn id="128" idx="2"/>
            <a:endCxn id="141" idx="0"/>
          </p:cNvCxnSpPr>
          <p:nvPr/>
        </p:nvCxnSpPr>
        <p:spPr bwMode="auto">
          <a:xfrm rot="5400000">
            <a:off x="3829637" y="3301883"/>
            <a:ext cx="315416" cy="28191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0" name="꺾인 연결선 159"/>
          <p:cNvCxnSpPr>
            <a:stCxn id="128" idx="2"/>
            <a:endCxn id="144" idx="0"/>
          </p:cNvCxnSpPr>
          <p:nvPr/>
        </p:nvCxnSpPr>
        <p:spPr bwMode="auto">
          <a:xfrm rot="5400000">
            <a:off x="4761383" y="4233629"/>
            <a:ext cx="31541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1" name="꺾인 연결선 160"/>
          <p:cNvCxnSpPr>
            <a:stCxn id="128" idx="2"/>
            <a:endCxn id="147" idx="0"/>
          </p:cNvCxnSpPr>
          <p:nvPr/>
        </p:nvCxnSpPr>
        <p:spPr bwMode="auto">
          <a:xfrm rot="16200000" flipH="1">
            <a:off x="5711615" y="4239042"/>
            <a:ext cx="31541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2" name="꺾인 연결선 161"/>
          <p:cNvCxnSpPr>
            <a:stCxn id="128" idx="2"/>
            <a:endCxn id="150" idx="0"/>
          </p:cNvCxnSpPr>
          <p:nvPr/>
        </p:nvCxnSpPr>
        <p:spPr bwMode="auto">
          <a:xfrm rot="16200000" flipH="1">
            <a:off x="6643362" y="3307296"/>
            <a:ext cx="31541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3" name="직선 연결선 162"/>
          <p:cNvCxnSpPr>
            <a:stCxn id="111" idx="1"/>
          </p:cNvCxnSpPr>
          <p:nvPr/>
        </p:nvCxnSpPr>
        <p:spPr bwMode="auto">
          <a:xfrm flipH="1">
            <a:off x="1619672" y="2813720"/>
            <a:ext cx="1075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4" name="직선 연결선 163"/>
          <p:cNvCxnSpPr/>
          <p:nvPr/>
        </p:nvCxnSpPr>
        <p:spPr bwMode="auto">
          <a:xfrm>
            <a:off x="1619672" y="2813720"/>
            <a:ext cx="0" cy="18977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5" name="직선 연결선 164"/>
          <p:cNvCxnSpPr/>
          <p:nvPr/>
        </p:nvCxnSpPr>
        <p:spPr bwMode="auto">
          <a:xfrm>
            <a:off x="1619672" y="4711452"/>
            <a:ext cx="11683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6" name="직선 연결선 165"/>
          <p:cNvCxnSpPr>
            <a:stCxn id="144" idx="2"/>
          </p:cNvCxnSpPr>
          <p:nvPr/>
        </p:nvCxnSpPr>
        <p:spPr bwMode="auto">
          <a:xfrm>
            <a:off x="444126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7" name="직선 연결선 166"/>
          <p:cNvCxnSpPr>
            <a:stCxn id="153" idx="2"/>
            <a:endCxn id="156" idx="0"/>
          </p:cNvCxnSpPr>
          <p:nvPr/>
        </p:nvCxnSpPr>
        <p:spPr bwMode="auto">
          <a:xfrm>
            <a:off x="4441268" y="602128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8" name="직선 연결선 167"/>
          <p:cNvCxnSpPr/>
          <p:nvPr/>
        </p:nvCxnSpPr>
        <p:spPr bwMode="auto">
          <a:xfrm>
            <a:off x="7308304" y="4553743"/>
            <a:ext cx="0" cy="157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순서도: 처리 77"/>
          <p:cNvSpPr/>
          <p:nvPr/>
        </p:nvSpPr>
        <p:spPr bwMode="auto">
          <a:xfrm>
            <a:off x="7866538" y="558923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공공사업 프로젝트 평가</a:t>
            </a:r>
          </a:p>
        </p:txBody>
      </p:sp>
      <p:sp>
        <p:nvSpPr>
          <p:cNvPr id="79" name="순서도: 처리 78"/>
          <p:cNvSpPr/>
          <p:nvPr/>
        </p:nvSpPr>
        <p:spPr bwMode="auto">
          <a:xfrm>
            <a:off x="7445964" y="558923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0" name="직선 연결선 79"/>
          <p:cNvCxnSpPr/>
          <p:nvPr/>
        </p:nvCxnSpPr>
        <p:spPr bwMode="auto">
          <a:xfrm>
            <a:off x="824440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73499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Text Box 3079"/>
          <p:cNvSpPr txBox="1">
            <a:spLocks noChangeArrowheads="1"/>
          </p:cNvSpPr>
          <p:nvPr/>
        </p:nvSpPr>
        <p:spPr bwMode="auto">
          <a:xfrm>
            <a:off x="2381250" y="100013"/>
            <a:ext cx="43719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3.9 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현금구매와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할부구매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685800" y="836613"/>
            <a:ext cx="77120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</a:t>
            </a:r>
            <a:r>
              <a:rPr kumimoji="0" lang="en-US" altLang="ko-KR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kumimoji="0" lang="ko-KR" altLang="en-US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ko-KR" altLang="en-US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할부금 계산</a:t>
            </a:r>
            <a:endParaRPr kumimoji="0" lang="en-US" altLang="ko-KR" sz="24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 = 2,620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  <a:endParaRPr kumimoji="0"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1.9%/12</a:t>
            </a:r>
            <a:r>
              <a:rPr kumimoji="0"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0.1583%/</a:t>
            </a:r>
            <a:r>
              <a:rPr kumimoji="0"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endParaRPr kumimoji="0" lang="en-US" altLang="ko-KR" sz="24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 = 36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개월</a:t>
            </a:r>
            <a:endParaRPr kumimoji="0"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 = ?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할부금 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2,620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en-US" altLang="ko-KR" sz="24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en-US" altLang="ko-KR" sz="24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0.1583%, 36)</a:t>
            </a:r>
            <a:endParaRPr kumimoji="0" lang="ko-KR" altLang="en-US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grpSp>
        <p:nvGrpSpPr>
          <p:cNvPr id="6" name="그룹 5"/>
          <p:cNvGrpSpPr/>
          <p:nvPr/>
        </p:nvGrpSpPr>
        <p:grpSpPr>
          <a:xfrm>
            <a:off x="1414463" y="3644900"/>
            <a:ext cx="6876082" cy="708025"/>
            <a:chOff x="1593607" y="4092344"/>
            <a:chExt cx="6876082" cy="708025"/>
          </a:xfrm>
        </p:grpSpPr>
        <p:sp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7029529" y="4227341"/>
              <a:ext cx="1440160" cy="432048"/>
            </a:xfrm>
            <a:prstGeom prst="ellipse">
              <a:avLst/>
            </a:prstGeom>
            <a:solidFill>
              <a:srgbClr val="FF0000">
                <a:alpha val="10196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endParaRPr kumimoji="0" lang="ko-KR" altLang="en-US" sz="3600">
                <a:solidFill>
                  <a:srgbClr val="000000"/>
                </a:solidFill>
                <a:effectLst/>
                <a:ea typeface="굴림" pitchFamily="50" charset="-127"/>
              </a:endParaRPr>
            </a:p>
          </p:txBody>
        </p:sp>
        <p:graphicFrame>
          <p:nvGraphicFramePr>
            <p:cNvPr id="8" name="개체 7"/>
            <p:cNvGraphicFramePr>
              <a:graphicFrameLocks noChangeAspect="1"/>
            </p:cNvGraphicFramePr>
            <p:nvPr/>
          </p:nvGraphicFramePr>
          <p:xfrm>
            <a:off x="1593607" y="4092344"/>
            <a:ext cx="676592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2" imgW="3759120" imgH="393480" progId="Equation.3">
                    <p:embed/>
                  </p:oleObj>
                </mc:Choice>
                <mc:Fallback>
                  <p:oleObj name="수식" r:id="rId2" imgW="3759120" imgH="393480" progId="Equation.3">
                    <p:embed/>
                    <p:pic>
                      <p:nvPicPr>
                        <p:cNvPr id="8" name="개체 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93607" y="4092344"/>
                          <a:ext cx="6765925" cy="7080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129</a:t>
            </a:r>
          </a:p>
        </p:txBody>
      </p:sp>
    </p:spTree>
    <p:extLst>
      <p:ext uri="{BB962C8B-B14F-4D97-AF65-F5344CB8AC3E}">
        <p14:creationId xmlns:p14="http://schemas.microsoft.com/office/powerpoint/2010/main" val="420244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6"/>
          <a:stretch>
            <a:fillRect/>
          </a:stretch>
        </p:blipFill>
        <p:spPr bwMode="auto">
          <a:xfrm>
            <a:off x="723900" y="1371600"/>
            <a:ext cx="7696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3079"/>
          <p:cNvSpPr txBox="1">
            <a:spLocks noChangeArrowheads="1"/>
          </p:cNvSpPr>
          <p:nvPr/>
        </p:nvSpPr>
        <p:spPr bwMode="auto">
          <a:xfrm>
            <a:off x="2381250" y="100013"/>
            <a:ext cx="43719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3.9 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현금구매와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할부구매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685800" y="836613"/>
            <a:ext cx="791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와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현금흐름도 작성</a:t>
            </a:r>
            <a:endParaRPr kumimoji="0" lang="en-US" altLang="ko-KR" sz="240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9" name="직사각형 10"/>
          <p:cNvSpPr>
            <a:spLocks noChangeArrowheads="1"/>
          </p:cNvSpPr>
          <p:nvPr/>
        </p:nvSpPr>
        <p:spPr bwMode="auto">
          <a:xfrm>
            <a:off x="7340600" y="3414713"/>
            <a:ext cx="350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300" b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월</a:t>
            </a:r>
          </a:p>
        </p:txBody>
      </p:sp>
      <p:sp>
        <p:nvSpPr>
          <p:cNvPr id="13320" name="직사각형 11"/>
          <p:cNvSpPr>
            <a:spLocks noChangeArrowheads="1"/>
          </p:cNvSpPr>
          <p:nvPr/>
        </p:nvSpPr>
        <p:spPr bwMode="auto">
          <a:xfrm>
            <a:off x="7340600" y="1989138"/>
            <a:ext cx="350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300" b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월</a:t>
            </a:r>
          </a:p>
        </p:txBody>
      </p:sp>
      <p:sp>
        <p:nvSpPr>
          <p:cNvPr id="13321" name="Line 3078"/>
          <p:cNvSpPr>
            <a:spLocks noChangeShapeType="1"/>
          </p:cNvSpPr>
          <p:nvPr/>
        </p:nvSpPr>
        <p:spPr bwMode="auto">
          <a:xfrm>
            <a:off x="2305050" y="3586163"/>
            <a:ext cx="6350" cy="1004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10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628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1425575"/>
            <a:ext cx="7986713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등가 분석은 구매자의 </a:t>
            </a:r>
            <a:r>
              <a:rPr kumimoji="0" lang="ko-KR" altLang="en-US" sz="1800" dirty="0" err="1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수익력을</a:t>
            </a:r>
            <a:r>
              <a:rPr kumimoji="0" lang="ko-KR" altLang="en-US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 대표하는 저축계좌 이자율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5%</a:t>
            </a:r>
            <a:r>
              <a:rPr kumimoji="0" lang="ko-KR" altLang="en-US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 이용</a:t>
            </a:r>
          </a:p>
          <a:p>
            <a:pPr eaLnBrk="0" latin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kumimoji="0" lang="en-US" altLang="ko-KR" sz="1800" dirty="0" err="1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kumimoji="0" lang="ko-KR" altLang="en-US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5%/12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= 0.4166%/</a:t>
            </a:r>
            <a:r>
              <a:rPr kumimoji="0" lang="ko-KR" altLang="en-US" sz="18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A: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할부구매</a:t>
            </a:r>
          </a:p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en-US" altLang="ko-KR" sz="18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kumimoji="0" lang="en-US" altLang="ko-KR" sz="1800" i="1" baseline="-25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749.29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en-US" altLang="ko-KR" sz="18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P/A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0.4166%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36)</a:t>
            </a:r>
          </a:p>
          <a:p>
            <a:pPr eaLnBrk="0" latinLnBrk="0" hangingPunct="0">
              <a:spcBef>
                <a:spcPct val="50000"/>
              </a:spcBef>
              <a:buFontTx/>
              <a:buNone/>
            </a:pPr>
            <a:endParaRPr kumimoji="0" lang="en-US" altLang="ko-KR" sz="18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50000"/>
              </a:spcBef>
              <a:buFont typeface="Wingdings" pitchFamily="2" charset="2"/>
              <a:buChar char="q"/>
            </a:pP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50000"/>
              </a:spcBef>
              <a:buFont typeface="Wingdings" pitchFamily="2" charset="2"/>
              <a:buChar char="q"/>
            </a:pP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50000"/>
              </a:spcBef>
              <a:buFont typeface="Wingdings" pitchFamily="2" charset="2"/>
              <a:buChar char="q"/>
            </a:pP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indent="0" eaLnBrk="0" latinLnBrk="0" hangingPunct="0">
              <a:spcBef>
                <a:spcPct val="50000"/>
              </a:spcBef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일시불구매가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현재가치로 약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95.2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만원만큼 적은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비용 소요</a:t>
            </a:r>
            <a:endParaRPr kumimoji="0" lang="en-US" altLang="ko-KR" sz="180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50000"/>
              </a:spcBef>
              <a:buFont typeface="Wingdings" pitchFamily="2" charset="2"/>
              <a:buChar char="q"/>
            </a:pPr>
            <a:endParaRPr kumimoji="0" lang="ko-KR" altLang="en-US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만약 구매자가 연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12%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저축계좌에서 구매자금을 인출한다면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eaLnBrk="0" latin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할부 선택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749.29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(P/A,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12%/12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36) = 22,559(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81250" y="100013"/>
            <a:ext cx="4371975" cy="4667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3.9 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현금구매와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할부구매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685800" y="836613"/>
            <a:ext cx="791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와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  <a:r>
              <a:rPr kumimoji="0" lang="ko-KR" altLang="en-US" sz="24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현금흐름도 등가 분석</a:t>
            </a:r>
            <a:endParaRPr kumimoji="0" lang="en-US" altLang="ko-KR" sz="240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2" name="직사각형 2"/>
          <p:cNvSpPr>
            <a:spLocks noChangeArrowheads="1"/>
          </p:cNvSpPr>
          <p:nvPr/>
        </p:nvSpPr>
        <p:spPr bwMode="auto">
          <a:xfrm>
            <a:off x="785034" y="3452807"/>
            <a:ext cx="2790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B: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일시불구매</a:t>
            </a:r>
          </a:p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en-US" altLang="ko-KR" sz="18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kumimoji="0" lang="en-US" altLang="ko-KR" sz="1800" i="1" baseline="-25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24,048(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1264631" y="4238449"/>
            <a:ext cx="1529656" cy="455750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5580409" y="5877073"/>
            <a:ext cx="1439863" cy="576263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807614" y="2996952"/>
          <a:ext cx="70405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911400" imgH="393480" progId="Equation.3">
                  <p:embed/>
                </p:oleObj>
              </mc:Choice>
              <mc:Fallback>
                <p:oleObj name="수식" r:id="rId2" imgW="3911400" imgH="393480" progId="Equation.3">
                  <p:embed/>
                  <p:pic>
                    <p:nvPicPr>
                      <p:cNvPr id="13" name="개체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7614" y="2996952"/>
                        <a:ext cx="7040563" cy="7080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129</a:t>
            </a: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6563442" y="3106246"/>
            <a:ext cx="1352425" cy="498127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881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73300" y="115888"/>
            <a:ext cx="4597400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</a:t>
            </a:r>
            <a:r>
              <a:rPr kumimoji="0"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초기 투자비 조달 방법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11188" y="1052736"/>
            <a:ext cx="79216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신규 프로젝트를 위해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ko-KR" altLang="en-US" sz="2000" b="1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억원의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초기투자비 필요</a:t>
            </a:r>
            <a:endParaRPr kumimoji="0" lang="en-US" altLang="ko-KR" sz="2000" b="1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2000" b="1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자기자본으로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5,000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만원 조달</a:t>
            </a:r>
            <a:endParaRPr kumimoji="0" lang="en-US" altLang="ko-KR" sz="2000" b="1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발행 </a:t>
            </a:r>
            <a:r>
              <a:rPr kumimoji="0" lang="ko-KR" altLang="en-US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주식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액면가격은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5,000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kumimoji="0" lang="en-US" altLang="ko-KR" sz="2000" b="1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주식수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5,000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만원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5,000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10,000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endParaRPr kumimoji="0" lang="en-US" altLang="ko-KR" sz="2000" b="1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본 프로젝트를 통해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kumimoji="0" lang="ko-KR" altLang="en-US" sz="2000" b="1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억원의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수익이 발생 했다면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주주에게 주당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(10</a:t>
            </a:r>
            <a:r>
              <a:rPr kumimoji="0" lang="ko-KR" altLang="en-US" sz="2000" b="1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/10,000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10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배당</a:t>
            </a:r>
            <a:endParaRPr kumimoji="0" lang="en-US" altLang="ko-KR" sz="2000" b="1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20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타인자본으로 </a:t>
            </a:r>
            <a:r>
              <a:rPr kumimoji="0" lang="en-US" altLang="ko-KR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5,000</a:t>
            </a:r>
            <a:r>
              <a:rPr kumimoji="0" lang="ko-KR" altLang="en-US" sz="20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만원 </a:t>
            </a:r>
            <a:r>
              <a:rPr kumimoji="0" lang="ko-KR" altLang="en-US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대출</a:t>
            </a:r>
            <a:endParaRPr kumimoji="0" lang="en-US" altLang="ko-KR" sz="20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20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0" latin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자기자본</a:t>
            </a:r>
            <a:r>
              <a:rPr kumimoji="0" lang="en-US" altLang="ko-KR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+ </a:t>
            </a:r>
            <a:r>
              <a:rPr kumimoji="0" lang="ko-KR" altLang="en-US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타인자본 </a:t>
            </a:r>
            <a:r>
              <a:rPr kumimoji="0" lang="en-US" altLang="ko-KR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kumimoji="0" lang="ko-KR" altLang="en-US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초기투자비</a:t>
            </a:r>
            <a:endParaRPr kumimoji="0" lang="en-US" altLang="ko-KR" sz="20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54831" y="4653136"/>
          <a:ext cx="792162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대표적 방법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수익분배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파산 시 배상책임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투자위험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자기자본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주식발행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배당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높음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타인자본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자금대출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이자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있음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낮음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4416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8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Aft>
                <a:spcPct val="20000"/>
              </a:spcAft>
              <a:buFont typeface="Wingdings" pitchFamily="2" charset="2"/>
              <a:buChar char="q"/>
            </a:pPr>
            <a:r>
              <a:rPr kumimoji="0" lang="ko-KR" altLang="en-US" sz="24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감채상환대출</a:t>
            </a:r>
            <a:endParaRPr kumimoji="0" lang="ko-KR" altLang="en-US" sz="24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대출기간 동안 </a:t>
            </a:r>
            <a:r>
              <a:rPr kumimoji="0" lang="ko-KR" altLang="en-US" sz="24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동일액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상환</a:t>
            </a: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적용 사례  </a:t>
            </a:r>
          </a:p>
          <a:p>
            <a:pPr lvl="2" eaLnBrk="0" latinLnBrk="0" hangingPunct="0">
              <a:spcAft>
                <a:spcPct val="20000"/>
              </a:spcAft>
              <a:buFont typeface="Wingdings" pitchFamily="2" charset="2"/>
              <a:buChar char="§"/>
            </a:pPr>
            <a:r>
              <a:rPr kumimoji="0" lang="ko-KR" altLang="en-US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투자자금 대출</a:t>
            </a:r>
            <a:endParaRPr kumimoji="0" lang="en-US" altLang="ko-KR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2" eaLnBrk="0" latinLnBrk="0" hangingPunct="0">
              <a:spcAft>
                <a:spcPct val="20000"/>
              </a:spcAft>
              <a:buFont typeface="Wingdings" pitchFamily="2" charset="2"/>
              <a:buChar char="§"/>
            </a:pPr>
            <a:r>
              <a:rPr kumimoji="0" lang="ko-KR" altLang="en-US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자동차 할부거래</a:t>
            </a:r>
          </a:p>
          <a:p>
            <a:pPr lvl="2" eaLnBrk="0" latinLnBrk="0" hangingPunct="0">
              <a:spcAft>
                <a:spcPct val="20000"/>
              </a:spcAft>
              <a:buFont typeface="Wingdings" pitchFamily="2" charset="2"/>
              <a:buChar char="§"/>
            </a:pPr>
            <a:r>
              <a:rPr kumimoji="0" lang="ko-KR" altLang="en-US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주택자금 융자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60800" y="100013"/>
            <a:ext cx="1412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부채관리</a:t>
            </a:r>
          </a:p>
        </p:txBody>
      </p:sp>
      <p:pic>
        <p:nvPicPr>
          <p:cNvPr id="5125" name="Picture 8" descr="00678693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48" y="4174629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520b5e416664f3a3d11fbb5a8c13ebe3?ext=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2514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122646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3551238" y="100013"/>
            <a:ext cx="2032000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대출상환계획</a:t>
            </a:r>
          </a:p>
        </p:txBody>
      </p:sp>
      <p:sp>
        <p:nvSpPr>
          <p:cNvPr id="6148" name="직사각형 28"/>
          <p:cNvSpPr>
            <a:spLocks noChangeArrowheads="1"/>
          </p:cNvSpPr>
          <p:nvPr/>
        </p:nvSpPr>
        <p:spPr bwMode="auto">
          <a:xfrm>
            <a:off x="179512" y="981075"/>
            <a:ext cx="8840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5,000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만원을 </a:t>
            </a:r>
            <a:r>
              <a:rPr kumimoji="0" lang="ko-KR" altLang="en-US" sz="18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연이자율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10%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로 대출받아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동안 매년 상환하는 경우 상환금은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179388" y="3789040"/>
          <a:ext cx="8712200" cy="2376490"/>
        </p:xfrm>
        <a:graphic>
          <a:graphicData uri="http://schemas.openxmlformats.org/drawingml/2006/table">
            <a:tbl>
              <a:tblPr/>
              <a:tblGrid>
                <a:gridCol w="188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529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대출상환 분석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단위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만원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9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상환액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9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이자 상환액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5,000*0.1 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500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4,181*0.1 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418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3,280*0.1 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328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2,289*0.1 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229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1,199*0.1 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120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9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원금 상환액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-500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819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-418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901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-328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991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-229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1,090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1,319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-120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= 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1,199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9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누적현금흐름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대출잔액</a:t>
                      </a:r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5,000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5,000-819 = </a:t>
                      </a:r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4,181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4,181-901 = </a:t>
                      </a:r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3,280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3,280-991 = </a:t>
                      </a:r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2,289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2,289-1,090 = </a:t>
                      </a:r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1,199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1,199-1,199 = </a:t>
                      </a:r>
                      <a:r>
                        <a:rPr lang="en-US" altLang="ko-KR" sz="1400" b="0" i="0" u="none" strike="noStrike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0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99" name="직사각형 30"/>
          <p:cNvSpPr>
            <a:spLocks noChangeArrowheads="1"/>
          </p:cNvSpPr>
          <p:nvPr/>
        </p:nvSpPr>
        <p:spPr bwMode="auto">
          <a:xfrm>
            <a:off x="1331640" y="2987104"/>
            <a:ext cx="6773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연간상환액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5,000(A/P, 10%, 5)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5,000*0.2638 = 1,319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ko-KR" altLang="en-US" sz="3600" dirty="0">
              <a:solidFill>
                <a:srgbClr val="FF0000"/>
              </a:solidFill>
              <a:effectLst/>
              <a:ea typeface="굴림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20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125</a:t>
            </a:r>
          </a:p>
        </p:txBody>
      </p:sp>
      <p:grpSp>
        <p:nvGrpSpPr>
          <p:cNvPr id="21" name="그룹 55"/>
          <p:cNvGrpSpPr>
            <a:grpSpLocks/>
          </p:cNvGrpSpPr>
          <p:nvPr/>
        </p:nvGrpSpPr>
        <p:grpSpPr bwMode="auto">
          <a:xfrm>
            <a:off x="1979613" y="1329308"/>
            <a:ext cx="5119687" cy="1575350"/>
            <a:chOff x="562690" y="3670614"/>
            <a:chExt cx="1879671" cy="1964988"/>
          </a:xfrm>
        </p:grpSpPr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668457" y="5019451"/>
              <a:ext cx="1743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V="1">
              <a:off x="685800" y="4029678"/>
              <a:ext cx="0" cy="99929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>
              <a:off x="1082675" y="5019452"/>
              <a:ext cx="0" cy="45720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1387475" y="5019452"/>
              <a:ext cx="0" cy="45720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>
              <a:off x="1692275" y="5019452"/>
              <a:ext cx="0" cy="45720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2301875" y="5019452"/>
              <a:ext cx="0" cy="45720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28" name="Text Box 57"/>
            <p:cNvSpPr txBox="1">
              <a:spLocks noChangeArrowheads="1"/>
            </p:cNvSpPr>
            <p:nvPr/>
          </p:nvSpPr>
          <p:spPr bwMode="auto">
            <a:xfrm>
              <a:off x="562690" y="3670614"/>
              <a:ext cx="6383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40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5,000</a:t>
              </a:r>
            </a:p>
          </p:txBody>
        </p:sp>
        <p:sp>
          <p:nvSpPr>
            <p:cNvPr id="29" name="Text Box 58"/>
            <p:cNvSpPr txBox="1">
              <a:spLocks noChangeArrowheads="1"/>
            </p:cNvSpPr>
            <p:nvPr/>
          </p:nvSpPr>
          <p:spPr bwMode="auto">
            <a:xfrm>
              <a:off x="1404838" y="5327825"/>
              <a:ext cx="6158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400" i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A</a:t>
              </a:r>
              <a:r>
                <a:rPr kumimoji="0" lang="en-US" altLang="ko-KR" sz="1400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 = ?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629564" y="5017110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400">
                  <a:solidFill>
                    <a:srgbClr val="000000"/>
                  </a:solidFill>
                  <a:effectLst/>
                  <a:latin typeface="Arial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1013060" y="4649563"/>
              <a:ext cx="1429301" cy="38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ko-KR" altLang="en-US" sz="1400">
                  <a:solidFill>
                    <a:srgbClr val="000000"/>
                  </a:solidFill>
                  <a:effectLst/>
                  <a:latin typeface="Arial" charset="0"/>
                  <a:ea typeface="굴림" pitchFamily="50" charset="-127"/>
                  <a:cs typeface="Arial" charset="0"/>
                </a:rPr>
                <a:t> </a:t>
              </a:r>
              <a:r>
                <a:rPr kumimoji="0" lang="en-US" altLang="ko-KR" sz="1400">
                  <a:solidFill>
                    <a:srgbClr val="000000"/>
                  </a:solidFill>
                  <a:effectLst/>
                  <a:latin typeface="Arial" charset="0"/>
                  <a:ea typeface="굴림" pitchFamily="50" charset="-127"/>
                  <a:cs typeface="Arial" charset="0"/>
                </a:rPr>
                <a:t>1               2               3              4                5</a:t>
              </a:r>
              <a:r>
                <a:rPr kumimoji="0" lang="ko-KR" altLang="en-US" sz="1400">
                  <a:solidFill>
                    <a:srgbClr val="000000"/>
                  </a:solidFill>
                  <a:effectLst/>
                  <a:latin typeface="Arial" charset="0"/>
                  <a:ea typeface="굴림" pitchFamily="50" charset="-127"/>
                  <a:cs typeface="Arial" charset="0"/>
                </a:rPr>
                <a:t>년</a:t>
              </a:r>
              <a:endParaRPr kumimoji="0" lang="en-US" altLang="ko-KR" sz="1400">
                <a:solidFill>
                  <a:srgbClr val="000000"/>
                </a:solidFill>
                <a:effectLst/>
                <a:latin typeface="Arial" charset="0"/>
                <a:ea typeface="굴림" pitchFamily="50" charset="-127"/>
                <a:cs typeface="Arial" charset="0"/>
              </a:endParaRPr>
            </a:p>
          </p:txBody>
        </p:sp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1261531" y="4116028"/>
              <a:ext cx="502388" cy="38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400" i="1" dirty="0" err="1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i</a:t>
              </a:r>
              <a:r>
                <a:rPr kumimoji="0" lang="en-US" altLang="ko-KR" sz="1400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 = 10%/</a:t>
              </a:r>
              <a:r>
                <a:rPr kumimoji="0" lang="ko-KR" altLang="en-US" sz="1400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년</a:t>
              </a:r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>
              <a:off x="1979712" y="5019452"/>
              <a:ext cx="0" cy="45720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</p:grpSp>
      <p:sp>
        <p:nvSpPr>
          <p:cNvPr id="35" name="직사각형 28"/>
          <p:cNvSpPr>
            <a:spLocks noChangeArrowheads="1"/>
          </p:cNvSpPr>
          <p:nvPr/>
        </p:nvSpPr>
        <p:spPr bwMode="auto">
          <a:xfrm>
            <a:off x="179512" y="3357453"/>
            <a:ext cx="54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매년 상환금을 이자와 원금 부분으로 나눠보면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6" name="포인트가 5개인 별 35"/>
          <p:cNvSpPr/>
          <p:nvPr/>
        </p:nvSpPr>
        <p:spPr>
          <a:xfrm>
            <a:off x="8388424" y="116632"/>
            <a:ext cx="630692" cy="630692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16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40"/>
          <p:cNvSpPr>
            <a:spLocks noChangeShapeType="1"/>
          </p:cNvSpPr>
          <p:nvPr/>
        </p:nvSpPr>
        <p:spPr bwMode="auto">
          <a:xfrm>
            <a:off x="701675" y="5019675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2" name="Line 41"/>
          <p:cNvSpPr>
            <a:spLocks noChangeShapeType="1"/>
          </p:cNvSpPr>
          <p:nvPr/>
        </p:nvSpPr>
        <p:spPr bwMode="auto">
          <a:xfrm flipV="1">
            <a:off x="685800" y="2438400"/>
            <a:ext cx="0" cy="2590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3" name="Line 42"/>
          <p:cNvSpPr>
            <a:spLocks noChangeShapeType="1"/>
          </p:cNvSpPr>
          <p:nvPr/>
        </p:nvSpPr>
        <p:spPr bwMode="auto">
          <a:xfrm>
            <a:off x="10826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4" name="Line 43"/>
          <p:cNvSpPr>
            <a:spLocks noChangeShapeType="1"/>
          </p:cNvSpPr>
          <p:nvPr/>
        </p:nvSpPr>
        <p:spPr bwMode="auto">
          <a:xfrm>
            <a:off x="13874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5" name="Line 44"/>
          <p:cNvSpPr>
            <a:spLocks noChangeShapeType="1"/>
          </p:cNvSpPr>
          <p:nvPr/>
        </p:nvSpPr>
        <p:spPr bwMode="auto">
          <a:xfrm>
            <a:off x="16922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6" name="Line 45"/>
          <p:cNvSpPr>
            <a:spLocks noChangeShapeType="1"/>
          </p:cNvSpPr>
          <p:nvPr/>
        </p:nvSpPr>
        <p:spPr bwMode="auto">
          <a:xfrm flipH="1">
            <a:off x="1981200" y="5019675"/>
            <a:ext cx="15875" cy="4953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7" name="Line 46"/>
          <p:cNvSpPr>
            <a:spLocks noChangeShapeType="1"/>
          </p:cNvSpPr>
          <p:nvPr/>
        </p:nvSpPr>
        <p:spPr bwMode="auto">
          <a:xfrm>
            <a:off x="29114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8" name="Line 47"/>
          <p:cNvSpPr>
            <a:spLocks noChangeShapeType="1"/>
          </p:cNvSpPr>
          <p:nvPr/>
        </p:nvSpPr>
        <p:spPr bwMode="auto">
          <a:xfrm>
            <a:off x="23018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79" name="Line 48"/>
          <p:cNvSpPr>
            <a:spLocks noChangeShapeType="1"/>
          </p:cNvSpPr>
          <p:nvPr/>
        </p:nvSpPr>
        <p:spPr bwMode="auto">
          <a:xfrm>
            <a:off x="26066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0" name="Line 49"/>
          <p:cNvSpPr>
            <a:spLocks noChangeShapeType="1"/>
          </p:cNvSpPr>
          <p:nvPr/>
        </p:nvSpPr>
        <p:spPr bwMode="auto">
          <a:xfrm>
            <a:off x="39020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1" name="Line 50"/>
          <p:cNvSpPr>
            <a:spLocks noChangeShapeType="1"/>
          </p:cNvSpPr>
          <p:nvPr/>
        </p:nvSpPr>
        <p:spPr bwMode="auto">
          <a:xfrm>
            <a:off x="42068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2" name="Line 51"/>
          <p:cNvSpPr>
            <a:spLocks noChangeShapeType="1"/>
          </p:cNvSpPr>
          <p:nvPr/>
        </p:nvSpPr>
        <p:spPr bwMode="auto">
          <a:xfrm>
            <a:off x="45116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3" name="Line 52"/>
          <p:cNvSpPr>
            <a:spLocks noChangeShapeType="1"/>
          </p:cNvSpPr>
          <p:nvPr/>
        </p:nvSpPr>
        <p:spPr bwMode="auto">
          <a:xfrm>
            <a:off x="48164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4" name="Line 53"/>
          <p:cNvSpPr>
            <a:spLocks noChangeShapeType="1"/>
          </p:cNvSpPr>
          <p:nvPr/>
        </p:nvSpPr>
        <p:spPr bwMode="auto">
          <a:xfrm>
            <a:off x="57308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5" name="Line 54"/>
          <p:cNvSpPr>
            <a:spLocks noChangeShapeType="1"/>
          </p:cNvSpPr>
          <p:nvPr/>
        </p:nvSpPr>
        <p:spPr bwMode="auto">
          <a:xfrm>
            <a:off x="60356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6" name="Line 55"/>
          <p:cNvSpPr>
            <a:spLocks noChangeShapeType="1"/>
          </p:cNvSpPr>
          <p:nvPr/>
        </p:nvSpPr>
        <p:spPr bwMode="auto">
          <a:xfrm>
            <a:off x="51212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7" name="Line 56"/>
          <p:cNvSpPr>
            <a:spLocks noChangeShapeType="1"/>
          </p:cNvSpPr>
          <p:nvPr/>
        </p:nvSpPr>
        <p:spPr bwMode="auto">
          <a:xfrm>
            <a:off x="5426075" y="5019675"/>
            <a:ext cx="0" cy="4572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188" name="Text Box 57"/>
          <p:cNvSpPr txBox="1">
            <a:spLocks noChangeArrowheads="1"/>
          </p:cNvSpPr>
          <p:nvPr/>
        </p:nvSpPr>
        <p:spPr bwMode="auto">
          <a:xfrm>
            <a:off x="35496" y="2060575"/>
            <a:ext cx="1346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5,000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89" name="Text Box 58"/>
          <p:cNvSpPr txBox="1">
            <a:spLocks noChangeArrowheads="1"/>
          </p:cNvSpPr>
          <p:nvPr/>
        </p:nvSpPr>
        <p:spPr bwMode="auto">
          <a:xfrm>
            <a:off x="3160713" y="5535613"/>
            <a:ext cx="795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20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?</a:t>
            </a:r>
          </a:p>
        </p:txBody>
      </p:sp>
      <p:sp>
        <p:nvSpPr>
          <p:cNvPr id="7190" name="Text Box 59"/>
          <p:cNvSpPr txBox="1">
            <a:spLocks noChangeArrowheads="1"/>
          </p:cNvSpPr>
          <p:nvPr/>
        </p:nvSpPr>
        <p:spPr bwMode="auto">
          <a:xfrm>
            <a:off x="533400" y="49545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1400">
                <a:solidFill>
                  <a:srgbClr val="000000"/>
                </a:solidFill>
                <a:effectLst/>
                <a:latin typeface="Arial" charset="0"/>
                <a:ea typeface="굴림" pitchFamily="50" charset="-127"/>
              </a:rPr>
              <a:t>0</a:t>
            </a:r>
          </a:p>
        </p:txBody>
      </p:sp>
      <p:sp>
        <p:nvSpPr>
          <p:cNvPr id="7191" name="Text Box 60"/>
          <p:cNvSpPr txBox="1">
            <a:spLocks noChangeArrowheads="1"/>
          </p:cNvSpPr>
          <p:nvPr/>
        </p:nvSpPr>
        <p:spPr bwMode="auto">
          <a:xfrm>
            <a:off x="914400" y="4649788"/>
            <a:ext cx="525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ea typeface="굴림" pitchFamily="50" charset="-127"/>
              </a:rPr>
              <a:t> </a:t>
            </a:r>
            <a:r>
              <a:rPr kumimoji="0" lang="en-US" altLang="ko-KR" sz="1400">
                <a:solidFill>
                  <a:srgbClr val="000000"/>
                </a:solidFill>
                <a:effectLst/>
                <a:ea typeface="굴림" pitchFamily="50" charset="-127"/>
              </a:rPr>
              <a:t>1    2     3     4     5    6     7                                                     22   23   24</a:t>
            </a:r>
          </a:p>
        </p:txBody>
      </p:sp>
      <p:graphicFrame>
        <p:nvGraphicFramePr>
          <p:cNvPr id="7192" name="Object 62"/>
          <p:cNvGraphicFramePr>
            <a:graphicFrameLocks/>
          </p:cNvGraphicFramePr>
          <p:nvPr/>
        </p:nvGraphicFramePr>
        <p:xfrm>
          <a:off x="5364163" y="2565400"/>
          <a:ext cx="30019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7950" imgH="431613" progId="Equation.DSMT4">
                  <p:embed/>
                </p:oleObj>
              </mc:Choice>
              <mc:Fallback>
                <p:oleObj name="Equation" r:id="rId2" imgW="1497950" imgH="431613" progId="Equation.DSMT4">
                  <p:embed/>
                  <p:pic>
                    <p:nvPicPr>
                      <p:cNvPr id="7192" name="Object 6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565400"/>
                        <a:ext cx="30019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2891138" y="100013"/>
            <a:ext cx="33522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3.8)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대부상환계획</a:t>
            </a:r>
          </a:p>
        </p:txBody>
      </p:sp>
      <p:sp>
        <p:nvSpPr>
          <p:cNvPr id="7194" name="Rectangle 65"/>
          <p:cNvSpPr>
            <a:spLocks noChangeArrowheads="1"/>
          </p:cNvSpPr>
          <p:nvPr/>
        </p:nvSpPr>
        <p:spPr bwMode="auto">
          <a:xfrm>
            <a:off x="1125582" y="3379857"/>
            <a:ext cx="30812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APR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12%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en-US" altLang="ko-KR" sz="2000" i="1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12%/12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1%/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</a:p>
        </p:txBody>
      </p:sp>
      <p:sp>
        <p:nvSpPr>
          <p:cNvPr id="7195" name="직사각형 28"/>
          <p:cNvSpPr>
            <a:spLocks noChangeArrowheads="1"/>
          </p:cNvSpPr>
          <p:nvPr/>
        </p:nvSpPr>
        <p:spPr bwMode="auto">
          <a:xfrm>
            <a:off x="250825" y="981075"/>
            <a:ext cx="876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5,000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천원을 </a:t>
            </a:r>
            <a:r>
              <a:rPr kumimoji="0" lang="ko-KR" altLang="en-US" sz="18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연이자율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12%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로 대출받아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2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동안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매월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상환하는 경우 상환금은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28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125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102563" y="486916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 bwMode="auto">
          <a:xfrm>
            <a:off x="2540000" y="1327150"/>
            <a:ext cx="4972050" cy="1238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직선 화살표 연결선 6"/>
          <p:cNvCxnSpPr/>
          <p:nvPr/>
        </p:nvCxnSpPr>
        <p:spPr bwMode="auto">
          <a:xfrm>
            <a:off x="5962650" y="1301750"/>
            <a:ext cx="1676400" cy="1263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659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30970" r="6561" b="4692"/>
          <a:stretch/>
        </p:blipFill>
        <p:spPr bwMode="auto">
          <a:xfrm>
            <a:off x="2834640" y="768906"/>
            <a:ext cx="5146766" cy="582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91138" y="100013"/>
            <a:ext cx="33522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3.8)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대부상환계획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5187253" y="1085580"/>
            <a:ext cx="0" cy="539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8200" name="직사각형 8"/>
          <p:cNvSpPr>
            <a:spLocks noChangeArrowheads="1"/>
          </p:cNvSpPr>
          <p:nvPr/>
        </p:nvSpPr>
        <p:spPr bwMode="auto">
          <a:xfrm>
            <a:off x="457200" y="981075"/>
            <a:ext cx="217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매월 상환금을 이자와 원금 부분으로 나눠보면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321716" y="1085580"/>
            <a:ext cx="0" cy="539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3600" dirty="0">
              <a:solidFill>
                <a:srgbClr val="000000"/>
              </a:solidFill>
              <a:effectLst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772647" y="2637235"/>
            <a:ext cx="389850" cy="206210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금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상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환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액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증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가</a:t>
            </a:r>
            <a:endParaRPr lang="ko-KR" altLang="en-US" sz="16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879614" y="2637235"/>
            <a:ext cx="389850" cy="206210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상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환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액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감</a:t>
            </a:r>
            <a:endParaRPr kumimoji="0" lang="en-US" altLang="ko-KR" sz="16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6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소</a:t>
            </a:r>
            <a:endParaRPr lang="ko-KR" altLang="en-US" sz="16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5548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343150" y="152400"/>
            <a:ext cx="4448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3.4: 자동차 할부지불 문제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093075" cy="38465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Aft>
                <a:spcPct val="20000"/>
              </a:spcAft>
              <a:buFontTx/>
              <a:buNone/>
              <a:defRPr/>
            </a:pPr>
            <a:r>
              <a:rPr kumimoji="0" lang="ko-KR" altLang="en-US" sz="2000" dirty="0">
                <a:solidFill>
                  <a:srgbClr val="FF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조건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 (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단위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천원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자동차 가격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21,599</a:t>
            </a: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4%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취득세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21,599 (0.04) = 863.96</a:t>
            </a: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1%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수수료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21,599 (0.01) = 215.99</a:t>
            </a: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총 구입가격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22,678.95</a:t>
            </a:r>
            <a:r>
              <a:rPr kumimoji="0"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200" dirty="0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dirty="0">
                <a:effectLst/>
                <a:latin typeface="HY헤드라인M" pitchFamily="18" charset="-127"/>
                <a:ea typeface="HY헤드라인M" pitchFamily="18" charset="-127"/>
              </a:rPr>
              <a:t>자동차 가격 </a:t>
            </a:r>
            <a:r>
              <a:rPr kumimoji="0" lang="en-US" altLang="ko-KR" sz="1200" dirty="0">
                <a:effectLst/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kumimoji="0" lang="ko-KR" altLang="en-US" sz="1200" dirty="0">
                <a:effectLst/>
                <a:latin typeface="HY헤드라인M" pitchFamily="18" charset="-127"/>
                <a:ea typeface="HY헤드라인M" pitchFamily="18" charset="-127"/>
              </a:rPr>
              <a:t>취득세 </a:t>
            </a:r>
            <a:r>
              <a:rPr kumimoji="0" lang="en-US" altLang="ko-KR" sz="1200" dirty="0">
                <a:effectLst/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kumimoji="0" lang="ko-KR" altLang="en-US" sz="1200" dirty="0">
                <a:effectLst/>
                <a:latin typeface="HY헤드라인M" pitchFamily="18" charset="-127"/>
                <a:ea typeface="HY헤드라인M" pitchFamily="18" charset="-127"/>
              </a:rPr>
              <a:t>수수료</a:t>
            </a:r>
            <a:r>
              <a:rPr kumimoji="0" lang="en-US" altLang="ko-KR" sz="1200" dirty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계약금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2,678.95</a:t>
            </a: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8.5% </a:t>
            </a:r>
            <a:r>
              <a:rPr kumimoji="0"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APR</a:t>
            </a: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계약기간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48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개월</a:t>
            </a:r>
          </a:p>
          <a:p>
            <a:pPr marL="361950" indent="-361950" eaLnBrk="0" latinLnBrk="0" hangingPunct="0"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탐색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 할부금</a:t>
            </a:r>
          </a:p>
        </p:txBody>
      </p:sp>
      <p:pic>
        <p:nvPicPr>
          <p:cNvPr id="9221" name="Picture 18" descr="20080215125211787a3_125211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81" y="3904060"/>
            <a:ext cx="329179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375832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276225" y="836712"/>
            <a:ext cx="5629275" cy="1725613"/>
            <a:chOff x="1087" y="981"/>
            <a:chExt cx="3546" cy="1087"/>
          </a:xfrm>
        </p:grpSpPr>
        <p:sp>
          <p:nvSpPr>
            <p:cNvPr id="10248" name="Text Box 3"/>
            <p:cNvSpPr txBox="1">
              <a:spLocks noChangeArrowheads="1"/>
            </p:cNvSpPr>
            <p:nvPr/>
          </p:nvSpPr>
          <p:spPr bwMode="auto">
            <a:xfrm>
              <a:off x="1087" y="981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20,000(</a:t>
              </a:r>
              <a:r>
                <a:rPr kumimoji="0" lang="ko-KR" altLang="en-US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천원</a:t>
              </a: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)</a:t>
              </a:r>
            </a:p>
          </p:txBody>
        </p:sp>
        <p:sp>
          <p:nvSpPr>
            <p:cNvPr id="10249" name="Line 4"/>
            <p:cNvSpPr>
              <a:spLocks noChangeShapeType="1"/>
            </p:cNvSpPr>
            <p:nvPr/>
          </p:nvSpPr>
          <p:spPr bwMode="auto">
            <a:xfrm>
              <a:off x="1394" y="1793"/>
              <a:ext cx="3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250" name="Line 5"/>
            <p:cNvSpPr>
              <a:spLocks noChangeShapeType="1"/>
            </p:cNvSpPr>
            <p:nvPr/>
          </p:nvSpPr>
          <p:spPr bwMode="auto">
            <a:xfrm flipV="1">
              <a:off x="1394" y="1200"/>
              <a:ext cx="0" cy="5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252" name="Text Box 7"/>
            <p:cNvSpPr txBox="1">
              <a:spLocks noChangeArrowheads="1"/>
            </p:cNvSpPr>
            <p:nvPr/>
          </p:nvSpPr>
          <p:spPr bwMode="auto">
            <a:xfrm>
              <a:off x="1297" y="1798"/>
              <a:ext cx="1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0</a:t>
              </a:r>
            </a:p>
          </p:txBody>
        </p:sp>
        <p:sp>
          <p:nvSpPr>
            <p:cNvPr id="10258" name="Line 13"/>
            <p:cNvSpPr>
              <a:spLocks noChangeShapeType="1"/>
            </p:cNvSpPr>
            <p:nvPr/>
          </p:nvSpPr>
          <p:spPr bwMode="auto">
            <a:xfrm>
              <a:off x="4236" y="1797"/>
              <a:ext cx="0" cy="2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4491" y="1794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4351" y="1553"/>
              <a:ext cx="2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48</a:t>
              </a:r>
            </a:p>
          </p:txBody>
        </p:sp>
        <p:sp>
          <p:nvSpPr>
            <p:cNvPr id="10261" name="Line 16"/>
            <p:cNvSpPr>
              <a:spLocks noChangeShapeType="1"/>
            </p:cNvSpPr>
            <p:nvPr/>
          </p:nvSpPr>
          <p:spPr bwMode="auto">
            <a:xfrm>
              <a:off x="1656" y="1792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262" name="Line 17"/>
            <p:cNvSpPr>
              <a:spLocks noChangeShapeType="1"/>
            </p:cNvSpPr>
            <p:nvPr/>
          </p:nvSpPr>
          <p:spPr bwMode="auto">
            <a:xfrm>
              <a:off x="1920" y="1792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263" name="Line 18"/>
            <p:cNvSpPr>
              <a:spLocks noChangeShapeType="1"/>
            </p:cNvSpPr>
            <p:nvPr/>
          </p:nvSpPr>
          <p:spPr bwMode="auto">
            <a:xfrm>
              <a:off x="2064" y="1680"/>
              <a:ext cx="2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264" name="Text Box 19"/>
            <p:cNvSpPr txBox="1">
              <a:spLocks noChangeArrowheads="1"/>
            </p:cNvSpPr>
            <p:nvPr/>
          </p:nvSpPr>
          <p:spPr bwMode="auto">
            <a:xfrm>
              <a:off x="1552" y="1557"/>
              <a:ext cx="1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  <p:sp>
          <p:nvSpPr>
            <p:cNvPr id="10265" name="Text Box 20"/>
            <p:cNvSpPr txBox="1">
              <a:spLocks noChangeArrowheads="1"/>
            </p:cNvSpPr>
            <p:nvPr/>
          </p:nvSpPr>
          <p:spPr bwMode="auto">
            <a:xfrm>
              <a:off x="1804" y="1557"/>
              <a:ext cx="1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2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4098" y="1553"/>
              <a:ext cx="2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47</a:t>
              </a: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064" y="1904"/>
              <a:ext cx="2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맑은 고딕" panose="020B0503020000020004" pitchFamily="50" charset="-127"/>
              </a:endParaRPr>
            </a:p>
          </p:txBody>
        </p:sp>
      </p:grpSp>
      <p:sp>
        <p:nvSpPr>
          <p:cNvPr id="10244" name="Rectangle 27"/>
          <p:cNvSpPr>
            <a:spLocks noChangeArrowheads="1"/>
          </p:cNvSpPr>
          <p:nvPr/>
        </p:nvSpPr>
        <p:spPr bwMode="auto">
          <a:xfrm>
            <a:off x="3095625" y="890687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8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APR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8.5%</a:t>
            </a:r>
          </a:p>
        </p:txBody>
      </p:sp>
      <p:sp>
        <p:nvSpPr>
          <p:cNvPr id="10245" name="Rectangle 28"/>
          <p:cNvSpPr>
            <a:spLocks noChangeArrowheads="1"/>
          </p:cNvSpPr>
          <p:nvPr/>
        </p:nvSpPr>
        <p:spPr bwMode="auto">
          <a:xfrm>
            <a:off x="2033218" y="2780928"/>
            <a:ext cx="6402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1: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필요한 </a:t>
            </a:r>
            <a:r>
              <a:rPr kumimoji="0" lang="ko-KR" altLang="en-US" sz="18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모수를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정의 </a:t>
            </a:r>
          </a:p>
          <a:p>
            <a:pPr lvl="1"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연간이자율 </a:t>
            </a:r>
            <a:r>
              <a:rPr kumimoji="0" lang="en-US" altLang="ko-KR" sz="18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r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8.5%/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</a:p>
          <a:p>
            <a:pPr lvl="1"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지불기간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연간 지불회수 </a:t>
            </a:r>
            <a:r>
              <a:rPr kumimoji="0" lang="en-US" altLang="ko-KR" sz="18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K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 12 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2: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지불기간을 기준으로 하는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실질이자율 </a:t>
            </a:r>
            <a:r>
              <a:rPr kumimoji="0" lang="en-US" altLang="ko-KR" sz="1800" i="1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kumimoji="0" lang="en-US" altLang="ko-KR" sz="18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 계산</a:t>
            </a:r>
          </a:p>
          <a:p>
            <a:pPr lvl="1"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en-US" altLang="ko-KR" sz="1800" i="1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8.5%/12 = 0.7083%</a:t>
            </a:r>
            <a:endParaRPr kumimoji="0" lang="ko-KR" altLang="en-US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3: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총 지불회수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  = 12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48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개월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4: 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등가계산식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lvl="1" eaLnBrk="0" latinLnBrk="0" hangingPunct="0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en-US" altLang="ko-KR" sz="18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	A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20,000(</a:t>
            </a:r>
            <a:r>
              <a:rPr kumimoji="0" lang="en-US" altLang="ko-KR" sz="18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en-US" altLang="ko-KR" sz="18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0.7083%, 48)</a:t>
            </a:r>
          </a:p>
        </p:txBody>
      </p:sp>
      <p:sp>
        <p:nvSpPr>
          <p:cNvPr id="82" name="Text Box 24"/>
          <p:cNvSpPr txBox="1">
            <a:spLocks noChangeArrowheads="1"/>
          </p:cNvSpPr>
          <p:nvPr/>
        </p:nvSpPr>
        <p:spPr bwMode="auto">
          <a:xfrm>
            <a:off x="2326880" y="100013"/>
            <a:ext cx="4480715" cy="46166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3.4: 자동차 할부지불 문제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/>
        </p:nvGraphicFramePr>
        <p:xfrm>
          <a:off x="1766515" y="5313263"/>
          <a:ext cx="6765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759120" imgH="393480" progId="Equation.3">
                  <p:embed/>
                </p:oleObj>
              </mc:Choice>
              <mc:Fallback>
                <p:oleObj name="수식" r:id="rId2" imgW="3759120" imgH="393480" progId="Equation.3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6515" y="5313263"/>
                        <a:ext cx="6765925" cy="7080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Oval 30"/>
          <p:cNvSpPr>
            <a:spLocks noChangeArrowheads="1"/>
          </p:cNvSpPr>
          <p:nvPr/>
        </p:nvSpPr>
        <p:spPr bwMode="auto">
          <a:xfrm>
            <a:off x="6949214" y="5416847"/>
            <a:ext cx="1655762" cy="504825"/>
          </a:xfrm>
          <a:prstGeom prst="ellipse">
            <a:avLst/>
          </a:prstGeom>
          <a:solidFill>
            <a:srgbClr val="FF0000">
              <a:alpha val="10196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3600">
              <a:solidFill>
                <a:srgbClr val="000000"/>
              </a:solidFill>
              <a:effectLst/>
              <a:ea typeface="굴림" pitchFamily="50" charset="-127"/>
            </a:endParaRPr>
          </a:p>
        </p:txBody>
      </p:sp>
      <p:sp>
        <p:nvSpPr>
          <p:cNvPr id="30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774553" y="1893791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b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904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836613"/>
            <a:ext cx="79898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자동차 판매상이 제시한 옵션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240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정상가격 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2,620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만원에 구매하고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지불은 연금리 </a:t>
            </a:r>
            <a:r>
              <a:rPr kumimoji="0" lang="en-US" altLang="ko-KR" sz="240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1.9%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로 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36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개월동안 동일액 상환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240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옵션 </a:t>
            </a:r>
            <a:r>
              <a:rPr kumimoji="0" lang="en-US" altLang="ko-KR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할인가 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2,404.8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만원에 현금구매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구매자금은 연 </a:t>
            </a:r>
            <a:r>
              <a:rPr kumimoji="0" lang="en-US" altLang="ko-KR" sz="240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5%</a:t>
            </a: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월복리의 저축계좌에서 인출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240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381250" y="100013"/>
            <a:ext cx="43719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3.9 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현금구매와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할부구매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129</a:t>
            </a:r>
          </a:p>
        </p:txBody>
      </p:sp>
    </p:spTree>
    <p:extLst>
      <p:ext uri="{BB962C8B-B14F-4D97-AF65-F5344CB8AC3E}">
        <p14:creationId xmlns:p14="http://schemas.microsoft.com/office/powerpoint/2010/main" val="53352304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779</Words>
  <Application>Microsoft Office PowerPoint</Application>
  <PresentationFormat>화면 슬라이드 쇼(4:3)</PresentationFormat>
  <Paragraphs>237</Paragraphs>
  <Slides>12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HY헤드라인M</vt:lpstr>
      <vt:lpstr>굴림</vt:lpstr>
      <vt:lpstr>굴림</vt:lpstr>
      <vt:lpstr>맑은 고딕</vt:lpstr>
      <vt:lpstr>휴먼견출새내기체</vt:lpstr>
      <vt:lpstr>Arial</vt:lpstr>
      <vt:lpstr>Times New Roman</vt:lpstr>
      <vt:lpstr>Wingdings</vt:lpstr>
      <vt:lpstr>기본 디자인</vt:lpstr>
      <vt:lpstr>Equation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167</cp:revision>
  <cp:lastPrinted>2019-08-05T07:20:09Z</cp:lastPrinted>
  <dcterms:created xsi:type="dcterms:W3CDTF">2005-08-31T02:37:35Z</dcterms:created>
  <dcterms:modified xsi:type="dcterms:W3CDTF">2022-08-24T02:05:10Z</dcterms:modified>
</cp:coreProperties>
</file>