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93" r:id="rId2"/>
    <p:sldId id="394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404" r:id="rId11"/>
    <p:sldId id="402" r:id="rId12"/>
    <p:sldId id="403" r:id="rId13"/>
  </p:sldIdLst>
  <p:sldSz cx="9144000" cy="6858000" type="screen4x3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pos="385">
          <p15:clr>
            <a:srgbClr val="A4A3A4"/>
          </p15:clr>
        </p15:guide>
        <p15:guide id="4" pos="5375">
          <p15:clr>
            <a:srgbClr val="A4A3A4"/>
          </p15:clr>
        </p15:guide>
        <p15:guide id="5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9900"/>
    <a:srgbClr val="FFFFCC"/>
    <a:srgbClr val="A4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2515E4-3C35-49A9-88FF-93B3EDC6DEA9}" v="7" dt="2020-08-26T07:15:34.0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80" autoAdjust="0"/>
    <p:restoredTop sz="94660" autoAdjust="0"/>
  </p:normalViewPr>
  <p:slideViewPr>
    <p:cSldViewPr showGuides="1">
      <p:cViewPr varScale="1">
        <p:scale>
          <a:sx n="183" d="100"/>
          <a:sy n="183" d="100"/>
        </p:scale>
        <p:origin x="204" y="690"/>
      </p:cViewPr>
      <p:guideLst>
        <p:guide orient="horz" pos="73"/>
        <p:guide orient="horz" pos="845"/>
        <p:guide pos="385"/>
        <p:guide pos="5375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42" d="100"/>
          <a:sy n="142" d="100"/>
        </p:scale>
        <p:origin x="-96" y="-9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CF72C1D6-9866-4720-AA1F-8AAA53B8904B}"/>
    <pc:docChg chg="addSld delSld modSld">
      <pc:chgData name="정근채" userId="bf3f9740-ba12-4a95-bdcd-7a89d0b0b3a3" providerId="ADAL" clId="{CF72C1D6-9866-4720-AA1F-8AAA53B8904B}" dt="2020-08-13T01:20:11.439" v="1"/>
      <pc:docMkLst>
        <pc:docMk/>
      </pc:docMkLst>
      <pc:sldChg chg="add del">
        <pc:chgData name="정근채" userId="bf3f9740-ba12-4a95-bdcd-7a89d0b0b3a3" providerId="ADAL" clId="{CF72C1D6-9866-4720-AA1F-8AAA53B8904B}" dt="2020-08-13T01:20:11.439" v="1"/>
        <pc:sldMkLst>
          <pc:docMk/>
          <pc:sldMk cId="1071856334" sldId="394"/>
        </pc:sldMkLst>
      </pc:sldChg>
      <pc:sldChg chg="add del">
        <pc:chgData name="정근채" userId="bf3f9740-ba12-4a95-bdcd-7a89d0b0b3a3" providerId="ADAL" clId="{CF72C1D6-9866-4720-AA1F-8AAA53B8904B}" dt="2020-08-13T01:20:11.439" v="1"/>
        <pc:sldMkLst>
          <pc:docMk/>
          <pc:sldMk cId="1771583251" sldId="395"/>
        </pc:sldMkLst>
      </pc:sldChg>
      <pc:sldChg chg="add del">
        <pc:chgData name="정근채" userId="bf3f9740-ba12-4a95-bdcd-7a89d0b0b3a3" providerId="ADAL" clId="{CF72C1D6-9866-4720-AA1F-8AAA53B8904B}" dt="2020-08-13T01:20:11.439" v="1"/>
        <pc:sldMkLst>
          <pc:docMk/>
          <pc:sldMk cId="4197044778" sldId="396"/>
        </pc:sldMkLst>
      </pc:sldChg>
      <pc:sldChg chg="add del">
        <pc:chgData name="정근채" userId="bf3f9740-ba12-4a95-bdcd-7a89d0b0b3a3" providerId="ADAL" clId="{CF72C1D6-9866-4720-AA1F-8AAA53B8904B}" dt="2020-08-13T01:20:11.439" v="1"/>
        <pc:sldMkLst>
          <pc:docMk/>
          <pc:sldMk cId="590788733" sldId="397"/>
        </pc:sldMkLst>
      </pc:sldChg>
      <pc:sldChg chg="add del">
        <pc:chgData name="정근채" userId="bf3f9740-ba12-4a95-bdcd-7a89d0b0b3a3" providerId="ADAL" clId="{CF72C1D6-9866-4720-AA1F-8AAA53B8904B}" dt="2020-08-13T01:20:11.439" v="1"/>
        <pc:sldMkLst>
          <pc:docMk/>
          <pc:sldMk cId="3599324736" sldId="398"/>
        </pc:sldMkLst>
      </pc:sldChg>
      <pc:sldChg chg="add del">
        <pc:chgData name="정근채" userId="bf3f9740-ba12-4a95-bdcd-7a89d0b0b3a3" providerId="ADAL" clId="{CF72C1D6-9866-4720-AA1F-8AAA53B8904B}" dt="2020-08-13T01:20:11.439" v="1"/>
        <pc:sldMkLst>
          <pc:docMk/>
          <pc:sldMk cId="3699671611" sldId="399"/>
        </pc:sldMkLst>
      </pc:sldChg>
      <pc:sldChg chg="add del">
        <pc:chgData name="정근채" userId="bf3f9740-ba12-4a95-bdcd-7a89d0b0b3a3" providerId="ADAL" clId="{CF72C1D6-9866-4720-AA1F-8AAA53B8904B}" dt="2020-08-13T01:20:11.439" v="1"/>
        <pc:sldMkLst>
          <pc:docMk/>
          <pc:sldMk cId="1703808497" sldId="400"/>
        </pc:sldMkLst>
      </pc:sldChg>
      <pc:sldChg chg="add del">
        <pc:chgData name="정근채" userId="bf3f9740-ba12-4a95-bdcd-7a89d0b0b3a3" providerId="ADAL" clId="{CF72C1D6-9866-4720-AA1F-8AAA53B8904B}" dt="2020-08-13T01:20:11.439" v="1"/>
        <pc:sldMkLst>
          <pc:docMk/>
          <pc:sldMk cId="1731471692" sldId="401"/>
        </pc:sldMkLst>
      </pc:sldChg>
      <pc:sldChg chg="add del">
        <pc:chgData name="정근채" userId="bf3f9740-ba12-4a95-bdcd-7a89d0b0b3a3" providerId="ADAL" clId="{CF72C1D6-9866-4720-AA1F-8AAA53B8904B}" dt="2020-08-13T01:20:11.439" v="1"/>
        <pc:sldMkLst>
          <pc:docMk/>
          <pc:sldMk cId="1961250010" sldId="402"/>
        </pc:sldMkLst>
      </pc:sldChg>
      <pc:sldChg chg="add del">
        <pc:chgData name="정근채" userId="bf3f9740-ba12-4a95-bdcd-7a89d0b0b3a3" providerId="ADAL" clId="{CF72C1D6-9866-4720-AA1F-8AAA53B8904B}" dt="2020-08-13T01:20:11.439" v="1"/>
        <pc:sldMkLst>
          <pc:docMk/>
          <pc:sldMk cId="1648891147" sldId="403"/>
        </pc:sldMkLst>
      </pc:sldChg>
      <pc:sldChg chg="add del">
        <pc:chgData name="정근채" userId="bf3f9740-ba12-4a95-bdcd-7a89d0b0b3a3" providerId="ADAL" clId="{CF72C1D6-9866-4720-AA1F-8AAA53B8904B}" dt="2020-08-13T01:20:11.439" v="1"/>
        <pc:sldMkLst>
          <pc:docMk/>
          <pc:sldMk cId="1208216066" sldId="404"/>
        </pc:sldMkLst>
      </pc:sldChg>
    </pc:docChg>
  </pc:docChgLst>
  <pc:docChgLst>
    <pc:chgData name="정근채" userId="bf3f9740-ba12-4a95-bdcd-7a89d0b0b3a3" providerId="ADAL" clId="{F82515E4-3C35-49A9-88FF-93B3EDC6DEA9}"/>
    <pc:docChg chg="modSld">
      <pc:chgData name="정근채" userId="bf3f9740-ba12-4a95-bdcd-7a89d0b0b3a3" providerId="ADAL" clId="{F82515E4-3C35-49A9-88FF-93B3EDC6DEA9}" dt="2020-08-26T07:15:34.050" v="2"/>
      <pc:docMkLst>
        <pc:docMk/>
      </pc:docMkLst>
      <pc:sldChg chg="addSp delSp modSp modTransition modAnim">
        <pc:chgData name="정근채" userId="bf3f9740-ba12-4a95-bdcd-7a89d0b0b3a3" providerId="ADAL" clId="{F82515E4-3C35-49A9-88FF-93B3EDC6DEA9}" dt="2020-08-26T07:15:34.050" v="2"/>
        <pc:sldMkLst>
          <pc:docMk/>
          <pc:sldMk cId="1342856110" sldId="393"/>
        </pc:sldMkLst>
        <pc:picChg chg="add del mod">
          <ac:chgData name="정근채" userId="bf3f9740-ba12-4a95-bdcd-7a89d0b0b3a3" providerId="ADAL" clId="{F82515E4-3C35-49A9-88FF-93B3EDC6DEA9}" dt="2020-08-26T07:13:34.001" v="1"/>
          <ac:picMkLst>
            <pc:docMk/>
            <pc:sldMk cId="1342856110" sldId="393"/>
            <ac:picMk id="4" creationId="{ACA2CD2A-BF5F-495F-BA42-E1C3A0342621}"/>
          </ac:picMkLst>
        </pc:picChg>
        <pc:picChg chg="add mod">
          <ac:chgData name="정근채" userId="bf3f9740-ba12-4a95-bdcd-7a89d0b0b3a3" providerId="ADAL" clId="{F82515E4-3C35-49A9-88FF-93B3EDC6DEA9}" dt="2020-08-26T07:15:34.050" v="2"/>
          <ac:picMkLst>
            <pc:docMk/>
            <pc:sldMk cId="1342856110" sldId="393"/>
            <ac:picMk id="6" creationId="{EBC0F152-19AF-4C6C-8ECD-47C6E6E44031}"/>
          </ac:picMkLst>
        </pc:picChg>
        <pc:inkChg chg="add del">
          <ac:chgData name="정근채" userId="bf3f9740-ba12-4a95-bdcd-7a89d0b0b3a3" providerId="ADAL" clId="{F82515E4-3C35-49A9-88FF-93B3EDC6DEA9}" dt="2020-08-26T07:13:34.001" v="1"/>
          <ac:inkMkLst>
            <pc:docMk/>
            <pc:sldMk cId="1342856110" sldId="393"/>
            <ac:inkMk id="2" creationId="{75BFBCEE-9981-41F0-976A-31D9858F88BF}"/>
          </ac:inkMkLst>
        </pc:inkChg>
        <pc:inkChg chg="add">
          <ac:chgData name="정근채" userId="bf3f9740-ba12-4a95-bdcd-7a89d0b0b3a3" providerId="ADAL" clId="{F82515E4-3C35-49A9-88FF-93B3EDC6DEA9}" dt="2020-08-26T07:15:34.050" v="2"/>
          <ac:inkMkLst>
            <pc:docMk/>
            <pc:sldMk cId="1342856110" sldId="393"/>
            <ac:inkMk id="5" creationId="{14B033A4-FBDC-40ED-A7DA-D3F4DCC6455D}"/>
          </ac:inkMkLst>
        </pc:inkChg>
      </pc:sldChg>
    </pc:docChg>
  </pc:docChgLst>
  <pc:docChgLst>
    <pc:chgData name="정근채" userId="bf3f9740-ba12-4a95-bdcd-7a89d0b0b3a3" providerId="ADAL" clId="{45B0AF8F-74AB-4F99-A123-B6AAB3161CD0}"/>
    <pc:docChg chg="modSld">
      <pc:chgData name="정근채" userId="bf3f9740-ba12-4a95-bdcd-7a89d0b0b3a3" providerId="ADAL" clId="{45B0AF8F-74AB-4F99-A123-B6AAB3161CD0}" dt="2022-08-02T06:07:43.325" v="0"/>
      <pc:docMkLst>
        <pc:docMk/>
      </pc:docMkLst>
      <pc:sldChg chg="delSp modTransition modAnim">
        <pc:chgData name="정근채" userId="bf3f9740-ba12-4a95-bdcd-7a89d0b0b3a3" providerId="ADAL" clId="{45B0AF8F-74AB-4F99-A123-B6AAB3161CD0}" dt="2022-08-02T06:07:43.325" v="0"/>
        <pc:sldMkLst>
          <pc:docMk/>
          <pc:sldMk cId="1342856110" sldId="393"/>
        </pc:sldMkLst>
        <pc:picChg chg="del">
          <ac:chgData name="정근채" userId="bf3f9740-ba12-4a95-bdcd-7a89d0b0b3a3" providerId="ADAL" clId="{45B0AF8F-74AB-4F99-A123-B6AAB3161CD0}" dt="2022-08-02T06:07:43.325" v="0"/>
          <ac:picMkLst>
            <pc:docMk/>
            <pc:sldMk cId="1342856110" sldId="393"/>
            <ac:picMk id="6" creationId="{EBC0F152-19AF-4C6C-8ECD-47C6E6E44031}"/>
          </ac:picMkLst>
        </pc:picChg>
        <pc:inkChg chg="del">
          <ac:chgData name="정근채" userId="bf3f9740-ba12-4a95-bdcd-7a89d0b0b3a3" providerId="ADAL" clId="{45B0AF8F-74AB-4F99-A123-B6AAB3161CD0}" dt="2022-08-02T06:07:43.325" v="0"/>
          <ac:inkMkLst>
            <pc:docMk/>
            <pc:sldMk cId="1342856110" sldId="393"/>
            <ac:inkMk id="5" creationId="{14B033A4-FBDC-40ED-A7DA-D3F4DCC6455D}"/>
          </ac:inkMkLst>
        </pc:inkChg>
      </pc:sldChg>
      <pc:sldChg chg="delSp modTransition modAnim">
        <pc:chgData name="정근채" userId="bf3f9740-ba12-4a95-bdcd-7a89d0b0b3a3" providerId="ADAL" clId="{45B0AF8F-74AB-4F99-A123-B6AAB3161CD0}" dt="2022-08-02T06:07:43.325" v="0"/>
        <pc:sldMkLst>
          <pc:docMk/>
          <pc:sldMk cId="1071856334" sldId="394"/>
        </pc:sldMkLst>
        <pc:picChg chg="del">
          <ac:chgData name="정근채" userId="bf3f9740-ba12-4a95-bdcd-7a89d0b0b3a3" providerId="ADAL" clId="{45B0AF8F-74AB-4F99-A123-B6AAB3161CD0}" dt="2022-08-02T06:07:43.325" v="0"/>
          <ac:picMkLst>
            <pc:docMk/>
            <pc:sldMk cId="1071856334" sldId="394"/>
            <ac:picMk id="4" creationId="{AA7E53CB-DD3A-4014-91F4-911281620D38}"/>
          </ac:picMkLst>
        </pc:picChg>
        <pc:inkChg chg="del">
          <ac:chgData name="정근채" userId="bf3f9740-ba12-4a95-bdcd-7a89d0b0b3a3" providerId="ADAL" clId="{45B0AF8F-74AB-4F99-A123-B6AAB3161CD0}" dt="2022-08-02T06:07:43.325" v="0"/>
          <ac:inkMkLst>
            <pc:docMk/>
            <pc:sldMk cId="1071856334" sldId="394"/>
            <ac:inkMk id="2" creationId="{A75BD957-A3E7-45D5-8333-F321AE784A24}"/>
          </ac:inkMkLst>
        </pc:inkChg>
      </pc:sldChg>
      <pc:sldChg chg="delSp modTransition modAnim">
        <pc:chgData name="정근채" userId="bf3f9740-ba12-4a95-bdcd-7a89d0b0b3a3" providerId="ADAL" clId="{45B0AF8F-74AB-4F99-A123-B6AAB3161CD0}" dt="2022-08-02T06:07:43.325" v="0"/>
        <pc:sldMkLst>
          <pc:docMk/>
          <pc:sldMk cId="1771583251" sldId="395"/>
        </pc:sldMkLst>
        <pc:picChg chg="del">
          <ac:chgData name="정근채" userId="bf3f9740-ba12-4a95-bdcd-7a89d0b0b3a3" providerId="ADAL" clId="{45B0AF8F-74AB-4F99-A123-B6AAB3161CD0}" dt="2022-08-02T06:07:43.325" v="0"/>
          <ac:picMkLst>
            <pc:docMk/>
            <pc:sldMk cId="1771583251" sldId="395"/>
            <ac:picMk id="4" creationId="{63642A8F-3FC2-4077-8908-CD975825AB10}"/>
          </ac:picMkLst>
        </pc:picChg>
        <pc:inkChg chg="del">
          <ac:chgData name="정근채" userId="bf3f9740-ba12-4a95-bdcd-7a89d0b0b3a3" providerId="ADAL" clId="{45B0AF8F-74AB-4F99-A123-B6AAB3161CD0}" dt="2022-08-02T06:07:43.325" v="0"/>
          <ac:inkMkLst>
            <pc:docMk/>
            <pc:sldMk cId="1771583251" sldId="395"/>
            <ac:inkMk id="2" creationId="{6CA42CF5-66C8-4C0D-A32B-F4E6E2D4317A}"/>
          </ac:inkMkLst>
        </pc:inkChg>
      </pc:sldChg>
      <pc:sldChg chg="delSp modTransition modAnim">
        <pc:chgData name="정근채" userId="bf3f9740-ba12-4a95-bdcd-7a89d0b0b3a3" providerId="ADAL" clId="{45B0AF8F-74AB-4F99-A123-B6AAB3161CD0}" dt="2022-08-02T06:07:43.325" v="0"/>
        <pc:sldMkLst>
          <pc:docMk/>
          <pc:sldMk cId="4197044778" sldId="396"/>
        </pc:sldMkLst>
        <pc:picChg chg="del">
          <ac:chgData name="정근채" userId="bf3f9740-ba12-4a95-bdcd-7a89d0b0b3a3" providerId="ADAL" clId="{45B0AF8F-74AB-4F99-A123-B6AAB3161CD0}" dt="2022-08-02T06:07:43.325" v="0"/>
          <ac:picMkLst>
            <pc:docMk/>
            <pc:sldMk cId="4197044778" sldId="396"/>
            <ac:picMk id="4" creationId="{3705AF77-E0EA-4CA7-984A-CC14E60F1FF7}"/>
          </ac:picMkLst>
        </pc:picChg>
        <pc:inkChg chg="del">
          <ac:chgData name="정근채" userId="bf3f9740-ba12-4a95-bdcd-7a89d0b0b3a3" providerId="ADAL" clId="{45B0AF8F-74AB-4F99-A123-B6AAB3161CD0}" dt="2022-08-02T06:07:43.325" v="0"/>
          <ac:inkMkLst>
            <pc:docMk/>
            <pc:sldMk cId="4197044778" sldId="396"/>
            <ac:inkMk id="2" creationId="{E9D8DC57-CCF4-4E30-B40B-021E77A1CAA6}"/>
          </ac:inkMkLst>
        </pc:inkChg>
      </pc:sldChg>
      <pc:sldChg chg="delSp modTransition modAnim">
        <pc:chgData name="정근채" userId="bf3f9740-ba12-4a95-bdcd-7a89d0b0b3a3" providerId="ADAL" clId="{45B0AF8F-74AB-4F99-A123-B6AAB3161CD0}" dt="2022-08-02T06:07:43.325" v="0"/>
        <pc:sldMkLst>
          <pc:docMk/>
          <pc:sldMk cId="590788733" sldId="397"/>
        </pc:sldMkLst>
        <pc:picChg chg="del">
          <ac:chgData name="정근채" userId="bf3f9740-ba12-4a95-bdcd-7a89d0b0b3a3" providerId="ADAL" clId="{45B0AF8F-74AB-4F99-A123-B6AAB3161CD0}" dt="2022-08-02T06:07:43.325" v="0"/>
          <ac:picMkLst>
            <pc:docMk/>
            <pc:sldMk cId="590788733" sldId="397"/>
            <ac:picMk id="4" creationId="{AFBF9933-DCC7-4525-A648-51FFE09F08CE}"/>
          </ac:picMkLst>
        </pc:picChg>
        <pc:inkChg chg="del">
          <ac:chgData name="정근채" userId="bf3f9740-ba12-4a95-bdcd-7a89d0b0b3a3" providerId="ADAL" clId="{45B0AF8F-74AB-4F99-A123-B6AAB3161CD0}" dt="2022-08-02T06:07:43.325" v="0"/>
          <ac:inkMkLst>
            <pc:docMk/>
            <pc:sldMk cId="590788733" sldId="397"/>
            <ac:inkMk id="2" creationId="{51BB7C6C-B125-4034-88BB-93CFB650589A}"/>
          </ac:inkMkLst>
        </pc:inkChg>
      </pc:sldChg>
      <pc:sldChg chg="delSp modTransition modAnim">
        <pc:chgData name="정근채" userId="bf3f9740-ba12-4a95-bdcd-7a89d0b0b3a3" providerId="ADAL" clId="{45B0AF8F-74AB-4F99-A123-B6AAB3161CD0}" dt="2022-08-02T06:07:43.325" v="0"/>
        <pc:sldMkLst>
          <pc:docMk/>
          <pc:sldMk cId="3599324736" sldId="398"/>
        </pc:sldMkLst>
        <pc:picChg chg="del">
          <ac:chgData name="정근채" userId="bf3f9740-ba12-4a95-bdcd-7a89d0b0b3a3" providerId="ADAL" clId="{45B0AF8F-74AB-4F99-A123-B6AAB3161CD0}" dt="2022-08-02T06:07:43.325" v="0"/>
          <ac:picMkLst>
            <pc:docMk/>
            <pc:sldMk cId="3599324736" sldId="398"/>
            <ac:picMk id="4" creationId="{837987A3-5C0E-465C-8CEA-8EAD822AF389}"/>
          </ac:picMkLst>
        </pc:picChg>
        <pc:inkChg chg="del">
          <ac:chgData name="정근채" userId="bf3f9740-ba12-4a95-bdcd-7a89d0b0b3a3" providerId="ADAL" clId="{45B0AF8F-74AB-4F99-A123-B6AAB3161CD0}" dt="2022-08-02T06:07:43.325" v="0"/>
          <ac:inkMkLst>
            <pc:docMk/>
            <pc:sldMk cId="3599324736" sldId="398"/>
            <ac:inkMk id="2" creationId="{8636B5A3-AD97-4E9C-9E95-776B3CD1C838}"/>
          </ac:inkMkLst>
        </pc:inkChg>
      </pc:sldChg>
      <pc:sldChg chg="delSp modTransition modAnim">
        <pc:chgData name="정근채" userId="bf3f9740-ba12-4a95-bdcd-7a89d0b0b3a3" providerId="ADAL" clId="{45B0AF8F-74AB-4F99-A123-B6AAB3161CD0}" dt="2022-08-02T06:07:43.325" v="0"/>
        <pc:sldMkLst>
          <pc:docMk/>
          <pc:sldMk cId="3699671611" sldId="399"/>
        </pc:sldMkLst>
        <pc:picChg chg="del">
          <ac:chgData name="정근채" userId="bf3f9740-ba12-4a95-bdcd-7a89d0b0b3a3" providerId="ADAL" clId="{45B0AF8F-74AB-4F99-A123-B6AAB3161CD0}" dt="2022-08-02T06:07:43.325" v="0"/>
          <ac:picMkLst>
            <pc:docMk/>
            <pc:sldMk cId="3699671611" sldId="399"/>
            <ac:picMk id="5" creationId="{F0F9C14D-5B02-4268-8CA0-1010CBA9774A}"/>
          </ac:picMkLst>
        </pc:picChg>
        <pc:inkChg chg="del">
          <ac:chgData name="정근채" userId="bf3f9740-ba12-4a95-bdcd-7a89d0b0b3a3" providerId="ADAL" clId="{45B0AF8F-74AB-4F99-A123-B6AAB3161CD0}" dt="2022-08-02T06:07:43.325" v="0"/>
          <ac:inkMkLst>
            <pc:docMk/>
            <pc:sldMk cId="3699671611" sldId="399"/>
            <ac:inkMk id="2" creationId="{A4BD385B-1FC3-41A3-BC63-2D882DC0D4A1}"/>
          </ac:inkMkLst>
        </pc:inkChg>
      </pc:sldChg>
      <pc:sldChg chg="delSp modTransition modAnim">
        <pc:chgData name="정근채" userId="bf3f9740-ba12-4a95-bdcd-7a89d0b0b3a3" providerId="ADAL" clId="{45B0AF8F-74AB-4F99-A123-B6AAB3161CD0}" dt="2022-08-02T06:07:43.325" v="0"/>
        <pc:sldMkLst>
          <pc:docMk/>
          <pc:sldMk cId="1703808497" sldId="400"/>
        </pc:sldMkLst>
        <pc:picChg chg="del">
          <ac:chgData name="정근채" userId="bf3f9740-ba12-4a95-bdcd-7a89d0b0b3a3" providerId="ADAL" clId="{45B0AF8F-74AB-4F99-A123-B6AAB3161CD0}" dt="2022-08-02T06:07:43.325" v="0"/>
          <ac:picMkLst>
            <pc:docMk/>
            <pc:sldMk cId="1703808497" sldId="400"/>
            <ac:picMk id="14" creationId="{F6A9F003-9FB2-456B-B9D2-9068DFEF84D8}"/>
          </ac:picMkLst>
        </pc:picChg>
        <pc:inkChg chg="del">
          <ac:chgData name="정근채" userId="bf3f9740-ba12-4a95-bdcd-7a89d0b0b3a3" providerId="ADAL" clId="{45B0AF8F-74AB-4F99-A123-B6AAB3161CD0}" dt="2022-08-02T06:07:43.325" v="0"/>
          <ac:inkMkLst>
            <pc:docMk/>
            <pc:sldMk cId="1703808497" sldId="400"/>
            <ac:inkMk id="13" creationId="{76F47132-B026-4247-AEA0-CCB9FBCFF37D}"/>
          </ac:inkMkLst>
        </pc:inkChg>
      </pc:sldChg>
      <pc:sldChg chg="delSp modTransition modAnim">
        <pc:chgData name="정근채" userId="bf3f9740-ba12-4a95-bdcd-7a89d0b0b3a3" providerId="ADAL" clId="{45B0AF8F-74AB-4F99-A123-B6AAB3161CD0}" dt="2022-08-02T06:07:43.325" v="0"/>
        <pc:sldMkLst>
          <pc:docMk/>
          <pc:sldMk cId="1731471692" sldId="401"/>
        </pc:sldMkLst>
        <pc:picChg chg="del">
          <ac:chgData name="정근채" userId="bf3f9740-ba12-4a95-bdcd-7a89d0b0b3a3" providerId="ADAL" clId="{45B0AF8F-74AB-4F99-A123-B6AAB3161CD0}" dt="2022-08-02T06:07:43.325" v="0"/>
          <ac:picMkLst>
            <pc:docMk/>
            <pc:sldMk cId="1731471692" sldId="401"/>
            <ac:picMk id="7" creationId="{96EA4736-8170-40A8-9175-34A9425D0CE6}"/>
          </ac:picMkLst>
        </pc:picChg>
        <pc:inkChg chg="del">
          <ac:chgData name="정근채" userId="bf3f9740-ba12-4a95-bdcd-7a89d0b0b3a3" providerId="ADAL" clId="{45B0AF8F-74AB-4F99-A123-B6AAB3161CD0}" dt="2022-08-02T06:07:43.325" v="0"/>
          <ac:inkMkLst>
            <pc:docMk/>
            <pc:sldMk cId="1731471692" sldId="401"/>
            <ac:inkMk id="6" creationId="{1DE9020C-C955-4A72-89F2-45B7829EF863}"/>
          </ac:inkMkLst>
        </pc:inkChg>
      </pc:sldChg>
      <pc:sldChg chg="delSp modTransition modAnim">
        <pc:chgData name="정근채" userId="bf3f9740-ba12-4a95-bdcd-7a89d0b0b3a3" providerId="ADAL" clId="{45B0AF8F-74AB-4F99-A123-B6AAB3161CD0}" dt="2022-08-02T06:07:43.325" v="0"/>
        <pc:sldMkLst>
          <pc:docMk/>
          <pc:sldMk cId="1961250010" sldId="402"/>
        </pc:sldMkLst>
        <pc:picChg chg="del">
          <ac:chgData name="정근채" userId="bf3f9740-ba12-4a95-bdcd-7a89d0b0b3a3" providerId="ADAL" clId="{45B0AF8F-74AB-4F99-A123-B6AAB3161CD0}" dt="2022-08-02T06:07:43.325" v="0"/>
          <ac:picMkLst>
            <pc:docMk/>
            <pc:sldMk cId="1961250010" sldId="402"/>
            <ac:picMk id="5" creationId="{8A3D170A-E2D3-4518-A515-229FC745F11A}"/>
          </ac:picMkLst>
        </pc:picChg>
        <pc:inkChg chg="del">
          <ac:chgData name="정근채" userId="bf3f9740-ba12-4a95-bdcd-7a89d0b0b3a3" providerId="ADAL" clId="{45B0AF8F-74AB-4F99-A123-B6AAB3161CD0}" dt="2022-08-02T06:07:43.325" v="0"/>
          <ac:inkMkLst>
            <pc:docMk/>
            <pc:sldMk cId="1961250010" sldId="402"/>
            <ac:inkMk id="3" creationId="{A21B01E1-178E-4FB6-805A-1C667D31F5B7}"/>
          </ac:inkMkLst>
        </pc:inkChg>
      </pc:sldChg>
      <pc:sldChg chg="delSp modTransition modAnim">
        <pc:chgData name="정근채" userId="bf3f9740-ba12-4a95-bdcd-7a89d0b0b3a3" providerId="ADAL" clId="{45B0AF8F-74AB-4F99-A123-B6AAB3161CD0}" dt="2022-08-02T06:07:43.325" v="0"/>
        <pc:sldMkLst>
          <pc:docMk/>
          <pc:sldMk cId="1648891147" sldId="403"/>
        </pc:sldMkLst>
        <pc:picChg chg="del">
          <ac:chgData name="정근채" userId="bf3f9740-ba12-4a95-bdcd-7a89d0b0b3a3" providerId="ADAL" clId="{45B0AF8F-74AB-4F99-A123-B6AAB3161CD0}" dt="2022-08-02T06:07:43.325" v="0"/>
          <ac:picMkLst>
            <pc:docMk/>
            <pc:sldMk cId="1648891147" sldId="403"/>
            <ac:picMk id="5" creationId="{33341368-4D6A-4AF5-81AE-BF415F6D2695}"/>
          </ac:picMkLst>
        </pc:picChg>
        <pc:inkChg chg="del">
          <ac:chgData name="정근채" userId="bf3f9740-ba12-4a95-bdcd-7a89d0b0b3a3" providerId="ADAL" clId="{45B0AF8F-74AB-4F99-A123-B6AAB3161CD0}" dt="2022-08-02T06:07:43.325" v="0"/>
          <ac:inkMkLst>
            <pc:docMk/>
            <pc:sldMk cId="1648891147" sldId="403"/>
            <ac:inkMk id="4" creationId="{1D0C4AA2-6AD7-4A7F-9705-476FCF20536B}"/>
          </ac:inkMkLst>
        </pc:inkChg>
      </pc:sldChg>
      <pc:sldChg chg="delSp modTransition modAnim">
        <pc:chgData name="정근채" userId="bf3f9740-ba12-4a95-bdcd-7a89d0b0b3a3" providerId="ADAL" clId="{45B0AF8F-74AB-4F99-A123-B6AAB3161CD0}" dt="2022-08-02T06:07:43.325" v="0"/>
        <pc:sldMkLst>
          <pc:docMk/>
          <pc:sldMk cId="1208216066" sldId="404"/>
        </pc:sldMkLst>
        <pc:picChg chg="del">
          <ac:chgData name="정근채" userId="bf3f9740-ba12-4a95-bdcd-7a89d0b0b3a3" providerId="ADAL" clId="{45B0AF8F-74AB-4F99-A123-B6AAB3161CD0}" dt="2022-08-02T06:07:43.325" v="0"/>
          <ac:picMkLst>
            <pc:docMk/>
            <pc:sldMk cId="1208216066" sldId="404"/>
            <ac:picMk id="5" creationId="{0666BC5E-7543-40D2-B9A3-72A1ABE40CA7}"/>
          </ac:picMkLst>
        </pc:picChg>
        <pc:inkChg chg="del">
          <ac:chgData name="정근채" userId="bf3f9740-ba12-4a95-bdcd-7a89d0b0b3a3" providerId="ADAL" clId="{45B0AF8F-74AB-4F99-A123-B6AAB3161CD0}" dt="2022-08-02T06:07:43.325" v="0"/>
          <ac:inkMkLst>
            <pc:docMk/>
            <pc:sldMk cId="1208216066" sldId="404"/>
            <ac:inkMk id="4" creationId="{20F402BB-7947-4F97-BE88-CC29D00C844D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2981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0B1AADA3-F8E4-44E5-BB90-4067DEA6F4E0}" type="datetimeFigureOut">
              <a:rPr lang="ko-KR" altLang="en-US" smtClean="0"/>
              <a:pPr>
                <a:defRPr/>
              </a:pPr>
              <a:t>2022-08-24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0" tIns="49520" rIns="99040" bIns="495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9040" tIns="49520" rIns="99040" bIns="49520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47E2D278-5ED2-45B7-82EE-3DB7CC32A6D1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0514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32812" y="6385859"/>
            <a:ext cx="611187" cy="457200"/>
          </a:xfrm>
          <a:solidFill>
            <a:schemeClr val="tx1"/>
          </a:solidFill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616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DD36CC93-3CDA-4BCE-9D46-A2CE1E0EA0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굴림" pitchFamily="50" charset="-127"/>
          <a:ea typeface="굴림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kshirehathaway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4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osun.com/media/photo/news/200505/200505230240_00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-5016"/>
            <a:ext cx="6619875" cy="9239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>
              <a:defRPr/>
            </a:pPr>
            <a:r>
              <a:rPr lang="en-US" altLang="ko-KR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#7. </a:t>
            </a:r>
            <a:r>
              <a:rPr lang="ko-KR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인플레이션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670104" y="3048"/>
            <a:ext cx="2438400" cy="13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2075" indent="-9207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ko-KR" altLang="en-US" sz="1400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 측정</a:t>
            </a:r>
            <a:endParaRPr lang="en-US" altLang="ko-KR" sz="1400" dirty="0">
              <a:solidFill>
                <a:srgbClr val="000066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hangingPunct="1"/>
            <a:r>
              <a:rPr lang="ko-KR" altLang="en-US" sz="1400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소비자물가지수</a:t>
            </a:r>
            <a:r>
              <a:rPr lang="en-US" altLang="ko-KR" sz="1400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(CPI)</a:t>
            </a:r>
            <a:endParaRPr lang="ko-KR" altLang="en-US" sz="1400" dirty="0">
              <a:solidFill>
                <a:srgbClr val="000066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hangingPunct="1"/>
            <a:r>
              <a:rPr lang="ko-KR" altLang="en-US" sz="1400" dirty="0" err="1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무인플레이션이자율</a:t>
            </a:r>
            <a:endParaRPr lang="en-US" altLang="ko-KR" sz="1400" dirty="0">
              <a:solidFill>
                <a:srgbClr val="000066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hangingPunct="1"/>
            <a:r>
              <a:rPr lang="ko-KR" altLang="en-US" sz="1400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명목이자율</a:t>
            </a:r>
          </a:p>
        </p:txBody>
      </p:sp>
      <p:pic>
        <p:nvPicPr>
          <p:cNvPr id="96" name="Picture 7" descr="bill_gat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8" r="14871"/>
          <a:stretch/>
        </p:blipFill>
        <p:spPr bwMode="auto">
          <a:xfrm>
            <a:off x="8744" y="930735"/>
            <a:ext cx="12508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6" descr="warren_buffett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08"/>
          <a:stretch/>
        </p:blipFill>
        <p:spPr bwMode="auto">
          <a:xfrm>
            <a:off x="8745" y="2291393"/>
            <a:ext cx="1250887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순서도: 처리 97"/>
          <p:cNvSpPr/>
          <p:nvPr/>
        </p:nvSpPr>
        <p:spPr bwMode="auto">
          <a:xfrm>
            <a:off x="2695297" y="105273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9" name="순서도: 처리 98"/>
          <p:cNvSpPr/>
          <p:nvPr/>
        </p:nvSpPr>
        <p:spPr bwMode="auto">
          <a:xfrm>
            <a:off x="3115871" y="105273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경제성분석 입문</a:t>
            </a:r>
          </a:p>
        </p:txBody>
      </p:sp>
      <p:sp>
        <p:nvSpPr>
          <p:cNvPr id="100" name="순서도: 처리 99"/>
          <p:cNvSpPr/>
          <p:nvPr/>
        </p:nvSpPr>
        <p:spPr bwMode="auto">
          <a:xfrm>
            <a:off x="2695297" y="105273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1" name="꺾인 연결선 100"/>
          <p:cNvCxnSpPr>
            <a:stCxn id="109" idx="2"/>
            <a:endCxn id="115" idx="0"/>
          </p:cNvCxnSpPr>
          <p:nvPr/>
        </p:nvCxnSpPr>
        <p:spPr bwMode="auto">
          <a:xfrm rot="16200000" flipH="1">
            <a:off x="3784289" y="2700013"/>
            <a:ext cx="327248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02" name="순서도: 처리 101"/>
          <p:cNvSpPr/>
          <p:nvPr/>
        </p:nvSpPr>
        <p:spPr bwMode="auto">
          <a:xfrm>
            <a:off x="1818513" y="182158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3" name="순서도: 처리 102"/>
          <p:cNvSpPr/>
          <p:nvPr/>
        </p:nvSpPr>
        <p:spPr bwMode="auto">
          <a:xfrm>
            <a:off x="2239087" y="182158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돈의 시간적 가치</a:t>
            </a:r>
          </a:p>
        </p:txBody>
      </p:sp>
      <p:sp>
        <p:nvSpPr>
          <p:cNvPr id="104" name="순서도: 처리 103"/>
          <p:cNvSpPr/>
          <p:nvPr/>
        </p:nvSpPr>
        <p:spPr bwMode="auto">
          <a:xfrm>
            <a:off x="1818513" y="182158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5" name="순서도: 처리 104"/>
          <p:cNvSpPr/>
          <p:nvPr/>
        </p:nvSpPr>
        <p:spPr bwMode="auto">
          <a:xfrm>
            <a:off x="3682006" y="182158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6" name="순서도: 처리 105"/>
          <p:cNvSpPr/>
          <p:nvPr/>
        </p:nvSpPr>
        <p:spPr bwMode="auto">
          <a:xfrm>
            <a:off x="4102580" y="182158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경제적 등가</a:t>
            </a:r>
          </a:p>
        </p:txBody>
      </p:sp>
      <p:sp>
        <p:nvSpPr>
          <p:cNvPr id="107" name="순서도: 처리 106"/>
          <p:cNvSpPr/>
          <p:nvPr/>
        </p:nvSpPr>
        <p:spPr bwMode="auto">
          <a:xfrm>
            <a:off x="3682006" y="182158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8" name="꺾인 연결선 107"/>
          <p:cNvCxnSpPr>
            <a:stCxn id="109" idx="2"/>
            <a:endCxn id="112" idx="0"/>
          </p:cNvCxnSpPr>
          <p:nvPr/>
        </p:nvCxnSpPr>
        <p:spPr bwMode="auto">
          <a:xfrm rot="5400000">
            <a:off x="2852543" y="2754976"/>
            <a:ext cx="327248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09" name="순서도: 처리 108"/>
          <p:cNvSpPr/>
          <p:nvPr/>
        </p:nvSpPr>
        <p:spPr bwMode="auto">
          <a:xfrm>
            <a:off x="2695297" y="259769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0" name="순서도: 처리 109"/>
          <p:cNvSpPr/>
          <p:nvPr/>
        </p:nvSpPr>
        <p:spPr bwMode="auto">
          <a:xfrm>
            <a:off x="3115871" y="2597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이자공식</a:t>
            </a:r>
          </a:p>
        </p:txBody>
      </p:sp>
      <p:sp>
        <p:nvSpPr>
          <p:cNvPr id="111" name="순서도: 처리 110"/>
          <p:cNvSpPr/>
          <p:nvPr/>
        </p:nvSpPr>
        <p:spPr bwMode="auto">
          <a:xfrm>
            <a:off x="2695297" y="2597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2" name="순서도: 처리 111"/>
          <p:cNvSpPr/>
          <p:nvPr/>
        </p:nvSpPr>
        <p:spPr bwMode="auto">
          <a:xfrm>
            <a:off x="1818513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3" name="순서도: 처리 112"/>
          <p:cNvSpPr/>
          <p:nvPr/>
        </p:nvSpPr>
        <p:spPr bwMode="auto">
          <a:xfrm>
            <a:off x="2239087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분석기간과 이자율 적용</a:t>
            </a:r>
          </a:p>
        </p:txBody>
      </p:sp>
      <p:sp>
        <p:nvSpPr>
          <p:cNvPr id="114" name="순서도: 처리 113"/>
          <p:cNvSpPr/>
          <p:nvPr/>
        </p:nvSpPr>
        <p:spPr bwMode="auto">
          <a:xfrm>
            <a:off x="1818513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5" name="순서도: 처리 114"/>
          <p:cNvSpPr/>
          <p:nvPr/>
        </p:nvSpPr>
        <p:spPr bwMode="auto">
          <a:xfrm>
            <a:off x="3682006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6" name="순서도: 처리 115"/>
          <p:cNvSpPr/>
          <p:nvPr/>
        </p:nvSpPr>
        <p:spPr bwMode="auto">
          <a:xfrm>
            <a:off x="4102580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투자자금 조달과 대출</a:t>
            </a:r>
          </a:p>
        </p:txBody>
      </p:sp>
      <p:sp>
        <p:nvSpPr>
          <p:cNvPr id="117" name="순서도: 처리 116"/>
          <p:cNvSpPr/>
          <p:nvPr/>
        </p:nvSpPr>
        <p:spPr bwMode="auto">
          <a:xfrm>
            <a:off x="3682006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8" name="순서도: 처리 117"/>
          <p:cNvSpPr/>
          <p:nvPr/>
        </p:nvSpPr>
        <p:spPr bwMode="auto">
          <a:xfrm>
            <a:off x="5582471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9" name="순서도: 처리 118"/>
          <p:cNvSpPr/>
          <p:nvPr/>
        </p:nvSpPr>
        <p:spPr bwMode="auto">
          <a:xfrm>
            <a:off x="6003045" y="3356992"/>
            <a:ext cx="1097950" cy="432048"/>
          </a:xfrm>
          <a:prstGeom prst="flowChartProcess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인플레이션</a:t>
            </a:r>
          </a:p>
        </p:txBody>
      </p:sp>
      <p:sp>
        <p:nvSpPr>
          <p:cNvPr id="120" name="순서도: 처리 119"/>
          <p:cNvSpPr/>
          <p:nvPr/>
        </p:nvSpPr>
        <p:spPr bwMode="auto">
          <a:xfrm>
            <a:off x="5582471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7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1" name="순서도: 처리 120"/>
          <p:cNvSpPr/>
          <p:nvPr/>
        </p:nvSpPr>
        <p:spPr bwMode="auto">
          <a:xfrm>
            <a:off x="7445964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2" name="순서도: 처리 121"/>
          <p:cNvSpPr/>
          <p:nvPr/>
        </p:nvSpPr>
        <p:spPr bwMode="auto">
          <a:xfrm>
            <a:off x="7866538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기준화폐가치와 명목화폐가치</a:t>
            </a:r>
          </a:p>
        </p:txBody>
      </p:sp>
      <p:sp>
        <p:nvSpPr>
          <p:cNvPr id="123" name="순서도: 처리 122"/>
          <p:cNvSpPr/>
          <p:nvPr/>
        </p:nvSpPr>
        <p:spPr bwMode="auto">
          <a:xfrm>
            <a:off x="7445964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24" name="꺾인 연결선 123"/>
          <p:cNvCxnSpPr>
            <a:stCxn id="98" idx="2"/>
            <a:endCxn id="105" idx="0"/>
          </p:cNvCxnSpPr>
          <p:nvPr/>
        </p:nvCxnSpPr>
        <p:spPr bwMode="auto">
          <a:xfrm rot="16200000" flipH="1">
            <a:off x="3779511" y="1159831"/>
            <a:ext cx="336804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5" name="꺾인 연결선 124"/>
          <p:cNvCxnSpPr>
            <a:stCxn id="98" idx="2"/>
            <a:endCxn id="102" idx="0"/>
          </p:cNvCxnSpPr>
          <p:nvPr/>
        </p:nvCxnSpPr>
        <p:spPr bwMode="auto">
          <a:xfrm rot="5400000">
            <a:off x="2847765" y="1214794"/>
            <a:ext cx="336804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6" name="꺾인 연결선 125"/>
          <p:cNvCxnSpPr>
            <a:stCxn id="102" idx="2"/>
            <a:endCxn id="109" idx="0"/>
          </p:cNvCxnSpPr>
          <p:nvPr/>
        </p:nvCxnSpPr>
        <p:spPr bwMode="auto">
          <a:xfrm rot="16200000" flipH="1">
            <a:off x="2844137" y="1987274"/>
            <a:ext cx="344060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7" name="꺾인 연결선 126"/>
          <p:cNvCxnSpPr>
            <a:stCxn id="105" idx="2"/>
            <a:endCxn id="109" idx="0"/>
          </p:cNvCxnSpPr>
          <p:nvPr/>
        </p:nvCxnSpPr>
        <p:spPr bwMode="auto">
          <a:xfrm rot="5400000">
            <a:off x="3775884" y="1932312"/>
            <a:ext cx="344060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28" name="순서도: 처리 127"/>
          <p:cNvSpPr/>
          <p:nvPr/>
        </p:nvSpPr>
        <p:spPr bwMode="auto">
          <a:xfrm>
            <a:off x="4637652" y="412169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9" name="순서도: 처리 128"/>
          <p:cNvSpPr/>
          <p:nvPr/>
        </p:nvSpPr>
        <p:spPr bwMode="auto">
          <a:xfrm>
            <a:off x="5058226" y="4121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투자프로젝트의 현금흐름</a:t>
            </a:r>
          </a:p>
        </p:txBody>
      </p:sp>
      <p:sp>
        <p:nvSpPr>
          <p:cNvPr id="130" name="순서도: 처리 129"/>
          <p:cNvSpPr/>
          <p:nvPr/>
        </p:nvSpPr>
        <p:spPr bwMode="auto">
          <a:xfrm>
            <a:off x="4637652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1" name="순서도: 처리 130"/>
          <p:cNvSpPr/>
          <p:nvPr/>
        </p:nvSpPr>
        <p:spPr bwMode="auto">
          <a:xfrm>
            <a:off x="6952557" y="4121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최소요구수익률</a:t>
            </a:r>
          </a:p>
        </p:txBody>
      </p:sp>
      <p:sp>
        <p:nvSpPr>
          <p:cNvPr id="132" name="순서도: 처리 131"/>
          <p:cNvSpPr/>
          <p:nvPr/>
        </p:nvSpPr>
        <p:spPr bwMode="auto">
          <a:xfrm>
            <a:off x="6531983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33" name="꺾인 연결선 132"/>
          <p:cNvCxnSpPr>
            <a:stCxn id="118" idx="2"/>
            <a:endCxn id="128" idx="0"/>
          </p:cNvCxnSpPr>
          <p:nvPr/>
        </p:nvCxnSpPr>
        <p:spPr bwMode="auto">
          <a:xfrm rot="5400000">
            <a:off x="5702996" y="3482959"/>
            <a:ext cx="33265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4" name="꺾인 연결선 133"/>
          <p:cNvCxnSpPr>
            <a:stCxn id="115" idx="2"/>
            <a:endCxn id="128" idx="0"/>
          </p:cNvCxnSpPr>
          <p:nvPr/>
        </p:nvCxnSpPr>
        <p:spPr bwMode="auto">
          <a:xfrm rot="16200000" flipH="1">
            <a:off x="4752763" y="3477545"/>
            <a:ext cx="33265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5" name="꺾인 연결선 134"/>
          <p:cNvCxnSpPr>
            <a:stCxn id="112" idx="2"/>
            <a:endCxn id="128" idx="0"/>
          </p:cNvCxnSpPr>
          <p:nvPr/>
        </p:nvCxnSpPr>
        <p:spPr bwMode="auto">
          <a:xfrm rot="16200000" flipH="1">
            <a:off x="3821016" y="2545798"/>
            <a:ext cx="332656" cy="281913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6" name="꺾인 연결선 135"/>
          <p:cNvCxnSpPr>
            <a:stCxn id="121" idx="2"/>
            <a:endCxn id="128" idx="0"/>
          </p:cNvCxnSpPr>
          <p:nvPr/>
        </p:nvCxnSpPr>
        <p:spPr bwMode="auto">
          <a:xfrm rot="5400000">
            <a:off x="6634742" y="2551212"/>
            <a:ext cx="33265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37" name="순서도: 처리 136"/>
          <p:cNvSpPr/>
          <p:nvPr/>
        </p:nvSpPr>
        <p:spPr bwMode="auto">
          <a:xfrm>
            <a:off x="2695297" y="4121697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8" name="순서도: 처리 137"/>
          <p:cNvSpPr/>
          <p:nvPr/>
        </p:nvSpPr>
        <p:spPr bwMode="auto">
          <a:xfrm>
            <a:off x="3115871" y="4121697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감가상각과 법인세</a:t>
            </a:r>
          </a:p>
        </p:txBody>
      </p:sp>
      <p:sp>
        <p:nvSpPr>
          <p:cNvPr id="139" name="순서도: 처리 138"/>
          <p:cNvSpPr/>
          <p:nvPr/>
        </p:nvSpPr>
        <p:spPr bwMode="auto">
          <a:xfrm>
            <a:off x="2695297" y="4121697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40" name="직선 화살표 연결선 139"/>
          <p:cNvCxnSpPr>
            <a:stCxn id="138" idx="3"/>
            <a:endCxn id="130" idx="1"/>
          </p:cNvCxnSpPr>
          <p:nvPr/>
        </p:nvCxnSpPr>
        <p:spPr bwMode="auto">
          <a:xfrm flipV="1">
            <a:off x="4213821" y="4337720"/>
            <a:ext cx="423831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41" name="순서도: 처리 140"/>
          <p:cNvSpPr/>
          <p:nvPr/>
        </p:nvSpPr>
        <p:spPr bwMode="auto">
          <a:xfrm>
            <a:off x="1818513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2" name="순서도: 처리 141"/>
          <p:cNvSpPr/>
          <p:nvPr/>
        </p:nvSpPr>
        <p:spPr bwMode="auto">
          <a:xfrm>
            <a:off x="2239087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자본회수기간 분석</a:t>
            </a:r>
          </a:p>
        </p:txBody>
      </p:sp>
      <p:sp>
        <p:nvSpPr>
          <p:cNvPr id="143" name="순서도: 처리 142"/>
          <p:cNvSpPr/>
          <p:nvPr/>
        </p:nvSpPr>
        <p:spPr bwMode="auto">
          <a:xfrm>
            <a:off x="1818513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12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4" name="순서도: 처리 143"/>
          <p:cNvSpPr/>
          <p:nvPr/>
        </p:nvSpPr>
        <p:spPr bwMode="auto">
          <a:xfrm>
            <a:off x="3682006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5" name="순서도: 처리 144"/>
          <p:cNvSpPr/>
          <p:nvPr/>
        </p:nvSpPr>
        <p:spPr bwMode="auto">
          <a:xfrm>
            <a:off x="4102580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미래가치 분석</a:t>
            </a:r>
          </a:p>
        </p:txBody>
      </p:sp>
      <p:sp>
        <p:nvSpPr>
          <p:cNvPr id="146" name="순서도: 처리 145"/>
          <p:cNvSpPr/>
          <p:nvPr/>
        </p:nvSpPr>
        <p:spPr bwMode="auto">
          <a:xfrm>
            <a:off x="3682006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13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7" name="순서도: 처리 146"/>
          <p:cNvSpPr/>
          <p:nvPr/>
        </p:nvSpPr>
        <p:spPr bwMode="auto">
          <a:xfrm>
            <a:off x="5582471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8" name="순서도: 처리 147"/>
          <p:cNvSpPr/>
          <p:nvPr/>
        </p:nvSpPr>
        <p:spPr bwMode="auto">
          <a:xfrm>
            <a:off x="6003045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수익률 분석</a:t>
            </a:r>
          </a:p>
        </p:txBody>
      </p:sp>
      <p:sp>
        <p:nvSpPr>
          <p:cNvPr id="149" name="순서도: 처리 148"/>
          <p:cNvSpPr/>
          <p:nvPr/>
        </p:nvSpPr>
        <p:spPr bwMode="auto">
          <a:xfrm>
            <a:off x="5582471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16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0" name="순서도: 처리 149"/>
          <p:cNvSpPr/>
          <p:nvPr/>
        </p:nvSpPr>
        <p:spPr bwMode="auto">
          <a:xfrm>
            <a:off x="7445964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1" name="순서도: 처리 150"/>
          <p:cNvSpPr/>
          <p:nvPr/>
        </p:nvSpPr>
        <p:spPr bwMode="auto">
          <a:xfrm>
            <a:off x="7866538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</a:t>
            </a: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비용비율 분석</a:t>
            </a:r>
          </a:p>
        </p:txBody>
      </p:sp>
      <p:sp>
        <p:nvSpPr>
          <p:cNvPr id="152" name="순서도: 처리 151"/>
          <p:cNvSpPr/>
          <p:nvPr/>
        </p:nvSpPr>
        <p:spPr bwMode="auto">
          <a:xfrm>
            <a:off x="7445964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17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3" name="순서도: 처리 152"/>
          <p:cNvSpPr/>
          <p:nvPr/>
        </p:nvSpPr>
        <p:spPr bwMode="auto">
          <a:xfrm>
            <a:off x="3682006" y="558924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4" name="순서도: 처리 153"/>
          <p:cNvSpPr/>
          <p:nvPr/>
        </p:nvSpPr>
        <p:spPr bwMode="auto">
          <a:xfrm>
            <a:off x="4102580" y="558924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현재가치 분석</a:t>
            </a:r>
          </a:p>
        </p:txBody>
      </p:sp>
      <p:sp>
        <p:nvSpPr>
          <p:cNvPr id="155" name="순서도: 처리 154"/>
          <p:cNvSpPr/>
          <p:nvPr/>
        </p:nvSpPr>
        <p:spPr bwMode="auto">
          <a:xfrm>
            <a:off x="3682006" y="558924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14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6" name="순서도: 처리 155"/>
          <p:cNvSpPr/>
          <p:nvPr/>
        </p:nvSpPr>
        <p:spPr bwMode="auto">
          <a:xfrm>
            <a:off x="3682006" y="630932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7" name="순서도: 처리 156"/>
          <p:cNvSpPr/>
          <p:nvPr/>
        </p:nvSpPr>
        <p:spPr bwMode="auto">
          <a:xfrm>
            <a:off x="4102580" y="630932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연간등가 분석</a:t>
            </a:r>
          </a:p>
        </p:txBody>
      </p:sp>
      <p:sp>
        <p:nvSpPr>
          <p:cNvPr id="158" name="순서도: 처리 157"/>
          <p:cNvSpPr/>
          <p:nvPr/>
        </p:nvSpPr>
        <p:spPr bwMode="auto">
          <a:xfrm>
            <a:off x="3682006" y="630932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15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59" name="꺾인 연결선 158"/>
          <p:cNvCxnSpPr>
            <a:stCxn id="128" idx="2"/>
            <a:endCxn id="141" idx="0"/>
          </p:cNvCxnSpPr>
          <p:nvPr/>
        </p:nvCxnSpPr>
        <p:spPr bwMode="auto">
          <a:xfrm rot="5400000">
            <a:off x="3829637" y="3301883"/>
            <a:ext cx="315416" cy="2819139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0" name="꺾인 연결선 159"/>
          <p:cNvCxnSpPr>
            <a:stCxn id="128" idx="2"/>
            <a:endCxn id="144" idx="0"/>
          </p:cNvCxnSpPr>
          <p:nvPr/>
        </p:nvCxnSpPr>
        <p:spPr bwMode="auto">
          <a:xfrm rot="5400000">
            <a:off x="4761383" y="4233629"/>
            <a:ext cx="31541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1" name="꺾인 연결선 160"/>
          <p:cNvCxnSpPr>
            <a:stCxn id="128" idx="2"/>
            <a:endCxn id="147" idx="0"/>
          </p:cNvCxnSpPr>
          <p:nvPr/>
        </p:nvCxnSpPr>
        <p:spPr bwMode="auto">
          <a:xfrm rot="16200000" flipH="1">
            <a:off x="5711615" y="4239042"/>
            <a:ext cx="31541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2" name="꺾인 연결선 161"/>
          <p:cNvCxnSpPr>
            <a:stCxn id="128" idx="2"/>
            <a:endCxn id="150" idx="0"/>
          </p:cNvCxnSpPr>
          <p:nvPr/>
        </p:nvCxnSpPr>
        <p:spPr bwMode="auto">
          <a:xfrm rot="16200000" flipH="1">
            <a:off x="6643362" y="3307296"/>
            <a:ext cx="31541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3" name="직선 연결선 162"/>
          <p:cNvCxnSpPr>
            <a:stCxn id="111" idx="1"/>
          </p:cNvCxnSpPr>
          <p:nvPr/>
        </p:nvCxnSpPr>
        <p:spPr bwMode="auto">
          <a:xfrm flipH="1">
            <a:off x="1619672" y="2813720"/>
            <a:ext cx="107562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4" name="직선 연결선 163"/>
          <p:cNvCxnSpPr/>
          <p:nvPr/>
        </p:nvCxnSpPr>
        <p:spPr bwMode="auto">
          <a:xfrm>
            <a:off x="1619672" y="2813720"/>
            <a:ext cx="0" cy="189773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5" name="직선 연결선 164"/>
          <p:cNvCxnSpPr/>
          <p:nvPr/>
        </p:nvCxnSpPr>
        <p:spPr bwMode="auto">
          <a:xfrm>
            <a:off x="1619672" y="4711452"/>
            <a:ext cx="116839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6" name="직선 연결선 165"/>
          <p:cNvCxnSpPr>
            <a:stCxn id="144" idx="2"/>
          </p:cNvCxnSpPr>
          <p:nvPr/>
        </p:nvCxnSpPr>
        <p:spPr bwMode="auto">
          <a:xfrm>
            <a:off x="444126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7" name="직선 연결선 166"/>
          <p:cNvCxnSpPr>
            <a:stCxn id="153" idx="2"/>
            <a:endCxn id="156" idx="0"/>
          </p:cNvCxnSpPr>
          <p:nvPr/>
        </p:nvCxnSpPr>
        <p:spPr bwMode="auto">
          <a:xfrm>
            <a:off x="4441268" y="602128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8" name="직선 연결선 167"/>
          <p:cNvCxnSpPr/>
          <p:nvPr/>
        </p:nvCxnSpPr>
        <p:spPr bwMode="auto">
          <a:xfrm>
            <a:off x="7308304" y="4553743"/>
            <a:ext cx="0" cy="1577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순서도: 처리 77"/>
          <p:cNvSpPr/>
          <p:nvPr/>
        </p:nvSpPr>
        <p:spPr bwMode="auto">
          <a:xfrm>
            <a:off x="7866538" y="558923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공공사업 프로젝트 평가</a:t>
            </a:r>
          </a:p>
        </p:txBody>
      </p:sp>
      <p:sp>
        <p:nvSpPr>
          <p:cNvPr id="79" name="순서도: 처리 78"/>
          <p:cNvSpPr/>
          <p:nvPr/>
        </p:nvSpPr>
        <p:spPr bwMode="auto">
          <a:xfrm>
            <a:off x="7445964" y="558923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0" name="직선 연결선 79"/>
          <p:cNvCxnSpPr/>
          <p:nvPr/>
        </p:nvCxnSpPr>
        <p:spPr bwMode="auto">
          <a:xfrm>
            <a:off x="824440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342856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419099" y="838200"/>
            <a:ext cx="81927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각 연도별 </a:t>
            </a: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인플레이션율과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3년에 걸친 평균 </a:t>
            </a: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인플레이션율을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구하시오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.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539552" y="2780928"/>
            <a:ext cx="373692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kumimoji="0" lang="ko-KR" altLang="en-US" sz="18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endParaRPr kumimoji="0" lang="en-US" altLang="ko-KR" sz="18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18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1800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): (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106.8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en-US" altLang="ko-KR" sz="1800" baseline="30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1/1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-1 = 6.83%</a:t>
            </a: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kumimoji="0" lang="ko-KR" altLang="en-US" sz="18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endParaRPr kumimoji="0" lang="en-US" altLang="ko-KR" sz="18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18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1800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): (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114.5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106.8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en-US" altLang="ko-KR" sz="1800" baseline="30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1/1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-1 = 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7.17%</a:t>
            </a: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kumimoji="0" lang="ko-KR" altLang="en-US" sz="18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endParaRPr kumimoji="0" lang="en-US" altLang="ko-KR" sz="18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18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1800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): (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124.9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114.5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en-US" altLang="ko-KR" sz="1800" baseline="30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1/1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-1 = </a:t>
            </a:r>
            <a:r>
              <a:rPr kumimoji="0" lang="en-US" altLang="ko-KR" sz="1800" dirty="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9.10%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7372672" y="1238310"/>
            <a:ext cx="1447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(단위: 천원)</a:t>
            </a:r>
            <a:endParaRPr kumimoji="0" lang="en-US" altLang="ko-KR" sz="1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470" name="Text Box 30"/>
          <p:cNvSpPr txBox="1">
            <a:spLocks noChangeArrowheads="1"/>
          </p:cNvSpPr>
          <p:nvPr/>
        </p:nvSpPr>
        <p:spPr bwMode="auto">
          <a:xfrm>
            <a:off x="2487181" y="152400"/>
            <a:ext cx="4160114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4.2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평균 </a:t>
            </a:r>
            <a:r>
              <a:rPr lang="ko-KR" alt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인플레이션율</a:t>
            </a:r>
            <a:endParaRPr lang="ko-KR" altLang="en-US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270" name="직사각형 10"/>
          <p:cNvSpPr>
            <a:spLocks noChangeArrowheads="1"/>
          </p:cNvSpPr>
          <p:nvPr/>
        </p:nvSpPr>
        <p:spPr bwMode="auto">
          <a:xfrm>
            <a:off x="1371600" y="5589240"/>
            <a:ext cx="6691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2400" dirty="0">
                <a:effectLst/>
                <a:latin typeface="HY헤드라인M" pitchFamily="18" charset="-127"/>
                <a:ea typeface="HY헤드라인M" pitchFamily="18" charset="-127"/>
              </a:rPr>
              <a:t>(1+0.0683)</a:t>
            </a: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(1+0.0717)</a:t>
            </a:r>
            <a:r>
              <a:rPr kumimoji="0" lang="en-US" altLang="ko-KR" sz="2400" dirty="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(1+0.0910)</a:t>
            </a:r>
            <a:r>
              <a:rPr kumimoji="0" lang="en-US" altLang="ko-KR" sz="2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(1+0.0769)</a:t>
            </a:r>
            <a:r>
              <a:rPr kumimoji="0" lang="en-US" altLang="ko-KR" sz="24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5541770" y="2788074"/>
            <a:ext cx="3070071" cy="44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년간의 평균 </a:t>
            </a:r>
            <a:r>
              <a:rPr kumimoji="0" lang="ko-KR" altLang="en-US" sz="18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</a:t>
            </a:r>
          </a:p>
        </p:txBody>
      </p:sp>
      <p:graphicFrame>
        <p:nvGraphicFramePr>
          <p:cNvPr id="13" name="Group 4"/>
          <p:cNvGraphicFramePr>
            <a:graphicFrameLocks noGrp="1"/>
          </p:cNvGraphicFramePr>
          <p:nvPr/>
        </p:nvGraphicFramePr>
        <p:xfrm>
          <a:off x="539553" y="1545324"/>
          <a:ext cx="8072290" cy="1097322"/>
        </p:xfrm>
        <a:graphic>
          <a:graphicData uri="http://schemas.openxmlformats.org/drawingml/2006/table">
            <a:tbl>
              <a:tblPr/>
              <a:tblGrid>
                <a:gridCol w="1614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4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4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44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4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연도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비용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504,000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538,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577,000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629,500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CPI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106.8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114.5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124.9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개체 1"/>
          <p:cNvGraphicFramePr>
            <a:graphicFrameLocks noChangeAspect="1"/>
          </p:cNvGraphicFramePr>
          <p:nvPr/>
        </p:nvGraphicFramePr>
        <p:xfrm>
          <a:off x="6099175" y="3454028"/>
          <a:ext cx="21082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수식" r:id="rId2" imgW="1054080" imgH="812520" progId="Equation.3">
                  <p:embed/>
                </p:oleObj>
              </mc:Choice>
              <mc:Fallback>
                <p:oleObj name="수식" r:id="rId2" imgW="1054080" imgH="812520" progId="Equation.3">
                  <p:embed/>
                  <p:pic>
                    <p:nvPicPr>
                      <p:cNvPr id="2" name="개체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99175" y="3454028"/>
                        <a:ext cx="2108200" cy="162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148</a:t>
            </a:r>
          </a:p>
        </p:txBody>
      </p:sp>
      <p:sp>
        <p:nvSpPr>
          <p:cNvPr id="14" name="타원 13"/>
          <p:cNvSpPr/>
          <p:nvPr/>
        </p:nvSpPr>
        <p:spPr bwMode="auto">
          <a:xfrm>
            <a:off x="7517978" y="3441700"/>
            <a:ext cx="288032" cy="288032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타원 14"/>
          <p:cNvSpPr/>
          <p:nvPr/>
        </p:nvSpPr>
        <p:spPr bwMode="auto">
          <a:xfrm>
            <a:off x="5545788" y="2910915"/>
            <a:ext cx="288032" cy="288032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273540" y="5944155"/>
            <a:ext cx="1606530" cy="365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0">
              <a:lnSpc>
                <a:spcPct val="150000"/>
              </a:lnSpc>
            </a:pPr>
            <a:r>
              <a:rPr kumimoji="0" lang="en-US" altLang="ko-KR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4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기하평균의</a:t>
            </a: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개념</a:t>
            </a:r>
            <a:r>
              <a:rPr kumimoji="0" lang="en-US" altLang="ko-KR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08216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직사각형 19"/>
          <p:cNvSpPr>
            <a:spLocks noChangeArrowheads="1"/>
          </p:cNvSpPr>
          <p:nvPr/>
        </p:nvSpPr>
        <p:spPr bwMode="auto">
          <a:xfrm>
            <a:off x="1066800" y="4876800"/>
            <a:ext cx="7086600" cy="914400"/>
          </a:xfrm>
          <a:prstGeom prst="rect">
            <a:avLst/>
          </a:prstGeom>
          <a:solidFill>
            <a:srgbClr val="66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600" i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838200"/>
            <a:ext cx="8077200" cy="41148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ko-KR" altLang="en-US" sz="20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무인플레이션</a:t>
            </a:r>
            <a:r>
              <a:rPr lang="ko-KR" altLang="en-US" sz="20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이자율 </a:t>
            </a:r>
            <a:r>
              <a:rPr lang="en-US" altLang="ko-KR" sz="20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000" i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i</a:t>
            </a:r>
            <a:r>
              <a:rPr lang="en-US" altLang="ko-KR" sz="2000" i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</a:t>
            </a:r>
            <a:r>
              <a:rPr lang="en-US" altLang="ko-KR" sz="20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12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2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2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실질이자율</a:t>
            </a:r>
            <a:r>
              <a:rPr lang="en-US" altLang="ko-KR" sz="12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인플레이션 효과가 제거된 실질적인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</a:rPr>
              <a:t>수익력의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 추정치.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ko-KR" altLang="en-US" sz="20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시장이자율 (</a:t>
            </a:r>
            <a:r>
              <a:rPr lang="en-US" altLang="ko-KR" sz="2000" i="1" dirty="0" err="1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i</a:t>
            </a:r>
            <a:r>
              <a:rPr lang="en-US" altLang="ko-KR" sz="2000" i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12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2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명목이자율</a:t>
            </a:r>
            <a:r>
              <a:rPr lang="en-US" altLang="ko-KR" sz="12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자본의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</a:rPr>
              <a:t>수익력과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 예상되는 구매력의 변화를 동시에 감안한 이자율.  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3048000" y="152400"/>
            <a:ext cx="30384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인플레이션 용어 -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II</a:t>
            </a:r>
            <a:endParaRPr lang="ko-KR" altLang="en-US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270" name="Rectangle 10"/>
          <p:cNvSpPr>
            <a:spLocks noChangeArrowheads="1"/>
          </p:cNvSpPr>
          <p:nvPr/>
        </p:nvSpPr>
        <p:spPr bwMode="auto">
          <a:xfrm>
            <a:off x="228600" y="3776663"/>
            <a:ext cx="179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이자율의 결정</a:t>
            </a:r>
          </a:p>
        </p:txBody>
      </p:sp>
      <p:sp>
        <p:nvSpPr>
          <p:cNvPr id="11271" name="Rectangle 11"/>
          <p:cNvSpPr>
            <a:spLocks noChangeArrowheads="1"/>
          </p:cNvSpPr>
          <p:nvPr/>
        </p:nvSpPr>
        <p:spPr bwMode="auto">
          <a:xfrm>
            <a:off x="2133600" y="3776663"/>
            <a:ext cx="27432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기회손실비용</a:t>
            </a:r>
            <a:endParaRPr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272" name="Rectangle 13"/>
          <p:cNvSpPr>
            <a:spLocks noChangeArrowheads="1"/>
          </p:cNvSpPr>
          <p:nvPr/>
        </p:nvSpPr>
        <p:spPr bwMode="auto">
          <a:xfrm>
            <a:off x="4876800" y="3776663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위험할증</a:t>
            </a:r>
            <a:endParaRPr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6553200" y="3776663"/>
            <a:ext cx="1981200" cy="381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latinLnBrk="0">
              <a:defRPr/>
            </a:pPr>
            <a:r>
              <a:rPr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 효과</a:t>
            </a:r>
          </a:p>
        </p:txBody>
      </p:sp>
      <p:sp>
        <p:nvSpPr>
          <p:cNvPr id="11274" name="AutoShape 15"/>
          <p:cNvSpPr>
            <a:spLocks/>
          </p:cNvSpPr>
          <p:nvPr/>
        </p:nvSpPr>
        <p:spPr bwMode="auto">
          <a:xfrm rot="-5400000">
            <a:off x="4191000" y="1338263"/>
            <a:ext cx="304800" cy="4419600"/>
          </a:xfrm>
          <a:prstGeom prst="rightBrace">
            <a:avLst>
              <a:gd name="adj1" fmla="val 1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600" i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11275" name="AutoShape 16"/>
          <p:cNvSpPr>
            <a:spLocks/>
          </p:cNvSpPr>
          <p:nvPr/>
        </p:nvSpPr>
        <p:spPr bwMode="auto">
          <a:xfrm rot="5400000" flipV="1">
            <a:off x="5181600" y="1109663"/>
            <a:ext cx="304800" cy="6400800"/>
          </a:xfrm>
          <a:prstGeom prst="rightBrace">
            <a:avLst>
              <a:gd name="adj1" fmla="val 1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600" i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11276" name="Rectangle 17"/>
          <p:cNvSpPr>
            <a:spLocks noChangeArrowheads="1"/>
          </p:cNvSpPr>
          <p:nvPr/>
        </p:nvSpPr>
        <p:spPr bwMode="auto">
          <a:xfrm>
            <a:off x="3124200" y="2971800"/>
            <a:ext cx="2578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무인플레이션 이자율</a:t>
            </a:r>
          </a:p>
        </p:txBody>
      </p:sp>
      <p:sp>
        <p:nvSpPr>
          <p:cNvPr id="11277" name="Rectangle 18"/>
          <p:cNvSpPr>
            <a:spLocks noChangeArrowheads="1"/>
          </p:cNvSpPr>
          <p:nvPr/>
        </p:nvSpPr>
        <p:spPr bwMode="auto">
          <a:xfrm>
            <a:off x="4572000" y="4462463"/>
            <a:ext cx="1466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시장이자율</a:t>
            </a:r>
          </a:p>
        </p:txBody>
      </p:sp>
      <p:graphicFrame>
        <p:nvGraphicFramePr>
          <p:cNvPr id="11278" name="Object 17"/>
          <p:cNvGraphicFramePr>
            <a:graphicFrameLocks/>
          </p:cNvGraphicFramePr>
          <p:nvPr/>
        </p:nvGraphicFramePr>
        <p:xfrm>
          <a:off x="1355725" y="5046663"/>
          <a:ext cx="3273425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91726" imgH="190417" progId="Equation.3">
                  <p:embed/>
                </p:oleObj>
              </mc:Choice>
              <mc:Fallback>
                <p:oleObj name="Equation" r:id="rId2" imgW="1091726" imgH="190417" progId="Equation.3">
                  <p:embed/>
                  <p:pic>
                    <p:nvPicPr>
                      <p:cNvPr id="11278" name="Object 17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5725" y="5046663"/>
                        <a:ext cx="3273425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9" name="Object 3"/>
          <p:cNvGraphicFramePr>
            <a:graphicFrameLocks/>
          </p:cNvGraphicFramePr>
          <p:nvPr/>
        </p:nvGraphicFramePr>
        <p:xfrm>
          <a:off x="5297488" y="5027613"/>
          <a:ext cx="2551112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수식" r:id="rId4" imgW="850531" imgH="203112" progId="Equation.3">
                  <p:embed/>
                </p:oleObj>
              </mc:Choice>
              <mc:Fallback>
                <p:oleObj name="수식" r:id="rId4" imgW="850531" imgH="203112" progId="Equation.3">
                  <p:embed/>
                  <p:pic>
                    <p:nvPicPr>
                      <p:cNvPr id="11279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7488" y="5027613"/>
                        <a:ext cx="2551112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0" name="오른쪽 화살표 18"/>
          <p:cNvSpPr>
            <a:spLocks noChangeArrowheads="1"/>
          </p:cNvSpPr>
          <p:nvPr/>
        </p:nvSpPr>
        <p:spPr bwMode="auto">
          <a:xfrm>
            <a:off x="4784725" y="5199063"/>
            <a:ext cx="3048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600" i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  <p:sp>
        <p:nvSpPr>
          <p:cNvPr id="17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154</a:t>
            </a:r>
          </a:p>
        </p:txBody>
      </p:sp>
    </p:spTree>
    <p:extLst>
      <p:ext uri="{BB962C8B-B14F-4D97-AF65-F5344CB8AC3E}">
        <p14:creationId xmlns:p14="http://schemas.microsoft.com/office/powerpoint/2010/main" val="1961250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4"/>
          <p:cNvSpPr txBox="1">
            <a:spLocks noChangeArrowheads="1"/>
          </p:cNvSpPr>
          <p:nvPr/>
        </p:nvSpPr>
        <p:spPr bwMode="auto">
          <a:xfrm>
            <a:off x="3654425" y="152400"/>
            <a:ext cx="1825625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이자율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계산</a:t>
            </a:r>
          </a:p>
        </p:txBody>
      </p:sp>
      <p:sp>
        <p:nvSpPr>
          <p:cNvPr id="12291" name="Rectangle 54"/>
          <p:cNvSpPr>
            <a:spLocks noChangeArrowheads="1"/>
          </p:cNvSpPr>
          <p:nvPr/>
        </p:nvSpPr>
        <p:spPr bwMode="auto">
          <a:xfrm>
            <a:off x="609600" y="2181225"/>
            <a:ext cx="40624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무인플레이션이자율  </a:t>
            </a: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 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 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10%</a:t>
            </a:r>
            <a:endParaRPr kumimoji="0" lang="en-US" altLang="ko-KR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 </a:t>
            </a: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5%</a:t>
            </a:r>
          </a:p>
          <a:p>
            <a:pPr eaLnBrk="1" latinLnBrk="0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시장이자율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i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= 15.5%</a:t>
            </a:r>
            <a:endParaRPr kumimoji="0" lang="ko-KR" altLang="en-US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292" name="직사각형 19"/>
          <p:cNvSpPr>
            <a:spLocks noChangeArrowheads="1"/>
          </p:cNvSpPr>
          <p:nvPr/>
        </p:nvSpPr>
        <p:spPr bwMode="auto">
          <a:xfrm>
            <a:off x="1066800" y="914400"/>
            <a:ext cx="7086600" cy="914400"/>
          </a:xfrm>
          <a:prstGeom prst="rect">
            <a:avLst/>
          </a:prstGeom>
          <a:solidFill>
            <a:srgbClr val="66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600" i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graphicFrame>
        <p:nvGraphicFramePr>
          <p:cNvPr id="12293" name="Object 17"/>
          <p:cNvGraphicFramePr>
            <a:graphicFrameLocks/>
          </p:cNvGraphicFramePr>
          <p:nvPr/>
        </p:nvGraphicFramePr>
        <p:xfrm>
          <a:off x="1355725" y="1084263"/>
          <a:ext cx="3273425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91726" imgH="190417" progId="Equation.3">
                  <p:embed/>
                </p:oleObj>
              </mc:Choice>
              <mc:Fallback>
                <p:oleObj name="Equation" r:id="rId2" imgW="1091726" imgH="190417" progId="Equation.3">
                  <p:embed/>
                  <p:pic>
                    <p:nvPicPr>
                      <p:cNvPr id="12293" name="Object 17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5725" y="1084263"/>
                        <a:ext cx="3273425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3"/>
          <p:cNvGraphicFramePr>
            <a:graphicFrameLocks/>
          </p:cNvGraphicFramePr>
          <p:nvPr/>
        </p:nvGraphicFramePr>
        <p:xfrm>
          <a:off x="5297488" y="1065213"/>
          <a:ext cx="2551112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수식" r:id="rId4" imgW="850531" imgH="203112" progId="Equation.3">
                  <p:embed/>
                </p:oleObj>
              </mc:Choice>
              <mc:Fallback>
                <p:oleObj name="수식" r:id="rId4" imgW="850531" imgH="203112" progId="Equation.3">
                  <p:embed/>
                  <p:pic>
                    <p:nvPicPr>
                      <p:cNvPr id="12294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7488" y="1065213"/>
                        <a:ext cx="2551112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오른쪽 화살표 18"/>
          <p:cNvSpPr>
            <a:spLocks noChangeArrowheads="1"/>
          </p:cNvSpPr>
          <p:nvPr/>
        </p:nvSpPr>
        <p:spPr bwMode="auto">
          <a:xfrm>
            <a:off x="4784725" y="1236663"/>
            <a:ext cx="3048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600" i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graphicFrame>
        <p:nvGraphicFramePr>
          <p:cNvPr id="12296" name="Object 6"/>
          <p:cNvGraphicFramePr>
            <a:graphicFrameLocks noChangeAspect="1"/>
          </p:cNvGraphicFramePr>
          <p:nvPr/>
        </p:nvGraphicFramePr>
        <p:xfrm>
          <a:off x="738188" y="3810000"/>
          <a:ext cx="7135812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수식" r:id="rId6" imgW="3568700" imgH="660400" progId="Equation.3">
                  <p:embed/>
                </p:oleObj>
              </mc:Choice>
              <mc:Fallback>
                <p:oleObj name="수식" r:id="rId6" imgW="3568700" imgH="660400" progId="Equation.3">
                  <p:embed/>
                  <p:pic>
                    <p:nvPicPr>
                      <p:cNvPr id="1229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8" y="3810000"/>
                        <a:ext cx="7135812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sp>
        <p:nvSpPr>
          <p:cNvPr id="10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154</a:t>
            </a:r>
          </a:p>
        </p:txBody>
      </p:sp>
      <p:sp>
        <p:nvSpPr>
          <p:cNvPr id="12" name="직사각형 11"/>
          <p:cNvSpPr/>
          <p:nvPr/>
        </p:nvSpPr>
        <p:spPr bwMode="auto">
          <a:xfrm>
            <a:off x="738188" y="4271923"/>
            <a:ext cx="2219841" cy="387427"/>
          </a:xfrm>
          <a:prstGeom prst="rect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직사각형 2"/>
          <p:cNvSpPr/>
          <p:nvPr/>
        </p:nvSpPr>
        <p:spPr bwMode="auto">
          <a:xfrm>
            <a:off x="738188" y="3810000"/>
            <a:ext cx="1685523" cy="387427"/>
          </a:xfrm>
          <a:prstGeom prst="rect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738188" y="4714752"/>
            <a:ext cx="2153740" cy="387427"/>
          </a:xfrm>
          <a:prstGeom prst="rect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8891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22325" y="1066800"/>
            <a:ext cx="8093075" cy="186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Aft>
                <a:spcPct val="20000"/>
              </a:spcAft>
              <a:buFont typeface="Wingdings" pitchFamily="2" charset="2"/>
              <a:buChar char="q"/>
            </a:pP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인플레이션이란?</a:t>
            </a:r>
          </a:p>
          <a:p>
            <a:pPr latinLnBrk="0">
              <a:spcAft>
                <a:spcPct val="20000"/>
              </a:spcAft>
              <a:buFont typeface="Wingdings" pitchFamily="2" charset="2"/>
              <a:buChar char="q"/>
            </a:pP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인플레이션을 어떻게 측정할 것인가?</a:t>
            </a:r>
          </a:p>
          <a:p>
            <a:pPr latinLnBrk="0">
              <a:spcAft>
                <a:spcPct val="20000"/>
              </a:spcAft>
              <a:buFont typeface="Wingdings" pitchFamily="2" charset="2"/>
              <a:buChar char="q"/>
            </a:pPr>
            <a:r>
              <a:rPr kumimoji="0" lang="ko-KR" altLang="en-US" sz="24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등가계산에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인플레이션 효과를 어떻게 감안할 수 있을까? </a:t>
            </a:r>
            <a:endParaRPr kumimoji="0" lang="en-US" altLang="ko-KR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692400" y="152400"/>
            <a:ext cx="37496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인플레이션과 경제성 분석</a:t>
            </a:r>
          </a:p>
        </p:txBody>
      </p:sp>
      <p:pic>
        <p:nvPicPr>
          <p:cNvPr id="3077" name="Picture 7" descr="http://img.news.yahoo.co.kr/picture/34/20050815/200508150272_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054475"/>
            <a:ext cx="2743200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9" descr="http://www.chosun.com/media/photo/news/200505/200505230240_00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292475"/>
            <a:ext cx="27432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  <p:sp>
        <p:nvSpPr>
          <p:cNvPr id="7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141</a:t>
            </a:r>
          </a:p>
        </p:txBody>
      </p:sp>
    </p:spTree>
    <p:extLst>
      <p:ext uri="{BB962C8B-B14F-4D97-AF65-F5344CB8AC3E}">
        <p14:creationId xmlns:p14="http://schemas.microsoft.com/office/powerpoint/2010/main" val="1071856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85800" y="1042988"/>
            <a:ext cx="807785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latinLnBrk="0" hangingPunct="0">
              <a:buFont typeface="Wingdings" pitchFamily="2" charset="2"/>
              <a:buChar char="q"/>
              <a:defRPr/>
            </a:pP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구매력(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Purchasing Power)</a:t>
            </a:r>
            <a:endParaRPr kumimoji="0" lang="ko-KR" altLang="en-US" sz="2400" dirty="0">
              <a:solidFill>
                <a:srgbClr val="FF33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0" latinLnBrk="0" hangingPunct="0">
              <a:defRPr/>
            </a:pP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재화를 구매할 수 있는 능력</a:t>
            </a:r>
            <a:endParaRPr kumimoji="0" lang="en-US" altLang="ko-KR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defRPr/>
            </a:pPr>
            <a:endParaRPr kumimoji="0" lang="ko-KR" altLang="en-US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buFont typeface="Wingdings" pitchFamily="2" charset="2"/>
              <a:buChar char="q"/>
              <a:defRPr/>
            </a:pPr>
            <a:r>
              <a:rPr kumimoji="0" lang="en-US" altLang="ko-KR" sz="2400" dirty="0"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dirty="0">
                <a:effectLst/>
                <a:latin typeface="HY헤드라인M" pitchFamily="18" charset="-127"/>
                <a:ea typeface="HY헤드라인M" pitchFamily="18" charset="-127"/>
              </a:rPr>
              <a:t>구매력의 변화</a:t>
            </a:r>
          </a:p>
          <a:p>
            <a:pPr lvl="1" eaLnBrk="0" latinLnBrk="0" hangingPunct="0">
              <a:defRPr/>
            </a:pPr>
            <a:r>
              <a:rPr kumimoji="0" lang="ko-KR" altLang="en-US" sz="2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구매력 감소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돈의 가치 하락 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물가 상승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</a:t>
            </a:r>
            <a:endParaRPr kumimoji="0" lang="ko-KR" altLang="en-US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0" latinLnBrk="0" hangingPunct="0">
              <a:defRPr/>
            </a:pPr>
            <a:r>
              <a:rPr kumimoji="0" lang="ko-KR" altLang="en-US" sz="2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구매력 증가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돈의 가치 상승 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kumimoji="0" lang="ko-KR" altLang="en-US" sz="2400" dirty="0">
                <a:effectLst/>
                <a:latin typeface="HY헤드라인M" pitchFamily="18" charset="-127"/>
                <a:ea typeface="HY헤드라인M" pitchFamily="18" charset="-127"/>
              </a:rPr>
              <a:t>물가 하락</a:t>
            </a:r>
            <a:r>
              <a:rPr kumimoji="0" lang="en-US" altLang="ko-KR" sz="2400" dirty="0">
                <a:effectLst/>
                <a:latin typeface="HY헤드라인M" pitchFamily="18" charset="-127"/>
                <a:ea typeface="HY헤드라인M" pitchFamily="18" charset="-127"/>
              </a:rPr>
              <a:t>:</a:t>
            </a:r>
            <a:r>
              <a:rPr kumimoji="0" lang="ko-KR" altLang="en-US" sz="2400" dirty="0"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디플레이션</a:t>
            </a:r>
            <a:endParaRPr kumimoji="0" lang="ko-KR" altLang="en-US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buFont typeface="Wingdings" pitchFamily="2" charset="2"/>
              <a:buChar char="q"/>
              <a:defRPr/>
            </a:pPr>
            <a:endParaRPr kumimoji="0" lang="en-US" altLang="ko-KR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buFont typeface="Wingdings" pitchFamily="2" charset="2"/>
              <a:buChar char="q"/>
              <a:defRPr/>
            </a:pPr>
            <a:r>
              <a:rPr kumimoji="0" lang="en-US" altLang="ko-KR" sz="2400" dirty="0"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dirty="0">
                <a:effectLst/>
                <a:latin typeface="HY헤드라인M" pitchFamily="18" charset="-127"/>
                <a:ea typeface="HY헤드라인M" pitchFamily="18" charset="-127"/>
              </a:rPr>
              <a:t>구매력의 변화 정도</a:t>
            </a:r>
          </a:p>
          <a:p>
            <a:pPr marL="714375" lvl="1" indent="-257175" eaLnBrk="0" latinLnBrk="0" hangingPunct="0">
              <a:tabLst>
                <a:tab pos="447675" algn="l"/>
              </a:tabLst>
              <a:defRPr/>
            </a:pPr>
            <a:r>
              <a:rPr kumimoji="0" lang="ko-KR" altLang="en-US" sz="24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r>
              <a:rPr kumimoji="0" lang="en-US" altLang="ko-KR" sz="2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400" i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 </a:t>
            </a:r>
            <a:r>
              <a:rPr kumimoji="0" lang="en-US" altLang="ko-KR" sz="2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로 표시</a:t>
            </a:r>
            <a:endParaRPr kumimoji="0" lang="en-US" altLang="ko-KR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692400" y="152400"/>
            <a:ext cx="37496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인플레이션과 경제성 분석</a:t>
            </a:r>
          </a:p>
        </p:txBody>
      </p:sp>
      <p:pic>
        <p:nvPicPr>
          <p:cNvPr id="4101" name="Picture 7" descr="http://img.news.yahoo.co.kr/picture/34/20050822/200508220338_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886200"/>
            <a:ext cx="27432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141</a:t>
            </a:r>
          </a:p>
        </p:txBody>
      </p:sp>
    </p:spTree>
    <p:extLst>
      <p:ext uri="{BB962C8B-B14F-4D97-AF65-F5344CB8AC3E}">
        <p14:creationId xmlns:p14="http://schemas.microsoft.com/office/powerpoint/2010/main" val="177158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3" name="Group 1027"/>
          <p:cNvGrpSpPr>
            <a:grpSpLocks/>
          </p:cNvGrpSpPr>
          <p:nvPr/>
        </p:nvGrpSpPr>
        <p:grpSpPr bwMode="auto">
          <a:xfrm>
            <a:off x="1133475" y="990601"/>
            <a:ext cx="6613526" cy="1227138"/>
            <a:chOff x="656" y="1199"/>
            <a:chExt cx="4166" cy="773"/>
          </a:xfrm>
        </p:grpSpPr>
        <p:sp>
          <p:nvSpPr>
            <p:cNvPr id="5136" name="Line 1028"/>
            <p:cNvSpPr>
              <a:spLocks noChangeShapeType="1"/>
            </p:cNvSpPr>
            <p:nvPr/>
          </p:nvSpPr>
          <p:spPr bwMode="auto">
            <a:xfrm>
              <a:off x="912" y="1728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kumimoji="0" lang="ko-KR" altLang="en-US" sz="1600" i="1">
                <a:solidFill>
                  <a:srgbClr val="000000"/>
                </a:solidFill>
                <a:effectLst/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5137" name="Line 1029"/>
            <p:cNvSpPr>
              <a:spLocks noChangeShapeType="1"/>
            </p:cNvSpPr>
            <p:nvPr/>
          </p:nvSpPr>
          <p:spPr bwMode="auto">
            <a:xfrm flipV="1">
              <a:off x="912" y="129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kumimoji="0" lang="ko-KR" altLang="en-US" sz="1600" i="1">
                <a:solidFill>
                  <a:srgbClr val="000000"/>
                </a:solidFill>
                <a:effectLst/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5138" name="Text Box 1030"/>
            <p:cNvSpPr txBox="1">
              <a:spLocks noChangeArrowheads="1"/>
            </p:cNvSpPr>
            <p:nvPr/>
          </p:nvSpPr>
          <p:spPr bwMode="auto">
            <a:xfrm>
              <a:off x="656" y="1759"/>
              <a:ext cx="10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1990년            </a:t>
              </a:r>
            </a:p>
          </p:txBody>
        </p:sp>
        <p:sp>
          <p:nvSpPr>
            <p:cNvPr id="5139" name="Text Box 1031"/>
            <p:cNvSpPr txBox="1">
              <a:spLocks noChangeArrowheads="1"/>
            </p:cNvSpPr>
            <p:nvPr/>
          </p:nvSpPr>
          <p:spPr bwMode="auto">
            <a:xfrm>
              <a:off x="950" y="1228"/>
              <a:ext cx="7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2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10,000원</a:t>
              </a:r>
            </a:p>
          </p:txBody>
        </p:sp>
        <p:sp>
          <p:nvSpPr>
            <p:cNvPr id="5140" name="Line 1032"/>
            <p:cNvSpPr>
              <a:spLocks noChangeShapeType="1"/>
            </p:cNvSpPr>
            <p:nvPr/>
          </p:nvSpPr>
          <p:spPr bwMode="auto">
            <a:xfrm>
              <a:off x="3072" y="1728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kumimoji="0" lang="ko-KR" altLang="en-US" sz="1600" i="1">
                <a:solidFill>
                  <a:srgbClr val="000000"/>
                </a:solidFill>
                <a:effectLst/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5141" name="Text Box 1033"/>
            <p:cNvSpPr txBox="1">
              <a:spLocks noChangeArrowheads="1"/>
            </p:cNvSpPr>
            <p:nvPr/>
          </p:nvSpPr>
          <p:spPr bwMode="auto">
            <a:xfrm>
              <a:off x="2886" y="1756"/>
              <a:ext cx="193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1990년           2003년           </a:t>
              </a:r>
            </a:p>
          </p:txBody>
        </p:sp>
        <p:sp>
          <p:nvSpPr>
            <p:cNvPr id="5142" name="Line 1034"/>
            <p:cNvSpPr>
              <a:spLocks noChangeShapeType="1"/>
            </p:cNvSpPr>
            <p:nvPr/>
          </p:nvSpPr>
          <p:spPr bwMode="auto">
            <a:xfrm flipV="1">
              <a:off x="3984" y="129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kumimoji="0" lang="ko-KR" altLang="en-US" sz="1600" i="1">
                <a:solidFill>
                  <a:srgbClr val="000000"/>
                </a:solidFill>
                <a:effectLst/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5143" name="Text Box 1035"/>
            <p:cNvSpPr txBox="1">
              <a:spLocks noChangeArrowheads="1"/>
            </p:cNvSpPr>
            <p:nvPr/>
          </p:nvSpPr>
          <p:spPr bwMode="auto">
            <a:xfrm>
              <a:off x="3984" y="1199"/>
              <a:ext cx="7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2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10,000원</a:t>
              </a:r>
            </a:p>
          </p:txBody>
        </p:sp>
      </p:grpSp>
      <p:sp>
        <p:nvSpPr>
          <p:cNvPr id="5124" name="Text Box 1036"/>
          <p:cNvSpPr txBox="1">
            <a:spLocks noChangeArrowheads="1"/>
          </p:cNvSpPr>
          <p:nvPr/>
        </p:nvSpPr>
        <p:spPr bwMode="auto">
          <a:xfrm>
            <a:off x="762000" y="2225675"/>
            <a:ext cx="3962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1990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년에 1만원으로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20개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의 사과를 살 수 있었다.</a:t>
            </a:r>
          </a:p>
        </p:txBody>
      </p:sp>
      <p:sp>
        <p:nvSpPr>
          <p:cNvPr id="5125" name="Text Box 1037"/>
          <p:cNvSpPr txBox="1">
            <a:spLocks noChangeArrowheads="1"/>
          </p:cNvSpPr>
          <p:nvPr/>
        </p:nvSpPr>
        <p:spPr bwMode="auto">
          <a:xfrm>
            <a:off x="4800600" y="2225675"/>
            <a:ext cx="3749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2003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년에는 1만원으로 불과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10개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의 사과만을 살 수 있다.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6" name="Text Box 1038"/>
          <p:cNvSpPr txBox="1">
            <a:spLocks noChangeArrowheads="1"/>
          </p:cNvSpPr>
          <p:nvPr/>
        </p:nvSpPr>
        <p:spPr bwMode="auto">
          <a:xfrm>
            <a:off x="2163763" y="3229325"/>
            <a:ext cx="1652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CC99"/>
                </a:solidFill>
                <a:effectLst/>
                <a:latin typeface="HY헤드라인M" pitchFamily="18" charset="-127"/>
                <a:ea typeface="HY헤드라인M" pitchFamily="18" charset="-127"/>
              </a:rPr>
              <a:t>500원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/ 단위</a:t>
            </a:r>
          </a:p>
        </p:txBody>
      </p:sp>
      <p:sp>
        <p:nvSpPr>
          <p:cNvPr id="5127" name="Text Box 1039"/>
          <p:cNvSpPr txBox="1">
            <a:spLocks noChangeArrowheads="1"/>
          </p:cNvSpPr>
          <p:nvPr/>
        </p:nvSpPr>
        <p:spPr bwMode="auto">
          <a:xfrm>
            <a:off x="5368925" y="3243613"/>
            <a:ext cx="1870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1,000원 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 단위</a:t>
            </a:r>
          </a:p>
        </p:txBody>
      </p:sp>
      <p:sp>
        <p:nvSpPr>
          <p:cNvPr id="5128" name="Line 1040"/>
          <p:cNvSpPr>
            <a:spLocks noChangeShapeType="1"/>
          </p:cNvSpPr>
          <p:nvPr/>
        </p:nvSpPr>
        <p:spPr bwMode="auto">
          <a:xfrm>
            <a:off x="4200525" y="34595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5129" name="Text Box 1041"/>
          <p:cNvSpPr txBox="1">
            <a:spLocks noChangeArrowheads="1"/>
          </p:cNvSpPr>
          <p:nvPr/>
        </p:nvSpPr>
        <p:spPr bwMode="auto">
          <a:xfrm>
            <a:off x="4187825" y="3076925"/>
            <a:ext cx="9128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100% </a:t>
            </a:r>
          </a:p>
        </p:txBody>
      </p:sp>
      <p:sp>
        <p:nvSpPr>
          <p:cNvPr id="5130" name="Text Box 1042"/>
          <p:cNvSpPr txBox="1">
            <a:spLocks noChangeArrowheads="1"/>
          </p:cNvSpPr>
          <p:nvPr/>
        </p:nvSpPr>
        <p:spPr bwMode="auto">
          <a:xfrm>
            <a:off x="3971925" y="3459513"/>
            <a:ext cx="1387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</a:t>
            </a:r>
            <a:r>
              <a:rPr kumimoji="0" lang="ko-KR" altLang="en-US" sz="14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에 의한 가격변화</a:t>
            </a:r>
          </a:p>
        </p:txBody>
      </p:sp>
      <p:sp>
        <p:nvSpPr>
          <p:cNvPr id="5131" name="Text Box 1044"/>
          <p:cNvSpPr txBox="1">
            <a:spLocks noChangeArrowheads="1"/>
          </p:cNvSpPr>
          <p:nvPr/>
        </p:nvSpPr>
        <p:spPr bwMode="auto">
          <a:xfrm>
            <a:off x="2295525" y="4134901"/>
            <a:ext cx="48656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2003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년의 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원은 1990년의 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원에 </a:t>
            </a:r>
          </a:p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해당하는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구매력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을 가지고 있을 뿐이다. </a:t>
            </a:r>
            <a:endParaRPr kumimoji="0" lang="en-US" altLang="ko-KR" sz="2000" dirty="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32" name="Line 1045"/>
          <p:cNvSpPr>
            <a:spLocks noChangeShapeType="1"/>
          </p:cNvSpPr>
          <p:nvPr/>
        </p:nvSpPr>
        <p:spPr bwMode="auto">
          <a:xfrm flipH="1" flipV="1">
            <a:off x="6416675" y="1144588"/>
            <a:ext cx="3175" cy="69056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5133" name="Line 1046"/>
          <p:cNvSpPr>
            <a:spLocks noChangeShapeType="1"/>
          </p:cNvSpPr>
          <p:nvPr/>
        </p:nvSpPr>
        <p:spPr bwMode="auto">
          <a:xfrm flipV="1">
            <a:off x="1539875" y="1149350"/>
            <a:ext cx="0" cy="6858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44055" name="Text Box 1047"/>
          <p:cNvSpPr txBox="1">
            <a:spLocks noChangeArrowheads="1"/>
          </p:cNvSpPr>
          <p:nvPr/>
        </p:nvSpPr>
        <p:spPr bwMode="auto">
          <a:xfrm>
            <a:off x="2794957" y="152400"/>
            <a:ext cx="3544560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구매력 감소: 인플레이션</a:t>
            </a:r>
          </a:p>
        </p:txBody>
      </p:sp>
      <p:sp>
        <p:nvSpPr>
          <p:cNvPr id="5135" name="Text Box 1041"/>
          <p:cNvSpPr txBox="1">
            <a:spLocks noChangeArrowheads="1"/>
          </p:cNvSpPr>
          <p:nvPr/>
        </p:nvSpPr>
        <p:spPr bwMode="auto">
          <a:xfrm>
            <a:off x="400050" y="5190939"/>
            <a:ext cx="8431213" cy="708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((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비교시점 가격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</a:t>
            </a:r>
            <a:r>
              <a:rPr kumimoji="0" lang="ko-KR" altLang="en-US" sz="2000" dirty="0">
                <a:solidFill>
                  <a:srgbClr val="00CC99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기준시점 가격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기준시점 가격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)*100%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                [(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kumimoji="0" lang="en-US" altLang="ko-KR" sz="2000" dirty="0">
                <a:solidFill>
                  <a:srgbClr val="00CC99"/>
                </a:solidFill>
                <a:effectLst/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en-US" altLang="ko-KR" sz="2000" dirty="0">
                <a:solidFill>
                  <a:srgbClr val="00CC99"/>
                </a:solidFill>
                <a:effectLst/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] *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100 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100% 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9704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1026"/>
          <p:cNvSpPr>
            <a:spLocks noChangeShapeType="1"/>
          </p:cNvSpPr>
          <p:nvPr/>
        </p:nvSpPr>
        <p:spPr bwMode="auto">
          <a:xfrm>
            <a:off x="914400" y="1508125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48" name="Line 1027"/>
          <p:cNvSpPr>
            <a:spLocks noChangeShapeType="1"/>
          </p:cNvSpPr>
          <p:nvPr/>
        </p:nvSpPr>
        <p:spPr bwMode="auto">
          <a:xfrm>
            <a:off x="4876800" y="1508125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49" name="Text Box 1028"/>
          <p:cNvSpPr txBox="1">
            <a:spLocks noChangeArrowheads="1"/>
          </p:cNvSpPr>
          <p:nvPr/>
        </p:nvSpPr>
        <p:spPr bwMode="auto">
          <a:xfrm>
            <a:off x="511429" y="1508125"/>
            <a:ext cx="34515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 b="1" dirty="0">
                <a:solidFill>
                  <a:srgbClr val="000000"/>
                </a:solidFill>
                <a:effectLst/>
                <a:ea typeface="굴림" pitchFamily="50" charset="-127"/>
              </a:rPr>
              <a:t>-2년           -1년            0년              1년</a:t>
            </a:r>
          </a:p>
        </p:txBody>
      </p:sp>
      <p:sp>
        <p:nvSpPr>
          <p:cNvPr id="6150" name="Line 1029"/>
          <p:cNvSpPr>
            <a:spLocks noChangeShapeType="1"/>
          </p:cNvSpPr>
          <p:nvPr/>
        </p:nvSpPr>
        <p:spPr bwMode="auto">
          <a:xfrm flipV="1">
            <a:off x="1752600" y="898525"/>
            <a:ext cx="0" cy="6096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51" name="Text Box 1030"/>
          <p:cNvSpPr txBox="1">
            <a:spLocks noChangeArrowheads="1"/>
          </p:cNvSpPr>
          <p:nvPr/>
        </p:nvSpPr>
        <p:spPr bwMode="auto">
          <a:xfrm>
            <a:off x="1812925" y="795338"/>
            <a:ext cx="660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$100</a:t>
            </a:r>
          </a:p>
        </p:txBody>
      </p:sp>
      <p:sp>
        <p:nvSpPr>
          <p:cNvPr id="6153" name="Line 1032"/>
          <p:cNvSpPr>
            <a:spLocks noChangeShapeType="1"/>
          </p:cNvSpPr>
          <p:nvPr/>
        </p:nvSpPr>
        <p:spPr bwMode="auto">
          <a:xfrm flipV="1">
            <a:off x="6553200" y="974725"/>
            <a:ext cx="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54" name="Text Box 1033"/>
          <p:cNvSpPr txBox="1">
            <a:spLocks noChangeArrowheads="1"/>
          </p:cNvSpPr>
          <p:nvPr/>
        </p:nvSpPr>
        <p:spPr bwMode="auto">
          <a:xfrm>
            <a:off x="6613525" y="871538"/>
            <a:ext cx="660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$100</a:t>
            </a:r>
          </a:p>
        </p:txBody>
      </p:sp>
      <p:sp>
        <p:nvSpPr>
          <p:cNvPr id="6155" name="Text Box 1034"/>
          <p:cNvSpPr txBox="1">
            <a:spLocks noChangeArrowheads="1"/>
          </p:cNvSpPr>
          <p:nvPr/>
        </p:nvSpPr>
        <p:spPr bwMode="auto">
          <a:xfrm>
            <a:off x="609600" y="1889125"/>
            <a:ext cx="32924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전에 $100로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63.69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리터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의 무연 휘발유를 살 수 있었다.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56" name="Text Box 1035"/>
          <p:cNvSpPr txBox="1">
            <a:spLocks noChangeArrowheads="1"/>
          </p:cNvSpPr>
          <p:nvPr/>
        </p:nvSpPr>
        <p:spPr bwMode="auto">
          <a:xfrm>
            <a:off x="4724400" y="1873250"/>
            <a:ext cx="3505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지금은 $100로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80리터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의 무연 휘발유를 살 수 있다.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57" name="Text Box 1036"/>
          <p:cNvSpPr txBox="1">
            <a:spLocks noChangeArrowheads="1"/>
          </p:cNvSpPr>
          <p:nvPr/>
        </p:nvSpPr>
        <p:spPr bwMode="auto">
          <a:xfrm>
            <a:off x="2125663" y="3201893"/>
            <a:ext cx="1612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CC99"/>
                </a:solidFill>
                <a:effectLst/>
                <a:latin typeface="HY헤드라인M" pitchFamily="18" charset="-127"/>
                <a:ea typeface="HY헤드라인M" pitchFamily="18" charset="-127"/>
              </a:rPr>
              <a:t>$1.57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/ 리터</a:t>
            </a:r>
          </a:p>
        </p:txBody>
      </p:sp>
      <p:sp>
        <p:nvSpPr>
          <p:cNvPr id="6158" name="Text Box 1037"/>
          <p:cNvSpPr txBox="1">
            <a:spLocks noChangeArrowheads="1"/>
          </p:cNvSpPr>
          <p:nvPr/>
        </p:nvSpPr>
        <p:spPr bwMode="auto">
          <a:xfrm>
            <a:off x="5353050" y="3144743"/>
            <a:ext cx="1612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$1.25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/ 리터</a:t>
            </a:r>
          </a:p>
        </p:txBody>
      </p:sp>
      <p:sp>
        <p:nvSpPr>
          <p:cNvPr id="6159" name="Text Box 1038"/>
          <p:cNvSpPr txBox="1">
            <a:spLocks noChangeArrowheads="1"/>
          </p:cNvSpPr>
          <p:nvPr/>
        </p:nvSpPr>
        <p:spPr bwMode="auto">
          <a:xfrm>
            <a:off x="3311525" y="3401918"/>
            <a:ext cx="2454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 b="1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디플레이션</a:t>
            </a: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에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의한 가격변화</a:t>
            </a:r>
          </a:p>
        </p:txBody>
      </p:sp>
      <p:sp>
        <p:nvSpPr>
          <p:cNvPr id="6160" name="Text Box 1039"/>
          <p:cNvSpPr txBox="1">
            <a:spLocks noChangeArrowheads="1"/>
          </p:cNvSpPr>
          <p:nvPr/>
        </p:nvSpPr>
        <p:spPr bwMode="auto">
          <a:xfrm>
            <a:off x="3898900" y="2944718"/>
            <a:ext cx="1187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20.38%</a:t>
            </a:r>
          </a:p>
        </p:txBody>
      </p:sp>
      <p:sp>
        <p:nvSpPr>
          <p:cNvPr id="6161" name="Line 1040"/>
          <p:cNvSpPr>
            <a:spLocks noChangeShapeType="1"/>
          </p:cNvSpPr>
          <p:nvPr/>
        </p:nvSpPr>
        <p:spPr bwMode="auto">
          <a:xfrm>
            <a:off x="3768725" y="3393981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45073" name="Text Box 1041"/>
          <p:cNvSpPr txBox="1">
            <a:spLocks noChangeArrowheads="1"/>
          </p:cNvSpPr>
          <p:nvPr/>
        </p:nvSpPr>
        <p:spPr bwMode="auto">
          <a:xfrm>
            <a:off x="2794957" y="152400"/>
            <a:ext cx="3544560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구매력 증가: 디플레이션</a:t>
            </a:r>
          </a:p>
        </p:txBody>
      </p:sp>
      <p:sp>
        <p:nvSpPr>
          <p:cNvPr id="6163" name="Text Box 1044"/>
          <p:cNvSpPr txBox="1">
            <a:spLocks noChangeArrowheads="1"/>
          </p:cNvSpPr>
          <p:nvPr/>
        </p:nvSpPr>
        <p:spPr bwMode="auto">
          <a:xfrm>
            <a:off x="2187575" y="4071843"/>
            <a:ext cx="48371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현재의 </a:t>
            </a:r>
            <a:r>
              <a:rPr kumimoji="0" lang="en-US" altLang="ko-KR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1.25</a:t>
            </a: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달러는 </a:t>
            </a:r>
            <a:r>
              <a:rPr kumimoji="0" lang="en-US" altLang="ko-KR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전의 </a:t>
            </a:r>
            <a:r>
              <a:rPr kumimoji="0" lang="en-US" altLang="ko-KR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1.57</a:t>
            </a: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달러에 </a:t>
            </a:r>
          </a:p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해당하는 </a:t>
            </a:r>
            <a:r>
              <a:rPr kumimoji="0" lang="ko-KR" altLang="en-US" sz="2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구매력</a:t>
            </a: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을 가지고 있다. </a:t>
            </a:r>
            <a:endParaRPr kumimoji="0" lang="en-US" altLang="ko-KR" sz="20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64" name="Text Box 1041"/>
          <p:cNvSpPr txBox="1">
            <a:spLocks noChangeArrowheads="1"/>
          </p:cNvSpPr>
          <p:nvPr/>
        </p:nvSpPr>
        <p:spPr bwMode="auto">
          <a:xfrm>
            <a:off x="400050" y="5169247"/>
            <a:ext cx="8431213" cy="708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((</a:t>
            </a:r>
            <a:r>
              <a:rPr kumimoji="0" lang="ko-KR" altLang="en-US" sz="20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비교시점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가격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</a:t>
            </a:r>
            <a:r>
              <a:rPr kumimoji="0" lang="ko-KR" altLang="en-US" sz="2000" dirty="0" err="1">
                <a:solidFill>
                  <a:srgbClr val="00CC99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기준시점</a:t>
            </a:r>
            <a:r>
              <a:rPr kumimoji="0" lang="ko-KR" altLang="en-US" sz="2000" dirty="0">
                <a:solidFill>
                  <a:srgbClr val="00CC99"/>
                </a:solidFill>
                <a:effectLst/>
                <a:latin typeface="HY헤드라인M" pitchFamily="18" charset="-127"/>
                <a:ea typeface="HY헤드라인M" pitchFamily="18" charset="-127"/>
              </a:rPr>
              <a:t> 가격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기준시점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가격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)*100%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                [(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1.25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kumimoji="0" lang="en-US" altLang="ko-KR" sz="2000" dirty="0">
                <a:solidFill>
                  <a:srgbClr val="00CC99"/>
                </a:solidFill>
                <a:effectLst/>
                <a:latin typeface="HY헤드라인M" pitchFamily="18" charset="-127"/>
                <a:ea typeface="HY헤드라인M" pitchFamily="18" charset="-127"/>
              </a:rPr>
              <a:t>1.57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en-US" altLang="ko-KR" sz="2000" dirty="0">
                <a:solidFill>
                  <a:srgbClr val="00CC99"/>
                </a:solidFill>
                <a:effectLst/>
                <a:latin typeface="HY헤드라인M" pitchFamily="18" charset="-127"/>
                <a:ea typeface="HY헤드라인M" pitchFamily="18" charset="-127"/>
              </a:rPr>
              <a:t>1.57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] *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100 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-20.38% 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21" name="Text Box 1028"/>
          <p:cNvSpPr txBox="1">
            <a:spLocks noChangeArrowheads="1"/>
          </p:cNvSpPr>
          <p:nvPr/>
        </p:nvSpPr>
        <p:spPr bwMode="auto">
          <a:xfrm>
            <a:off x="4385990" y="1508125"/>
            <a:ext cx="34515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 b="1" dirty="0">
                <a:solidFill>
                  <a:srgbClr val="000000"/>
                </a:solidFill>
                <a:effectLst/>
                <a:ea typeface="굴림" pitchFamily="50" charset="-127"/>
              </a:rPr>
              <a:t>-2년           -1년            0년              1년</a:t>
            </a:r>
          </a:p>
        </p:txBody>
      </p:sp>
    </p:spTree>
    <p:extLst>
      <p:ext uri="{BB962C8B-B14F-4D97-AF65-F5344CB8AC3E}">
        <p14:creationId xmlns:p14="http://schemas.microsoft.com/office/powerpoint/2010/main" val="590788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028"/>
          <p:cNvSpPr>
            <a:spLocks noGrp="1" noChangeArrowheads="1"/>
          </p:cNvSpPr>
          <p:nvPr>
            <p:ph type="body" idx="4294967295"/>
          </p:nvPr>
        </p:nvSpPr>
        <p:spPr>
          <a:xfrm>
            <a:off x="642937" y="1124744"/>
            <a:ext cx="7848600" cy="4876800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생산자 물가지수(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PPI, Producer Price Index) 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매달 통계청에서 발표하는 </a:t>
            </a:r>
            <a:r>
              <a:rPr lang="ko-KR" altLang="en-US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생산재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의 가격변화에 대한 통계적 측정치</a:t>
            </a:r>
            <a:endParaRPr lang="en-US" altLang="ko-KR" sz="1600" dirty="0">
              <a:latin typeface="HY헤드라인M" pitchFamily="18" charset="-127"/>
              <a:ea typeface="HY헤드라인M" pitchFamily="18" charset="-127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소비자 물가지수(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CPI, Consumer Price Index) 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주요 </a:t>
            </a:r>
            <a:r>
              <a:rPr lang="ko-KR" altLang="en-US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소비재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 품목(재화와 서비스)에 대한 가격변화를 시간에 걸쳐 조사한 통계적 측정치: 주요 소비재 품목(</a:t>
            </a:r>
            <a:r>
              <a:rPr lang="ko-KR" altLang="en-US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음식, 주택, 의류, 교통, 의료</a:t>
            </a:r>
            <a:r>
              <a:rPr lang="ko-KR" altLang="en-US" sz="160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1600">
              <a:latin typeface="HY헤드라인M" pitchFamily="18" charset="-127"/>
              <a:ea typeface="HY헤드라인M" pitchFamily="18" charset="-127"/>
            </a:endParaRPr>
          </a:p>
          <a:p>
            <a:pPr marL="752475" lvl="1" indent="-295275">
              <a:spcBef>
                <a:spcPct val="50000"/>
              </a:spcBef>
              <a:buNone/>
            </a:pPr>
            <a:r>
              <a:rPr lang="en-US" altLang="ko-KR" sz="1600"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160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통상적으로 도시 소비자에 대한 구매를 기준으로 함</a:t>
            </a:r>
            <a:endParaRPr lang="en-US" altLang="ko-KR" sz="1600" dirty="0">
              <a:latin typeface="HY헤드라인M" pitchFamily="18" charset="-127"/>
              <a:ea typeface="HY헤드라인M" pitchFamily="18" charset="-127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PPI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는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CPI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의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선행지수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ko-KR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PPI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가 먼저 오르고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 곧 </a:t>
            </a:r>
            <a:r>
              <a:rPr lang="en-US" altLang="ko-KR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CPI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가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오름</a:t>
            </a:r>
            <a:endParaRPr lang="en-US" altLang="ko-KR" sz="16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국제 </a:t>
            </a:r>
            <a:r>
              <a:rPr lang="ko-KR" altLang="en-US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원유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 가격 인상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국내 </a:t>
            </a:r>
            <a:r>
              <a:rPr lang="ko-KR" altLang="en-US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휘발유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가격 인상</a:t>
            </a:r>
            <a:endParaRPr lang="en-US" altLang="ko-KR" sz="1600" dirty="0">
              <a:latin typeface="HY헤드라인M" pitchFamily="18" charset="-127"/>
              <a:ea typeface="HY헤드라인M" pitchFamily="18" charset="-127"/>
              <a:sym typeface="Wingdings" panose="05000000000000000000" pitchFamily="2" charset="2"/>
            </a:endParaRP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ko-KR" altLang="en-US" sz="1600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국제 </a:t>
            </a:r>
            <a:r>
              <a:rPr lang="ko-KR" altLang="en-US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밀</a:t>
            </a:r>
            <a:r>
              <a:rPr lang="en-US" altLang="ko-KR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사탕수수 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가격 인상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국내 </a:t>
            </a:r>
            <a:r>
              <a:rPr lang="ko-KR" altLang="en-US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과자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가격 인상</a:t>
            </a:r>
            <a:endParaRPr lang="ko-KR" altLang="en-US" sz="16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0662" name="Text Box 1030"/>
          <p:cNvSpPr txBox="1">
            <a:spLocks noChangeArrowheads="1"/>
          </p:cNvSpPr>
          <p:nvPr/>
        </p:nvSpPr>
        <p:spPr bwMode="auto">
          <a:xfrm>
            <a:off x="3124200" y="152400"/>
            <a:ext cx="28860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인플레이션 용어 - </a:t>
            </a:r>
            <a:r>
              <a:rPr lang="en-US" altLang="ko-KR"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I</a:t>
            </a:r>
            <a:endParaRPr lang="ko-KR" altLang="en-US" sz="2400"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sp>
        <p:nvSpPr>
          <p:cNvPr id="5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142</a:t>
            </a:r>
          </a:p>
        </p:txBody>
      </p:sp>
    </p:spTree>
    <p:extLst>
      <p:ext uri="{BB962C8B-B14F-4D97-AF65-F5344CB8AC3E}">
        <p14:creationId xmlns:p14="http://schemas.microsoft.com/office/powerpoint/2010/main" val="3599324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8"/>
          <p:cNvSpPr>
            <a:spLocks noChangeArrowheads="1"/>
          </p:cNvSpPr>
          <p:nvPr/>
        </p:nvSpPr>
        <p:spPr bwMode="auto">
          <a:xfrm>
            <a:off x="1119572" y="3162300"/>
            <a:ext cx="2637656" cy="22447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176213" indent="-176213" eaLnBrk="1" latinLnBrk="0" hangingPunct="1">
              <a:spcBef>
                <a:spcPct val="0"/>
              </a:spcBef>
            </a:pPr>
            <a:endParaRPr kumimoji="0" lang="en-US" altLang="ko-KR" sz="1600" dirty="0">
              <a:solidFill>
                <a:srgbClr val="00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6213" indent="-176213" eaLnBrk="1" latinLnBrk="0" hangingPunct="1">
              <a:spcBef>
                <a:spcPct val="0"/>
              </a:spcBef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고등어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: 500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원</a:t>
            </a:r>
            <a:endParaRPr kumimoji="0" lang="en-US" altLang="ko-KR" sz="1600" dirty="0">
              <a:solidFill>
                <a:srgbClr val="00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6213" indent="-176213" eaLnBrk="1" latinLnBrk="0" hangingPunct="1">
              <a:spcBef>
                <a:spcPct val="0"/>
              </a:spcBef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라면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: 300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원</a:t>
            </a:r>
            <a:endParaRPr kumimoji="0" lang="en-US" altLang="ko-KR" sz="1600" dirty="0">
              <a:solidFill>
                <a:srgbClr val="00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6213" indent="-176213" eaLnBrk="1" latinLnBrk="0" hangingPunct="1">
              <a:spcBef>
                <a:spcPct val="0"/>
              </a:spcBef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두부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: 200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원</a:t>
            </a:r>
            <a:endParaRPr kumimoji="0" lang="en-US" altLang="ko-KR" sz="1600" dirty="0">
              <a:solidFill>
                <a:srgbClr val="00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6213" indent="-176213" eaLnBrk="1" latinLnBrk="0" hangingPunct="1">
              <a:spcBef>
                <a:spcPct val="0"/>
              </a:spcBef>
            </a:pPr>
            <a:r>
              <a:rPr kumimoji="0" lang="en-US" altLang="ko-KR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</a:p>
          <a:p>
            <a:pPr marL="176213" indent="-176213" eaLnBrk="1" latinLnBrk="0" hangingPunct="1">
              <a:spcBef>
                <a:spcPct val="0"/>
              </a:spcBef>
            </a:pPr>
            <a:endParaRPr kumimoji="0" lang="en-US" altLang="ko-KR" sz="1600" dirty="0">
              <a:solidFill>
                <a:srgbClr val="00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6213" indent="-176213" eaLnBrk="1" latinLnBrk="0" hangingPunct="1">
              <a:spcBef>
                <a:spcPct val="0"/>
              </a:spcBef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합계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1,000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원</a:t>
            </a:r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609600" y="3810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40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914400" y="762000"/>
            <a:ext cx="581784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소비자 물가지수 (</a:t>
            </a:r>
            <a:r>
              <a:rPr kumimoji="0" lang="en-US" altLang="ko-KR" sz="18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CPI):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CPI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는 특정 비교시점의 시장바구니의 가격을 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기준시점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의 시장바구니에 대한 비용과 비교한 것이다. </a:t>
            </a:r>
            <a:endParaRPr kumimoji="0" lang="en-US" altLang="ko-KR" sz="18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endParaRPr kumimoji="0" lang="en-US" altLang="ko-KR" sz="18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기준시점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CPI </a:t>
            </a:r>
            <a:r>
              <a:rPr kumimoji="0" lang="en-US" altLang="ko-KR" sz="1800" dirty="0">
                <a:effectLst/>
                <a:latin typeface="HY헤드라인M" pitchFamily="18" charset="-127"/>
                <a:ea typeface="HY헤드라인M" pitchFamily="18" charset="-127"/>
              </a:rPr>
              <a:t>=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100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비교시점 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CPI </a:t>
            </a:r>
            <a:r>
              <a:rPr kumimoji="0" lang="en-US" altLang="ko-KR" sz="1800" dirty="0">
                <a:effectLst/>
                <a:latin typeface="HY헤드라인M" pitchFamily="18" charset="-127"/>
                <a:ea typeface="HY헤드라인M" pitchFamily="18" charset="-127"/>
              </a:rPr>
              <a:t>=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800" dirty="0"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800" dirty="0">
                <a:effectLst/>
                <a:latin typeface="HY헤드라인M" pitchFamily="18" charset="-127"/>
                <a:ea typeface="HY헤드라인M" pitchFamily="18" charset="-127"/>
              </a:rPr>
              <a:t>비교시점</a:t>
            </a:r>
            <a:r>
              <a:rPr kumimoji="0" lang="en-US" altLang="ko-KR" sz="1800" dirty="0"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800" dirty="0">
                <a:effectLst/>
                <a:latin typeface="HY헤드라인M" pitchFamily="18" charset="-127"/>
                <a:ea typeface="HY헤드라인M" pitchFamily="18" charset="-127"/>
              </a:rPr>
              <a:t>가격 </a:t>
            </a:r>
            <a:r>
              <a:rPr kumimoji="0" lang="en-US" altLang="ko-KR" sz="1800" dirty="0">
                <a:effectLst/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1800" dirty="0">
                <a:effectLst/>
                <a:latin typeface="HY헤드라인M" pitchFamily="18" charset="-127"/>
                <a:ea typeface="HY헤드라인M" pitchFamily="18" charset="-127"/>
              </a:rPr>
              <a:t>기준시점 가격</a:t>
            </a:r>
            <a:r>
              <a:rPr kumimoji="0" lang="en-US" altLang="ko-KR" sz="1800" dirty="0">
                <a:effectLst/>
                <a:latin typeface="HY헤드라인M" pitchFamily="18" charset="-127"/>
                <a:ea typeface="HY헤드라인M" pitchFamily="18" charset="-127"/>
              </a:rPr>
              <a:t>) * 100</a:t>
            </a:r>
            <a:endParaRPr kumimoji="0" lang="en-US" altLang="ko-KR" sz="2000" dirty="0"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4182464" y="3846698"/>
            <a:ext cx="762000" cy="87592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200400" y="152400"/>
            <a:ext cx="27336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인플레이션의 측정</a:t>
            </a:r>
          </a:p>
        </p:txBody>
      </p:sp>
      <p:graphicFrame>
        <p:nvGraphicFramePr>
          <p:cNvPr id="8201" name="Object 1024"/>
          <p:cNvGraphicFramePr>
            <a:graphicFrameLocks noChangeAspect="1"/>
          </p:cNvGraphicFramePr>
          <p:nvPr/>
        </p:nvGraphicFramePr>
        <p:xfrm>
          <a:off x="6738930" y="908720"/>
          <a:ext cx="2210600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사진" r:id="rId2" imgW="3619048" imgH="2476190" progId="">
                  <p:embed/>
                </p:oleObj>
              </mc:Choice>
              <mc:Fallback>
                <p:oleObj name="Photo Editor 사진" r:id="rId2" imgW="3619048" imgH="2476190" progId="">
                  <p:embed/>
                  <p:pic>
                    <p:nvPicPr>
                      <p:cNvPr id="8201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8930" y="908720"/>
                        <a:ext cx="2210600" cy="15121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직사각형 9"/>
          <p:cNvSpPr>
            <a:spLocks noChangeArrowheads="1"/>
          </p:cNvSpPr>
          <p:nvPr/>
        </p:nvSpPr>
        <p:spPr bwMode="auto">
          <a:xfrm>
            <a:off x="1577160" y="5517232"/>
            <a:ext cx="5976664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50000"/>
              </a:spcBef>
              <a:buFontTx/>
              <a:buNone/>
            </a:pP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2002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CPI = (</a:t>
            </a: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1,200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en-US" altLang="ko-KR" sz="2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* 100 = </a:t>
            </a: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120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1403649" y="2885301"/>
            <a:ext cx="2088232" cy="55399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latinLnBrk="0"/>
            <a:r>
              <a:rPr kumimoji="0"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2000년 장바구니</a:t>
            </a:r>
            <a:endParaRPr kumimoji="0" lang="en-US" altLang="ko-KR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latinLnBrk="0"/>
            <a:r>
              <a:rPr kumimoji="0" lang="en-US" altLang="ko-KR" sz="12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2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기준시점</a:t>
            </a:r>
            <a:r>
              <a:rPr kumimoji="0" lang="en-US" altLang="ko-KR" sz="12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12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5246712" y="3162300"/>
            <a:ext cx="2637656" cy="22447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176213" indent="-176213" eaLnBrk="1" latinLnBrk="0" hangingPunct="1">
              <a:spcBef>
                <a:spcPct val="0"/>
              </a:spcBef>
            </a:pPr>
            <a:endParaRPr kumimoji="0" lang="en-US" altLang="ko-KR" sz="1600" dirty="0">
              <a:solidFill>
                <a:srgbClr val="00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6213" indent="-176213" eaLnBrk="1" latinLnBrk="0" hangingPunct="1">
              <a:spcBef>
                <a:spcPct val="0"/>
              </a:spcBef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고등어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: 600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원</a:t>
            </a:r>
            <a:endParaRPr kumimoji="0" lang="en-US" altLang="ko-KR" sz="1600" dirty="0">
              <a:solidFill>
                <a:srgbClr val="00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6213" indent="-176213" eaLnBrk="1" latinLnBrk="0" hangingPunct="1">
              <a:spcBef>
                <a:spcPct val="0"/>
              </a:spcBef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라면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: 350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원</a:t>
            </a:r>
            <a:endParaRPr kumimoji="0" lang="en-US" altLang="ko-KR" sz="1600" dirty="0">
              <a:solidFill>
                <a:srgbClr val="00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6213" indent="-176213" eaLnBrk="1" latinLnBrk="0" hangingPunct="1">
              <a:spcBef>
                <a:spcPct val="0"/>
              </a:spcBef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두부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: 250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원</a:t>
            </a:r>
            <a:endParaRPr kumimoji="0" lang="en-US" altLang="ko-KR" sz="1600" dirty="0">
              <a:solidFill>
                <a:srgbClr val="00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6213" indent="-176213" eaLnBrk="1" latinLnBrk="0" hangingPunct="1">
              <a:spcBef>
                <a:spcPct val="0"/>
              </a:spcBef>
            </a:pPr>
            <a:r>
              <a:rPr kumimoji="0" lang="en-US" altLang="ko-KR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</a:p>
          <a:p>
            <a:pPr marL="176213" indent="-176213" eaLnBrk="1" latinLnBrk="0" hangingPunct="1">
              <a:spcBef>
                <a:spcPct val="0"/>
              </a:spcBef>
            </a:pPr>
            <a:endParaRPr kumimoji="0" lang="en-US" altLang="ko-KR" sz="1600" dirty="0">
              <a:solidFill>
                <a:srgbClr val="00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6213" indent="-176213" eaLnBrk="1" latinLnBrk="0" hangingPunct="1">
              <a:spcBef>
                <a:spcPct val="0"/>
              </a:spcBef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합계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kumimoji="0" lang="en-US" altLang="ko-KR" sz="1600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1,200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원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5530789" y="2885301"/>
            <a:ext cx="2088232" cy="55399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latinLnBrk="0"/>
            <a:r>
              <a:rPr kumimoji="0"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kumimoji="0" lang="en-US" altLang="ko-KR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장바구니</a:t>
            </a:r>
            <a:endParaRPr kumimoji="0" lang="en-US" altLang="ko-KR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latinLnBrk="0"/>
            <a:r>
              <a:rPr kumimoji="0" lang="en-US" altLang="ko-KR" sz="12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[</a:t>
            </a:r>
            <a:r>
              <a:rPr kumimoji="0" lang="ko-KR" altLang="en-US" sz="12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비교시점</a:t>
            </a:r>
            <a:r>
              <a:rPr kumimoji="0" lang="en-US" altLang="ko-KR" sz="12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12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sp>
        <p:nvSpPr>
          <p:cNvPr id="15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142</a:t>
            </a:r>
          </a:p>
        </p:txBody>
      </p:sp>
    </p:spTree>
    <p:extLst>
      <p:ext uri="{BB962C8B-B14F-4D97-AF65-F5344CB8AC3E}">
        <p14:creationId xmlns:p14="http://schemas.microsoft.com/office/powerpoint/2010/main" val="3699671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2942434" y="152400"/>
            <a:ext cx="3249608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2400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평균 인플레이션율 </a:t>
            </a:r>
            <a:r>
              <a:rPr kumimoji="0" lang="en-US" altLang="ko-KR" sz="2400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400" i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2400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)</a:t>
            </a:r>
          </a:p>
        </p:txBody>
      </p:sp>
      <p:grpSp>
        <p:nvGrpSpPr>
          <p:cNvPr id="8" name="그룹 7"/>
          <p:cNvGrpSpPr/>
          <p:nvPr/>
        </p:nvGrpSpPr>
        <p:grpSpPr>
          <a:xfrm>
            <a:off x="4513584" y="1196752"/>
            <a:ext cx="4306888" cy="3914775"/>
            <a:chOff x="750936" y="1143000"/>
            <a:chExt cx="4306888" cy="3914775"/>
          </a:xfrm>
        </p:grpSpPr>
        <p:sp>
          <p:nvSpPr>
            <p:cNvPr id="9220" name="Text Box 2"/>
            <p:cNvSpPr txBox="1">
              <a:spLocks noChangeArrowheads="1"/>
            </p:cNvSpPr>
            <p:nvPr/>
          </p:nvSpPr>
          <p:spPr bwMode="auto">
            <a:xfrm>
              <a:off x="750936" y="1143000"/>
              <a:ext cx="4306888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2200" b="1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CPI</a:t>
              </a:r>
              <a:r>
                <a:rPr kumimoji="0" lang="ko-KR" altLang="en-US" sz="2200" b="1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에 근거한 평균 인플레이션율</a:t>
              </a:r>
            </a:p>
            <a:p>
              <a:pPr algn="ctr" latinLnBrk="0">
                <a:spcBef>
                  <a:spcPct val="0"/>
                </a:spcBef>
                <a:buFontTx/>
                <a:buNone/>
              </a:pPr>
              <a:endParaRPr kumimoji="0" lang="ko-KR" altLang="en-US" sz="22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  <a:p>
              <a:pPr algn="ctr" latinLnBrk="0">
                <a:spcBef>
                  <a:spcPct val="0"/>
                </a:spcBef>
                <a:buFontTx/>
                <a:buNone/>
              </a:pPr>
              <a:endParaRPr kumimoji="0" lang="en-US" altLang="ko-KR" sz="20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graphicFrame>
          <p:nvGraphicFramePr>
            <p:cNvPr id="9221" name="Object 30"/>
            <p:cNvGraphicFramePr>
              <a:graphicFrameLocks noChangeAspect="1"/>
            </p:cNvGraphicFramePr>
            <p:nvPr/>
          </p:nvGraphicFramePr>
          <p:xfrm>
            <a:off x="809352" y="1892932"/>
            <a:ext cx="2736304" cy="1626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수식" r:id="rId2" imgW="1282680" imgH="761760" progId="Equation.3">
                    <p:embed/>
                  </p:oleObj>
                </mc:Choice>
                <mc:Fallback>
                  <p:oleObj name="수식" r:id="rId2" imgW="1282680" imgH="761760" progId="Equation.3">
                    <p:embed/>
                    <p:pic>
                      <p:nvPicPr>
                        <p:cNvPr id="9221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9352" y="1892932"/>
                          <a:ext cx="2736304" cy="1626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2" name="Rectangle 32"/>
            <p:cNvSpPr>
              <a:spLocks noChangeArrowheads="1"/>
            </p:cNvSpPr>
            <p:nvPr/>
          </p:nvSpPr>
          <p:spPr bwMode="auto">
            <a:xfrm>
              <a:off x="755576" y="3733800"/>
              <a:ext cx="4171950" cy="1323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</a:pPr>
              <a:r>
                <a:rPr kumimoji="0" lang="en-US" altLang="ko-KR" sz="2000" i="1" dirty="0">
                  <a:solidFill>
                    <a:srgbClr val="FF0000"/>
                  </a:solidFill>
                  <a:effectLst/>
                  <a:ea typeface="바탕" pitchFamily="18" charset="-127"/>
                </a:rPr>
                <a:t>f </a:t>
              </a:r>
              <a:r>
                <a:rPr kumimoji="0" lang="en-US" altLang="ko-KR" sz="2000" dirty="0">
                  <a:solidFill>
                    <a:srgbClr val="FF0000"/>
                  </a:solidFill>
                  <a:effectLst/>
                  <a:ea typeface="바탕" pitchFamily="18" charset="-127"/>
                </a:rPr>
                <a:t>:</a:t>
              </a:r>
              <a:r>
                <a:rPr kumimoji="0" lang="en-US" altLang="ko-KR" sz="2000" i="1" dirty="0">
                  <a:solidFill>
                    <a:srgbClr val="FF0000"/>
                  </a:solidFill>
                  <a:effectLst/>
                  <a:ea typeface="바탕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FF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평균 </a:t>
              </a:r>
              <a:r>
                <a:rPr kumimoji="0" lang="ko-KR" altLang="en-US" sz="2000" dirty="0" err="1">
                  <a:solidFill>
                    <a:srgbClr val="FF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인플레이션율</a:t>
              </a:r>
              <a:endPara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  <a:p>
              <a:pPr eaLnBrk="1" latinLnBrk="0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</a:pPr>
              <a:r>
                <a:rPr kumimoji="0" lang="en-US" altLang="ko-KR" sz="2000" i="1" dirty="0" err="1">
                  <a:solidFill>
                    <a:srgbClr val="000000"/>
                  </a:solidFill>
                  <a:effectLst/>
                  <a:ea typeface="바탕" pitchFamily="18" charset="-127"/>
                </a:rPr>
                <a:t>CPI</a:t>
              </a:r>
              <a:r>
                <a:rPr kumimoji="0" lang="en-US" altLang="ko-KR" sz="2000" i="1" baseline="-25000" dirty="0" err="1">
                  <a:solidFill>
                    <a:srgbClr val="000000"/>
                  </a:solidFill>
                  <a:effectLst/>
                  <a:ea typeface="바탕" pitchFamily="18" charset="-127"/>
                </a:rPr>
                <a:t>n</a:t>
              </a:r>
              <a:r>
                <a:rPr kumimoji="0" lang="en-US" altLang="ko-KR" sz="2000" i="1" baseline="-25000" dirty="0">
                  <a:solidFill>
                    <a:srgbClr val="000000"/>
                  </a:solidFill>
                  <a:effectLst/>
                  <a:ea typeface="바탕" pitchFamily="18" charset="-127"/>
                </a:rPr>
                <a:t> </a:t>
              </a:r>
              <a:r>
                <a:rPr kumimoji="0" lang="en-US" altLang="ko-KR" sz="2000" dirty="0">
                  <a:solidFill>
                    <a:srgbClr val="000000"/>
                  </a:solidFill>
                  <a:effectLst/>
                  <a:ea typeface="바탕" pitchFamily="18" charset="-127"/>
                </a:rPr>
                <a:t>:</a:t>
              </a:r>
              <a:r>
                <a:rPr kumimoji="0" lang="en-US" altLang="ko-KR" sz="2000" i="1" dirty="0">
                  <a:solidFill>
                    <a:srgbClr val="000000"/>
                  </a:solidFill>
                  <a:effectLst/>
                  <a:ea typeface="바탕" pitchFamily="18" charset="-127"/>
                </a:rPr>
                <a:t> </a:t>
              </a:r>
              <a:r>
                <a:rPr kumimoji="0" lang="en-US" altLang="ko-KR" sz="2000" i="1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n</a:t>
              </a:r>
              <a:r>
                <a:rPr kumimoji="0" lang="en-US" altLang="ko-KR" sz="20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년도 말의 소비자 물가지수</a:t>
              </a:r>
            </a:p>
            <a:p>
              <a:pPr eaLnBrk="1" latinLnBrk="0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</a:pPr>
              <a:r>
                <a:rPr kumimoji="0" lang="en-US" altLang="ko-KR" sz="2000" i="1" dirty="0">
                  <a:solidFill>
                    <a:srgbClr val="000000"/>
                  </a:solidFill>
                  <a:effectLst/>
                  <a:ea typeface="바탕" pitchFamily="18" charset="-127"/>
                </a:rPr>
                <a:t>CPI</a:t>
              </a:r>
              <a:r>
                <a:rPr kumimoji="0" lang="en-US" altLang="ko-KR" sz="2000" baseline="-25000" dirty="0">
                  <a:solidFill>
                    <a:srgbClr val="000000"/>
                  </a:solidFill>
                  <a:effectLst/>
                  <a:ea typeface="바탕" pitchFamily="18" charset="-127"/>
                </a:rPr>
                <a:t>0</a:t>
              </a:r>
              <a:r>
                <a:rPr kumimoji="0" lang="en-US" altLang="ko-KR" sz="2000" i="1" baseline="-25000" dirty="0">
                  <a:solidFill>
                    <a:srgbClr val="000000"/>
                  </a:solidFill>
                  <a:effectLst/>
                  <a:ea typeface="바탕" pitchFamily="18" charset="-127"/>
                </a:rPr>
                <a:t> </a:t>
              </a:r>
              <a:r>
                <a:rPr kumimoji="0" lang="en-US" altLang="ko-KR" sz="2000" dirty="0">
                  <a:solidFill>
                    <a:srgbClr val="000000"/>
                  </a:solidFill>
                  <a:effectLst/>
                  <a:ea typeface="바탕" pitchFamily="18" charset="-127"/>
                </a:rPr>
                <a:t>:</a:t>
              </a:r>
              <a:r>
                <a:rPr kumimoji="0" lang="en-US" altLang="ko-KR" sz="2000" i="1" dirty="0">
                  <a:solidFill>
                    <a:srgbClr val="000000"/>
                  </a:solidFill>
                  <a:effectLst/>
                  <a:ea typeface="바탕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기준연도의 소비자 물가지수</a:t>
              </a:r>
            </a:p>
          </p:txBody>
        </p:sp>
      </p:grp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sp>
        <p:nvSpPr>
          <p:cNvPr id="7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145</a:t>
            </a:r>
          </a:p>
        </p:txBody>
      </p:sp>
      <p:grpSp>
        <p:nvGrpSpPr>
          <p:cNvPr id="9" name="그룹 8"/>
          <p:cNvGrpSpPr/>
          <p:nvPr/>
        </p:nvGrpSpPr>
        <p:grpSpPr>
          <a:xfrm>
            <a:off x="107504" y="614065"/>
            <a:ext cx="1783870" cy="998255"/>
            <a:chOff x="763052" y="5293632"/>
            <a:chExt cx="1783870" cy="998255"/>
          </a:xfrm>
        </p:grpSpPr>
        <p:sp>
          <p:nvSpPr>
            <p:cNvPr id="2" name="직사각형 1"/>
            <p:cNvSpPr/>
            <p:nvPr/>
          </p:nvSpPr>
          <p:spPr>
            <a:xfrm>
              <a:off x="871463" y="5645556"/>
              <a:ext cx="1675459" cy="64633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 eaLnBrk="1" hangingPunct="1">
                <a:buFontTx/>
                <a:buNone/>
              </a:pPr>
              <a:r>
                <a:rPr lang="en-US" altLang="ko-KR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HY헤드라인M" pitchFamily="18" charset="-127"/>
                  <a:cs typeface="Times New Roman" panose="02020603050405020304" pitchFamily="18" charset="0"/>
                </a:rPr>
                <a:t>F = P(1+i)</a:t>
              </a:r>
              <a:r>
                <a:rPr lang="en-US" altLang="ko-KR" baseline="300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HY헤드라인M" pitchFamily="18" charset="-127"/>
                  <a:cs typeface="Times New Roman" panose="02020603050405020304" pitchFamily="18" charset="0"/>
                </a:rPr>
                <a:t>N</a:t>
              </a:r>
              <a:r>
                <a:rPr lang="en-US" altLang="ko-KR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HY헤드라인M" pitchFamily="18" charset="-127"/>
                  <a:cs typeface="Times New Roman" panose="02020603050405020304" pitchFamily="18" charset="0"/>
                  <a:sym typeface="Wingdings" pitchFamily="2" charset="2"/>
                </a:rPr>
                <a:t> </a:t>
              </a:r>
            </a:p>
            <a:p>
              <a:pPr eaLnBrk="1" hangingPunct="1">
                <a:buFontTx/>
                <a:buNone/>
              </a:pPr>
              <a:r>
                <a:rPr lang="en-US" altLang="ko-KR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HY헤드라인M" pitchFamily="18" charset="-127"/>
                  <a:cs typeface="Times New Roman" panose="02020603050405020304" pitchFamily="18" charset="0"/>
                  <a:sym typeface="Wingdings" pitchFamily="2" charset="2"/>
                </a:rPr>
                <a:t> </a:t>
              </a:r>
              <a:r>
                <a:rPr lang="en-US" altLang="ko-KR" dirty="0" err="1">
                  <a:solidFill>
                    <a:srgbClr val="3333CC"/>
                  </a:solidFill>
                  <a:effectLst/>
                  <a:latin typeface="Times New Roman" panose="02020603050405020304" pitchFamily="18" charset="0"/>
                  <a:ea typeface="HY헤드라인M" pitchFamily="18" charset="-127"/>
                  <a:cs typeface="Times New Roman" panose="02020603050405020304" pitchFamily="18" charset="0"/>
                </a:rPr>
                <a:t>i</a:t>
              </a:r>
              <a:r>
                <a:rPr lang="en-US" altLang="ko-KR" dirty="0">
                  <a:solidFill>
                    <a:srgbClr val="3333CC"/>
                  </a:solidFill>
                  <a:effectLst/>
                  <a:latin typeface="Times New Roman" panose="02020603050405020304" pitchFamily="18" charset="0"/>
                  <a:ea typeface="HY헤드라인M" pitchFamily="18" charset="-127"/>
                  <a:cs typeface="Times New Roman" panose="02020603050405020304" pitchFamily="18" charset="0"/>
                </a:rPr>
                <a:t> =</a:t>
              </a:r>
              <a:r>
                <a:rPr lang="ko-KR" altLang="en-US" dirty="0">
                  <a:solidFill>
                    <a:srgbClr val="3333CC"/>
                  </a:solidFill>
                  <a:effectLst/>
                  <a:latin typeface="Times New Roman" panose="02020603050405020304" pitchFamily="18" charset="0"/>
                  <a:ea typeface="HY헤드라인M" pitchFamily="18" charset="-127"/>
                  <a:cs typeface="Times New Roman" panose="02020603050405020304" pitchFamily="18" charset="0"/>
                </a:rPr>
                <a:t> </a:t>
              </a:r>
              <a:r>
                <a:rPr lang="en-US" altLang="ko-KR" dirty="0">
                  <a:solidFill>
                    <a:srgbClr val="3333CC"/>
                  </a:solidFill>
                  <a:effectLst/>
                  <a:latin typeface="Times New Roman" panose="02020603050405020304" pitchFamily="18" charset="0"/>
                  <a:ea typeface="HY헤드라인M" pitchFamily="18" charset="-127"/>
                  <a:cs typeface="Times New Roman" panose="02020603050405020304" pitchFamily="18" charset="0"/>
                </a:rPr>
                <a:t>(F/P)</a:t>
              </a:r>
              <a:r>
                <a:rPr lang="en-US" altLang="ko-KR" baseline="30000" dirty="0">
                  <a:solidFill>
                    <a:srgbClr val="3333CC"/>
                  </a:solidFill>
                  <a:effectLst/>
                  <a:latin typeface="Times New Roman" panose="02020603050405020304" pitchFamily="18" charset="0"/>
                  <a:ea typeface="HY헤드라인M" pitchFamily="18" charset="-127"/>
                  <a:cs typeface="Times New Roman" panose="02020603050405020304" pitchFamily="18" charset="0"/>
                </a:rPr>
                <a:t>1/N</a:t>
              </a:r>
              <a:r>
                <a:rPr lang="en-US" altLang="ko-KR" dirty="0">
                  <a:solidFill>
                    <a:srgbClr val="3333CC"/>
                  </a:solidFill>
                  <a:effectLst/>
                  <a:latin typeface="Times New Roman" panose="02020603050405020304" pitchFamily="18" charset="0"/>
                  <a:ea typeface="HY헤드라인M" pitchFamily="18" charset="-127"/>
                  <a:cs typeface="Times New Roman" panose="02020603050405020304" pitchFamily="18" charset="0"/>
                </a:rPr>
                <a:t>-1</a:t>
              </a:r>
            </a:p>
          </p:txBody>
        </p:sp>
        <p:sp>
          <p:nvSpPr>
            <p:cNvPr id="4" name="직사각형 3"/>
            <p:cNvSpPr/>
            <p:nvPr/>
          </p:nvSpPr>
          <p:spPr>
            <a:xfrm>
              <a:off x="763052" y="5293632"/>
              <a:ext cx="88197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latinLnBrk="0"/>
              <a:r>
                <a:rPr kumimoji="0" lang="en-US" altLang="ko-KR" sz="1600" b="1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Remind</a:t>
              </a:r>
              <a:endParaRPr kumimoji="0" lang="ko-KR" altLang="en-US" sz="16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215915" y="2055776"/>
            <a:ext cx="3816424" cy="1890117"/>
            <a:chOff x="5148064" y="1700808"/>
            <a:chExt cx="3816424" cy="1890117"/>
          </a:xfrm>
        </p:grpSpPr>
        <p:sp>
          <p:nvSpPr>
            <p:cNvPr id="5" name="직사각형 4"/>
            <p:cNvSpPr/>
            <p:nvPr/>
          </p:nvSpPr>
          <p:spPr bwMode="auto">
            <a:xfrm>
              <a:off x="5148064" y="1700808"/>
              <a:ext cx="3816424" cy="18901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marL="0" marR="0" indent="0" algn="ctr" defTabSz="914400" eaLnBrk="1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4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5292080" y="1844824"/>
              <a:ext cx="35894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800" b="1" dirty="0">
                  <a:solidFill>
                    <a:srgbClr val="000000"/>
                  </a:solidFill>
                  <a:effectLst/>
                  <a:ea typeface="맑은 고딕" panose="020B0503020000020004" pitchFamily="50" charset="-127"/>
                  <a:cs typeface="Times New Roman" panose="02020603050405020304" pitchFamily="18" charset="0"/>
                </a:rPr>
                <a:t>가격에 근거한 평균 인플레이션율</a:t>
              </a:r>
              <a:endParaRPr kumimoji="0" lang="en-US" altLang="ko-KR" sz="1600" i="1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1" name="Object 30"/>
            <p:cNvGraphicFramePr>
              <a:graphicFrameLocks noChangeAspect="1"/>
            </p:cNvGraphicFramePr>
            <p:nvPr/>
          </p:nvGraphicFramePr>
          <p:xfrm>
            <a:off x="5371887" y="2348545"/>
            <a:ext cx="3201987" cy="1168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수식" r:id="rId4" imgW="2019240" imgH="736560" progId="Equation.3">
                    <p:embed/>
                  </p:oleObj>
                </mc:Choice>
                <mc:Fallback>
                  <p:oleObj name="수식" r:id="rId4" imgW="2019240" imgH="736560" progId="Equation.3">
                    <p:embed/>
                    <p:pic>
                      <p:nvPicPr>
                        <p:cNvPr id="11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71887" y="2348545"/>
                          <a:ext cx="3201987" cy="1168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직사각형 11"/>
          <p:cNvSpPr/>
          <p:nvPr/>
        </p:nvSpPr>
        <p:spPr>
          <a:xfrm>
            <a:off x="3575620" y="605692"/>
            <a:ext cx="1983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0"/>
            <a:r>
              <a:rPr kumimoji="0" lang="en-US" altLang="ko-KR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r>
              <a:rPr kumimoji="0" lang="en-US" altLang="ko-KR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kumimoji="0" lang="en-US" altLang="ko-KR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b="1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3808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419099" y="838200"/>
            <a:ext cx="81927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각 연도별 </a:t>
            </a: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인플레이션율과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3년에 걸친 평균 </a:t>
            </a: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인플레이션율을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구하시오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.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539552" y="2420888"/>
            <a:ext cx="4275529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kumimoji="0" lang="ko-KR" altLang="en-US" sz="18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endParaRPr kumimoji="0" lang="en-US" altLang="ko-KR" sz="18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18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1800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): (538,400 / 504,000)</a:t>
            </a:r>
            <a:r>
              <a:rPr kumimoji="0" lang="en-US" altLang="ko-KR" sz="1800" baseline="30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1/1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-1 = 6.83%</a:t>
            </a: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kumimoji="0" lang="ko-KR" altLang="en-US" sz="18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endParaRPr kumimoji="0" lang="en-US" altLang="ko-KR" sz="18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18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1800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): (577,000 / 538,400)</a:t>
            </a:r>
            <a:r>
              <a:rPr kumimoji="0" lang="en-US" altLang="ko-KR" sz="1800" baseline="30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1/1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-1 = 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7.17%</a:t>
            </a: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kumimoji="0" lang="ko-KR" altLang="en-US" sz="18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endParaRPr kumimoji="0" lang="en-US" altLang="ko-KR" sz="18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18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1800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): (629,500 / 577,000)</a:t>
            </a:r>
            <a:r>
              <a:rPr kumimoji="0" lang="en-US" altLang="ko-KR" sz="1800" baseline="30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1/1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-1 = </a:t>
            </a:r>
            <a:r>
              <a:rPr kumimoji="0" lang="en-US" altLang="ko-KR" sz="1800" dirty="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9.10%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7372672" y="1238310"/>
            <a:ext cx="1447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(단위: 천원)</a:t>
            </a:r>
            <a:endParaRPr kumimoji="0" lang="en-US" altLang="ko-KR" sz="1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470" name="Text Box 30"/>
          <p:cNvSpPr txBox="1">
            <a:spLocks noChangeArrowheads="1"/>
          </p:cNvSpPr>
          <p:nvPr/>
        </p:nvSpPr>
        <p:spPr bwMode="auto">
          <a:xfrm>
            <a:off x="2487181" y="152400"/>
            <a:ext cx="4160114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4.2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평균 </a:t>
            </a:r>
            <a:r>
              <a:rPr lang="ko-KR" alt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인플레이션율</a:t>
            </a:r>
            <a:endParaRPr lang="ko-KR" altLang="en-US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270" name="직사각형 10"/>
          <p:cNvSpPr>
            <a:spLocks noChangeArrowheads="1"/>
          </p:cNvSpPr>
          <p:nvPr/>
        </p:nvSpPr>
        <p:spPr bwMode="auto">
          <a:xfrm>
            <a:off x="1371600" y="5445224"/>
            <a:ext cx="6691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2400" dirty="0">
                <a:effectLst/>
                <a:latin typeface="HY헤드라인M" pitchFamily="18" charset="-127"/>
                <a:ea typeface="HY헤드라인M" pitchFamily="18" charset="-127"/>
              </a:rPr>
              <a:t>(1+0.0683)</a:t>
            </a: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(1+0.0717)</a:t>
            </a:r>
            <a:r>
              <a:rPr kumimoji="0" lang="en-US" altLang="ko-KR" sz="2400" dirty="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(1+0.0910)</a:t>
            </a:r>
            <a:r>
              <a:rPr kumimoji="0" lang="en-US" altLang="ko-KR" sz="2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(1+0.0769)</a:t>
            </a:r>
            <a:r>
              <a:rPr kumimoji="0" lang="en-US" altLang="ko-KR" sz="24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5541770" y="2428034"/>
            <a:ext cx="3070071" cy="44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년간의 평균 </a:t>
            </a:r>
            <a:r>
              <a:rPr kumimoji="0" lang="ko-KR" altLang="en-US" sz="18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</a:t>
            </a:r>
          </a:p>
        </p:txBody>
      </p:sp>
      <p:graphicFrame>
        <p:nvGraphicFramePr>
          <p:cNvPr id="13" name="Group 4"/>
          <p:cNvGraphicFramePr>
            <a:graphicFrameLocks noGrp="1"/>
          </p:cNvGraphicFramePr>
          <p:nvPr/>
        </p:nvGraphicFramePr>
        <p:xfrm>
          <a:off x="539553" y="1545324"/>
          <a:ext cx="8072290" cy="731548"/>
        </p:xfrm>
        <a:graphic>
          <a:graphicData uri="http://schemas.openxmlformats.org/drawingml/2006/table">
            <a:tbl>
              <a:tblPr/>
              <a:tblGrid>
                <a:gridCol w="1614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4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4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44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4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연도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비용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504,000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538,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577,000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629,500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개체 1"/>
          <p:cNvGraphicFramePr>
            <a:graphicFrameLocks noChangeAspect="1"/>
          </p:cNvGraphicFramePr>
          <p:nvPr/>
        </p:nvGraphicFramePr>
        <p:xfrm>
          <a:off x="5959475" y="3094038"/>
          <a:ext cx="2387520" cy="1625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93760" imgH="812520" progId="Equation.DSMT4">
                  <p:embed/>
                </p:oleObj>
              </mc:Choice>
              <mc:Fallback>
                <p:oleObj name="Equation" r:id="rId2" imgW="1193760" imgH="812520" progId="Equation.DSMT4">
                  <p:embed/>
                  <p:pic>
                    <p:nvPicPr>
                      <p:cNvPr id="2" name="개체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959475" y="3094038"/>
                        <a:ext cx="2387520" cy="1625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148</a:t>
            </a:r>
          </a:p>
        </p:txBody>
      </p:sp>
      <p:sp>
        <p:nvSpPr>
          <p:cNvPr id="4" name="타원 3"/>
          <p:cNvSpPr/>
          <p:nvPr/>
        </p:nvSpPr>
        <p:spPr bwMode="auto">
          <a:xfrm>
            <a:off x="7655644" y="3081660"/>
            <a:ext cx="288032" cy="288032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타원 13"/>
          <p:cNvSpPr/>
          <p:nvPr/>
        </p:nvSpPr>
        <p:spPr bwMode="auto">
          <a:xfrm>
            <a:off x="5545788" y="2557225"/>
            <a:ext cx="288032" cy="288032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273540" y="5857001"/>
            <a:ext cx="1606530" cy="365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0">
              <a:lnSpc>
                <a:spcPct val="150000"/>
              </a:lnSpc>
            </a:pPr>
            <a:r>
              <a:rPr kumimoji="0" lang="en-US" altLang="ko-KR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4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기하평균의</a:t>
            </a: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개념</a:t>
            </a:r>
            <a:r>
              <a:rPr kumimoji="0" lang="en-US" altLang="ko-KR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31471692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Gulim"/>
        <a:ea typeface="Gulim"/>
        <a:cs typeface=""/>
      </a:majorFont>
      <a:minorFont>
        <a:latin typeface="Gulim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>
          <a:solidFill>
            <a:schemeClr val="tx1"/>
          </a:solidFill>
          <a:round/>
          <a:headEnd/>
          <a:tailEnd/>
        </a:ln>
        <a:effectLst/>
      </a:spPr>
      <a:bodyPr rtlCol="0" anchor="ctr"/>
      <a:lstStyle>
        <a:defPPr marL="0" marR="0" indent="0" algn="ctr" defTabSz="914400" eaLnBrk="1" hangingPunct="1">
          <a:lnSpc>
            <a:spcPct val="100000"/>
          </a:lnSpc>
          <a:buClrTx/>
          <a:buSzTx/>
          <a:buFontTx/>
          <a:buNone/>
          <a:tabLst/>
          <a:defRPr sz="1400" b="1" dirty="0" smtClean="0">
            <a:effectLst/>
            <a:latin typeface="맑은 고딕" panose="020B0503020000020004" pitchFamily="50" charset="-127"/>
            <a:ea typeface="맑은 고딕" panose="020B0503020000020004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견출새내기체" pitchFamily="18" charset="-127"/>
            <a:ea typeface="휴먼견출새내기체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2478</TotalTime>
  <Words>884</Words>
  <Application>Microsoft Office PowerPoint</Application>
  <PresentationFormat>화면 슬라이드 쇼(4:3)</PresentationFormat>
  <Paragraphs>217</Paragraphs>
  <Slides>12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3</vt:i4>
      </vt:variant>
      <vt:variant>
        <vt:lpstr>슬라이드 제목</vt:lpstr>
      </vt:variant>
      <vt:variant>
        <vt:i4>12</vt:i4>
      </vt:variant>
    </vt:vector>
  </HeadingPairs>
  <TitlesOfParts>
    <vt:vector size="23" baseType="lpstr">
      <vt:lpstr>HY헤드라인M</vt:lpstr>
      <vt:lpstr>굴림</vt:lpstr>
      <vt:lpstr>굴림</vt:lpstr>
      <vt:lpstr>맑은 고딕</vt:lpstr>
      <vt:lpstr>휴먼견출새내기체</vt:lpstr>
      <vt:lpstr>Times New Roman</vt:lpstr>
      <vt:lpstr>Wingdings</vt:lpstr>
      <vt:lpstr>기본 디자인</vt:lpstr>
      <vt:lpstr>Photo Editor 사진</vt:lpstr>
      <vt:lpstr>수식</vt:lpstr>
      <vt:lpstr>Equation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충북대학교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정근채</dc:creator>
  <cp:lastModifiedBy>정근채</cp:lastModifiedBy>
  <cp:revision>181</cp:revision>
  <cp:lastPrinted>2019-08-05T08:45:43Z</cp:lastPrinted>
  <dcterms:created xsi:type="dcterms:W3CDTF">2005-08-31T02:37:35Z</dcterms:created>
  <dcterms:modified xsi:type="dcterms:W3CDTF">2022-08-24T02:05:31Z</dcterms:modified>
</cp:coreProperties>
</file>