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04" r:id="rId2"/>
    <p:sldId id="405" r:id="rId3"/>
    <p:sldId id="406" r:id="rId4"/>
    <p:sldId id="407" r:id="rId5"/>
    <p:sldId id="408" r:id="rId6"/>
    <p:sldId id="409" r:id="rId7"/>
    <p:sldId id="410" r:id="rId8"/>
    <p:sldId id="411" r:id="rId9"/>
    <p:sldId id="412" r:id="rId10"/>
    <p:sldId id="413" r:id="rId11"/>
    <p:sldId id="414" r:id="rId12"/>
    <p:sldId id="415" r:id="rId13"/>
    <p:sldId id="416" r:id="rId14"/>
    <p:sldId id="417" r:id="rId15"/>
    <p:sldId id="418" r:id="rId16"/>
    <p:sldId id="419" r:id="rId17"/>
    <p:sldId id="420" r:id="rId18"/>
    <p:sldId id="421" r:id="rId19"/>
    <p:sldId id="422" r:id="rId20"/>
    <p:sldId id="425" r:id="rId21"/>
    <p:sldId id="431" r:id="rId22"/>
    <p:sldId id="432" r:id="rId23"/>
    <p:sldId id="433" r:id="rId24"/>
    <p:sldId id="434" r:id="rId25"/>
    <p:sldId id="435" r:id="rId26"/>
    <p:sldId id="423" r:id="rId27"/>
    <p:sldId id="619" r:id="rId28"/>
  </p:sldIdLst>
  <p:sldSz cx="9144000" cy="6858000" type="screen4x3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pos="385">
          <p15:clr>
            <a:srgbClr val="A4A3A4"/>
          </p15:clr>
        </p15:guide>
        <p15:guide id="4" pos="5375">
          <p15:clr>
            <a:srgbClr val="A4A3A4"/>
          </p15:clr>
        </p15:guide>
        <p15:guide id="5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9900"/>
    <a:srgbClr val="FFFFCC"/>
    <a:srgbClr val="A4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98" autoAdjust="0"/>
    <p:restoredTop sz="94660" autoAdjust="0"/>
  </p:normalViewPr>
  <p:slideViewPr>
    <p:cSldViewPr showGuides="1">
      <p:cViewPr varScale="1">
        <p:scale>
          <a:sx n="106" d="100"/>
          <a:sy n="106" d="100"/>
        </p:scale>
        <p:origin x="246" y="90"/>
      </p:cViewPr>
      <p:guideLst>
        <p:guide orient="horz" pos="73"/>
        <p:guide orient="horz" pos="845"/>
        <p:guide pos="385"/>
        <p:guide pos="5375"/>
        <p:guide pos="575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howGuides="1">
      <p:cViewPr varScale="1">
        <p:scale>
          <a:sx n="142" d="100"/>
          <a:sy n="142" d="100"/>
        </p:scale>
        <p:origin x="-96" y="-9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FCF5BDD5-86FC-4171-B26B-84BA5D4A54CF}"/>
    <pc:docChg chg="delSld">
      <pc:chgData name="정근채" userId="bf3f9740-ba12-4a95-bdcd-7a89d0b0b3a3" providerId="ADAL" clId="{FCF5BDD5-86FC-4171-B26B-84BA5D4A54CF}" dt="2022-07-14T02:05:39.428" v="0" actId="47"/>
      <pc:docMkLst>
        <pc:docMk/>
      </pc:docMkLst>
      <pc:sldChg chg="del">
        <pc:chgData name="정근채" userId="bf3f9740-ba12-4a95-bdcd-7a89d0b0b3a3" providerId="ADAL" clId="{FCF5BDD5-86FC-4171-B26B-84BA5D4A54CF}" dt="2022-07-14T02:05:39.428" v="0" actId="47"/>
        <pc:sldMkLst>
          <pc:docMk/>
          <pc:sldMk cId="3806963228" sldId="424"/>
        </pc:sldMkLst>
      </pc:sldChg>
    </pc:docChg>
  </pc:docChgLst>
  <pc:docChgLst>
    <pc:chgData name="정근채" userId="bf3f9740-ba12-4a95-bdcd-7a89d0b0b3a3" providerId="ADAL" clId="{7B7BE48B-86E0-47FF-9A96-53E81BFE1EE3}"/>
    <pc:docChg chg="addSld delSld modSld">
      <pc:chgData name="정근채" userId="bf3f9740-ba12-4a95-bdcd-7a89d0b0b3a3" providerId="ADAL" clId="{7B7BE48B-86E0-47FF-9A96-53E81BFE1EE3}" dt="2020-08-13T01:21:56.475" v="1"/>
      <pc:docMkLst>
        <pc:docMk/>
      </pc:docMkLst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1545749528" sldId="405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3165658400" sldId="406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1252944497" sldId="407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2680484406" sldId="408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819315167" sldId="409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735547481" sldId="410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3979260767" sldId="411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2862552225" sldId="412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804485465" sldId="413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4266899721" sldId="414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1827617142" sldId="415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3976443097" sldId="416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1941901391" sldId="417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797187971" sldId="418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225125456" sldId="419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461708815" sldId="420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1759513021" sldId="421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642744905" sldId="422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1311269667" sldId="423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3806963228" sldId="424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1647058389" sldId="425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3926774687" sldId="431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4219419823" sldId="432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2283664097" sldId="433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3824896719" sldId="434"/>
        </pc:sldMkLst>
      </pc:sldChg>
      <pc:sldChg chg="add del">
        <pc:chgData name="정근채" userId="bf3f9740-ba12-4a95-bdcd-7a89d0b0b3a3" providerId="ADAL" clId="{7B7BE48B-86E0-47FF-9A96-53E81BFE1EE3}" dt="2020-08-13T01:21:56.475" v="1"/>
        <pc:sldMkLst>
          <pc:docMk/>
          <pc:sldMk cId="928087417" sldId="435"/>
        </pc:sldMkLst>
      </pc:sldChg>
      <pc:sldChg chg="del">
        <pc:chgData name="정근채" userId="bf3f9740-ba12-4a95-bdcd-7a89d0b0b3a3" providerId="ADAL" clId="{7B7BE48B-86E0-47FF-9A96-53E81BFE1EE3}" dt="2020-08-13T01:21:36.723" v="0" actId="47"/>
        <pc:sldMkLst>
          <pc:docMk/>
          <pc:sldMk cId="1879059836" sldId="436"/>
        </pc:sldMkLst>
      </pc:sldChg>
    </pc:docChg>
  </pc:docChgLst>
  <pc:docChgLst>
    <pc:chgData name="정근채" userId="bf3f9740-ba12-4a95-bdcd-7a89d0b0b3a3" providerId="ADAL" clId="{F8A1A44A-60FF-48C2-8BC7-F5E5835CC4F9}"/>
    <pc:docChg chg="modSld">
      <pc:chgData name="정근채" userId="bf3f9740-ba12-4a95-bdcd-7a89d0b0b3a3" providerId="ADAL" clId="{F8A1A44A-60FF-48C2-8BC7-F5E5835CC4F9}" dt="2020-08-26T07:26:09.288" v="2"/>
      <pc:docMkLst>
        <pc:docMk/>
      </pc:docMkLst>
      <pc:sldChg chg="addSp delSp modSp modTransition modAnim">
        <pc:chgData name="정근채" userId="bf3f9740-ba12-4a95-bdcd-7a89d0b0b3a3" providerId="ADAL" clId="{F8A1A44A-60FF-48C2-8BC7-F5E5835CC4F9}" dt="2020-08-26T07:26:09.288" v="2"/>
        <pc:sldMkLst>
          <pc:docMk/>
          <pc:sldMk cId="1267322070" sldId="404"/>
        </pc:sldMkLst>
        <pc:picChg chg="add del mod">
          <ac:chgData name="정근채" userId="bf3f9740-ba12-4a95-bdcd-7a89d0b0b3a3" providerId="ADAL" clId="{F8A1A44A-60FF-48C2-8BC7-F5E5835CC4F9}" dt="2020-08-26T07:21:26.095" v="1"/>
          <ac:picMkLst>
            <pc:docMk/>
            <pc:sldMk cId="1267322070" sldId="404"/>
            <ac:picMk id="4" creationId="{61004C3B-7D6B-43A7-B163-F2948BC2E8C1}"/>
          </ac:picMkLst>
        </pc:picChg>
        <pc:picChg chg="add mod">
          <ac:chgData name="정근채" userId="bf3f9740-ba12-4a95-bdcd-7a89d0b0b3a3" providerId="ADAL" clId="{F8A1A44A-60FF-48C2-8BC7-F5E5835CC4F9}" dt="2020-08-26T07:26:09.288" v="2"/>
          <ac:picMkLst>
            <pc:docMk/>
            <pc:sldMk cId="1267322070" sldId="404"/>
            <ac:picMk id="6" creationId="{33DC3927-EFBE-4BC3-8D54-9489A0E2CBD1}"/>
          </ac:picMkLst>
        </pc:picChg>
        <pc:inkChg chg="add del">
          <ac:chgData name="정근채" userId="bf3f9740-ba12-4a95-bdcd-7a89d0b0b3a3" providerId="ADAL" clId="{F8A1A44A-60FF-48C2-8BC7-F5E5835CC4F9}" dt="2020-08-26T07:21:26.095" v="1"/>
          <ac:inkMkLst>
            <pc:docMk/>
            <pc:sldMk cId="1267322070" sldId="404"/>
            <ac:inkMk id="2" creationId="{F3A44AF1-A496-4AFC-A8F2-8C2C22140D9B}"/>
          </ac:inkMkLst>
        </pc:inkChg>
        <pc:inkChg chg="add">
          <ac:chgData name="정근채" userId="bf3f9740-ba12-4a95-bdcd-7a89d0b0b3a3" providerId="ADAL" clId="{F8A1A44A-60FF-48C2-8BC7-F5E5835CC4F9}" dt="2020-08-26T07:26:09.288" v="2"/>
          <ac:inkMkLst>
            <pc:docMk/>
            <pc:sldMk cId="1267322070" sldId="404"/>
            <ac:inkMk id="5" creationId="{882BF949-284B-4EA5-A441-13E2A22DEC74}"/>
          </ac:inkMkLst>
        </pc:inkChg>
      </pc:sldChg>
    </pc:docChg>
  </pc:docChgLst>
  <pc:docChgLst>
    <pc:chgData name="정근채" userId="bf3f9740-ba12-4a95-bdcd-7a89d0b0b3a3" providerId="ADAL" clId="{2407DEEC-D4AB-4C4C-B33F-A9BD4068CAD4}"/>
    <pc:docChg chg="modSld">
      <pc:chgData name="정근채" userId="bf3f9740-ba12-4a95-bdcd-7a89d0b0b3a3" providerId="ADAL" clId="{2407DEEC-D4AB-4C4C-B33F-A9BD4068CAD4}" dt="2022-08-02T06:08:06.961" v="0"/>
      <pc:docMkLst>
        <pc:docMk/>
      </pc:docMkLst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1267322070" sldId="404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1267322070" sldId="404"/>
            <ac:picMk id="6" creationId="{33DC3927-EFBE-4BC3-8D54-9489A0E2CBD1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1267322070" sldId="404"/>
            <ac:inkMk id="5" creationId="{882BF949-284B-4EA5-A441-13E2A22DEC74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1545749528" sldId="405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1545749528" sldId="405"/>
            <ac:picMk id="11" creationId="{09274678-4562-433A-8261-1F90DD09FF6A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1545749528" sldId="405"/>
            <ac:inkMk id="4" creationId="{5CE6FD27-C09C-414D-B1E2-1601540934F1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3165658400" sldId="406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3165658400" sldId="406"/>
            <ac:picMk id="4" creationId="{BCA5F805-12A1-4E13-ACFD-E43F36961BDE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3165658400" sldId="406"/>
            <ac:inkMk id="2" creationId="{127F8378-F634-441A-8553-DE91C63BE786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1252944497" sldId="407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1252944497" sldId="407"/>
            <ac:picMk id="4" creationId="{1426A7E9-C702-4DCD-8AE2-25ABF1775CC2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1252944497" sldId="407"/>
            <ac:inkMk id="2" creationId="{82688EC9-3E99-4EBC-BE98-9216495C5390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2680484406" sldId="408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2680484406" sldId="408"/>
            <ac:picMk id="4" creationId="{5A5DD95F-1267-4870-9F18-849C27D8318B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2680484406" sldId="408"/>
            <ac:inkMk id="2" creationId="{8B05C54E-421D-477B-8216-D9C2395A3909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819315167" sldId="409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819315167" sldId="409"/>
            <ac:picMk id="4" creationId="{0CE987EA-FE6E-4451-B69B-78F6785028F8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819315167" sldId="409"/>
            <ac:inkMk id="2" creationId="{AD6AC77F-526F-4658-B789-0C66097ADCBD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735547481" sldId="410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735547481" sldId="410"/>
            <ac:picMk id="4" creationId="{1CA6CE83-35A8-4330-AC26-AD9C869F255E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735547481" sldId="410"/>
            <ac:inkMk id="2" creationId="{33294751-682D-4DF3-9752-AF0F030DD5E9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3979260767" sldId="411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3979260767" sldId="411"/>
            <ac:picMk id="4" creationId="{A81090FD-76D4-4BE5-85A3-693E56AFE61D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3979260767" sldId="411"/>
            <ac:inkMk id="2" creationId="{0687C4ED-E14A-42EE-83C2-26880CECEB4D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2862552225" sldId="412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2862552225" sldId="412"/>
            <ac:picMk id="4" creationId="{F9413A86-6EC8-4AA0-A6E6-155425DFDCB5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2862552225" sldId="412"/>
            <ac:inkMk id="2" creationId="{F3AA0DFB-BDAA-4FBE-BAF9-E5968373127B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804485465" sldId="413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804485465" sldId="413"/>
            <ac:picMk id="4" creationId="{CA6674D4-6F88-472E-9BD2-E24C75BB1AA4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804485465" sldId="413"/>
            <ac:inkMk id="2" creationId="{BA664EED-EAFF-4A85-8D9C-3E8BE391A42E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4266899721" sldId="414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4266899721" sldId="414"/>
            <ac:picMk id="4" creationId="{CAB88EDF-A3FF-466C-84B5-7AFA6E1AB33B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4266899721" sldId="414"/>
            <ac:inkMk id="2" creationId="{4146C2DB-FE98-4A08-86D8-8C3BF25074D8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1827617142" sldId="415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1827617142" sldId="415"/>
            <ac:picMk id="4" creationId="{E83EC6B4-AFF4-4124-8ED5-BDF7E0790A9C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1827617142" sldId="415"/>
            <ac:inkMk id="3" creationId="{D935A71D-7592-4F65-BF72-1CAC015BC844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3976443097" sldId="416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3976443097" sldId="416"/>
            <ac:picMk id="4" creationId="{F2A43CF3-AF04-40E9-ADBD-C50BC6418C76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3976443097" sldId="416"/>
            <ac:inkMk id="2" creationId="{89B5CBE3-4552-4F6A-88DB-7C72D79D6867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1941901391" sldId="417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1941901391" sldId="417"/>
            <ac:picMk id="4" creationId="{3ABE0CF3-495F-48C9-96F8-C59861011204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1941901391" sldId="417"/>
            <ac:inkMk id="2" creationId="{1AB27205-0F5A-4655-90C3-711FC27D81D1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797187971" sldId="418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797187971" sldId="418"/>
            <ac:picMk id="4" creationId="{83856AB8-3ABB-4857-8290-91292C64AEB0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797187971" sldId="418"/>
            <ac:inkMk id="3" creationId="{165962CB-6677-4AC9-ABF3-491968D8FA53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225125456" sldId="419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225125456" sldId="419"/>
            <ac:picMk id="4" creationId="{0DDA062F-9124-4393-88BB-08EF221D26E7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225125456" sldId="419"/>
            <ac:inkMk id="2" creationId="{57FD1F2D-39EA-4652-8592-53FCBC0E7DF6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461708815" sldId="420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461708815" sldId="420"/>
            <ac:picMk id="4" creationId="{CEDF99F0-72BA-4535-B3CD-492EFB70D229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461708815" sldId="420"/>
            <ac:inkMk id="3" creationId="{0F35987A-802C-45DD-A54E-EB85881D90CC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1759513021" sldId="421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1759513021" sldId="421"/>
            <ac:picMk id="4" creationId="{F6A68B09-6530-4B05-A233-6C1DED042C43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1759513021" sldId="421"/>
            <ac:inkMk id="2" creationId="{BF13D7BD-063C-4232-B071-8EBE64581FF8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642744905" sldId="422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642744905" sldId="422"/>
            <ac:picMk id="4" creationId="{22C7E4A0-770D-4848-A510-9BA99C3F42C9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642744905" sldId="422"/>
            <ac:inkMk id="2" creationId="{D79B829D-CE07-448B-B94C-734DCC67D11E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1311269667" sldId="423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1311269667" sldId="423"/>
            <ac:picMk id="4" creationId="{B5C36999-DD7A-4EA5-A751-25DDC25AEF54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1311269667" sldId="423"/>
            <ac:inkMk id="2" creationId="{D6A2B20A-3315-4BDE-8CCD-B844563DCBB1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1647058389" sldId="425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1647058389" sldId="425"/>
            <ac:picMk id="4" creationId="{86313F5A-2FFF-483A-BE4E-8EC485B11E12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1647058389" sldId="425"/>
            <ac:inkMk id="2" creationId="{EE776560-CA47-409C-8BD7-BF648D3681C4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3926774687" sldId="431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3926774687" sldId="431"/>
            <ac:picMk id="4" creationId="{A4D032DF-1689-44A6-9350-C0144F371AA3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3926774687" sldId="431"/>
            <ac:inkMk id="2" creationId="{95DB2E49-BA0F-47CC-A56F-BA3A1DB906AE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4219419823" sldId="432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4219419823" sldId="432"/>
            <ac:picMk id="5" creationId="{0C6BDC65-F053-4D6E-912E-B6DDD21465C3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4219419823" sldId="432"/>
            <ac:inkMk id="2" creationId="{4269B73E-7F73-42AD-B422-CCCAB53CD510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2283664097" sldId="433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2283664097" sldId="433"/>
            <ac:picMk id="5" creationId="{6448B2B9-F63B-47F6-8022-223ED7F191CF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2283664097" sldId="433"/>
            <ac:inkMk id="2" creationId="{861A4627-FCE8-42FC-998E-91D86D58334F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3824896719" sldId="434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3824896719" sldId="434"/>
            <ac:picMk id="5" creationId="{FA2CA385-2923-4C39-9F8C-B157D74BB58C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3824896719" sldId="434"/>
            <ac:inkMk id="2" creationId="{6770AD45-841B-4D49-8B70-52BA4ED9AAB1}"/>
          </ac:inkMkLst>
        </pc:inkChg>
      </pc:sldChg>
      <pc:sldChg chg="delSp modTransition modAnim">
        <pc:chgData name="정근채" userId="bf3f9740-ba12-4a95-bdcd-7a89d0b0b3a3" providerId="ADAL" clId="{2407DEEC-D4AB-4C4C-B33F-A9BD4068CAD4}" dt="2022-08-02T06:08:06.961" v="0"/>
        <pc:sldMkLst>
          <pc:docMk/>
          <pc:sldMk cId="928087417" sldId="435"/>
        </pc:sldMkLst>
        <pc:picChg chg="del">
          <ac:chgData name="정근채" userId="bf3f9740-ba12-4a95-bdcd-7a89d0b0b3a3" providerId="ADAL" clId="{2407DEEC-D4AB-4C4C-B33F-A9BD4068CAD4}" dt="2022-08-02T06:08:06.961" v="0"/>
          <ac:picMkLst>
            <pc:docMk/>
            <pc:sldMk cId="928087417" sldId="435"/>
            <ac:picMk id="5" creationId="{BEC0220D-FB2A-4A11-83C9-CC17CFC5D4E9}"/>
          </ac:picMkLst>
        </pc:picChg>
        <pc:inkChg chg="del">
          <ac:chgData name="정근채" userId="bf3f9740-ba12-4a95-bdcd-7a89d0b0b3a3" providerId="ADAL" clId="{2407DEEC-D4AB-4C4C-B33F-A9BD4068CAD4}" dt="2022-08-02T06:08:06.961" v="0"/>
          <ac:inkMkLst>
            <pc:docMk/>
            <pc:sldMk cId="928087417" sldId="435"/>
            <ac:inkMk id="2" creationId="{48887884-00BD-42DA-9CBE-E51DB95070C6}"/>
          </ac:inkMkLst>
        </pc:inkChg>
      </pc:sldChg>
    </pc:docChg>
  </pc:docChgLst>
  <pc:docChgLst>
    <pc:chgData name="정근채" userId="bf3f9740-ba12-4a95-bdcd-7a89d0b0b3a3" providerId="ADAL" clId="{3D321602-6720-4CA1-88E6-308F58A85CDF}"/>
    <pc:docChg chg="addSld modSld">
      <pc:chgData name="정근채" userId="bf3f9740-ba12-4a95-bdcd-7a89d0b0b3a3" providerId="ADAL" clId="{3D321602-6720-4CA1-88E6-308F58A85CDF}" dt="2023-06-09T05:36:27.812" v="17"/>
      <pc:docMkLst>
        <pc:docMk/>
      </pc:docMkLst>
      <pc:sldChg chg="modSp add mod">
        <pc:chgData name="정근채" userId="bf3f9740-ba12-4a95-bdcd-7a89d0b0b3a3" providerId="ADAL" clId="{3D321602-6720-4CA1-88E6-308F58A85CDF}" dt="2023-06-09T05:36:27.812" v="17"/>
        <pc:sldMkLst>
          <pc:docMk/>
          <pc:sldMk cId="2216458623" sldId="619"/>
        </pc:sldMkLst>
        <pc:spChg chg="mod">
          <ac:chgData name="정근채" userId="bf3f9740-ba12-4a95-bdcd-7a89d0b0b3a3" providerId="ADAL" clId="{3D321602-6720-4CA1-88E6-308F58A85CDF}" dt="2023-06-09T05:36:21.983" v="13"/>
          <ac:spMkLst>
            <pc:docMk/>
            <pc:sldMk cId="2216458623" sldId="619"/>
            <ac:spMk id="5" creationId="{00000000-0000-0000-0000-000000000000}"/>
          </ac:spMkLst>
        </pc:spChg>
        <pc:spChg chg="mod">
          <ac:chgData name="정근채" userId="bf3f9740-ba12-4a95-bdcd-7a89d0b0b3a3" providerId="ADAL" clId="{3D321602-6720-4CA1-88E6-308F58A85CDF}" dt="2023-06-09T05:36:27.812" v="17"/>
          <ac:spMkLst>
            <pc:docMk/>
            <pc:sldMk cId="2216458623" sldId="619"/>
            <ac:spMk id="6" creationId="{00000000-0000-0000-0000-000000000000}"/>
          </ac:spMkLst>
        </pc:spChg>
      </pc:sldChg>
    </pc:docChg>
  </pc:docChgLst>
  <pc:docChgLst>
    <pc:chgData name="정근채" userId="bf3f9740-ba12-4a95-bdcd-7a89d0b0b3a3" providerId="ADAL" clId="{CC4C7304-D44C-4C47-9FA9-51FA317116BB}"/>
    <pc:docChg chg="modSld">
      <pc:chgData name="정근채" userId="bf3f9740-ba12-4a95-bdcd-7a89d0b0b3a3" providerId="ADAL" clId="{CC4C7304-D44C-4C47-9FA9-51FA317116BB}" dt="2020-10-19T01:36:47.648" v="0"/>
      <pc:docMkLst>
        <pc:docMk/>
      </pc:docMkLst>
      <pc:sldChg chg="modSp mod">
        <pc:chgData name="정근채" userId="bf3f9740-ba12-4a95-bdcd-7a89d0b0b3a3" providerId="ADAL" clId="{CC4C7304-D44C-4C47-9FA9-51FA317116BB}" dt="2020-10-19T01:36:47.648" v="0"/>
        <pc:sldMkLst>
          <pc:docMk/>
          <pc:sldMk cId="3806963228" sldId="424"/>
        </pc:sldMkLst>
        <pc:spChg chg="mod">
          <ac:chgData name="정근채" userId="bf3f9740-ba12-4a95-bdcd-7a89d0b0b3a3" providerId="ADAL" clId="{CC4C7304-D44C-4C47-9FA9-51FA317116BB}" dt="2020-10-19T01:36:47.648" v="0"/>
          <ac:spMkLst>
            <pc:docMk/>
            <pc:sldMk cId="3806963228" sldId="424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627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0B1AADA3-F8E4-44E5-BB90-4067DEA6F4E0}" type="datetimeFigureOut">
              <a:rPr lang="ko-KR" altLang="en-US" smtClean="0"/>
              <a:pPr>
                <a:defRPr/>
              </a:pPr>
              <a:t>2023-06-09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47E2D278-5ED2-45B7-82EE-3DB7CC32A6D1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0514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32812" y="6385859"/>
            <a:ext cx="611187" cy="457200"/>
          </a:xfrm>
          <a:solidFill>
            <a:schemeClr val="tx1"/>
          </a:solidFill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616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DD36CC93-3CDA-4BCE-9D46-A2CE1E0EA0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굴림" pitchFamily="50" charset="-127"/>
          <a:ea typeface="굴림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kshirehathaway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7.wmf"/><Relationship Id="rId7" Type="http://schemas.openxmlformats.org/officeDocument/2006/relationships/image" Target="../media/image9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-5016"/>
            <a:ext cx="6619875" cy="9239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>
              <a:defRPr/>
            </a:pPr>
            <a:r>
              <a:rPr lang="en-US" altLang="ko-KR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#8. </a:t>
            </a:r>
            <a:r>
              <a:rPr lang="ko-KR" alt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기준화폐가치와 명목화폐가치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670104" y="3048"/>
            <a:ext cx="2438400" cy="13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2075" indent="-9207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ko-KR" altLang="en-US" sz="1400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명목화폐가치와 기준 화폐가치</a:t>
            </a:r>
          </a:p>
          <a:p>
            <a:pPr eaLnBrk="1" hangingPunct="1"/>
            <a:r>
              <a:rPr lang="ko-KR" altLang="en-US" sz="1400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 하에서의 경제적 등가</a:t>
            </a:r>
          </a:p>
        </p:txBody>
      </p:sp>
      <p:pic>
        <p:nvPicPr>
          <p:cNvPr id="96" name="Picture 7" descr="bill_gat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8" r="14871"/>
          <a:stretch/>
        </p:blipFill>
        <p:spPr bwMode="auto">
          <a:xfrm>
            <a:off x="8744" y="930735"/>
            <a:ext cx="12508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6" descr="warren_buffett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08"/>
          <a:stretch/>
        </p:blipFill>
        <p:spPr bwMode="auto">
          <a:xfrm>
            <a:off x="8745" y="2291393"/>
            <a:ext cx="1250887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순서도: 처리 97"/>
          <p:cNvSpPr/>
          <p:nvPr/>
        </p:nvSpPr>
        <p:spPr bwMode="auto">
          <a:xfrm>
            <a:off x="2695297" y="105273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9" name="순서도: 처리 98"/>
          <p:cNvSpPr/>
          <p:nvPr/>
        </p:nvSpPr>
        <p:spPr bwMode="auto">
          <a:xfrm>
            <a:off x="3115871" y="105273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경제성분석 입문</a:t>
            </a:r>
          </a:p>
        </p:txBody>
      </p:sp>
      <p:sp>
        <p:nvSpPr>
          <p:cNvPr id="100" name="순서도: 처리 99"/>
          <p:cNvSpPr/>
          <p:nvPr/>
        </p:nvSpPr>
        <p:spPr bwMode="auto">
          <a:xfrm>
            <a:off x="2695297" y="105273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1" name="꺾인 연결선 100"/>
          <p:cNvCxnSpPr>
            <a:stCxn id="109" idx="2"/>
            <a:endCxn id="115" idx="0"/>
          </p:cNvCxnSpPr>
          <p:nvPr/>
        </p:nvCxnSpPr>
        <p:spPr bwMode="auto">
          <a:xfrm rot="16200000" flipH="1">
            <a:off x="3784289" y="2700013"/>
            <a:ext cx="327248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02" name="순서도: 처리 101"/>
          <p:cNvSpPr/>
          <p:nvPr/>
        </p:nvSpPr>
        <p:spPr bwMode="auto">
          <a:xfrm>
            <a:off x="1818513" y="182158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3" name="순서도: 처리 102"/>
          <p:cNvSpPr/>
          <p:nvPr/>
        </p:nvSpPr>
        <p:spPr bwMode="auto">
          <a:xfrm>
            <a:off x="2239087" y="182158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돈의 시간적 가치</a:t>
            </a:r>
          </a:p>
        </p:txBody>
      </p:sp>
      <p:sp>
        <p:nvSpPr>
          <p:cNvPr id="104" name="순서도: 처리 103"/>
          <p:cNvSpPr/>
          <p:nvPr/>
        </p:nvSpPr>
        <p:spPr bwMode="auto">
          <a:xfrm>
            <a:off x="1818513" y="182158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5" name="순서도: 처리 104"/>
          <p:cNvSpPr/>
          <p:nvPr/>
        </p:nvSpPr>
        <p:spPr bwMode="auto">
          <a:xfrm>
            <a:off x="3682006" y="182158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6" name="순서도: 처리 105"/>
          <p:cNvSpPr/>
          <p:nvPr/>
        </p:nvSpPr>
        <p:spPr bwMode="auto">
          <a:xfrm>
            <a:off x="4102580" y="182158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경제적 등가</a:t>
            </a:r>
          </a:p>
        </p:txBody>
      </p:sp>
      <p:sp>
        <p:nvSpPr>
          <p:cNvPr id="107" name="순서도: 처리 106"/>
          <p:cNvSpPr/>
          <p:nvPr/>
        </p:nvSpPr>
        <p:spPr bwMode="auto">
          <a:xfrm>
            <a:off x="3682006" y="182158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8" name="꺾인 연결선 107"/>
          <p:cNvCxnSpPr>
            <a:stCxn id="109" idx="2"/>
            <a:endCxn id="112" idx="0"/>
          </p:cNvCxnSpPr>
          <p:nvPr/>
        </p:nvCxnSpPr>
        <p:spPr bwMode="auto">
          <a:xfrm rot="5400000">
            <a:off x="2852543" y="2754976"/>
            <a:ext cx="327248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09" name="순서도: 처리 108"/>
          <p:cNvSpPr/>
          <p:nvPr/>
        </p:nvSpPr>
        <p:spPr bwMode="auto">
          <a:xfrm>
            <a:off x="2695297" y="259769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0" name="순서도: 처리 109"/>
          <p:cNvSpPr/>
          <p:nvPr/>
        </p:nvSpPr>
        <p:spPr bwMode="auto">
          <a:xfrm>
            <a:off x="3115871" y="2597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이자공식</a:t>
            </a:r>
          </a:p>
        </p:txBody>
      </p:sp>
      <p:sp>
        <p:nvSpPr>
          <p:cNvPr id="111" name="순서도: 처리 110"/>
          <p:cNvSpPr/>
          <p:nvPr/>
        </p:nvSpPr>
        <p:spPr bwMode="auto">
          <a:xfrm>
            <a:off x="2695297" y="2597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2" name="순서도: 처리 111"/>
          <p:cNvSpPr/>
          <p:nvPr/>
        </p:nvSpPr>
        <p:spPr bwMode="auto">
          <a:xfrm>
            <a:off x="1818513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3" name="순서도: 처리 112"/>
          <p:cNvSpPr/>
          <p:nvPr/>
        </p:nvSpPr>
        <p:spPr bwMode="auto">
          <a:xfrm>
            <a:off x="2239087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분석기간과 이자율 적용</a:t>
            </a:r>
          </a:p>
        </p:txBody>
      </p:sp>
      <p:sp>
        <p:nvSpPr>
          <p:cNvPr id="114" name="순서도: 처리 113"/>
          <p:cNvSpPr/>
          <p:nvPr/>
        </p:nvSpPr>
        <p:spPr bwMode="auto">
          <a:xfrm>
            <a:off x="1818513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5" name="순서도: 처리 114"/>
          <p:cNvSpPr/>
          <p:nvPr/>
        </p:nvSpPr>
        <p:spPr bwMode="auto">
          <a:xfrm>
            <a:off x="3682006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6" name="순서도: 처리 115"/>
          <p:cNvSpPr/>
          <p:nvPr/>
        </p:nvSpPr>
        <p:spPr bwMode="auto">
          <a:xfrm>
            <a:off x="4102580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투자자금 조달과 대출</a:t>
            </a:r>
          </a:p>
        </p:txBody>
      </p:sp>
      <p:sp>
        <p:nvSpPr>
          <p:cNvPr id="117" name="순서도: 처리 116"/>
          <p:cNvSpPr/>
          <p:nvPr/>
        </p:nvSpPr>
        <p:spPr bwMode="auto">
          <a:xfrm>
            <a:off x="3682006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8" name="순서도: 처리 117"/>
          <p:cNvSpPr/>
          <p:nvPr/>
        </p:nvSpPr>
        <p:spPr bwMode="auto">
          <a:xfrm>
            <a:off x="5582471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9" name="순서도: 처리 118"/>
          <p:cNvSpPr/>
          <p:nvPr/>
        </p:nvSpPr>
        <p:spPr bwMode="auto">
          <a:xfrm>
            <a:off x="6003045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인플레이션</a:t>
            </a:r>
          </a:p>
        </p:txBody>
      </p:sp>
      <p:sp>
        <p:nvSpPr>
          <p:cNvPr id="120" name="순서도: 처리 119"/>
          <p:cNvSpPr/>
          <p:nvPr/>
        </p:nvSpPr>
        <p:spPr bwMode="auto">
          <a:xfrm>
            <a:off x="5582471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7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1" name="순서도: 처리 120"/>
          <p:cNvSpPr/>
          <p:nvPr/>
        </p:nvSpPr>
        <p:spPr bwMode="auto">
          <a:xfrm>
            <a:off x="7445964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2" name="순서도: 처리 121"/>
          <p:cNvSpPr/>
          <p:nvPr/>
        </p:nvSpPr>
        <p:spPr bwMode="auto">
          <a:xfrm>
            <a:off x="7866538" y="3356992"/>
            <a:ext cx="1097950" cy="432048"/>
          </a:xfrm>
          <a:prstGeom prst="flowChartProcess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기준화폐가치와 명목화폐가치</a:t>
            </a:r>
          </a:p>
        </p:txBody>
      </p:sp>
      <p:sp>
        <p:nvSpPr>
          <p:cNvPr id="123" name="순서도: 처리 122"/>
          <p:cNvSpPr/>
          <p:nvPr/>
        </p:nvSpPr>
        <p:spPr bwMode="auto">
          <a:xfrm>
            <a:off x="7445964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24" name="꺾인 연결선 123"/>
          <p:cNvCxnSpPr>
            <a:stCxn id="98" idx="2"/>
            <a:endCxn id="105" idx="0"/>
          </p:cNvCxnSpPr>
          <p:nvPr/>
        </p:nvCxnSpPr>
        <p:spPr bwMode="auto">
          <a:xfrm rot="16200000" flipH="1">
            <a:off x="3779511" y="1159831"/>
            <a:ext cx="336804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5" name="꺾인 연결선 124"/>
          <p:cNvCxnSpPr>
            <a:stCxn id="98" idx="2"/>
            <a:endCxn id="102" idx="0"/>
          </p:cNvCxnSpPr>
          <p:nvPr/>
        </p:nvCxnSpPr>
        <p:spPr bwMode="auto">
          <a:xfrm rot="5400000">
            <a:off x="2847765" y="1214794"/>
            <a:ext cx="336804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6" name="꺾인 연결선 125"/>
          <p:cNvCxnSpPr>
            <a:stCxn id="102" idx="2"/>
            <a:endCxn id="109" idx="0"/>
          </p:cNvCxnSpPr>
          <p:nvPr/>
        </p:nvCxnSpPr>
        <p:spPr bwMode="auto">
          <a:xfrm rot="16200000" flipH="1">
            <a:off x="2844137" y="1987274"/>
            <a:ext cx="344060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7" name="꺾인 연결선 126"/>
          <p:cNvCxnSpPr>
            <a:stCxn id="105" idx="2"/>
            <a:endCxn id="109" idx="0"/>
          </p:cNvCxnSpPr>
          <p:nvPr/>
        </p:nvCxnSpPr>
        <p:spPr bwMode="auto">
          <a:xfrm rot="5400000">
            <a:off x="3775884" y="1932312"/>
            <a:ext cx="344060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28" name="순서도: 처리 127"/>
          <p:cNvSpPr/>
          <p:nvPr/>
        </p:nvSpPr>
        <p:spPr bwMode="auto">
          <a:xfrm>
            <a:off x="4637652" y="412169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9" name="순서도: 처리 128"/>
          <p:cNvSpPr/>
          <p:nvPr/>
        </p:nvSpPr>
        <p:spPr bwMode="auto">
          <a:xfrm>
            <a:off x="5058226" y="4121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투자프로젝트의 현금흐름</a:t>
            </a:r>
          </a:p>
        </p:txBody>
      </p:sp>
      <p:sp>
        <p:nvSpPr>
          <p:cNvPr id="130" name="순서도: 처리 129"/>
          <p:cNvSpPr/>
          <p:nvPr/>
        </p:nvSpPr>
        <p:spPr bwMode="auto">
          <a:xfrm>
            <a:off x="4637652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1" name="순서도: 처리 130"/>
          <p:cNvSpPr/>
          <p:nvPr/>
        </p:nvSpPr>
        <p:spPr bwMode="auto">
          <a:xfrm>
            <a:off x="6952557" y="4121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최소요구수익률</a:t>
            </a:r>
          </a:p>
        </p:txBody>
      </p:sp>
      <p:sp>
        <p:nvSpPr>
          <p:cNvPr id="132" name="순서도: 처리 131"/>
          <p:cNvSpPr/>
          <p:nvPr/>
        </p:nvSpPr>
        <p:spPr bwMode="auto">
          <a:xfrm>
            <a:off x="6531983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33" name="꺾인 연결선 132"/>
          <p:cNvCxnSpPr>
            <a:stCxn id="118" idx="2"/>
            <a:endCxn id="128" idx="0"/>
          </p:cNvCxnSpPr>
          <p:nvPr/>
        </p:nvCxnSpPr>
        <p:spPr bwMode="auto">
          <a:xfrm rot="5400000">
            <a:off x="5702996" y="3482959"/>
            <a:ext cx="33265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4" name="꺾인 연결선 133"/>
          <p:cNvCxnSpPr>
            <a:stCxn id="115" idx="2"/>
            <a:endCxn id="128" idx="0"/>
          </p:cNvCxnSpPr>
          <p:nvPr/>
        </p:nvCxnSpPr>
        <p:spPr bwMode="auto">
          <a:xfrm rot="16200000" flipH="1">
            <a:off x="4752763" y="3477545"/>
            <a:ext cx="33265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5" name="꺾인 연결선 134"/>
          <p:cNvCxnSpPr>
            <a:stCxn id="112" idx="2"/>
            <a:endCxn id="128" idx="0"/>
          </p:cNvCxnSpPr>
          <p:nvPr/>
        </p:nvCxnSpPr>
        <p:spPr bwMode="auto">
          <a:xfrm rot="16200000" flipH="1">
            <a:off x="3821016" y="2545798"/>
            <a:ext cx="332656" cy="281913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6" name="꺾인 연결선 135"/>
          <p:cNvCxnSpPr>
            <a:stCxn id="121" idx="2"/>
            <a:endCxn id="128" idx="0"/>
          </p:cNvCxnSpPr>
          <p:nvPr/>
        </p:nvCxnSpPr>
        <p:spPr bwMode="auto">
          <a:xfrm rot="5400000">
            <a:off x="6634742" y="2551212"/>
            <a:ext cx="33265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37" name="순서도: 처리 136"/>
          <p:cNvSpPr/>
          <p:nvPr/>
        </p:nvSpPr>
        <p:spPr bwMode="auto">
          <a:xfrm>
            <a:off x="2695297" y="4121697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8" name="순서도: 처리 137"/>
          <p:cNvSpPr/>
          <p:nvPr/>
        </p:nvSpPr>
        <p:spPr bwMode="auto">
          <a:xfrm>
            <a:off x="3115871" y="4121697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감가상각과 법인세</a:t>
            </a:r>
          </a:p>
        </p:txBody>
      </p:sp>
      <p:sp>
        <p:nvSpPr>
          <p:cNvPr id="139" name="순서도: 처리 138"/>
          <p:cNvSpPr/>
          <p:nvPr/>
        </p:nvSpPr>
        <p:spPr bwMode="auto">
          <a:xfrm>
            <a:off x="2695297" y="4121697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40" name="직선 화살표 연결선 139"/>
          <p:cNvCxnSpPr>
            <a:stCxn id="138" idx="3"/>
            <a:endCxn id="130" idx="1"/>
          </p:cNvCxnSpPr>
          <p:nvPr/>
        </p:nvCxnSpPr>
        <p:spPr bwMode="auto">
          <a:xfrm flipV="1">
            <a:off x="4213821" y="4337720"/>
            <a:ext cx="423831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41" name="순서도: 처리 140"/>
          <p:cNvSpPr/>
          <p:nvPr/>
        </p:nvSpPr>
        <p:spPr bwMode="auto">
          <a:xfrm>
            <a:off x="1818513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2" name="순서도: 처리 141"/>
          <p:cNvSpPr/>
          <p:nvPr/>
        </p:nvSpPr>
        <p:spPr bwMode="auto">
          <a:xfrm>
            <a:off x="2239087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자본회수기간 분석</a:t>
            </a:r>
          </a:p>
        </p:txBody>
      </p:sp>
      <p:sp>
        <p:nvSpPr>
          <p:cNvPr id="143" name="순서도: 처리 142"/>
          <p:cNvSpPr/>
          <p:nvPr/>
        </p:nvSpPr>
        <p:spPr bwMode="auto">
          <a:xfrm>
            <a:off x="1818513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12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4" name="순서도: 처리 143"/>
          <p:cNvSpPr/>
          <p:nvPr/>
        </p:nvSpPr>
        <p:spPr bwMode="auto">
          <a:xfrm>
            <a:off x="3682006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5" name="순서도: 처리 144"/>
          <p:cNvSpPr/>
          <p:nvPr/>
        </p:nvSpPr>
        <p:spPr bwMode="auto">
          <a:xfrm>
            <a:off x="4102580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미래가치 분석</a:t>
            </a:r>
          </a:p>
        </p:txBody>
      </p:sp>
      <p:sp>
        <p:nvSpPr>
          <p:cNvPr id="146" name="순서도: 처리 145"/>
          <p:cNvSpPr/>
          <p:nvPr/>
        </p:nvSpPr>
        <p:spPr bwMode="auto">
          <a:xfrm>
            <a:off x="3682006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13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7" name="순서도: 처리 146"/>
          <p:cNvSpPr/>
          <p:nvPr/>
        </p:nvSpPr>
        <p:spPr bwMode="auto">
          <a:xfrm>
            <a:off x="5582471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8" name="순서도: 처리 147"/>
          <p:cNvSpPr/>
          <p:nvPr/>
        </p:nvSpPr>
        <p:spPr bwMode="auto">
          <a:xfrm>
            <a:off x="6003045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수익률 분석</a:t>
            </a:r>
          </a:p>
        </p:txBody>
      </p:sp>
      <p:sp>
        <p:nvSpPr>
          <p:cNvPr id="149" name="순서도: 처리 148"/>
          <p:cNvSpPr/>
          <p:nvPr/>
        </p:nvSpPr>
        <p:spPr bwMode="auto">
          <a:xfrm>
            <a:off x="5582471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16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0" name="순서도: 처리 149"/>
          <p:cNvSpPr/>
          <p:nvPr/>
        </p:nvSpPr>
        <p:spPr bwMode="auto">
          <a:xfrm>
            <a:off x="7445964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1" name="순서도: 처리 150"/>
          <p:cNvSpPr/>
          <p:nvPr/>
        </p:nvSpPr>
        <p:spPr bwMode="auto">
          <a:xfrm>
            <a:off x="7866538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</a:t>
            </a: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비용비율 분석</a:t>
            </a:r>
          </a:p>
        </p:txBody>
      </p:sp>
      <p:sp>
        <p:nvSpPr>
          <p:cNvPr id="152" name="순서도: 처리 151"/>
          <p:cNvSpPr/>
          <p:nvPr/>
        </p:nvSpPr>
        <p:spPr bwMode="auto">
          <a:xfrm>
            <a:off x="7445964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17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3" name="순서도: 처리 152"/>
          <p:cNvSpPr/>
          <p:nvPr/>
        </p:nvSpPr>
        <p:spPr bwMode="auto">
          <a:xfrm>
            <a:off x="3682006" y="558924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4" name="순서도: 처리 153"/>
          <p:cNvSpPr/>
          <p:nvPr/>
        </p:nvSpPr>
        <p:spPr bwMode="auto">
          <a:xfrm>
            <a:off x="4102580" y="558924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현재가치 분석</a:t>
            </a:r>
          </a:p>
        </p:txBody>
      </p:sp>
      <p:sp>
        <p:nvSpPr>
          <p:cNvPr id="155" name="순서도: 처리 154"/>
          <p:cNvSpPr/>
          <p:nvPr/>
        </p:nvSpPr>
        <p:spPr bwMode="auto">
          <a:xfrm>
            <a:off x="3682006" y="558924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14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6" name="순서도: 처리 155"/>
          <p:cNvSpPr/>
          <p:nvPr/>
        </p:nvSpPr>
        <p:spPr bwMode="auto">
          <a:xfrm>
            <a:off x="3682006" y="630932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7" name="순서도: 처리 156"/>
          <p:cNvSpPr/>
          <p:nvPr/>
        </p:nvSpPr>
        <p:spPr bwMode="auto">
          <a:xfrm>
            <a:off x="4102580" y="630932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연간등가 분석</a:t>
            </a:r>
          </a:p>
        </p:txBody>
      </p:sp>
      <p:sp>
        <p:nvSpPr>
          <p:cNvPr id="158" name="순서도: 처리 157"/>
          <p:cNvSpPr/>
          <p:nvPr/>
        </p:nvSpPr>
        <p:spPr bwMode="auto">
          <a:xfrm>
            <a:off x="3682006" y="630932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15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59" name="꺾인 연결선 158"/>
          <p:cNvCxnSpPr>
            <a:stCxn id="128" idx="2"/>
            <a:endCxn id="141" idx="0"/>
          </p:cNvCxnSpPr>
          <p:nvPr/>
        </p:nvCxnSpPr>
        <p:spPr bwMode="auto">
          <a:xfrm rot="5400000">
            <a:off x="3829637" y="3301883"/>
            <a:ext cx="315416" cy="2819139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0" name="꺾인 연결선 159"/>
          <p:cNvCxnSpPr>
            <a:stCxn id="128" idx="2"/>
            <a:endCxn id="144" idx="0"/>
          </p:cNvCxnSpPr>
          <p:nvPr/>
        </p:nvCxnSpPr>
        <p:spPr bwMode="auto">
          <a:xfrm rot="5400000">
            <a:off x="4761383" y="4233629"/>
            <a:ext cx="31541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1" name="꺾인 연결선 160"/>
          <p:cNvCxnSpPr>
            <a:stCxn id="128" idx="2"/>
            <a:endCxn id="147" idx="0"/>
          </p:cNvCxnSpPr>
          <p:nvPr/>
        </p:nvCxnSpPr>
        <p:spPr bwMode="auto">
          <a:xfrm rot="16200000" flipH="1">
            <a:off x="5711615" y="4239042"/>
            <a:ext cx="31541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2" name="꺾인 연결선 161"/>
          <p:cNvCxnSpPr>
            <a:stCxn id="128" idx="2"/>
            <a:endCxn id="150" idx="0"/>
          </p:cNvCxnSpPr>
          <p:nvPr/>
        </p:nvCxnSpPr>
        <p:spPr bwMode="auto">
          <a:xfrm rot="16200000" flipH="1">
            <a:off x="6643362" y="3307296"/>
            <a:ext cx="31541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3" name="직선 연결선 162"/>
          <p:cNvCxnSpPr>
            <a:stCxn id="111" idx="1"/>
          </p:cNvCxnSpPr>
          <p:nvPr/>
        </p:nvCxnSpPr>
        <p:spPr bwMode="auto">
          <a:xfrm flipH="1">
            <a:off x="1619672" y="2813720"/>
            <a:ext cx="107562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4" name="직선 연결선 163"/>
          <p:cNvCxnSpPr/>
          <p:nvPr/>
        </p:nvCxnSpPr>
        <p:spPr bwMode="auto">
          <a:xfrm>
            <a:off x="1619672" y="2813720"/>
            <a:ext cx="0" cy="189773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5" name="직선 연결선 164"/>
          <p:cNvCxnSpPr/>
          <p:nvPr/>
        </p:nvCxnSpPr>
        <p:spPr bwMode="auto">
          <a:xfrm>
            <a:off x="1619672" y="4711452"/>
            <a:ext cx="116839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6" name="직선 연결선 165"/>
          <p:cNvCxnSpPr>
            <a:stCxn id="144" idx="2"/>
          </p:cNvCxnSpPr>
          <p:nvPr/>
        </p:nvCxnSpPr>
        <p:spPr bwMode="auto">
          <a:xfrm>
            <a:off x="444126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7" name="직선 연결선 166"/>
          <p:cNvCxnSpPr>
            <a:stCxn id="153" idx="2"/>
            <a:endCxn id="156" idx="0"/>
          </p:cNvCxnSpPr>
          <p:nvPr/>
        </p:nvCxnSpPr>
        <p:spPr bwMode="auto">
          <a:xfrm>
            <a:off x="4441268" y="602128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8" name="직선 연결선 167"/>
          <p:cNvCxnSpPr/>
          <p:nvPr/>
        </p:nvCxnSpPr>
        <p:spPr bwMode="auto">
          <a:xfrm>
            <a:off x="7308304" y="4553743"/>
            <a:ext cx="0" cy="1577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순서도: 처리 77"/>
          <p:cNvSpPr/>
          <p:nvPr/>
        </p:nvSpPr>
        <p:spPr bwMode="auto">
          <a:xfrm>
            <a:off x="7866538" y="558923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공공사업 프로젝트 평가</a:t>
            </a:r>
          </a:p>
        </p:txBody>
      </p:sp>
      <p:sp>
        <p:nvSpPr>
          <p:cNvPr id="79" name="순서도: 처리 78"/>
          <p:cNvSpPr/>
          <p:nvPr/>
        </p:nvSpPr>
        <p:spPr bwMode="auto">
          <a:xfrm>
            <a:off x="7445964" y="558923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0" name="직선 연결선 79"/>
          <p:cNvCxnSpPr/>
          <p:nvPr/>
        </p:nvCxnSpPr>
        <p:spPr bwMode="auto">
          <a:xfrm>
            <a:off x="824440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267322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11188" y="1066800"/>
            <a:ext cx="7921625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 화폐가치 분석</a:t>
            </a: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 효과 제거 분석 방법</a:t>
            </a:r>
            <a:r>
              <a:rPr kumimoji="0" lang="en-US" altLang="ko-KR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sz="24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latinLnBrk="0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kumimoji="0" lang="en-US" altLang="ko-KR" sz="200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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ZapfDingbats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모든 현금흐름을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기준화폐가치</a:t>
            </a:r>
            <a:r>
              <a:rPr kumimoji="0" lang="en-US" altLang="ko-KR" sz="2000" kern="0">
                <a:effectLst/>
                <a:latin typeface="HY헤드라인M" pitchFamily="18" charset="-127"/>
                <a:ea typeface="HY헤드라인M" pitchFamily="18" charset="-127"/>
              </a:rPr>
              <a:t>(A</a:t>
            </a:r>
            <a:r>
              <a:rPr kumimoji="0" lang="en-US" altLang="ko-KR" sz="2000" kern="0" baseline="-25000"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kumimoji="0" lang="en-US" altLang="ko-KR" sz="2000" kern="0"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로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추정함.</a:t>
            </a:r>
          </a:p>
          <a:p>
            <a:pPr lvl="1" latinLnBrk="0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kumimoji="0" lang="en-US" altLang="ko-KR" sz="200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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무인플레이션이자율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 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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를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이용하여 경제적 등가를 계산함. </a:t>
            </a:r>
            <a:endParaRPr kumimoji="0" lang="en-US" altLang="ko-KR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kumimoji="0" lang="ko-KR" altLang="en-US" sz="2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 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화폐가치 분석</a:t>
            </a: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 효과 반영 분석 방법</a:t>
            </a:r>
            <a:r>
              <a:rPr kumimoji="0" lang="en-US" altLang="ko-KR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latinLnBrk="0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kumimoji="0" lang="en-US" altLang="ko-KR" sz="200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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모든 현금흐름을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명목화폐가치</a:t>
            </a:r>
            <a:r>
              <a:rPr kumimoji="0" lang="en-US" altLang="ko-KR" sz="2000" kern="0" dirty="0">
                <a:effectLst/>
                <a:latin typeface="HY헤드라인M" pitchFamily="18" charset="-127"/>
                <a:ea typeface="HY헤드라인M" pitchFamily="18" charset="-127"/>
              </a:rPr>
              <a:t>(A</a:t>
            </a:r>
            <a:r>
              <a:rPr kumimoji="0" lang="en-US" altLang="ko-KR" sz="2000" kern="0" baseline="-25000" dirty="0"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 kern="0" dirty="0"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로 추정함.</a:t>
            </a:r>
          </a:p>
          <a:p>
            <a:pPr lvl="1" latinLnBrk="0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kumimoji="0" lang="en-US" altLang="ko-KR" sz="200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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시장이자율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000" i="1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20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를 이용하여 경제적 등가를 계산함.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2540000" y="152400"/>
            <a:ext cx="40544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인플레이션과 현금흐름 분석</a:t>
            </a:r>
          </a:p>
        </p:txBody>
      </p:sp>
      <p:sp>
        <p:nvSpPr>
          <p:cNvPr id="11269" name="Rectangle 8"/>
          <p:cNvSpPr>
            <a:spLocks noChangeArrowheads="1"/>
          </p:cNvSpPr>
          <p:nvPr/>
        </p:nvSpPr>
        <p:spPr bwMode="auto">
          <a:xfrm>
            <a:off x="1571952" y="4495800"/>
            <a:ext cx="597311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경제성 분석을 위해</a:t>
            </a: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현재시점의 가치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현재등가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로 변환하면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???</a:t>
            </a: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기준화폐가치 분석 결과 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명목화폐가치 분석 결과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sp>
        <p:nvSpPr>
          <p:cNvPr id="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155</a:t>
            </a:r>
          </a:p>
        </p:txBody>
      </p:sp>
    </p:spTree>
    <p:extLst>
      <p:ext uri="{BB962C8B-B14F-4D97-AF65-F5344CB8AC3E}">
        <p14:creationId xmlns:p14="http://schemas.microsoft.com/office/powerpoint/2010/main" val="804485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051"/>
          <p:cNvSpPr>
            <a:spLocks noGrp="1" noChangeArrowheads="1"/>
          </p:cNvSpPr>
          <p:nvPr>
            <p:ph type="body" idx="4294967295"/>
          </p:nvPr>
        </p:nvSpPr>
        <p:spPr>
          <a:xfrm>
            <a:off x="611187" y="1066800"/>
            <a:ext cx="7921625" cy="4114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ko-KR" altLang="en-US" sz="2400" kern="12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민간 프로젝트</a:t>
            </a:r>
            <a:endParaRPr lang="en-US" altLang="ko-KR" sz="2400" kern="12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명목 화폐가치의 과세대상소득에 대해 소득세가 부과됨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명목화폐가치로 나타내야 </a:t>
            </a:r>
            <a:r>
              <a:rPr lang="ko-KR" altLang="en-US" sz="20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정확한 세금을 계산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할 수 있음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ko-KR" altLang="en-US" sz="20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명목 화폐가치 분석 사용</a:t>
            </a:r>
            <a:endParaRPr lang="en-US" altLang="ko-KR" sz="20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endParaRPr lang="en-US" altLang="ko-KR" sz="20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ko-KR" altLang="en-US" sz="2400" kern="12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공공 프로젝트 </a:t>
            </a:r>
            <a:endParaRPr lang="en-US" altLang="ko-KR" sz="2400" kern="12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정부는 세금을 지불하지 않으므로 세금효과를 고려하지 않음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기준화폐가치를 통해 </a:t>
            </a:r>
            <a:r>
              <a:rPr lang="ko-KR" altLang="en-US" sz="20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현금흐름을 간략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하게 나타낼 수 있음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ko-KR" altLang="en-US" sz="20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기준 화폐가치 분석 사용 </a:t>
            </a:r>
            <a:endParaRPr lang="en-US" altLang="ko-KR" sz="20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endParaRPr lang="en-US" altLang="ko-KR" sz="20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4756" name="Text Box 2052"/>
          <p:cNvSpPr txBox="1">
            <a:spLocks noChangeArrowheads="1"/>
          </p:cNvSpPr>
          <p:nvPr/>
        </p:nvSpPr>
        <p:spPr bwMode="auto">
          <a:xfrm>
            <a:off x="2051050" y="152400"/>
            <a:ext cx="5032375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공공 </a:t>
            </a:r>
            <a:r>
              <a:rPr lang="en-US" altLang="ko-K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vs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민간 프로젝트 경제성 분석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6899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auto">
          <a:xfrm>
            <a:off x="685800" y="1677988"/>
            <a:ext cx="3352800" cy="4341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latinLnBrk="0">
              <a:defRPr/>
            </a:pPr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5" name="Text Box 2052"/>
          <p:cNvSpPr txBox="1">
            <a:spLocks noChangeArrowheads="1"/>
          </p:cNvSpPr>
          <p:nvPr/>
        </p:nvSpPr>
        <p:spPr bwMode="auto">
          <a:xfrm>
            <a:off x="1769838" y="300038"/>
            <a:ext cx="5594801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인플레이션율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f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과 이자율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i</a:t>
            </a:r>
            <a:r>
              <a:rPr lang="en-US" altLang="ko-K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&amp; </a:t>
            </a:r>
            <a:r>
              <a:rPr lang="en-US" altLang="ko-KR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240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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의 용도</a:t>
            </a:r>
          </a:p>
        </p:txBody>
      </p:sp>
      <p:sp>
        <p:nvSpPr>
          <p:cNvPr id="6" name="Text Box 2052"/>
          <p:cNvSpPr txBox="1">
            <a:spLocks noChangeArrowheads="1"/>
          </p:cNvSpPr>
          <p:nvPr/>
        </p:nvSpPr>
        <p:spPr bwMode="auto">
          <a:xfrm>
            <a:off x="1057275" y="1447800"/>
            <a:ext cx="2635250" cy="4619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인플레이션율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f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7" name="모서리가 둥근 직사각형 7"/>
          <p:cNvSpPr>
            <a:spLocks noChangeArrowheads="1"/>
          </p:cNvSpPr>
          <p:nvPr/>
        </p:nvSpPr>
        <p:spPr bwMode="auto">
          <a:xfrm>
            <a:off x="1066800" y="2243138"/>
            <a:ext cx="838200" cy="118268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화폐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가치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 An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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8" name="모서리가 둥근 직사각형 8"/>
          <p:cNvSpPr>
            <a:spLocks noChangeArrowheads="1"/>
          </p:cNvSpPr>
          <p:nvPr/>
        </p:nvSpPr>
        <p:spPr bwMode="auto">
          <a:xfrm>
            <a:off x="2819400" y="2243138"/>
            <a:ext cx="838200" cy="118268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화폐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가치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 An )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13319" name="직선 화살표 연결선 10"/>
          <p:cNvCxnSpPr>
            <a:cxnSpLocks noChangeShapeType="1"/>
          </p:cNvCxnSpPr>
          <p:nvPr/>
        </p:nvCxnSpPr>
        <p:spPr bwMode="auto">
          <a:xfrm>
            <a:off x="1905000" y="2547938"/>
            <a:ext cx="914400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0" name="직선 화살표 연결선 12"/>
          <p:cNvCxnSpPr>
            <a:cxnSpLocks noChangeShapeType="1"/>
          </p:cNvCxnSpPr>
          <p:nvPr/>
        </p:nvCxnSpPr>
        <p:spPr bwMode="auto">
          <a:xfrm>
            <a:off x="1905000" y="3081338"/>
            <a:ext cx="914400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1" name="직사각형 13"/>
          <p:cNvSpPr>
            <a:spLocks noChangeArrowheads="1"/>
          </p:cNvSpPr>
          <p:nvPr/>
        </p:nvSpPr>
        <p:spPr bwMode="auto">
          <a:xfrm>
            <a:off x="2139950" y="3048000"/>
            <a:ext cx="4508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 f</a:t>
            </a:r>
            <a:endParaRPr kumimoji="0" lang="ko-KR" altLang="en-US" sz="1600" i="1" baseline="30000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sp>
        <p:nvSpPr>
          <p:cNvPr id="13322" name="모서리가 둥근 직사각형 14"/>
          <p:cNvSpPr>
            <a:spLocks noChangeArrowheads="1"/>
          </p:cNvSpPr>
          <p:nvPr/>
        </p:nvSpPr>
        <p:spPr bwMode="auto">
          <a:xfrm>
            <a:off x="1066800" y="4419600"/>
            <a:ext cx="838200" cy="118268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무인플레이션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이자율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 i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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23" name="모서리가 둥근 직사각형 15"/>
          <p:cNvSpPr>
            <a:spLocks noChangeArrowheads="1"/>
          </p:cNvSpPr>
          <p:nvPr/>
        </p:nvSpPr>
        <p:spPr bwMode="auto">
          <a:xfrm>
            <a:off x="2819400" y="4419600"/>
            <a:ext cx="838200" cy="118268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시장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이자율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 i )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13324" name="직선 화살표 연결선 16"/>
          <p:cNvCxnSpPr>
            <a:cxnSpLocks noChangeShapeType="1"/>
          </p:cNvCxnSpPr>
          <p:nvPr/>
        </p:nvCxnSpPr>
        <p:spPr bwMode="auto">
          <a:xfrm>
            <a:off x="1905000" y="4724400"/>
            <a:ext cx="914400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5" name="직선 화살표 연결선 18"/>
          <p:cNvCxnSpPr>
            <a:cxnSpLocks noChangeShapeType="1"/>
          </p:cNvCxnSpPr>
          <p:nvPr/>
        </p:nvCxnSpPr>
        <p:spPr bwMode="auto">
          <a:xfrm>
            <a:off x="1905000" y="5257800"/>
            <a:ext cx="914400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6" name="직사각형 21"/>
          <p:cNvSpPr>
            <a:spLocks noChangeArrowheads="1"/>
          </p:cNvSpPr>
          <p:nvPr/>
        </p:nvSpPr>
        <p:spPr bwMode="auto">
          <a:xfrm>
            <a:off x="2139950" y="2243138"/>
            <a:ext cx="450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f</a:t>
            </a:r>
            <a:endParaRPr kumimoji="0" lang="ko-KR" altLang="en-US" sz="1600" i="1" baseline="30000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sp>
        <p:nvSpPr>
          <p:cNvPr id="13327" name="직사각형 22"/>
          <p:cNvSpPr>
            <a:spLocks noChangeArrowheads="1"/>
          </p:cNvSpPr>
          <p:nvPr/>
        </p:nvSpPr>
        <p:spPr bwMode="auto">
          <a:xfrm>
            <a:off x="2139950" y="5224463"/>
            <a:ext cx="4508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 f</a:t>
            </a:r>
            <a:endParaRPr kumimoji="0" lang="ko-KR" altLang="en-US" sz="1600" i="1" baseline="30000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sp>
        <p:nvSpPr>
          <p:cNvPr id="13328" name="직사각형 23"/>
          <p:cNvSpPr>
            <a:spLocks noChangeArrowheads="1"/>
          </p:cNvSpPr>
          <p:nvPr/>
        </p:nvSpPr>
        <p:spPr bwMode="auto">
          <a:xfrm>
            <a:off x="2139950" y="4419600"/>
            <a:ext cx="4508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f</a:t>
            </a:r>
            <a:endParaRPr kumimoji="0" lang="ko-KR" altLang="en-US" sz="1600" i="1" baseline="30000" dirty="0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5105400" y="1677988"/>
            <a:ext cx="3352800" cy="4341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latinLnBrk="0">
              <a:defRPr/>
            </a:pPr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6" name="Text Box 2052"/>
          <p:cNvSpPr txBox="1">
            <a:spLocks noChangeArrowheads="1"/>
          </p:cNvSpPr>
          <p:nvPr/>
        </p:nvSpPr>
        <p:spPr bwMode="auto">
          <a:xfrm>
            <a:off x="5683250" y="1447800"/>
            <a:ext cx="2222500" cy="4619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이자율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i</a:t>
            </a:r>
            <a:r>
              <a:rPr lang="en-US" altLang="ko-K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&amp; </a:t>
            </a:r>
            <a:r>
              <a:rPr lang="en-US" altLang="ko-KR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240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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31" name="모서리가 둥근 직사각형 26"/>
          <p:cNvSpPr>
            <a:spLocks noChangeArrowheads="1"/>
          </p:cNvSpPr>
          <p:nvPr/>
        </p:nvSpPr>
        <p:spPr bwMode="auto">
          <a:xfrm>
            <a:off x="6375400" y="2243138"/>
            <a:ext cx="838200" cy="118268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등가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 A )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32" name="모서리가 둥근 직사각형 31"/>
          <p:cNvSpPr>
            <a:spLocks noChangeArrowheads="1"/>
          </p:cNvSpPr>
          <p:nvPr/>
        </p:nvSpPr>
        <p:spPr bwMode="auto">
          <a:xfrm>
            <a:off x="5486400" y="4419600"/>
            <a:ext cx="838200" cy="118268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가치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 P )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33" name="모서리가 둥근 직사각형 32"/>
          <p:cNvSpPr>
            <a:spLocks noChangeArrowheads="1"/>
          </p:cNvSpPr>
          <p:nvPr/>
        </p:nvSpPr>
        <p:spPr bwMode="auto">
          <a:xfrm>
            <a:off x="7239000" y="4419600"/>
            <a:ext cx="838200" cy="118268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가치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 F )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13334" name="직선 화살표 연결선 59"/>
          <p:cNvCxnSpPr>
            <a:cxnSpLocks noChangeShapeType="1"/>
            <a:endCxn id="13332" idx="0"/>
          </p:cNvCxnSpPr>
          <p:nvPr/>
        </p:nvCxnSpPr>
        <p:spPr bwMode="auto">
          <a:xfrm flipH="1">
            <a:off x="5905500" y="3425825"/>
            <a:ext cx="647700" cy="99377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5" name="직선 화살표 연결선 62"/>
          <p:cNvCxnSpPr>
            <a:cxnSpLocks noChangeShapeType="1"/>
          </p:cNvCxnSpPr>
          <p:nvPr/>
        </p:nvCxnSpPr>
        <p:spPr bwMode="auto">
          <a:xfrm>
            <a:off x="7038975" y="3425825"/>
            <a:ext cx="619125" cy="99377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6" name="직선 화살표 연결선 67"/>
          <p:cNvCxnSpPr>
            <a:cxnSpLocks noChangeShapeType="1"/>
          </p:cNvCxnSpPr>
          <p:nvPr/>
        </p:nvCxnSpPr>
        <p:spPr bwMode="auto">
          <a:xfrm>
            <a:off x="6324600" y="5010150"/>
            <a:ext cx="914400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9" name="직사각형 68"/>
          <p:cNvSpPr/>
          <p:nvPr/>
        </p:nvSpPr>
        <p:spPr>
          <a:xfrm>
            <a:off x="6156176" y="3886200"/>
            <a:ext cx="130356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sz="16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기준화폐</a:t>
            </a:r>
            <a:r>
              <a:rPr lang="en-US" altLang="ko-KR" sz="1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en-US" altLang="ko-KR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</a:t>
            </a:r>
            <a:endParaRPr lang="en-US" altLang="ko-KR" sz="16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defRPr/>
            </a:pPr>
            <a:r>
              <a:rPr lang="ko-KR" altLang="en-US" sz="16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명목화폐</a:t>
            </a:r>
            <a:r>
              <a:rPr lang="ko-KR" alt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i</a:t>
            </a:r>
            <a:endParaRPr lang="ko-KR" altLang="en-US" sz="16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sp>
        <p:nvSpPr>
          <p:cNvPr id="28" name="직사각형 23"/>
          <p:cNvSpPr>
            <a:spLocks noChangeArrowheads="1"/>
          </p:cNvSpPr>
          <p:nvPr/>
        </p:nvSpPr>
        <p:spPr bwMode="auto">
          <a:xfrm>
            <a:off x="685800" y="6022848"/>
            <a:ext cx="23134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f : </a:t>
            </a: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 효과 반영</a:t>
            </a:r>
            <a:endParaRPr kumimoji="0" lang="en-US" altLang="ko-KR" sz="14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kumimoji="0" lang="en-US" altLang="ko-KR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 f : </a:t>
            </a: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 효과 제거</a:t>
            </a:r>
            <a:endParaRPr kumimoji="0" lang="en-US" altLang="ko-KR" sz="14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9" name="직사각형 23"/>
          <p:cNvSpPr>
            <a:spLocks noChangeArrowheads="1"/>
          </p:cNvSpPr>
          <p:nvPr/>
        </p:nvSpPr>
        <p:spPr bwMode="auto">
          <a:xfrm>
            <a:off x="5105400" y="6022848"/>
            <a:ext cx="15600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경제적 등가 계산</a:t>
            </a:r>
            <a:endParaRPr kumimoji="0" lang="en-US" altLang="ko-KR" sz="14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0" name="Object 2"/>
          <p:cNvGraphicFramePr>
            <a:graphicFrameLocks/>
          </p:cNvGraphicFramePr>
          <p:nvPr/>
        </p:nvGraphicFramePr>
        <p:xfrm>
          <a:off x="1806575" y="1947863"/>
          <a:ext cx="121443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수식" r:id="rId2" imgW="965160" imgH="241200" progId="Equation.3">
                  <p:embed/>
                </p:oleObj>
              </mc:Choice>
              <mc:Fallback>
                <p:oleObj name="수식" r:id="rId2" imgW="965160" imgH="241200" progId="Equation.3">
                  <p:embed/>
                  <p:pic>
                    <p:nvPicPr>
                      <p:cNvPr id="3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575" y="1947863"/>
                        <a:ext cx="1214438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2"/>
          <p:cNvGraphicFramePr>
            <a:graphicFrameLocks/>
          </p:cNvGraphicFramePr>
          <p:nvPr/>
        </p:nvGraphicFramePr>
        <p:xfrm>
          <a:off x="1766888" y="3412232"/>
          <a:ext cx="129381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수식" r:id="rId4" imgW="1028520" imgH="241200" progId="Equation.3">
                  <p:embed/>
                </p:oleObj>
              </mc:Choice>
              <mc:Fallback>
                <p:oleObj name="수식" r:id="rId4" imgW="1028520" imgH="241200" progId="Equation.3">
                  <p:embed/>
                  <p:pic>
                    <p:nvPicPr>
                      <p:cNvPr id="31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6888" y="3412232"/>
                        <a:ext cx="1293812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6"/>
          <p:cNvGraphicFramePr>
            <a:graphicFrameLocks noChangeAspect="1"/>
          </p:cNvGraphicFramePr>
          <p:nvPr/>
        </p:nvGraphicFramePr>
        <p:xfrm>
          <a:off x="1784251" y="4153564"/>
          <a:ext cx="1256506" cy="297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수식" r:id="rId6" imgW="850680" imgH="203040" progId="Equation.3">
                  <p:embed/>
                </p:oleObj>
              </mc:Choice>
              <mc:Fallback>
                <p:oleObj name="수식" r:id="rId6" imgW="850680" imgH="203040" progId="Equation.3">
                  <p:embed/>
                  <p:pic>
                    <p:nvPicPr>
                      <p:cNvPr id="3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251" y="4153564"/>
                        <a:ext cx="1256506" cy="2977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6"/>
          <p:cNvGraphicFramePr>
            <a:graphicFrameLocks noChangeAspect="1"/>
          </p:cNvGraphicFramePr>
          <p:nvPr/>
        </p:nvGraphicFramePr>
        <p:xfrm>
          <a:off x="1691680" y="5625545"/>
          <a:ext cx="1405724" cy="251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수식" r:id="rId8" imgW="1130040" imgH="203040" progId="Equation.3">
                  <p:embed/>
                </p:oleObj>
              </mc:Choice>
              <mc:Fallback>
                <p:oleObj name="수식" r:id="rId8" imgW="1130040" imgH="203040" progId="Equation.3">
                  <p:embed/>
                  <p:pic>
                    <p:nvPicPr>
                      <p:cNvPr id="3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5625545"/>
                        <a:ext cx="1405724" cy="2517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7812360" y="142875"/>
            <a:ext cx="1160190" cy="46166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Break </a:t>
            </a:r>
            <a:endParaRPr lang="ko-KR" altLang="en-US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7617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표 개체 틀 7"/>
          <p:cNvGraphicFramePr>
            <a:graphicFrameLocks noGrp="1"/>
          </p:cNvGraphicFramePr>
          <p:nvPr>
            <p:ph type="tbl" idx="4294967295"/>
          </p:nvPr>
        </p:nvGraphicFramePr>
        <p:xfrm>
          <a:off x="685800" y="1981200"/>
          <a:ext cx="7772400" cy="3787774"/>
        </p:xfrm>
        <a:graphic>
          <a:graphicData uri="http://schemas.openxmlformats.org/drawingml/2006/table">
            <a:tbl>
              <a:tblPr/>
              <a:tblGrid>
                <a:gridCol w="2390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0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1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n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기준 화폐가치의 현금흐름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명목 화폐가치의 현금흐름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4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-75,000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-75,000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4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30,476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32,000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4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32,381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35,700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4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28,334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32,800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4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23,858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29,000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4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45,445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58,000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2673350" y="152400"/>
            <a:ext cx="3787775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4.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6 &amp; 4.7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의 현금흐름</a:t>
            </a:r>
          </a:p>
        </p:txBody>
      </p:sp>
      <p:sp>
        <p:nvSpPr>
          <p:cNvPr id="14374" name="직사각형 4"/>
          <p:cNvSpPr>
            <a:spLocks noChangeArrowheads="1"/>
          </p:cNvSpPr>
          <p:nvPr/>
        </p:nvSpPr>
        <p:spPr bwMode="auto">
          <a:xfrm>
            <a:off x="3367088" y="1219200"/>
            <a:ext cx="2576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 </a:t>
            </a:r>
            <a:r>
              <a:rPr kumimoji="0" lang="en-US" altLang="ko-KR" sz="2000" i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2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5%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sp>
        <p:nvSpPr>
          <p:cNvPr id="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157</a:t>
            </a:r>
          </a:p>
        </p:txBody>
      </p:sp>
    </p:spTree>
    <p:extLst>
      <p:ext uri="{BB962C8B-B14F-4D97-AF65-F5344CB8AC3E}">
        <p14:creationId xmlns:p14="http://schemas.microsoft.com/office/powerpoint/2010/main" val="3976443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4" name="Group 4"/>
          <p:cNvGraphicFramePr>
            <a:graphicFrameLocks noGrp="1"/>
          </p:cNvGraphicFramePr>
          <p:nvPr/>
        </p:nvGraphicFramePr>
        <p:xfrm>
          <a:off x="457200" y="2209800"/>
          <a:ext cx="8229600" cy="3979862"/>
        </p:xfrm>
        <a:graphic>
          <a:graphicData uri="http://schemas.openxmlformats.org/drawingml/2006/table">
            <a:tbl>
              <a:tblPr/>
              <a:tblGrid>
                <a:gridCol w="81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0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n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기준 화폐가치의 현금흐름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변환계수식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변환계수값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현재등가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8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-75,000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ko-KR" alt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(P/F, 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0)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.0000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-75,000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5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30,476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-1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(P/F, 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1)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0.9091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27,706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7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32,381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ko-KR" alt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(P/F, 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2)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0.8264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26,761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7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28,334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ko-KR" alt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(P/F, 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3)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0.7513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21,288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9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23,858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-4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(P/F, 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4)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0.6830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16,295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46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45,445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-5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(P/F, 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5)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0.6209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28,218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732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45,268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419" name="Text Box 51"/>
          <p:cNvSpPr txBox="1">
            <a:spLocks noChangeArrowheads="1"/>
          </p:cNvSpPr>
          <p:nvPr/>
        </p:nvSpPr>
        <p:spPr bwMode="auto">
          <a:xfrm>
            <a:off x="7239000" y="1676400"/>
            <a:ext cx="1752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(단위: 천원)</a:t>
            </a:r>
            <a:endParaRPr kumimoji="0" lang="en-US" altLang="ko-KR" sz="18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2213" name="Text Box 53"/>
          <p:cNvSpPr txBox="1">
            <a:spLocks noChangeArrowheads="1"/>
          </p:cNvSpPr>
          <p:nvPr/>
        </p:nvSpPr>
        <p:spPr bwMode="auto">
          <a:xfrm>
            <a:off x="2522538" y="304800"/>
            <a:ext cx="405765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4.6.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기준화폐가치 분석</a:t>
            </a:r>
            <a:endParaRPr lang="en-US" altLang="ko-KR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421" name="Rectangle 54"/>
          <p:cNvSpPr>
            <a:spLocks noChangeArrowheads="1"/>
          </p:cNvSpPr>
          <p:nvPr/>
        </p:nvSpPr>
        <p:spPr bwMode="auto">
          <a:xfrm>
            <a:off x="2878138" y="1447800"/>
            <a:ext cx="3697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무인플레이션이자율  </a:t>
            </a:r>
            <a:r>
              <a:rPr kumimoji="0" lang="en-US" altLang="ko-KR" sz="2000" i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 </a:t>
            </a:r>
            <a:r>
              <a:rPr kumimoji="0" lang="en-US" altLang="ko-KR" sz="2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 </a:t>
            </a:r>
            <a:r>
              <a:rPr kumimoji="0" lang="en-US" altLang="ko-KR" sz="2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</a:t>
            </a:r>
            <a:r>
              <a:rPr kumimoji="0" lang="ko-KR" altLang="en-US" sz="2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10%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sp>
        <p:nvSpPr>
          <p:cNvPr id="7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158</a:t>
            </a:r>
          </a:p>
        </p:txBody>
      </p:sp>
    </p:spTree>
    <p:extLst>
      <p:ext uri="{BB962C8B-B14F-4D97-AF65-F5344CB8AC3E}">
        <p14:creationId xmlns:p14="http://schemas.microsoft.com/office/powerpoint/2010/main" val="1941901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15"/>
          <p:cNvSpPr>
            <a:spLocks noChangeShapeType="1"/>
          </p:cNvSpPr>
          <p:nvPr/>
        </p:nvSpPr>
        <p:spPr bwMode="auto">
          <a:xfrm>
            <a:off x="1876425" y="2230438"/>
            <a:ext cx="541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6387" name="Line 16"/>
          <p:cNvSpPr>
            <a:spLocks noChangeShapeType="1"/>
          </p:cNvSpPr>
          <p:nvPr/>
        </p:nvSpPr>
        <p:spPr bwMode="auto">
          <a:xfrm>
            <a:off x="1876425" y="2232025"/>
            <a:ext cx="0" cy="1165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6388" name="Line 17"/>
          <p:cNvSpPr>
            <a:spLocks noChangeShapeType="1"/>
          </p:cNvSpPr>
          <p:nvPr/>
        </p:nvSpPr>
        <p:spPr bwMode="auto">
          <a:xfrm flipV="1">
            <a:off x="7286625" y="1322388"/>
            <a:ext cx="0" cy="908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6389" name="Line 18"/>
          <p:cNvSpPr>
            <a:spLocks noChangeShapeType="1"/>
          </p:cNvSpPr>
          <p:nvPr/>
        </p:nvSpPr>
        <p:spPr bwMode="auto">
          <a:xfrm flipV="1">
            <a:off x="2867025" y="1620838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6390" name="Line 19"/>
          <p:cNvSpPr>
            <a:spLocks noChangeShapeType="1"/>
          </p:cNvSpPr>
          <p:nvPr/>
        </p:nvSpPr>
        <p:spPr bwMode="auto">
          <a:xfrm flipV="1">
            <a:off x="4010025" y="1544638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6391" name="Line 20"/>
          <p:cNvSpPr>
            <a:spLocks noChangeShapeType="1"/>
          </p:cNvSpPr>
          <p:nvPr/>
        </p:nvSpPr>
        <p:spPr bwMode="auto">
          <a:xfrm flipV="1">
            <a:off x="5153025" y="1735138"/>
            <a:ext cx="0" cy="495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6392" name="Line 21"/>
          <p:cNvSpPr>
            <a:spLocks noChangeShapeType="1"/>
          </p:cNvSpPr>
          <p:nvPr/>
        </p:nvSpPr>
        <p:spPr bwMode="auto">
          <a:xfrm flipV="1">
            <a:off x="6219825" y="1887538"/>
            <a:ext cx="0" cy="342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6393" name="Text Box 22"/>
          <p:cNvSpPr txBox="1">
            <a:spLocks noChangeArrowheads="1"/>
          </p:cNvSpPr>
          <p:nvPr/>
        </p:nvSpPr>
        <p:spPr bwMode="auto">
          <a:xfrm>
            <a:off x="1787525" y="18986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16394" name="Text Box 23"/>
          <p:cNvSpPr txBox="1">
            <a:spLocks noChangeArrowheads="1"/>
          </p:cNvSpPr>
          <p:nvPr/>
        </p:nvSpPr>
        <p:spPr bwMode="auto">
          <a:xfrm>
            <a:off x="2714625" y="22034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16395" name="Text Box 24"/>
          <p:cNvSpPr txBox="1">
            <a:spLocks noChangeArrowheads="1"/>
          </p:cNvSpPr>
          <p:nvPr/>
        </p:nvSpPr>
        <p:spPr bwMode="auto">
          <a:xfrm>
            <a:off x="3857625" y="22034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16396" name="Text Box 25"/>
          <p:cNvSpPr txBox="1">
            <a:spLocks noChangeArrowheads="1"/>
          </p:cNvSpPr>
          <p:nvPr/>
        </p:nvSpPr>
        <p:spPr bwMode="auto">
          <a:xfrm>
            <a:off x="5000625" y="22034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16397" name="Text Box 26"/>
          <p:cNvSpPr txBox="1">
            <a:spLocks noChangeArrowheads="1"/>
          </p:cNvSpPr>
          <p:nvPr/>
        </p:nvSpPr>
        <p:spPr bwMode="auto">
          <a:xfrm>
            <a:off x="6067425" y="22034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</a:p>
        </p:txBody>
      </p:sp>
      <p:sp>
        <p:nvSpPr>
          <p:cNvPr id="16398" name="Text Box 27"/>
          <p:cNvSpPr txBox="1">
            <a:spLocks noChangeArrowheads="1"/>
          </p:cNvSpPr>
          <p:nvPr/>
        </p:nvSpPr>
        <p:spPr bwMode="auto">
          <a:xfrm>
            <a:off x="7134225" y="22034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</a:p>
        </p:txBody>
      </p:sp>
      <p:sp>
        <p:nvSpPr>
          <p:cNvPr id="16399" name="Text Box 35"/>
          <p:cNvSpPr txBox="1">
            <a:spLocks noChangeArrowheads="1"/>
          </p:cNvSpPr>
          <p:nvPr/>
        </p:nvSpPr>
        <p:spPr bwMode="auto">
          <a:xfrm>
            <a:off x="1311275" y="3397250"/>
            <a:ext cx="11366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-75,000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00" name="Text Box 36"/>
          <p:cNvSpPr txBox="1">
            <a:spLocks noChangeArrowheads="1"/>
          </p:cNvSpPr>
          <p:nvPr/>
        </p:nvSpPr>
        <p:spPr bwMode="auto">
          <a:xfrm>
            <a:off x="2447925" y="1322388"/>
            <a:ext cx="828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30,476</a:t>
            </a:r>
            <a:endParaRPr kumimoji="0" lang="ko-KR" altLang="en-US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01" name="Text Box 37"/>
          <p:cNvSpPr txBox="1">
            <a:spLocks noChangeArrowheads="1"/>
          </p:cNvSpPr>
          <p:nvPr/>
        </p:nvSpPr>
        <p:spPr bwMode="auto">
          <a:xfrm>
            <a:off x="3590925" y="1206500"/>
            <a:ext cx="8286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32,381</a:t>
            </a:r>
          </a:p>
        </p:txBody>
      </p:sp>
      <p:sp>
        <p:nvSpPr>
          <p:cNvPr id="16402" name="Text Box 38"/>
          <p:cNvSpPr txBox="1">
            <a:spLocks noChangeArrowheads="1"/>
          </p:cNvSpPr>
          <p:nvPr/>
        </p:nvSpPr>
        <p:spPr bwMode="auto">
          <a:xfrm>
            <a:off x="4733925" y="1431925"/>
            <a:ext cx="8286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buFontTx/>
              <a:buNone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28,334</a:t>
            </a:r>
          </a:p>
        </p:txBody>
      </p:sp>
      <p:sp>
        <p:nvSpPr>
          <p:cNvPr id="16403" name="Text Box 39"/>
          <p:cNvSpPr txBox="1">
            <a:spLocks noChangeArrowheads="1"/>
          </p:cNvSpPr>
          <p:nvPr/>
        </p:nvSpPr>
        <p:spPr bwMode="auto">
          <a:xfrm>
            <a:off x="5800725" y="1528763"/>
            <a:ext cx="828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buFontTx/>
              <a:buNone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23,858</a:t>
            </a:r>
          </a:p>
        </p:txBody>
      </p:sp>
      <p:sp>
        <p:nvSpPr>
          <p:cNvPr id="16404" name="Text Box 40"/>
          <p:cNvSpPr txBox="1">
            <a:spLocks noChangeArrowheads="1"/>
          </p:cNvSpPr>
          <p:nvPr/>
        </p:nvSpPr>
        <p:spPr bwMode="auto">
          <a:xfrm>
            <a:off x="6867525" y="990600"/>
            <a:ext cx="8286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buFontTx/>
              <a:buNone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45,445</a:t>
            </a:r>
          </a:p>
        </p:txBody>
      </p:sp>
      <p:sp>
        <p:nvSpPr>
          <p:cNvPr id="30" name="Text Box 53"/>
          <p:cNvSpPr txBox="1">
            <a:spLocks noChangeArrowheads="1"/>
          </p:cNvSpPr>
          <p:nvPr/>
        </p:nvSpPr>
        <p:spPr bwMode="auto">
          <a:xfrm>
            <a:off x="2522538" y="304800"/>
            <a:ext cx="405765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4.6.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기준화폐가치 분석</a:t>
            </a:r>
            <a:endParaRPr lang="en-US" altLang="ko-KR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406" name="Line 15"/>
          <p:cNvSpPr>
            <a:spLocks noChangeShapeType="1"/>
          </p:cNvSpPr>
          <p:nvPr/>
        </p:nvSpPr>
        <p:spPr bwMode="auto">
          <a:xfrm>
            <a:off x="1876425" y="5634038"/>
            <a:ext cx="541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6407" name="Text Box 22"/>
          <p:cNvSpPr txBox="1">
            <a:spLocks noChangeArrowheads="1"/>
          </p:cNvSpPr>
          <p:nvPr/>
        </p:nvSpPr>
        <p:spPr bwMode="auto">
          <a:xfrm>
            <a:off x="1787525" y="56070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16408" name="Text Box 23"/>
          <p:cNvSpPr txBox="1">
            <a:spLocks noChangeArrowheads="1"/>
          </p:cNvSpPr>
          <p:nvPr/>
        </p:nvSpPr>
        <p:spPr bwMode="auto">
          <a:xfrm>
            <a:off x="2714625" y="56070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16409" name="Text Box 24"/>
          <p:cNvSpPr txBox="1">
            <a:spLocks noChangeArrowheads="1"/>
          </p:cNvSpPr>
          <p:nvPr/>
        </p:nvSpPr>
        <p:spPr bwMode="auto">
          <a:xfrm>
            <a:off x="3857625" y="56070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16410" name="Text Box 25"/>
          <p:cNvSpPr txBox="1">
            <a:spLocks noChangeArrowheads="1"/>
          </p:cNvSpPr>
          <p:nvPr/>
        </p:nvSpPr>
        <p:spPr bwMode="auto">
          <a:xfrm>
            <a:off x="5000625" y="56070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16411" name="Text Box 26"/>
          <p:cNvSpPr txBox="1">
            <a:spLocks noChangeArrowheads="1"/>
          </p:cNvSpPr>
          <p:nvPr/>
        </p:nvSpPr>
        <p:spPr bwMode="auto">
          <a:xfrm>
            <a:off x="6067425" y="56070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</a:p>
        </p:txBody>
      </p:sp>
      <p:sp>
        <p:nvSpPr>
          <p:cNvPr id="16412" name="Text Box 27"/>
          <p:cNvSpPr txBox="1">
            <a:spLocks noChangeArrowheads="1"/>
          </p:cNvSpPr>
          <p:nvPr/>
        </p:nvSpPr>
        <p:spPr bwMode="auto">
          <a:xfrm>
            <a:off x="7134225" y="56070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</a:p>
        </p:txBody>
      </p:sp>
      <p:sp>
        <p:nvSpPr>
          <p:cNvPr id="16413" name="Line 21"/>
          <p:cNvSpPr>
            <a:spLocks noChangeShapeType="1"/>
          </p:cNvSpPr>
          <p:nvPr/>
        </p:nvSpPr>
        <p:spPr bwMode="auto">
          <a:xfrm flipV="1">
            <a:off x="1879600" y="4648200"/>
            <a:ext cx="0" cy="958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6414" name="Text Box 39"/>
          <p:cNvSpPr txBox="1">
            <a:spLocks noChangeArrowheads="1"/>
          </p:cNvSpPr>
          <p:nvPr/>
        </p:nvSpPr>
        <p:spPr bwMode="auto">
          <a:xfrm>
            <a:off x="1460500" y="4310063"/>
            <a:ext cx="8286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buFontTx/>
              <a:buNone/>
            </a:pPr>
            <a:r>
              <a:rPr kumimoji="0" lang="ko-KR" altLang="en-US" sz="160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45,268</a:t>
            </a:r>
          </a:p>
        </p:txBody>
      </p:sp>
      <p:sp>
        <p:nvSpPr>
          <p:cNvPr id="42" name="Text Box 53"/>
          <p:cNvSpPr txBox="1">
            <a:spLocks noChangeArrowheads="1"/>
          </p:cNvSpPr>
          <p:nvPr/>
        </p:nvSpPr>
        <p:spPr bwMode="auto">
          <a:xfrm>
            <a:off x="3368675" y="3570288"/>
            <a:ext cx="3032125" cy="646112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이자율이</a:t>
            </a:r>
            <a:r>
              <a:rPr lang="en-US" altLang="ko-KR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10%</a:t>
            </a:r>
            <a:r>
              <a:rPr lang="en-US" altLang="ko-KR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일 때</a:t>
            </a:r>
            <a:endParaRPr lang="en-US" altLang="ko-KR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algn="ctr">
              <a:defRPr/>
            </a:pPr>
            <a:r>
              <a:rPr lang="ko-KR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두 현금흐름은 경제적</a:t>
            </a:r>
            <a:r>
              <a:rPr lang="en-US" altLang="ko-KR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등가</a:t>
            </a:r>
            <a:endParaRPr lang="en-US" altLang="ko-KR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  <p:sp>
        <p:nvSpPr>
          <p:cNvPr id="33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158</a:t>
            </a:r>
          </a:p>
        </p:txBody>
      </p:sp>
    </p:spTree>
    <p:extLst>
      <p:ext uri="{BB962C8B-B14F-4D97-AF65-F5344CB8AC3E}">
        <p14:creationId xmlns:p14="http://schemas.microsoft.com/office/powerpoint/2010/main" val="797187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4" name="Text Box 64"/>
          <p:cNvSpPr txBox="1">
            <a:spLocks noChangeArrowheads="1"/>
          </p:cNvSpPr>
          <p:nvPr/>
        </p:nvSpPr>
        <p:spPr bwMode="auto">
          <a:xfrm>
            <a:off x="2570163" y="152400"/>
            <a:ext cx="399415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4.7 명목화폐가치 분석</a:t>
            </a:r>
          </a:p>
        </p:txBody>
      </p:sp>
      <p:graphicFrame>
        <p:nvGraphicFramePr>
          <p:cNvPr id="17412" name="Object 1154"/>
          <p:cNvGraphicFramePr>
            <a:graphicFrameLocks noChangeAspect="1"/>
          </p:cNvGraphicFramePr>
          <p:nvPr/>
        </p:nvGraphicFramePr>
        <p:xfrm>
          <a:off x="1843088" y="1209675"/>
          <a:ext cx="554831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수식" r:id="rId2" imgW="3441600" imgH="203040" progId="Equation.3">
                  <p:embed/>
                </p:oleObj>
              </mc:Choice>
              <mc:Fallback>
                <p:oleObj name="수식" r:id="rId2" imgW="3441600" imgH="203040" progId="Equation.3">
                  <p:embed/>
                  <p:pic>
                    <p:nvPicPr>
                      <p:cNvPr id="17412" name="Object 1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088" y="1209675"/>
                        <a:ext cx="5548312" cy="3270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Rectangle 54"/>
          <p:cNvSpPr>
            <a:spLocks noChangeArrowheads="1"/>
          </p:cNvSpPr>
          <p:nvPr/>
        </p:nvSpPr>
        <p:spPr bwMode="auto">
          <a:xfrm>
            <a:off x="457200" y="762000"/>
            <a:ext cx="8269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무인플레이션이자율  </a:t>
            </a:r>
            <a:r>
              <a:rPr kumimoji="0" lang="en-US" altLang="ko-KR" sz="18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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10%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 </a:t>
            </a:r>
            <a:r>
              <a:rPr kumimoji="0" lang="en-US" altLang="ko-KR" sz="18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5%,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시장이자율</a:t>
            </a: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kumimoji="0" lang="en-US" altLang="ko-KR" sz="1800" i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i</a:t>
            </a: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= 15.5%</a:t>
            </a:r>
            <a:endParaRPr kumimoji="0" lang="ko-KR" altLang="en-US" sz="18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9" name="Group 4"/>
          <p:cNvGraphicFramePr>
            <a:graphicFrameLocks noGrp="1"/>
          </p:cNvGraphicFramePr>
          <p:nvPr/>
        </p:nvGraphicFramePr>
        <p:xfrm>
          <a:off x="457200" y="2209800"/>
          <a:ext cx="8229600" cy="3979862"/>
        </p:xfrm>
        <a:graphic>
          <a:graphicData uri="http://schemas.openxmlformats.org/drawingml/2006/table">
            <a:tbl>
              <a:tblPr/>
              <a:tblGrid>
                <a:gridCol w="81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0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n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명목 화폐가치의 현금흐름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변환계수식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변환계수값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현재등가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8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-75,000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155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ko-KR" alt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(P/F, 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15.5%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0)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.0000</a:t>
                      </a:r>
                      <a:endParaRPr kumimoji="0" lang="ko-KR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-75,000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5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32,000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155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-1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(P/F, 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15.5%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1)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0.8658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27,706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7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35,700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155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ko-KR" alt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(P/F, 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15.5%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2)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0.7496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26,761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7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32,800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155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ko-KR" alt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(P/F, 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15.5%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3)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0.6490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21,288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9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29,000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155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-4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(P/F, 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15.5%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4)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0.5619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16,295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46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58,000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155</a:t>
                      </a: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-5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(P/F, 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15.5%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5)</a:t>
                      </a: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0.4865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28,218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732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45,268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70" name="Text Box 51"/>
          <p:cNvSpPr txBox="1">
            <a:spLocks noChangeArrowheads="1"/>
          </p:cNvSpPr>
          <p:nvPr/>
        </p:nvSpPr>
        <p:spPr bwMode="auto">
          <a:xfrm>
            <a:off x="7239000" y="1676400"/>
            <a:ext cx="1752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(단위: 천원)</a:t>
            </a:r>
            <a:endParaRPr kumimoji="0" lang="en-US" altLang="ko-KR" sz="18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  <p:sp>
        <p:nvSpPr>
          <p:cNvPr id="8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161</a:t>
            </a:r>
          </a:p>
        </p:txBody>
      </p:sp>
    </p:spTree>
    <p:extLst>
      <p:ext uri="{BB962C8B-B14F-4D97-AF65-F5344CB8AC3E}">
        <p14:creationId xmlns:p14="http://schemas.microsoft.com/office/powerpoint/2010/main" val="225125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15"/>
          <p:cNvSpPr>
            <a:spLocks noChangeShapeType="1"/>
          </p:cNvSpPr>
          <p:nvPr/>
        </p:nvSpPr>
        <p:spPr bwMode="auto">
          <a:xfrm>
            <a:off x="1876425" y="2230438"/>
            <a:ext cx="541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8435" name="Line 16"/>
          <p:cNvSpPr>
            <a:spLocks noChangeShapeType="1"/>
          </p:cNvSpPr>
          <p:nvPr/>
        </p:nvSpPr>
        <p:spPr bwMode="auto">
          <a:xfrm>
            <a:off x="1876425" y="2232025"/>
            <a:ext cx="0" cy="1165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8436" name="Line 17"/>
          <p:cNvSpPr>
            <a:spLocks noChangeShapeType="1"/>
          </p:cNvSpPr>
          <p:nvPr/>
        </p:nvSpPr>
        <p:spPr bwMode="auto">
          <a:xfrm flipV="1">
            <a:off x="7286625" y="1322388"/>
            <a:ext cx="0" cy="908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8437" name="Line 18"/>
          <p:cNvSpPr>
            <a:spLocks noChangeShapeType="1"/>
          </p:cNvSpPr>
          <p:nvPr/>
        </p:nvSpPr>
        <p:spPr bwMode="auto">
          <a:xfrm flipV="1">
            <a:off x="2867025" y="1620838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8438" name="Line 19"/>
          <p:cNvSpPr>
            <a:spLocks noChangeShapeType="1"/>
          </p:cNvSpPr>
          <p:nvPr/>
        </p:nvSpPr>
        <p:spPr bwMode="auto">
          <a:xfrm flipV="1">
            <a:off x="4010025" y="1544638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8439" name="Line 20"/>
          <p:cNvSpPr>
            <a:spLocks noChangeShapeType="1"/>
          </p:cNvSpPr>
          <p:nvPr/>
        </p:nvSpPr>
        <p:spPr bwMode="auto">
          <a:xfrm flipV="1">
            <a:off x="5153025" y="1735138"/>
            <a:ext cx="0" cy="495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8440" name="Line 21"/>
          <p:cNvSpPr>
            <a:spLocks noChangeShapeType="1"/>
          </p:cNvSpPr>
          <p:nvPr/>
        </p:nvSpPr>
        <p:spPr bwMode="auto">
          <a:xfrm flipV="1">
            <a:off x="6219825" y="1887538"/>
            <a:ext cx="0" cy="342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8441" name="Text Box 22"/>
          <p:cNvSpPr txBox="1">
            <a:spLocks noChangeArrowheads="1"/>
          </p:cNvSpPr>
          <p:nvPr/>
        </p:nvSpPr>
        <p:spPr bwMode="auto">
          <a:xfrm>
            <a:off x="1787525" y="18986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18442" name="Text Box 23"/>
          <p:cNvSpPr txBox="1">
            <a:spLocks noChangeArrowheads="1"/>
          </p:cNvSpPr>
          <p:nvPr/>
        </p:nvSpPr>
        <p:spPr bwMode="auto">
          <a:xfrm>
            <a:off x="2714625" y="22034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18443" name="Text Box 24"/>
          <p:cNvSpPr txBox="1">
            <a:spLocks noChangeArrowheads="1"/>
          </p:cNvSpPr>
          <p:nvPr/>
        </p:nvSpPr>
        <p:spPr bwMode="auto">
          <a:xfrm>
            <a:off x="3857625" y="22034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18444" name="Text Box 25"/>
          <p:cNvSpPr txBox="1">
            <a:spLocks noChangeArrowheads="1"/>
          </p:cNvSpPr>
          <p:nvPr/>
        </p:nvSpPr>
        <p:spPr bwMode="auto">
          <a:xfrm>
            <a:off x="5000625" y="22034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18445" name="Text Box 26"/>
          <p:cNvSpPr txBox="1">
            <a:spLocks noChangeArrowheads="1"/>
          </p:cNvSpPr>
          <p:nvPr/>
        </p:nvSpPr>
        <p:spPr bwMode="auto">
          <a:xfrm>
            <a:off x="6067425" y="22034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</a:p>
        </p:txBody>
      </p:sp>
      <p:sp>
        <p:nvSpPr>
          <p:cNvPr id="18446" name="Text Box 27"/>
          <p:cNvSpPr txBox="1">
            <a:spLocks noChangeArrowheads="1"/>
          </p:cNvSpPr>
          <p:nvPr/>
        </p:nvSpPr>
        <p:spPr bwMode="auto">
          <a:xfrm>
            <a:off x="7134225" y="22034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</a:p>
        </p:txBody>
      </p:sp>
      <p:sp>
        <p:nvSpPr>
          <p:cNvPr id="18447" name="Text Box 35"/>
          <p:cNvSpPr txBox="1">
            <a:spLocks noChangeArrowheads="1"/>
          </p:cNvSpPr>
          <p:nvPr/>
        </p:nvSpPr>
        <p:spPr bwMode="auto">
          <a:xfrm>
            <a:off x="1311275" y="3397250"/>
            <a:ext cx="11366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-75,000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8448" name="Text Box 36"/>
          <p:cNvSpPr txBox="1">
            <a:spLocks noChangeArrowheads="1"/>
          </p:cNvSpPr>
          <p:nvPr/>
        </p:nvSpPr>
        <p:spPr bwMode="auto">
          <a:xfrm>
            <a:off x="2447925" y="1322388"/>
            <a:ext cx="828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32,000</a:t>
            </a:r>
          </a:p>
        </p:txBody>
      </p:sp>
      <p:sp>
        <p:nvSpPr>
          <p:cNvPr id="18449" name="Text Box 37"/>
          <p:cNvSpPr txBox="1">
            <a:spLocks noChangeArrowheads="1"/>
          </p:cNvSpPr>
          <p:nvPr/>
        </p:nvSpPr>
        <p:spPr bwMode="auto">
          <a:xfrm>
            <a:off x="3590925" y="1206500"/>
            <a:ext cx="8286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35,700</a:t>
            </a:r>
          </a:p>
        </p:txBody>
      </p:sp>
      <p:sp>
        <p:nvSpPr>
          <p:cNvPr id="18450" name="Text Box 38"/>
          <p:cNvSpPr txBox="1">
            <a:spLocks noChangeArrowheads="1"/>
          </p:cNvSpPr>
          <p:nvPr/>
        </p:nvSpPr>
        <p:spPr bwMode="auto">
          <a:xfrm>
            <a:off x="4733925" y="1431925"/>
            <a:ext cx="8286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32,800</a:t>
            </a:r>
          </a:p>
        </p:txBody>
      </p:sp>
      <p:sp>
        <p:nvSpPr>
          <p:cNvPr id="18451" name="Text Box 39"/>
          <p:cNvSpPr txBox="1">
            <a:spLocks noChangeArrowheads="1"/>
          </p:cNvSpPr>
          <p:nvPr/>
        </p:nvSpPr>
        <p:spPr bwMode="auto">
          <a:xfrm>
            <a:off x="5800725" y="1528763"/>
            <a:ext cx="828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29,000</a:t>
            </a:r>
          </a:p>
        </p:txBody>
      </p:sp>
      <p:sp>
        <p:nvSpPr>
          <p:cNvPr id="18452" name="Text Box 40"/>
          <p:cNvSpPr txBox="1">
            <a:spLocks noChangeArrowheads="1"/>
          </p:cNvSpPr>
          <p:nvPr/>
        </p:nvSpPr>
        <p:spPr bwMode="auto">
          <a:xfrm>
            <a:off x="6867525" y="990600"/>
            <a:ext cx="8286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58,000</a:t>
            </a:r>
          </a:p>
        </p:txBody>
      </p:sp>
      <p:sp>
        <p:nvSpPr>
          <p:cNvPr id="30" name="Text Box 53"/>
          <p:cNvSpPr txBox="1">
            <a:spLocks noChangeArrowheads="1"/>
          </p:cNvSpPr>
          <p:nvPr/>
        </p:nvSpPr>
        <p:spPr bwMode="auto">
          <a:xfrm>
            <a:off x="2522538" y="304800"/>
            <a:ext cx="405765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4.7 명목화폐가치 분석</a:t>
            </a:r>
          </a:p>
        </p:txBody>
      </p:sp>
      <p:sp>
        <p:nvSpPr>
          <p:cNvPr id="18454" name="Line 15"/>
          <p:cNvSpPr>
            <a:spLocks noChangeShapeType="1"/>
          </p:cNvSpPr>
          <p:nvPr/>
        </p:nvSpPr>
        <p:spPr bwMode="auto">
          <a:xfrm>
            <a:off x="1876425" y="5634038"/>
            <a:ext cx="541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8455" name="Text Box 22"/>
          <p:cNvSpPr txBox="1">
            <a:spLocks noChangeArrowheads="1"/>
          </p:cNvSpPr>
          <p:nvPr/>
        </p:nvSpPr>
        <p:spPr bwMode="auto">
          <a:xfrm>
            <a:off x="1787525" y="56070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18456" name="Text Box 23"/>
          <p:cNvSpPr txBox="1">
            <a:spLocks noChangeArrowheads="1"/>
          </p:cNvSpPr>
          <p:nvPr/>
        </p:nvSpPr>
        <p:spPr bwMode="auto">
          <a:xfrm>
            <a:off x="2714625" y="56070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18457" name="Text Box 24"/>
          <p:cNvSpPr txBox="1">
            <a:spLocks noChangeArrowheads="1"/>
          </p:cNvSpPr>
          <p:nvPr/>
        </p:nvSpPr>
        <p:spPr bwMode="auto">
          <a:xfrm>
            <a:off x="3857625" y="56070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18458" name="Text Box 25"/>
          <p:cNvSpPr txBox="1">
            <a:spLocks noChangeArrowheads="1"/>
          </p:cNvSpPr>
          <p:nvPr/>
        </p:nvSpPr>
        <p:spPr bwMode="auto">
          <a:xfrm>
            <a:off x="5000625" y="56070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18459" name="Text Box 26"/>
          <p:cNvSpPr txBox="1">
            <a:spLocks noChangeArrowheads="1"/>
          </p:cNvSpPr>
          <p:nvPr/>
        </p:nvSpPr>
        <p:spPr bwMode="auto">
          <a:xfrm>
            <a:off x="6067425" y="56070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</a:p>
        </p:txBody>
      </p:sp>
      <p:sp>
        <p:nvSpPr>
          <p:cNvPr id="18460" name="Text Box 27"/>
          <p:cNvSpPr txBox="1">
            <a:spLocks noChangeArrowheads="1"/>
          </p:cNvSpPr>
          <p:nvPr/>
        </p:nvSpPr>
        <p:spPr bwMode="auto">
          <a:xfrm>
            <a:off x="7134225" y="56070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</a:p>
        </p:txBody>
      </p:sp>
      <p:sp>
        <p:nvSpPr>
          <p:cNvPr id="18461" name="Line 21"/>
          <p:cNvSpPr>
            <a:spLocks noChangeShapeType="1"/>
          </p:cNvSpPr>
          <p:nvPr/>
        </p:nvSpPr>
        <p:spPr bwMode="auto">
          <a:xfrm flipV="1">
            <a:off x="1879600" y="4648200"/>
            <a:ext cx="0" cy="958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8462" name="Text Box 39"/>
          <p:cNvSpPr txBox="1">
            <a:spLocks noChangeArrowheads="1"/>
          </p:cNvSpPr>
          <p:nvPr/>
        </p:nvSpPr>
        <p:spPr bwMode="auto">
          <a:xfrm>
            <a:off x="1460500" y="4310063"/>
            <a:ext cx="8286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buFontTx/>
              <a:buNone/>
            </a:pPr>
            <a:r>
              <a:rPr kumimoji="0" lang="ko-KR" altLang="en-US" sz="160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45,268</a:t>
            </a:r>
          </a:p>
        </p:txBody>
      </p:sp>
      <p:sp>
        <p:nvSpPr>
          <p:cNvPr id="42" name="Text Box 53"/>
          <p:cNvSpPr txBox="1">
            <a:spLocks noChangeArrowheads="1"/>
          </p:cNvSpPr>
          <p:nvPr/>
        </p:nvSpPr>
        <p:spPr bwMode="auto">
          <a:xfrm>
            <a:off x="3368675" y="3570288"/>
            <a:ext cx="3032125" cy="646112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이자율이</a:t>
            </a:r>
            <a:r>
              <a:rPr lang="en-US" altLang="ko-KR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15.5%</a:t>
            </a:r>
            <a:r>
              <a:rPr lang="en-US" altLang="ko-KR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일 때</a:t>
            </a:r>
            <a:endParaRPr lang="en-US" altLang="ko-KR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algn="ctr">
              <a:defRPr/>
            </a:pPr>
            <a:r>
              <a:rPr lang="ko-KR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두 현금흐름은 경제적</a:t>
            </a:r>
            <a:r>
              <a:rPr lang="en-US" altLang="ko-KR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등가</a:t>
            </a:r>
            <a:endParaRPr lang="en-US" altLang="ko-KR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  <p:sp>
        <p:nvSpPr>
          <p:cNvPr id="33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161</a:t>
            </a:r>
          </a:p>
        </p:txBody>
      </p:sp>
    </p:spTree>
    <p:extLst>
      <p:ext uri="{BB962C8B-B14F-4D97-AF65-F5344CB8AC3E}">
        <p14:creationId xmlns:p14="http://schemas.microsoft.com/office/powerpoint/2010/main" val="461708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타원 21"/>
          <p:cNvSpPr/>
          <p:nvPr/>
        </p:nvSpPr>
        <p:spPr bwMode="auto">
          <a:xfrm>
            <a:off x="6315075" y="3111500"/>
            <a:ext cx="1219200" cy="1295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latinLnBrk="0">
              <a:defRPr/>
            </a:pPr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9459" name="타원 20"/>
          <p:cNvSpPr>
            <a:spLocks noChangeArrowheads="1"/>
          </p:cNvSpPr>
          <p:nvPr/>
        </p:nvSpPr>
        <p:spPr bwMode="auto">
          <a:xfrm>
            <a:off x="2076450" y="3111500"/>
            <a:ext cx="1219200" cy="1295400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600" i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graphicFrame>
        <p:nvGraphicFramePr>
          <p:cNvPr id="19461" name="Object 26"/>
          <p:cNvGraphicFramePr>
            <a:graphicFrameLocks noChangeAspect="1"/>
          </p:cNvGraphicFramePr>
          <p:nvPr/>
        </p:nvGraphicFramePr>
        <p:xfrm>
          <a:off x="1422400" y="3155950"/>
          <a:ext cx="6156325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수식" r:id="rId2" imgW="2565360" imgH="482400" progId="Equation.3">
                  <p:embed/>
                </p:oleObj>
              </mc:Choice>
              <mc:Fallback>
                <p:oleObj name="수식" r:id="rId2" imgW="2565360" imgH="482400" progId="Equation.3">
                  <p:embed/>
                  <p:pic>
                    <p:nvPicPr>
                      <p:cNvPr id="19461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400" y="3155950"/>
                        <a:ext cx="6156325" cy="115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CC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2052"/>
          <p:cNvSpPr txBox="1">
            <a:spLocks noChangeArrowheads="1"/>
          </p:cNvSpPr>
          <p:nvPr/>
        </p:nvSpPr>
        <p:spPr bwMode="auto">
          <a:xfrm>
            <a:off x="1615149" y="152400"/>
            <a:ext cx="5904181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기준 화폐가치 분석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명목 화폐가치 분석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685800" y="838200"/>
            <a:ext cx="7543800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latinLnBrk="0" hangingPunct="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kumimoji="0" lang="ko-KR" altLang="en-US" sz="2000" kern="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r>
              <a:rPr kumimoji="0" lang="ko-KR" altLang="en-US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en-US" altLang="ko-KR" sz="2000" i="1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</a:p>
          <a:p>
            <a:pPr marL="342900" indent="-342900" eaLnBrk="0" latinLnBrk="0" hangingPunct="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kumimoji="0" lang="ko-KR" altLang="en-US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 화폐가치 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en-US" altLang="ko-KR" sz="2000" i="1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</a:t>
            </a:r>
            <a:r>
              <a:rPr kumimoji="0" lang="en-US" altLang="ko-KR" sz="2000" i="1" kern="0" baseline="-25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</a:t>
            </a:r>
          </a:p>
          <a:p>
            <a:pPr marL="342900" indent="-342900" eaLnBrk="0" latinLnBrk="0" hangingPunct="0"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kumimoji="0" lang="ko-KR" altLang="en-US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 화폐가치 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en-US" altLang="ko-KR" sz="2000" i="1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</a:t>
            </a:r>
            <a:r>
              <a:rPr kumimoji="0" lang="en-US" altLang="ko-KR" sz="2000" i="1" kern="0" baseline="-25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 i="1" kern="0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en-US" altLang="ko-KR" sz="2000" i="1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</a:t>
            </a:r>
            <a:r>
              <a:rPr kumimoji="0" lang="en-US" altLang="ko-KR" sz="2000" i="1" kern="0" baseline="-25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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</a:t>
            </a:r>
            <a:r>
              <a:rPr kumimoji="0" lang="en-US" altLang="ko-KR" sz="2000" i="1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 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en-US" altLang="ko-KR" sz="2000" i="1" kern="0" baseline="30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endParaRPr kumimoji="0" lang="ko-KR" altLang="en-US" sz="2000" i="1" kern="0" baseline="30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42900" indent="-342900" eaLnBrk="0" latinLnBrk="0" hangingPunct="0">
              <a:buFont typeface="Wingdings" pitchFamily="2" charset="2"/>
              <a:buChar char="ü"/>
              <a:defRPr/>
            </a:pPr>
            <a:r>
              <a:rPr kumimoji="0" lang="ko-KR" altLang="en-US" sz="2000" kern="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무인플레이션</a:t>
            </a:r>
            <a:r>
              <a:rPr kumimoji="0" lang="ko-KR" altLang="en-US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이자율 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en-US" altLang="ko-KR" sz="2000" i="1" kern="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2000" i="1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</a:t>
            </a:r>
            <a:endParaRPr kumimoji="0" lang="en-US" altLang="ko-KR" sz="2000" kern="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42900" indent="-342900" eaLnBrk="0" latinLnBrk="0" hangingPunct="0">
              <a:buFont typeface="Wingdings" pitchFamily="2" charset="2"/>
              <a:buChar char="ü"/>
              <a:defRPr/>
            </a:pPr>
            <a:r>
              <a:rPr kumimoji="0" lang="ko-KR" altLang="en-US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시장이자율 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; </a:t>
            </a:r>
            <a:r>
              <a:rPr kumimoji="0" lang="en-US" altLang="ko-KR" sz="2000" i="1" kern="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i</a:t>
            </a:r>
            <a:r>
              <a:rPr kumimoji="0" lang="en-US" altLang="ko-KR" sz="2000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= </a:t>
            </a:r>
            <a:r>
              <a:rPr kumimoji="0" lang="en-US" altLang="ko-KR" sz="2000" i="1" kern="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2000" i="1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 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+ </a:t>
            </a:r>
            <a:r>
              <a:rPr kumimoji="0" lang="en-US" altLang="ko-KR" sz="2000" i="1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f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+ </a:t>
            </a:r>
            <a:r>
              <a:rPr kumimoji="0" lang="en-US" altLang="ko-KR" sz="2000" i="1" kern="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2000" i="1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</a:t>
            </a:r>
            <a:r>
              <a:rPr kumimoji="0" lang="en-US" altLang="ko-KR" sz="2000" i="1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f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 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 + </a:t>
            </a:r>
            <a:r>
              <a:rPr kumimoji="0" lang="en-US" altLang="ko-KR" sz="2000" i="1" kern="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2000" i="1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= (1 +</a:t>
            </a:r>
            <a:r>
              <a:rPr kumimoji="0" lang="en-US" altLang="ko-KR" sz="2000" i="1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i="1" kern="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2000" i="1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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(1 + </a:t>
            </a:r>
            <a:r>
              <a:rPr kumimoji="0" lang="en-US" altLang="ko-KR" sz="2000" i="1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 </a:t>
            </a:r>
            <a:r>
              <a:rPr kumimoji="0" lang="en-US" altLang="ko-KR" sz="20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19464" name="Text Box 55"/>
          <p:cNvSpPr txBox="1">
            <a:spLocks noChangeArrowheads="1"/>
          </p:cNvSpPr>
          <p:nvPr/>
        </p:nvSpPr>
        <p:spPr bwMode="auto">
          <a:xfrm>
            <a:off x="1509713" y="4454525"/>
            <a:ext cx="2405062" cy="4000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 화폐가치 분석</a:t>
            </a:r>
          </a:p>
        </p:txBody>
      </p:sp>
      <p:sp>
        <p:nvSpPr>
          <p:cNvPr id="24" name="Text Box 65"/>
          <p:cNvSpPr txBox="1">
            <a:spLocks noChangeArrowheads="1"/>
          </p:cNvSpPr>
          <p:nvPr/>
        </p:nvSpPr>
        <p:spPr bwMode="auto">
          <a:xfrm>
            <a:off x="5614988" y="4467225"/>
            <a:ext cx="2492375" cy="400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latinLnBrk="0" hangingPunct="0">
              <a:defRPr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 화폐가치 분석</a:t>
            </a:r>
          </a:p>
        </p:txBody>
      </p:sp>
      <p:sp>
        <p:nvSpPr>
          <p:cNvPr id="19466" name="Rectangle 8"/>
          <p:cNvSpPr>
            <a:spLocks noChangeArrowheads="1"/>
          </p:cNvSpPr>
          <p:nvPr/>
        </p:nvSpPr>
        <p:spPr bwMode="auto">
          <a:xfrm>
            <a:off x="1724025" y="4940300"/>
            <a:ext cx="59737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경제적 분석을 위해</a:t>
            </a: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현재가치로 변환하면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???</a:t>
            </a: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명목화폐가치 분석 결과 </a:t>
            </a:r>
            <a:r>
              <a:rPr kumimoji="0" lang="en-US" altLang="ko-KR" sz="2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20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기준화폐가치 분석 결과</a:t>
            </a:r>
            <a:endParaRPr kumimoji="0" lang="en-US" altLang="ko-KR" sz="20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  <p:sp>
        <p:nvSpPr>
          <p:cNvPr id="11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160</a:t>
            </a:r>
          </a:p>
        </p:txBody>
      </p:sp>
    </p:spTree>
    <p:extLst>
      <p:ext uri="{BB962C8B-B14F-4D97-AF65-F5344CB8AC3E}">
        <p14:creationId xmlns:p14="http://schemas.microsoft.com/office/powerpoint/2010/main" val="1759513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1"/>
          <p:cNvSpPr txBox="1">
            <a:spLocks noChangeArrowheads="1"/>
          </p:cNvSpPr>
          <p:nvPr/>
        </p:nvSpPr>
        <p:spPr bwMode="auto">
          <a:xfrm>
            <a:off x="2255838" y="152400"/>
            <a:ext cx="462280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기준 화폐가치 </a:t>
            </a:r>
            <a:r>
              <a:rPr lang="en-US" altLang="ko-K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vs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명목 화폐가치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81000" y="1066799"/>
            <a:ext cx="8382000" cy="3014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latinLnBrk="0" hangingPunct="0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공원을 만들어 입장료 수입으로 초기투자비를 충당하는 사업 가정</a:t>
            </a:r>
            <a:endParaRPr kumimoji="0" lang="en-US" altLang="ko-KR" kern="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42900" indent="-342900" eaLnBrk="0" latinLnBrk="0" hangingPunct="0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 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100,000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명의 입장객 예상</a:t>
            </a:r>
            <a:endParaRPr kumimoji="0" lang="en-US" altLang="ko-KR" kern="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42900" indent="-342900" eaLnBrk="0" latinLnBrk="0" hangingPunct="0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입장료는 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2000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기준으로 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</a:t>
            </a:r>
            <a:endParaRPr kumimoji="0" lang="en-US" altLang="ko-KR" kern="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42900" indent="-342900" eaLnBrk="0" latinLnBrk="0" hangingPunct="0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매년 입장료는 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5%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씩 인상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무인플레이션이자율 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5%, </a:t>
            </a:r>
            <a:r>
              <a:rPr kumimoji="0" lang="ko-KR" altLang="en-US" kern="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시장이자율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10.25%</a:t>
            </a:r>
          </a:p>
          <a:p>
            <a:pPr marL="342900" indent="-342900" eaLnBrk="0" latinLnBrk="0" hangingPunct="0">
              <a:lnSpc>
                <a:spcPct val="120000"/>
              </a:lnSpc>
              <a:buFont typeface="Wingdings" panose="05000000000000000000" pitchFamily="2" charset="2"/>
              <a:buChar char="q"/>
              <a:defRPr/>
            </a:pP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공원입장료 수입의 현금흐름을 표현하는 방법</a:t>
            </a:r>
            <a:endParaRPr kumimoji="0" lang="en-US" altLang="ko-KR" kern="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61950" indent="-361950" eaLnBrk="0" latinLnBrk="0" hangingPunct="0">
              <a:lnSpc>
                <a:spcPct val="120000"/>
              </a:lnSpc>
              <a:defRPr/>
            </a:pP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	2000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100,000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* 1,000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1</a:t>
            </a:r>
            <a:r>
              <a:rPr kumimoji="0" lang="ko-KR" altLang="en-US" kern="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억원</a:t>
            </a:r>
            <a:endParaRPr kumimoji="0" lang="en-US" altLang="ko-KR" kern="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61950" indent="-361950" eaLnBrk="0" latinLnBrk="0" hangingPunct="0">
              <a:lnSpc>
                <a:spcPct val="120000"/>
              </a:lnSpc>
              <a:defRPr/>
            </a:pPr>
            <a:endParaRPr kumimoji="0" lang="en-US" altLang="ko-KR" kern="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42900" indent="-342900" eaLnBrk="0" latinLnBrk="0" hangingPunct="0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어떤 방법으로 표현할 것인가</a:t>
            </a:r>
            <a:r>
              <a:rPr kumimoji="0" lang="en-US" altLang="ko-KR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  <a:endParaRPr kumimoji="0" lang="ko-KR" altLang="en-US" kern="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grpSp>
        <p:nvGrpSpPr>
          <p:cNvPr id="20484" name="그룹 94"/>
          <p:cNvGrpSpPr>
            <a:grpSpLocks/>
          </p:cNvGrpSpPr>
          <p:nvPr/>
        </p:nvGrpSpPr>
        <p:grpSpPr bwMode="auto">
          <a:xfrm>
            <a:off x="457200" y="3700463"/>
            <a:ext cx="8010525" cy="2319337"/>
            <a:chOff x="457200" y="3700046"/>
            <a:chExt cx="8010158" cy="2319754"/>
          </a:xfrm>
        </p:grpSpPr>
        <p:grpSp>
          <p:nvGrpSpPr>
            <p:cNvPr id="20486" name="그룹 83"/>
            <p:cNvGrpSpPr>
              <a:grpSpLocks/>
            </p:cNvGrpSpPr>
            <p:nvPr/>
          </p:nvGrpSpPr>
          <p:grpSpPr bwMode="auto">
            <a:xfrm>
              <a:off x="457200" y="4733092"/>
              <a:ext cx="3733800" cy="795754"/>
              <a:chOff x="457200" y="3886200"/>
              <a:chExt cx="3733800" cy="795754"/>
            </a:xfrm>
          </p:grpSpPr>
          <p:cxnSp>
            <p:nvCxnSpPr>
              <p:cNvPr id="20518" name="직선 화살표 연결선 11"/>
              <p:cNvCxnSpPr>
                <a:cxnSpLocks noChangeShapeType="1"/>
              </p:cNvCxnSpPr>
              <p:nvPr/>
            </p:nvCxnSpPr>
            <p:spPr bwMode="auto">
              <a:xfrm>
                <a:off x="609600" y="4343400"/>
                <a:ext cx="3581400" cy="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0519" name="그룹 48"/>
              <p:cNvGrpSpPr>
                <a:grpSpLocks/>
              </p:cNvGrpSpPr>
              <p:nvPr/>
            </p:nvGrpSpPr>
            <p:grpSpPr bwMode="auto">
              <a:xfrm>
                <a:off x="990600" y="3886200"/>
                <a:ext cx="2743200" cy="457200"/>
                <a:chOff x="990600" y="3886200"/>
                <a:chExt cx="2743200" cy="457200"/>
              </a:xfrm>
            </p:grpSpPr>
            <p:cxnSp>
              <p:nvCxnSpPr>
                <p:cNvPr id="20531" name="직선 화살표 연결선 17"/>
                <p:cNvCxnSpPr>
                  <a:cxnSpLocks noChangeShapeType="1"/>
                </p:cNvCxnSpPr>
                <p:nvPr/>
              </p:nvCxnSpPr>
              <p:spPr bwMode="auto">
                <a:xfrm flipV="1">
                  <a:off x="990600" y="3886200"/>
                  <a:ext cx="0" cy="457200"/>
                </a:xfrm>
                <a:prstGeom prst="straightConnector1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532" name="직선 화살표 연결선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1295400" y="3886200"/>
                  <a:ext cx="0" cy="457200"/>
                </a:xfrm>
                <a:prstGeom prst="straightConnector1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533" name="직선 화살표 연결선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1600200" y="3886200"/>
                  <a:ext cx="0" cy="457200"/>
                </a:xfrm>
                <a:prstGeom prst="straightConnector1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534" name="직선 화살표 연결선 20"/>
                <p:cNvCxnSpPr>
                  <a:cxnSpLocks noChangeShapeType="1"/>
                </p:cNvCxnSpPr>
                <p:nvPr/>
              </p:nvCxnSpPr>
              <p:spPr bwMode="auto">
                <a:xfrm flipV="1">
                  <a:off x="1905000" y="3886200"/>
                  <a:ext cx="0" cy="457200"/>
                </a:xfrm>
                <a:prstGeom prst="straightConnector1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535" name="직선 화살표 연결선 21"/>
                <p:cNvCxnSpPr>
                  <a:cxnSpLocks noChangeShapeType="1"/>
                </p:cNvCxnSpPr>
                <p:nvPr/>
              </p:nvCxnSpPr>
              <p:spPr bwMode="auto">
                <a:xfrm flipV="1">
                  <a:off x="2209800" y="3886200"/>
                  <a:ext cx="0" cy="457200"/>
                </a:xfrm>
                <a:prstGeom prst="straightConnector1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536" name="직선 화살표 연결선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2514600" y="3886200"/>
                  <a:ext cx="0" cy="457200"/>
                </a:xfrm>
                <a:prstGeom prst="straightConnector1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537" name="직선 화살표 연결선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2819400" y="3886200"/>
                  <a:ext cx="0" cy="457200"/>
                </a:xfrm>
                <a:prstGeom prst="straightConnector1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538" name="직선 화살표 연결선 24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24200" y="3886200"/>
                  <a:ext cx="0" cy="457200"/>
                </a:xfrm>
                <a:prstGeom prst="straightConnector1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539" name="직선 화살표 연결선 25"/>
                <p:cNvCxnSpPr>
                  <a:cxnSpLocks noChangeShapeType="1"/>
                </p:cNvCxnSpPr>
                <p:nvPr/>
              </p:nvCxnSpPr>
              <p:spPr bwMode="auto">
                <a:xfrm flipV="1">
                  <a:off x="3429000" y="3886200"/>
                  <a:ext cx="0" cy="457200"/>
                </a:xfrm>
                <a:prstGeom prst="straightConnector1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540" name="직선 화살표 연결선 2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33800" y="3886200"/>
                  <a:ext cx="0" cy="457200"/>
                </a:xfrm>
                <a:prstGeom prst="straightConnector1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20520" name="TextBox 27"/>
              <p:cNvSpPr txBox="1">
                <a:spLocks noChangeArrowheads="1"/>
              </p:cNvSpPr>
              <p:nvPr/>
            </p:nvSpPr>
            <p:spPr bwMode="auto">
              <a:xfrm>
                <a:off x="8382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1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21" name="TextBox 28"/>
              <p:cNvSpPr txBox="1">
                <a:spLocks noChangeArrowheads="1"/>
              </p:cNvSpPr>
              <p:nvPr/>
            </p:nvSpPr>
            <p:spPr bwMode="auto">
              <a:xfrm>
                <a:off x="11430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2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22" name="TextBox 29"/>
              <p:cNvSpPr txBox="1">
                <a:spLocks noChangeArrowheads="1"/>
              </p:cNvSpPr>
              <p:nvPr/>
            </p:nvSpPr>
            <p:spPr bwMode="auto">
              <a:xfrm>
                <a:off x="14478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3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23" name="TextBox 30"/>
              <p:cNvSpPr txBox="1">
                <a:spLocks noChangeArrowheads="1"/>
              </p:cNvSpPr>
              <p:nvPr/>
            </p:nvSpPr>
            <p:spPr bwMode="auto">
              <a:xfrm>
                <a:off x="17526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4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24" name="TextBox 31"/>
              <p:cNvSpPr txBox="1">
                <a:spLocks noChangeArrowheads="1"/>
              </p:cNvSpPr>
              <p:nvPr/>
            </p:nvSpPr>
            <p:spPr bwMode="auto">
              <a:xfrm>
                <a:off x="20574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5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25" name="TextBox 32"/>
              <p:cNvSpPr txBox="1">
                <a:spLocks noChangeArrowheads="1"/>
              </p:cNvSpPr>
              <p:nvPr/>
            </p:nvSpPr>
            <p:spPr bwMode="auto">
              <a:xfrm>
                <a:off x="23622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6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26" name="TextBox 33"/>
              <p:cNvSpPr txBox="1">
                <a:spLocks noChangeArrowheads="1"/>
              </p:cNvSpPr>
              <p:nvPr/>
            </p:nvSpPr>
            <p:spPr bwMode="auto">
              <a:xfrm>
                <a:off x="26670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7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27" name="TextBox 34"/>
              <p:cNvSpPr txBox="1">
                <a:spLocks noChangeArrowheads="1"/>
              </p:cNvSpPr>
              <p:nvPr/>
            </p:nvSpPr>
            <p:spPr bwMode="auto">
              <a:xfrm>
                <a:off x="29718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8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28" name="TextBox 35"/>
              <p:cNvSpPr txBox="1">
                <a:spLocks noChangeArrowheads="1"/>
              </p:cNvSpPr>
              <p:nvPr/>
            </p:nvSpPr>
            <p:spPr bwMode="auto">
              <a:xfrm>
                <a:off x="32766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9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29" name="TextBox 36"/>
              <p:cNvSpPr txBox="1">
                <a:spLocks noChangeArrowheads="1"/>
              </p:cNvSpPr>
              <p:nvPr/>
            </p:nvSpPr>
            <p:spPr bwMode="auto">
              <a:xfrm>
                <a:off x="3505200" y="4343400"/>
                <a:ext cx="4572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10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30" name="TextBox 37"/>
              <p:cNvSpPr txBox="1">
                <a:spLocks noChangeArrowheads="1"/>
              </p:cNvSpPr>
              <p:nvPr/>
            </p:nvSpPr>
            <p:spPr bwMode="auto">
              <a:xfrm>
                <a:off x="4572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0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grpSp>
          <p:nvGrpSpPr>
            <p:cNvPr id="20487" name="그룹 82"/>
            <p:cNvGrpSpPr>
              <a:grpSpLocks/>
            </p:cNvGrpSpPr>
            <p:nvPr/>
          </p:nvGrpSpPr>
          <p:grpSpPr bwMode="auto">
            <a:xfrm>
              <a:off x="4724400" y="4047292"/>
              <a:ext cx="3733800" cy="1481554"/>
              <a:chOff x="4724400" y="3200400"/>
              <a:chExt cx="3733800" cy="1481554"/>
            </a:xfrm>
          </p:grpSpPr>
          <p:cxnSp>
            <p:nvCxnSpPr>
              <p:cNvPr id="20496" name="직선 화살표 연결선 49"/>
              <p:cNvCxnSpPr>
                <a:cxnSpLocks noChangeShapeType="1"/>
              </p:cNvCxnSpPr>
              <p:nvPr/>
            </p:nvCxnSpPr>
            <p:spPr bwMode="auto">
              <a:xfrm>
                <a:off x="4876800" y="4343400"/>
                <a:ext cx="3581400" cy="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497" name="직선 화살표 연결선 51"/>
              <p:cNvCxnSpPr>
                <a:cxnSpLocks noChangeShapeType="1"/>
              </p:cNvCxnSpPr>
              <p:nvPr/>
            </p:nvCxnSpPr>
            <p:spPr bwMode="auto">
              <a:xfrm flipV="1">
                <a:off x="5257800" y="3886200"/>
                <a:ext cx="0" cy="4572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498" name="직선 화살표 연결선 52"/>
              <p:cNvCxnSpPr>
                <a:cxnSpLocks noChangeShapeType="1"/>
              </p:cNvCxnSpPr>
              <p:nvPr/>
            </p:nvCxnSpPr>
            <p:spPr bwMode="auto">
              <a:xfrm flipV="1">
                <a:off x="5562600" y="3810000"/>
                <a:ext cx="0" cy="5334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499" name="직선 화살표 연결선 53"/>
              <p:cNvCxnSpPr>
                <a:cxnSpLocks noChangeShapeType="1"/>
              </p:cNvCxnSpPr>
              <p:nvPr/>
            </p:nvCxnSpPr>
            <p:spPr bwMode="auto">
              <a:xfrm flipV="1">
                <a:off x="5867400" y="3733800"/>
                <a:ext cx="0" cy="6096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500" name="직선 화살표 연결선 54"/>
              <p:cNvCxnSpPr>
                <a:cxnSpLocks noChangeShapeType="1"/>
              </p:cNvCxnSpPr>
              <p:nvPr/>
            </p:nvCxnSpPr>
            <p:spPr bwMode="auto">
              <a:xfrm flipV="1">
                <a:off x="6172200" y="3657600"/>
                <a:ext cx="0" cy="6858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501" name="직선 화살표 연결선 55"/>
              <p:cNvCxnSpPr>
                <a:cxnSpLocks noChangeShapeType="1"/>
              </p:cNvCxnSpPr>
              <p:nvPr/>
            </p:nvCxnSpPr>
            <p:spPr bwMode="auto">
              <a:xfrm flipV="1">
                <a:off x="6477000" y="3581400"/>
                <a:ext cx="0" cy="7620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502" name="직선 화살표 연결선 56"/>
              <p:cNvCxnSpPr>
                <a:cxnSpLocks noChangeShapeType="1"/>
              </p:cNvCxnSpPr>
              <p:nvPr/>
            </p:nvCxnSpPr>
            <p:spPr bwMode="auto">
              <a:xfrm flipV="1">
                <a:off x="6781800" y="3505200"/>
                <a:ext cx="0" cy="8382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503" name="직선 화살표 연결선 57"/>
              <p:cNvCxnSpPr>
                <a:cxnSpLocks noChangeShapeType="1"/>
              </p:cNvCxnSpPr>
              <p:nvPr/>
            </p:nvCxnSpPr>
            <p:spPr bwMode="auto">
              <a:xfrm flipV="1">
                <a:off x="7086600" y="3429000"/>
                <a:ext cx="0" cy="9144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504" name="직선 화살표 연결선 58"/>
              <p:cNvCxnSpPr>
                <a:cxnSpLocks noChangeShapeType="1"/>
              </p:cNvCxnSpPr>
              <p:nvPr/>
            </p:nvCxnSpPr>
            <p:spPr bwMode="auto">
              <a:xfrm flipV="1">
                <a:off x="7391400" y="3352800"/>
                <a:ext cx="0" cy="9906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505" name="직선 화살표 연결선 59"/>
              <p:cNvCxnSpPr>
                <a:cxnSpLocks noChangeShapeType="1"/>
              </p:cNvCxnSpPr>
              <p:nvPr/>
            </p:nvCxnSpPr>
            <p:spPr bwMode="auto">
              <a:xfrm flipV="1">
                <a:off x="7696200" y="3276600"/>
                <a:ext cx="0" cy="10668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506" name="직선 화살표 연결선 60"/>
              <p:cNvCxnSpPr>
                <a:cxnSpLocks noChangeShapeType="1"/>
              </p:cNvCxnSpPr>
              <p:nvPr/>
            </p:nvCxnSpPr>
            <p:spPr bwMode="auto">
              <a:xfrm flipV="1">
                <a:off x="8001000" y="3200400"/>
                <a:ext cx="0" cy="11430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507" name="TextBox 61"/>
              <p:cNvSpPr txBox="1">
                <a:spLocks noChangeArrowheads="1"/>
              </p:cNvSpPr>
              <p:nvPr/>
            </p:nvSpPr>
            <p:spPr bwMode="auto">
              <a:xfrm>
                <a:off x="51054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1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08" name="TextBox 62"/>
              <p:cNvSpPr txBox="1">
                <a:spLocks noChangeArrowheads="1"/>
              </p:cNvSpPr>
              <p:nvPr/>
            </p:nvSpPr>
            <p:spPr bwMode="auto">
              <a:xfrm>
                <a:off x="54102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2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09" name="TextBox 63"/>
              <p:cNvSpPr txBox="1">
                <a:spLocks noChangeArrowheads="1"/>
              </p:cNvSpPr>
              <p:nvPr/>
            </p:nvSpPr>
            <p:spPr bwMode="auto">
              <a:xfrm>
                <a:off x="57150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3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10" name="TextBox 64"/>
              <p:cNvSpPr txBox="1">
                <a:spLocks noChangeArrowheads="1"/>
              </p:cNvSpPr>
              <p:nvPr/>
            </p:nvSpPr>
            <p:spPr bwMode="auto">
              <a:xfrm>
                <a:off x="60198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4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11" name="TextBox 65"/>
              <p:cNvSpPr txBox="1">
                <a:spLocks noChangeArrowheads="1"/>
              </p:cNvSpPr>
              <p:nvPr/>
            </p:nvSpPr>
            <p:spPr bwMode="auto">
              <a:xfrm>
                <a:off x="63246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5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12" name="TextBox 66"/>
              <p:cNvSpPr txBox="1">
                <a:spLocks noChangeArrowheads="1"/>
              </p:cNvSpPr>
              <p:nvPr/>
            </p:nvSpPr>
            <p:spPr bwMode="auto">
              <a:xfrm>
                <a:off x="66294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6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13" name="TextBox 67"/>
              <p:cNvSpPr txBox="1">
                <a:spLocks noChangeArrowheads="1"/>
              </p:cNvSpPr>
              <p:nvPr/>
            </p:nvSpPr>
            <p:spPr bwMode="auto">
              <a:xfrm>
                <a:off x="69342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7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14" name="TextBox 68"/>
              <p:cNvSpPr txBox="1">
                <a:spLocks noChangeArrowheads="1"/>
              </p:cNvSpPr>
              <p:nvPr/>
            </p:nvSpPr>
            <p:spPr bwMode="auto">
              <a:xfrm>
                <a:off x="72390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8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15" name="TextBox 69"/>
              <p:cNvSpPr txBox="1">
                <a:spLocks noChangeArrowheads="1"/>
              </p:cNvSpPr>
              <p:nvPr/>
            </p:nvSpPr>
            <p:spPr bwMode="auto">
              <a:xfrm>
                <a:off x="75438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9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16" name="TextBox 70"/>
              <p:cNvSpPr txBox="1">
                <a:spLocks noChangeArrowheads="1"/>
              </p:cNvSpPr>
              <p:nvPr/>
            </p:nvSpPr>
            <p:spPr bwMode="auto">
              <a:xfrm>
                <a:off x="7772400" y="4343400"/>
                <a:ext cx="4572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10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  <p:sp>
            <p:nvSpPr>
              <p:cNvPr id="20517" name="TextBox 71"/>
              <p:cNvSpPr txBox="1">
                <a:spLocks noChangeArrowheads="1"/>
              </p:cNvSpPr>
              <p:nvPr/>
            </p:nvSpPr>
            <p:spPr bwMode="auto">
              <a:xfrm>
                <a:off x="4724400" y="4343400"/>
                <a:ext cx="304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ko-KR" sz="1600">
                    <a:solidFill>
                      <a:srgbClr val="00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0</a:t>
                </a:r>
                <a:endPara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sp>
          <p:nvSpPr>
            <p:cNvPr id="85" name="직사각형 84"/>
            <p:cNvSpPr/>
            <p:nvPr/>
          </p:nvSpPr>
          <p:spPr>
            <a:xfrm>
              <a:off x="1085821" y="5681602"/>
              <a:ext cx="2238272" cy="3381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ko-KR" altLang="en-US" sz="16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HY헤드라인M" pitchFamily="18" charset="-127"/>
                  <a:ea typeface="HY헤드라인M" pitchFamily="18" charset="-127"/>
                </a:rPr>
                <a:t>기준 화폐가치로 표현 </a:t>
              </a:r>
              <a:endParaRPr kumimoji="0" lang="ko-KR" altLang="en-US" sz="1600" i="1" dirty="0">
                <a:solidFill>
                  <a:srgbClr val="000000"/>
                </a:solidFill>
                <a:effectLst/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86" name="직사각형 85"/>
            <p:cNvSpPr/>
            <p:nvPr/>
          </p:nvSpPr>
          <p:spPr>
            <a:xfrm>
              <a:off x="5352826" y="5681602"/>
              <a:ext cx="2238272" cy="3381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ko-KR" altLang="en-US" sz="16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HY헤드라인M" pitchFamily="18" charset="-127"/>
                  <a:ea typeface="HY헤드라인M" pitchFamily="18" charset="-127"/>
                </a:rPr>
                <a:t>명목 화폐가치로 표현</a:t>
              </a:r>
              <a:endParaRPr kumimoji="0" lang="ko-KR" altLang="en-US" sz="1600" i="1" dirty="0">
                <a:solidFill>
                  <a:srgbClr val="000000"/>
                </a:solidFill>
                <a:effectLst/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20490" name="직사각형 86"/>
            <p:cNvSpPr>
              <a:spLocks noChangeArrowheads="1"/>
            </p:cNvSpPr>
            <p:nvPr/>
          </p:nvSpPr>
          <p:spPr bwMode="auto">
            <a:xfrm>
              <a:off x="733425" y="4361617"/>
              <a:ext cx="5100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</a:t>
              </a: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억</a:t>
              </a:r>
              <a:endParaRPr kumimoji="0" lang="ko-KR" altLang="en-US" sz="1600" i="1">
                <a:solidFill>
                  <a:srgbClr val="000000"/>
                </a:solidFill>
                <a:effectLst/>
                <a:ea typeface="굴림" pitchFamily="50" charset="-127"/>
              </a:endParaRPr>
            </a:p>
          </p:txBody>
        </p:sp>
        <p:sp>
          <p:nvSpPr>
            <p:cNvPr id="20491" name="직사각형 87"/>
            <p:cNvSpPr>
              <a:spLocks noChangeArrowheads="1"/>
            </p:cNvSpPr>
            <p:nvPr/>
          </p:nvSpPr>
          <p:spPr bwMode="auto">
            <a:xfrm>
              <a:off x="3486150" y="4361617"/>
              <a:ext cx="5100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</a:t>
              </a: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억</a:t>
              </a:r>
              <a:endParaRPr kumimoji="0" lang="ko-KR" altLang="en-US" sz="1600" i="1">
                <a:solidFill>
                  <a:srgbClr val="000000"/>
                </a:solidFill>
                <a:effectLst/>
                <a:ea typeface="굴림" pitchFamily="50" charset="-127"/>
              </a:endParaRPr>
            </a:p>
          </p:txBody>
        </p:sp>
        <p:sp>
          <p:nvSpPr>
            <p:cNvPr id="20492" name="직사각형 89"/>
            <p:cNvSpPr>
              <a:spLocks noChangeArrowheads="1"/>
            </p:cNvSpPr>
            <p:nvPr/>
          </p:nvSpPr>
          <p:spPr bwMode="auto">
            <a:xfrm>
              <a:off x="4867281" y="4361617"/>
              <a:ext cx="793771" cy="338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1.05</a:t>
              </a: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억</a:t>
              </a:r>
              <a:endParaRPr kumimoji="0" lang="ko-KR" altLang="en-US" sz="1600" i="1">
                <a:solidFill>
                  <a:srgbClr val="000000"/>
                </a:solidFill>
                <a:effectLst/>
                <a:ea typeface="굴림" pitchFamily="50" charset="-127"/>
              </a:endParaRPr>
            </a:p>
          </p:txBody>
        </p:sp>
        <p:sp>
          <p:nvSpPr>
            <p:cNvPr id="20493" name="직사각형 90"/>
            <p:cNvSpPr>
              <a:spLocks noChangeArrowheads="1"/>
            </p:cNvSpPr>
            <p:nvPr/>
          </p:nvSpPr>
          <p:spPr bwMode="auto">
            <a:xfrm>
              <a:off x="7553325" y="3700046"/>
              <a:ext cx="91403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1.629</a:t>
              </a: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억</a:t>
              </a:r>
              <a:endParaRPr kumimoji="0" lang="ko-KR" altLang="en-US" sz="1600" i="1">
                <a:solidFill>
                  <a:srgbClr val="000000"/>
                </a:solidFill>
                <a:effectLst/>
                <a:ea typeface="굴림" pitchFamily="50" charset="-127"/>
              </a:endParaRPr>
            </a:p>
          </p:txBody>
        </p:sp>
        <p:sp>
          <p:nvSpPr>
            <p:cNvPr id="20494" name="직사각형 91"/>
            <p:cNvSpPr>
              <a:spLocks noChangeArrowheads="1"/>
            </p:cNvSpPr>
            <p:nvPr/>
          </p:nvSpPr>
          <p:spPr bwMode="auto">
            <a:xfrm>
              <a:off x="6019800" y="4081046"/>
              <a:ext cx="91403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1.276</a:t>
              </a: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억</a:t>
              </a:r>
              <a:endParaRPr kumimoji="0" lang="ko-KR" altLang="en-US" sz="1600" i="1">
                <a:solidFill>
                  <a:srgbClr val="000000"/>
                </a:solidFill>
                <a:effectLst/>
                <a:ea typeface="굴림" pitchFamily="50" charset="-127"/>
              </a:endParaRPr>
            </a:p>
          </p:txBody>
        </p:sp>
        <p:sp>
          <p:nvSpPr>
            <p:cNvPr id="20495" name="직사각형 92"/>
            <p:cNvSpPr>
              <a:spLocks noChangeArrowheads="1"/>
            </p:cNvSpPr>
            <p:nvPr/>
          </p:nvSpPr>
          <p:spPr bwMode="auto">
            <a:xfrm>
              <a:off x="1962150" y="4361617"/>
              <a:ext cx="5100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</a:t>
              </a:r>
              <a:r>
                <a:rPr kumimoji="0" lang="ko-KR" altLang="en-US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억</a:t>
              </a:r>
              <a:endParaRPr kumimoji="0" lang="ko-KR" altLang="en-US" sz="1600" i="1">
                <a:solidFill>
                  <a:srgbClr val="000000"/>
                </a:solidFill>
                <a:effectLst/>
                <a:ea typeface="굴림" pitchFamily="50" charset="-127"/>
              </a:endParaRPr>
            </a:p>
          </p:txBody>
        </p:sp>
      </p:grp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19</a:t>
            </a:fld>
            <a:endParaRPr lang="en-US" altLang="ko-KR" dirty="0"/>
          </a:p>
        </p:txBody>
      </p:sp>
      <p:sp>
        <p:nvSpPr>
          <p:cNvPr id="61" name="포인트가 5개인 별 60"/>
          <p:cNvSpPr/>
          <p:nvPr/>
        </p:nvSpPr>
        <p:spPr>
          <a:xfrm>
            <a:off x="8388424" y="116632"/>
            <a:ext cx="630692" cy="630692"/>
          </a:xfrm>
          <a:prstGeom prst="star5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2744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1"/>
          <p:cNvSpPr txBox="1">
            <a:spLocks noChangeArrowheads="1"/>
          </p:cNvSpPr>
          <p:nvPr/>
        </p:nvSpPr>
        <p:spPr bwMode="auto">
          <a:xfrm>
            <a:off x="2255838" y="152400"/>
            <a:ext cx="462280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기준 화폐가치 </a:t>
            </a:r>
            <a:r>
              <a:rPr lang="en-US" altLang="ko-KR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vs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명목 화폐가치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81000" y="838200"/>
            <a:ext cx="8655496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latinLnBrk="0" hangingPunct="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2000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년도의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공원입장료는 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 이었다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342900" indent="-342900" eaLnBrk="0" latinLnBrk="0" hangingPunct="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이후 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동안 공원입장료는 매년 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5%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씩 인상되었다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342900" indent="-342900" eaLnBrk="0" latinLnBrk="0" hangingPunct="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기준연도를 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2000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년이라 가정하면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marL="342900" indent="-342900" eaLnBrk="0" latinLnBrk="0" hangingPunct="0">
              <a:lnSpc>
                <a:spcPct val="150000"/>
              </a:lnSpc>
              <a:defRPr/>
            </a:pP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	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공원입장료의 화폐가치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현금흐름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를 표현하는 방법 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 효과 반영 여부</a:t>
            </a:r>
            <a:r>
              <a:rPr kumimoji="0" lang="en-US" altLang="ko-KR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kern="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857201" y="2636912"/>
          <a:ext cx="7315199" cy="2674536"/>
        </p:xfrm>
        <a:graphic>
          <a:graphicData uri="http://schemas.openxmlformats.org/drawingml/2006/table">
            <a:tbl>
              <a:tblPr/>
              <a:tblGrid>
                <a:gridCol w="1635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0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1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601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연도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공원입장료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기준화폐가치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명목화폐가치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0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2000(</a:t>
                      </a:r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기준연도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1,000 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1,050 = 1,000(1+0.05)</a:t>
                      </a:r>
                      <a:r>
                        <a:rPr lang="en-US" altLang="ko-KR" sz="1400" b="0" i="0" u="none" strike="noStrike" baseline="30000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1,050 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0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1,103 = 1,000(1+0.05)</a:t>
                      </a:r>
                      <a:r>
                        <a:rPr lang="en-US" altLang="ko-KR" sz="1400" b="0" i="0" u="none" strike="noStrike" baseline="30000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1,103 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0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1,158 = 1,000(1+0.05)</a:t>
                      </a:r>
                      <a:r>
                        <a:rPr lang="en-US" altLang="ko-KR" sz="1400" b="0" i="0" u="none" strike="noStrike" baseline="30000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1,158 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0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1,216 = 1,000(1+0.05)</a:t>
                      </a:r>
                      <a:r>
                        <a:rPr lang="en-US" altLang="ko-KR" sz="1400" b="0" i="0" u="none" strike="noStrike" baseline="30000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1,216 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60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1,276 = 1,000(1+0.05)</a:t>
                      </a:r>
                      <a:r>
                        <a:rPr lang="en-US" altLang="ko-KR" sz="1400" b="0" i="0" u="none" strike="noStrike" baseline="30000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1,276 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60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1,340 = 1,000(1+0.05)</a:t>
                      </a:r>
                      <a:r>
                        <a:rPr lang="en-US" altLang="ko-KR" sz="1400" b="0" i="0" u="none" strike="noStrike" baseline="30000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1,340 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60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1,407 = 1,000(1+0.05)</a:t>
                      </a:r>
                      <a:r>
                        <a:rPr lang="en-US" altLang="ko-KR" sz="1400" b="0" i="0" u="none" strike="noStrike" baseline="30000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1,407 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60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1,477 = 1,000(1+0.05)</a:t>
                      </a:r>
                      <a:r>
                        <a:rPr lang="en-US" altLang="ko-KR" sz="1400" b="0" i="0" u="none" strike="noStrike" baseline="30000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1,477 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60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1,551 = 1,000(1+0.05)</a:t>
                      </a:r>
                      <a:r>
                        <a:rPr lang="en-US" altLang="ko-KR" sz="1400" b="0" i="0" u="none" strike="noStrike" baseline="30000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1,551 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60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1,629 = 1,000(1+0.05)</a:t>
                      </a:r>
                      <a:r>
                        <a:rPr lang="en-US" altLang="ko-KR" sz="1400" b="0" i="0" u="none" strike="noStrike" baseline="30000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1,629 </a:t>
                      </a:r>
                    </a:p>
                  </a:txBody>
                  <a:tcPr marL="9525" marR="9525" marT="95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>
          <a:xfrm>
            <a:off x="539552" y="5373216"/>
            <a:ext cx="807464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0" latinLnBrk="0" hangingPunct="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 화폐가치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(A</a:t>
            </a:r>
            <a:r>
              <a:rPr kumimoji="0" lang="en-US" altLang="ko-KR" kern="0" baseline="-25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돈을 </a:t>
            </a: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기준연도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의 물가로 표시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 효과 </a:t>
            </a: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제거</a:t>
            </a:r>
            <a:endParaRPr kumimoji="0" lang="en-US" altLang="ko-KR" kern="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342900" indent="-342900" eaLnBrk="0" latinLnBrk="0" hangingPunct="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 화폐가치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(A</a:t>
            </a:r>
            <a:r>
              <a:rPr kumimoji="0" lang="en-US" altLang="ko-KR" kern="0" baseline="-25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돈을 </a:t>
            </a: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해당년도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의 물가로 표시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 효과 </a:t>
            </a: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반영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10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149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899592" y="5696381"/>
            <a:ext cx="8899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ko-KR" sz="12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2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불변가격</a:t>
            </a:r>
            <a:r>
              <a:rPr kumimoji="0" lang="en-US" altLang="ko-KR" sz="12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99592" y="6108860"/>
            <a:ext cx="8899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ko-KR" sz="12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200" kern="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경상가격</a:t>
            </a:r>
            <a:r>
              <a:rPr kumimoji="0" lang="en-US" altLang="ko-KR" sz="1200" kern="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45749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20</a:t>
            </a:fld>
            <a:endParaRPr lang="en-US" altLang="ko-KR" dirty="0"/>
          </a:p>
        </p:txBody>
      </p:sp>
      <p:sp>
        <p:nvSpPr>
          <p:cNvPr id="124" name="Text Box 50"/>
          <p:cNvSpPr txBox="1">
            <a:spLocks noChangeArrowheads="1"/>
          </p:cNvSpPr>
          <p:nvPr/>
        </p:nvSpPr>
        <p:spPr bwMode="auto">
          <a:xfrm>
            <a:off x="5105400" y="9144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8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5% 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(단위: </a:t>
            </a:r>
            <a:r>
              <a:rPr kumimoji="0" lang="ko-KR" altLang="en-US" sz="18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18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5" name="Text Box 51"/>
          <p:cNvSpPr txBox="1">
            <a:spLocks noChangeArrowheads="1"/>
          </p:cNvSpPr>
          <p:nvPr/>
        </p:nvSpPr>
        <p:spPr bwMode="auto">
          <a:xfrm>
            <a:off x="1807510" y="152400"/>
            <a:ext cx="5519460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기준 화폐가치를 명목 화폐가치로 변환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611560" y="1311940"/>
          <a:ext cx="8064895" cy="4925371"/>
        </p:xfrm>
        <a:graphic>
          <a:graphicData uri="http://schemas.openxmlformats.org/drawingml/2006/table">
            <a:tbl>
              <a:tblPr firstRow="1" firstCol="1" bandRow="1"/>
              <a:tblGrid>
                <a:gridCol w="1612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HY헤드라인M"/>
                          <a:cs typeface="굴림"/>
                        </a:rPr>
                        <a:t>연도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HY헤드라인M"/>
                          <a:cs typeface="굴림"/>
                        </a:rPr>
                        <a:t>기준화폐가치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HY헤드라인M"/>
                          <a:cs typeface="굴림"/>
                        </a:rPr>
                        <a:t>변환계수식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HY헤드라인M"/>
                          <a:cs typeface="굴림"/>
                        </a:rPr>
                        <a:t>변환계수값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HY헤드라인M"/>
                          <a:cs typeface="굴림"/>
                        </a:rPr>
                        <a:t>명목화폐가치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1.0500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1.0500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2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2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1.1025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1.1025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3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3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1.1576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1.1576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4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4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1.2155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1.2155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5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5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1.2763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1.2763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6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6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1.3401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1.3401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7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7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1.4071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1.4071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8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8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1.4775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1.4775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9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9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1.5513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1.5513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10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10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1.6289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1.6289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0583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21</a:t>
            </a:fld>
            <a:endParaRPr lang="en-US" altLang="ko-KR" dirty="0"/>
          </a:p>
        </p:txBody>
      </p:sp>
      <p:sp>
        <p:nvSpPr>
          <p:cNvPr id="124" name="Text Box 50"/>
          <p:cNvSpPr txBox="1">
            <a:spLocks noChangeArrowheads="1"/>
          </p:cNvSpPr>
          <p:nvPr/>
        </p:nvSpPr>
        <p:spPr bwMode="auto">
          <a:xfrm>
            <a:off x="5105400" y="9144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8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5% 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(단위: </a:t>
            </a:r>
            <a:r>
              <a:rPr kumimoji="0" lang="ko-KR" altLang="en-US" sz="18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18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5" name="Text Box 51"/>
          <p:cNvSpPr txBox="1">
            <a:spLocks noChangeArrowheads="1"/>
          </p:cNvSpPr>
          <p:nvPr/>
        </p:nvSpPr>
        <p:spPr bwMode="auto">
          <a:xfrm>
            <a:off x="1807510" y="152400"/>
            <a:ext cx="5519460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명목 화폐가치를 기준 화폐가치로 변환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611562" y="1311940"/>
          <a:ext cx="8064895" cy="4925371"/>
        </p:xfrm>
        <a:graphic>
          <a:graphicData uri="http://schemas.openxmlformats.org/drawingml/2006/table">
            <a:tbl>
              <a:tblPr firstRow="1" firstCol="1" bandRow="1"/>
              <a:tblGrid>
                <a:gridCol w="1612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Y헤드라인M"/>
                          <a:cs typeface="굴림"/>
                        </a:rPr>
                        <a:t>연도</a:t>
                      </a:r>
                      <a:endParaRPr lang="ko-KR" sz="1800" kern="100" dirty="0"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en-US" sz="18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Y헤드라인M"/>
                          <a:cs typeface="굴림"/>
                        </a:rPr>
                        <a:t>명목</a:t>
                      </a:r>
                      <a:r>
                        <a:rPr lang="ko-KR" sz="18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Y헤드라인M"/>
                          <a:cs typeface="굴림"/>
                        </a:rPr>
                        <a:t>화폐가치</a:t>
                      </a:r>
                      <a:endParaRPr lang="ko-KR" sz="1800" kern="100" dirty="0"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Y헤드라인M"/>
                          <a:cs typeface="굴림"/>
                        </a:rPr>
                        <a:t>변환계수식</a:t>
                      </a:r>
                      <a:endParaRPr lang="ko-KR" sz="1800" kern="100"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Y헤드라인M"/>
                          <a:cs typeface="굴림"/>
                        </a:rPr>
                        <a:t>변환계수값</a:t>
                      </a:r>
                      <a:endParaRPr lang="ko-KR" sz="1800" kern="100"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en-US" sz="18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Y헤드라인M"/>
                          <a:cs typeface="굴림"/>
                        </a:rPr>
                        <a:t>기준</a:t>
                      </a:r>
                      <a:r>
                        <a:rPr lang="ko-KR" sz="18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Y헤드라인M"/>
                          <a:cs typeface="굴림"/>
                        </a:rPr>
                        <a:t>화폐가치</a:t>
                      </a:r>
                      <a:endParaRPr lang="ko-KR" sz="1800" kern="100" dirty="0"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1.0500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(P/F,5%,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0.9524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0" dirty="0">
                        <a:solidFill>
                          <a:schemeClr val="tx1"/>
                        </a:solidFill>
                        <a:effectLst/>
                        <a:latin typeface="HY헤드라인M"/>
                        <a:ea typeface="바탕체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2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1.1025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(P/F,5%,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2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0.9070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0" dirty="0">
                        <a:solidFill>
                          <a:schemeClr val="tx1"/>
                        </a:solidFill>
                        <a:effectLst/>
                        <a:latin typeface="HY헤드라인M"/>
                        <a:ea typeface="바탕체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3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1.1576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(P/F,5%,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3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0.8638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0" dirty="0">
                        <a:solidFill>
                          <a:schemeClr val="tx1"/>
                        </a:solidFill>
                        <a:effectLst/>
                        <a:latin typeface="HY헤드라인M"/>
                        <a:ea typeface="바탕체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4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1.2155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(P/F,5%,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4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0.8227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0" dirty="0">
                        <a:solidFill>
                          <a:schemeClr val="tx1"/>
                        </a:solidFill>
                        <a:effectLst/>
                        <a:latin typeface="HY헤드라인M"/>
                        <a:ea typeface="바탕체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5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1.2763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(P/F,5%,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5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0.7835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0" dirty="0">
                        <a:solidFill>
                          <a:schemeClr val="tx1"/>
                        </a:solidFill>
                        <a:effectLst/>
                        <a:latin typeface="HY헤드라인M"/>
                        <a:ea typeface="바탕체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6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1.3401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(P/F,5%,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6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0.7462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0" dirty="0">
                        <a:solidFill>
                          <a:schemeClr val="tx1"/>
                        </a:solidFill>
                        <a:effectLst/>
                        <a:latin typeface="HY헤드라인M"/>
                        <a:ea typeface="바탕체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7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1.4071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(P/F,5%,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7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0.7107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0" dirty="0">
                        <a:solidFill>
                          <a:schemeClr val="tx1"/>
                        </a:solidFill>
                        <a:effectLst/>
                        <a:latin typeface="HY헤드라인M"/>
                        <a:ea typeface="바탕체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8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1.4775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(P/F,5%,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8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0.6768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0" dirty="0">
                        <a:solidFill>
                          <a:schemeClr val="tx1"/>
                        </a:solidFill>
                        <a:effectLst/>
                        <a:latin typeface="HY헤드라인M"/>
                        <a:ea typeface="바탕체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9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1.5513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(P/F,5%,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9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0.6446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0" dirty="0">
                        <a:solidFill>
                          <a:schemeClr val="tx1"/>
                        </a:solidFill>
                        <a:effectLst/>
                        <a:latin typeface="HY헤드라인M"/>
                        <a:ea typeface="바탕체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776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10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1.6289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(P/F,5%,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10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체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0.6139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</a:t>
                      </a:r>
                      <a:endParaRPr lang="ko-KR" sz="1800" kern="0" dirty="0">
                        <a:solidFill>
                          <a:schemeClr val="tx1"/>
                        </a:solidFill>
                        <a:effectLst/>
                        <a:latin typeface="HY헤드라인M"/>
                        <a:ea typeface="바탕체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7746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  <p:sp>
        <p:nvSpPr>
          <p:cNvPr id="124" name="Text Box 50"/>
          <p:cNvSpPr txBox="1">
            <a:spLocks noChangeArrowheads="1"/>
          </p:cNvSpPr>
          <p:nvPr/>
        </p:nvSpPr>
        <p:spPr bwMode="auto">
          <a:xfrm>
            <a:off x="4355976" y="914400"/>
            <a:ext cx="45594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무인플레이션이자율 = 5% 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(단위: 억원)</a:t>
            </a:r>
            <a:endParaRPr kumimoji="0" lang="en-US" altLang="ko-KR" sz="18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5" name="Text Box 51"/>
          <p:cNvSpPr txBox="1">
            <a:spLocks noChangeArrowheads="1"/>
          </p:cNvSpPr>
          <p:nvPr/>
        </p:nvSpPr>
        <p:spPr bwMode="auto">
          <a:xfrm>
            <a:off x="2371769" y="152400"/>
            <a:ext cx="4390946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기준 화폐가치 분석－현재등가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39552" y="1484788"/>
          <a:ext cx="8064895" cy="4680516"/>
        </p:xfrm>
        <a:graphic>
          <a:graphicData uri="http://schemas.openxmlformats.org/drawingml/2006/table">
            <a:tbl>
              <a:tblPr firstRow="1" firstCol="1" bandRow="1"/>
              <a:tblGrid>
                <a:gridCol w="1612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2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3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연도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 baseline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기준화폐가치</a:t>
                      </a:r>
                      <a:endParaRPr lang="ko-KR" sz="1800" kern="0" baseline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 baseline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변환계수식</a:t>
                      </a:r>
                      <a:endParaRPr lang="ko-KR" sz="1800" kern="0" baseline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 baseline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변환계수값</a:t>
                      </a:r>
                      <a:endParaRPr lang="ko-KR" sz="1800" kern="0" baseline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 baseline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현재가치</a:t>
                      </a:r>
                      <a:endParaRPr lang="ko-KR" sz="1800" kern="0" baseline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0" baseline="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0" baseline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(P/F,5%,</a:t>
                      </a: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0.9524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0.9524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2</a:t>
                      </a:r>
                      <a:endParaRPr lang="ko-KR" sz="1800" kern="0" baseline="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(P/F,5%,</a:t>
                      </a: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2</a:t>
                      </a: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0.9070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0.9070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3</a:t>
                      </a:r>
                      <a:endParaRPr lang="ko-KR" sz="1800" kern="0" baseline="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(P/F,5%,</a:t>
                      </a: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3</a:t>
                      </a: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0.8638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0.8638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4</a:t>
                      </a:r>
                      <a:endParaRPr lang="ko-KR" sz="1800" kern="0" baseline="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(P/F,5%,</a:t>
                      </a: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4</a:t>
                      </a: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0.8227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0.8227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5</a:t>
                      </a:r>
                      <a:endParaRPr lang="ko-KR" sz="1800" kern="0" baseline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(P/F,5%,</a:t>
                      </a: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5</a:t>
                      </a: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0.7835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0.7835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6</a:t>
                      </a:r>
                      <a:endParaRPr lang="ko-KR" sz="1800" kern="0" baseline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(P/F,5%,</a:t>
                      </a: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6</a:t>
                      </a: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0.7462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0.7462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7</a:t>
                      </a:r>
                      <a:endParaRPr lang="ko-KR" sz="1800" kern="0" baseline="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(P/F,5%,</a:t>
                      </a: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7</a:t>
                      </a: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0.7107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0.7107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8</a:t>
                      </a:r>
                      <a:endParaRPr lang="ko-KR" sz="1800" kern="0" baseline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0" baseline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(P/F,5%,</a:t>
                      </a: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8</a:t>
                      </a: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0.6768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0.6768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9</a:t>
                      </a:r>
                      <a:endParaRPr lang="ko-KR" sz="1800" kern="0" baseline="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0" baseline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(P/F,5%,</a:t>
                      </a: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9</a:t>
                      </a: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0.6446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0.6446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10</a:t>
                      </a:r>
                      <a:endParaRPr lang="ko-KR" sz="1800" kern="0" baseline="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0" baseline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(P/F,5%,</a:t>
                      </a: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10</a:t>
                      </a: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0.6139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0.6139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0043">
                <a:tc gridSpan="4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합계</a:t>
                      </a:r>
                      <a:r>
                        <a:rPr 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 = P</a:t>
                      </a:r>
                      <a:r>
                        <a:rPr lang="ko-KR" alt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 </a:t>
                      </a:r>
                      <a:r>
                        <a:rPr lang="en-US" altLang="ko-KR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</a:t>
                      </a:r>
                      <a:r>
                        <a:rPr lang="ko-KR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현재등가</a:t>
                      </a:r>
                      <a:r>
                        <a:rPr lang="en-US" altLang="ko-KR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7.72</a:t>
                      </a:r>
                      <a:endParaRPr lang="ko-KR" sz="1800" kern="0" baseline="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4198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23</a:t>
            </a:fld>
            <a:endParaRPr lang="en-US" altLang="ko-KR" dirty="0"/>
          </a:p>
        </p:txBody>
      </p:sp>
      <p:sp>
        <p:nvSpPr>
          <p:cNvPr id="124" name="Text Box 50"/>
          <p:cNvSpPr txBox="1">
            <a:spLocks noChangeArrowheads="1"/>
          </p:cNvSpPr>
          <p:nvPr/>
        </p:nvSpPr>
        <p:spPr bwMode="auto">
          <a:xfrm>
            <a:off x="2483768" y="914400"/>
            <a:ext cx="64316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50000"/>
              </a:spcBef>
              <a:buNone/>
            </a:pPr>
            <a:r>
              <a:rPr kumimoji="0" lang="ko-KR" altLang="en-US" sz="1800" dirty="0">
                <a:effectLst/>
                <a:latin typeface="HY헤드라인M" pitchFamily="18" charset="-127"/>
                <a:ea typeface="HY헤드라인M" pitchFamily="18" charset="-127"/>
              </a:rPr>
              <a:t>시장이자율 = </a:t>
            </a:r>
            <a:r>
              <a:rPr kumimoji="0" lang="en-US" altLang="ko-KR" sz="1800" dirty="0">
                <a:effectLst/>
                <a:latin typeface="HY헤드라인M" pitchFamily="18" charset="-127"/>
                <a:ea typeface="HY헤드라인M" pitchFamily="18" charset="-127"/>
              </a:rPr>
              <a:t>5% + 5% + 0.25% =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10.25%</a:t>
            </a:r>
            <a:r>
              <a:rPr kumimoji="0" lang="ko-KR" altLang="en-US" sz="1800" dirty="0">
                <a:effectLst/>
                <a:latin typeface="HY헤드라인M" pitchFamily="18" charset="-127"/>
                <a:ea typeface="HY헤드라인M" pitchFamily="18" charset="-127"/>
              </a:rPr>
              <a:t> (단위: </a:t>
            </a:r>
            <a:r>
              <a:rPr kumimoji="0" lang="ko-KR" altLang="en-US" sz="1800" dirty="0" err="1">
                <a:effectLst/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kumimoji="0" lang="ko-KR" altLang="en-US" sz="1800" dirty="0"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1800" dirty="0"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5" name="Text Box 51"/>
          <p:cNvSpPr txBox="1">
            <a:spLocks noChangeArrowheads="1"/>
          </p:cNvSpPr>
          <p:nvPr/>
        </p:nvSpPr>
        <p:spPr bwMode="auto">
          <a:xfrm>
            <a:off x="2371769" y="152400"/>
            <a:ext cx="4390946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명목 화폐가치 분석－현재등가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39552" y="1484788"/>
          <a:ext cx="8064895" cy="4680516"/>
        </p:xfrm>
        <a:graphic>
          <a:graphicData uri="http://schemas.openxmlformats.org/drawingml/2006/table">
            <a:tbl>
              <a:tblPr firstRow="1" firstCol="1" bandRow="1"/>
              <a:tblGrid>
                <a:gridCol w="1612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2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3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연도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명목</a:t>
                      </a:r>
                      <a:r>
                        <a:rPr 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화폐가치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변환계수식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변환계수값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현재가치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1.0500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(P/F,10.25%,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0.9070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0.9524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2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1.1025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2</a:t>
                      </a: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0.8227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0.9070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3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1.1576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3</a:t>
                      </a: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0.7462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0.8638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4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1.2155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4</a:t>
                      </a: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0.6768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0.8227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5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1.2763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5</a:t>
                      </a: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0.6139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0.7835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6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1.3401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6</a:t>
                      </a: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0.5568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0.7462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7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1.4071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7</a:t>
                      </a: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0.5051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0.7107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8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1.4775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8</a:t>
                      </a: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0.4581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0.6768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9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1.5513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9</a:t>
                      </a: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0.4155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0.6446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04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10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1.6289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(P/F,10.25%,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10</a:t>
                      </a: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0.3769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0.6139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0043">
                <a:tc gridSpan="4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ko-KR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합계</a:t>
                      </a:r>
                      <a:r>
                        <a:rPr lang="en-US" altLang="ko-KR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 = P</a:t>
                      </a:r>
                      <a:r>
                        <a:rPr lang="ko-KR" alt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 </a:t>
                      </a:r>
                      <a:r>
                        <a:rPr lang="en-US" altLang="ko-KR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</a:t>
                      </a:r>
                      <a:r>
                        <a:rPr lang="ko-KR" altLang="ko-KR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현재등가</a:t>
                      </a:r>
                      <a:r>
                        <a:rPr lang="en-US" altLang="ko-KR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7.72</a:t>
                      </a:r>
                      <a:endParaRPr lang="ko-KR" sz="1800" kern="0" baseline="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664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24</a:t>
            </a:fld>
            <a:endParaRPr lang="en-US" altLang="ko-KR" dirty="0"/>
          </a:p>
        </p:txBody>
      </p:sp>
      <p:sp>
        <p:nvSpPr>
          <p:cNvPr id="124" name="Text Box 50"/>
          <p:cNvSpPr txBox="1">
            <a:spLocks noChangeArrowheads="1"/>
          </p:cNvSpPr>
          <p:nvPr/>
        </p:nvSpPr>
        <p:spPr bwMode="auto">
          <a:xfrm>
            <a:off x="4355976" y="914400"/>
            <a:ext cx="45594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무인플레이션이자율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5%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(단위: </a:t>
            </a:r>
            <a:r>
              <a:rPr kumimoji="0" lang="ko-KR" altLang="en-US" sz="18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18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5" name="Text Box 51"/>
          <p:cNvSpPr txBox="1">
            <a:spLocks noChangeArrowheads="1"/>
          </p:cNvSpPr>
          <p:nvPr/>
        </p:nvSpPr>
        <p:spPr bwMode="auto">
          <a:xfrm>
            <a:off x="2371769" y="152400"/>
            <a:ext cx="4390946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기준 화폐가치 분석－미래등가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39552" y="1484788"/>
          <a:ext cx="8064895" cy="3672408"/>
        </p:xfrm>
        <a:graphic>
          <a:graphicData uri="http://schemas.openxmlformats.org/drawingml/2006/table">
            <a:tbl>
              <a:tblPr firstRow="1" firstCol="1" bandRow="1"/>
              <a:tblGrid>
                <a:gridCol w="1612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2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3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연도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기준화폐가치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변환계수식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변환계수값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미래</a:t>
                      </a:r>
                      <a:r>
                        <a:rPr 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가치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9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1.5513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1.5513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2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8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1.4775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1.4775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3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7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1.4071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1.4071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4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6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1.3401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1.3401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5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5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1.2763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1.2763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6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4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1.2155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1.2155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7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3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1.1576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1.1576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8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2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1.1025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1.1025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9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1.0500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1.0500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10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(F/P,5%,</a:t>
                      </a: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0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1.0000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1.0000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6034">
                <a:tc gridSpan="4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합계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 = F</a:t>
                      </a:r>
                      <a:r>
                        <a:rPr lang="ko-KR" altLang="en-US" sz="1800" kern="0" baseline="-250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기준</a:t>
                      </a:r>
                      <a:r>
                        <a:rPr lang="ko-KR" alt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 </a:t>
                      </a:r>
                      <a:r>
                        <a:rPr lang="en-US" altLang="ko-KR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</a:t>
                      </a:r>
                      <a:r>
                        <a:rPr lang="ko-KR" alt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미래</a:t>
                      </a:r>
                      <a:r>
                        <a:rPr lang="ko-KR" altLang="ko-KR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등가</a:t>
                      </a:r>
                      <a:r>
                        <a:rPr lang="en-US" altLang="ko-KR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100" baseline="-250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12.58</a:t>
                      </a:r>
                      <a:endParaRPr lang="ko-KR" alt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480026" y="5301208"/>
            <a:ext cx="6174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kern="100" dirty="0">
                <a:solidFill>
                  <a:srgbClr val="FF0000"/>
                </a:solidFill>
                <a:effectLst/>
                <a:latin typeface="HY헤드라인M"/>
                <a:ea typeface="맑은 고딕" panose="020B0503020000020004" pitchFamily="50" charset="-127"/>
                <a:cs typeface="Times New Roman"/>
              </a:rPr>
              <a:t>F</a:t>
            </a:r>
            <a:r>
              <a:rPr lang="ko-KR" altLang="ko-KR" kern="100" baseline="-2500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HY헤드라인M"/>
                <a:cs typeface="Times New Roman"/>
              </a:rPr>
              <a:t>기준</a:t>
            </a:r>
            <a:r>
              <a:rPr lang="en-US" altLang="ko-KR" kern="100" dirty="0">
                <a:solidFill>
                  <a:srgbClr val="FF0000"/>
                </a:solidFill>
                <a:effectLst/>
                <a:latin typeface="HY헤드라인M"/>
                <a:ea typeface="맑은 고딕" panose="020B0503020000020004" pitchFamily="50" charset="-127"/>
                <a:cs typeface="Times New Roman"/>
              </a:rPr>
              <a:t> = P(F/P,5%,10) = 7.72(1.6289) = 12.58</a:t>
            </a:r>
            <a:r>
              <a:rPr lang="ko-KR" altLang="ko-KR" kern="100" dirty="0" err="1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HY헤드라인M"/>
                <a:cs typeface="Times New Roman"/>
              </a:rPr>
              <a:t>억원</a:t>
            </a:r>
            <a:endParaRPr lang="en-US" altLang="ko-KR" kern="100" dirty="0">
              <a:solidFill>
                <a:srgbClr val="FF0000"/>
              </a:solidFill>
              <a:effectLst/>
              <a:latin typeface="맑은 고딕" panose="020B0503020000020004" pitchFamily="50" charset="-127"/>
              <a:ea typeface="HY헤드라인M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248967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25</a:t>
            </a:fld>
            <a:endParaRPr lang="en-US" altLang="ko-KR" dirty="0"/>
          </a:p>
        </p:txBody>
      </p:sp>
      <p:sp>
        <p:nvSpPr>
          <p:cNvPr id="124" name="Text Box 50"/>
          <p:cNvSpPr txBox="1">
            <a:spLocks noChangeArrowheads="1"/>
          </p:cNvSpPr>
          <p:nvPr/>
        </p:nvSpPr>
        <p:spPr bwMode="auto">
          <a:xfrm>
            <a:off x="2483768" y="914400"/>
            <a:ext cx="64316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50000"/>
              </a:spcBef>
              <a:buNone/>
            </a:pP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시장이자율 =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5% + 5% + 0.25% = 10.25%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800" dirty="0">
                <a:effectLst/>
                <a:latin typeface="HY헤드라인M" pitchFamily="18" charset="-127"/>
                <a:ea typeface="HY헤드라인M" pitchFamily="18" charset="-127"/>
              </a:rPr>
              <a:t>(단위: </a:t>
            </a:r>
            <a:r>
              <a:rPr kumimoji="0" lang="ko-KR" altLang="en-US" sz="1800" dirty="0" err="1">
                <a:effectLst/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kumimoji="0" lang="ko-KR" altLang="en-US" sz="1800" dirty="0"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1800" dirty="0"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5" name="Text Box 51"/>
          <p:cNvSpPr txBox="1">
            <a:spLocks noChangeArrowheads="1"/>
          </p:cNvSpPr>
          <p:nvPr/>
        </p:nvSpPr>
        <p:spPr bwMode="auto">
          <a:xfrm>
            <a:off x="2371769" y="152400"/>
            <a:ext cx="4390946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명목 화폐가치 분석－미래등가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39552" y="1484788"/>
          <a:ext cx="8064895" cy="3672408"/>
        </p:xfrm>
        <a:graphic>
          <a:graphicData uri="http://schemas.openxmlformats.org/drawingml/2006/table">
            <a:tbl>
              <a:tblPr firstRow="1" firstCol="1" bandRow="1"/>
              <a:tblGrid>
                <a:gridCol w="1612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2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3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연도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명목</a:t>
                      </a:r>
                      <a:r>
                        <a:rPr 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화폐가치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변환계수식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변환계수값</a:t>
                      </a:r>
                      <a:endParaRPr lang="ko-KR" sz="1800" kern="10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alt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미래</a:t>
                      </a:r>
                      <a:r>
                        <a:rPr lang="ko-KR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가치</a:t>
                      </a:r>
                      <a:endParaRPr lang="ko-KR" sz="1800" kern="1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1.0500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9</a:t>
                      </a:r>
                      <a:r>
                        <a:rPr lang="en-US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0" spc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2.4066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2.5270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2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1.1025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8</a:t>
                      </a: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0" spc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2.1829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2.4066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3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1.1576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7</a:t>
                      </a: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0" spc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1.9799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2.2920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4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1.2155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6</a:t>
                      </a: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0" spc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1.7959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2.1829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5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1.2763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5</a:t>
                      </a: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0" spc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1.6289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2.0790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6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1.3401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4</a:t>
                      </a: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0" spc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1.4775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1.9799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7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1.4071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3</a:t>
                      </a: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0" spc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1.3401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1.8856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8</a:t>
                      </a:r>
                      <a:endParaRPr lang="ko-KR" sz="1800" kern="10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1.4775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(F/P,10.25%,</a:t>
                      </a: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2</a:t>
                      </a: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0" spc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1.2155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1.7959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9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1.5513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(F/P,10.25%,</a:t>
                      </a:r>
                      <a:r>
                        <a:rPr kumimoji="0" lang="en-US" altLang="ko-KR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</a:t>
                      </a: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0" spc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1.1025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1.7103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10</a:t>
                      </a:r>
                      <a:endParaRPr 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/>
                          <a:ea typeface="바탕체"/>
                          <a:cs typeface="굴림"/>
                        </a:rPr>
                        <a:t>1.6289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(F/P,10.25%,</a:t>
                      </a:r>
                      <a:r>
                        <a:rPr lang="en-US" altLang="ko-KR" sz="1800" kern="0" spc="0" baseline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0</a:t>
                      </a:r>
                      <a:r>
                        <a:rPr lang="en-US" altLang="ko-KR" sz="1800" kern="0" spc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altLang="ko-KR" sz="1800" kern="0" spc="0" baseline="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굴림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1.0000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1.6289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6034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합계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 = F</a:t>
                      </a:r>
                      <a:r>
                        <a:rPr lang="ko-KR" altLang="en-US" sz="1800" kern="0" baseline="-250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명목</a:t>
                      </a:r>
                      <a:r>
                        <a:rPr lang="ko-KR" altLang="en-US" sz="1800" kern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 </a:t>
                      </a:r>
                      <a:r>
                        <a:rPr lang="en-US" altLang="ko-KR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(</a:t>
                      </a:r>
                      <a:r>
                        <a:rPr lang="ko-KR" altLang="en-US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미래</a:t>
                      </a:r>
                      <a:r>
                        <a:rPr lang="ko-KR" altLang="ko-KR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등가</a:t>
                      </a:r>
                      <a:r>
                        <a:rPr lang="en-US" altLang="ko-KR" sz="1800" kern="0" baseline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)</a:t>
                      </a:r>
                      <a:endParaRPr lang="ko-KR" sz="1800" kern="100" baseline="-250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굴림"/>
                        </a:rPr>
                        <a:t>20.49</a:t>
                      </a:r>
                      <a:endParaRPr lang="ko-KR" altLang="ko-KR" sz="1800" kern="100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480026" y="5301208"/>
            <a:ext cx="6174432" cy="858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kern="10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  <a:cs typeface="Times New Roman"/>
              </a:rPr>
              <a:t>F</a:t>
            </a:r>
            <a:r>
              <a:rPr lang="ko-KR" altLang="ko-KR" kern="100" baseline="-2500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  <a:cs typeface="Times New Roman"/>
              </a:rPr>
              <a:t>명목</a:t>
            </a:r>
            <a:r>
              <a:rPr lang="en-US" altLang="ko-KR" kern="10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  <a:cs typeface="Times New Roman"/>
              </a:rPr>
              <a:t> = P(F/P,10.25%,10) = 7.72(2.6533) = 20.49</a:t>
            </a:r>
            <a:r>
              <a:rPr lang="ko-KR" altLang="ko-KR" kern="100" dirty="0" err="1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  <a:cs typeface="Times New Roman"/>
              </a:rPr>
              <a:t>억원</a:t>
            </a:r>
            <a:endParaRPr lang="en-US" altLang="ko-KR" kern="100" dirty="0">
              <a:solidFill>
                <a:srgbClr val="FF0000"/>
              </a:solidFill>
              <a:effectLst/>
              <a:latin typeface="HY헤드라인M" panose="02030600000101010101" pitchFamily="18" charset="-127"/>
              <a:ea typeface="HY헤드라인M" panose="02030600000101010101" pitchFamily="18" charset="-127"/>
              <a:cs typeface="Times New Roman"/>
            </a:endParaRPr>
          </a:p>
          <a:p>
            <a:pPr algn="ctr">
              <a:lnSpc>
                <a:spcPct val="150000"/>
              </a:lnSpc>
            </a:pPr>
            <a:r>
              <a:rPr lang="en-US" altLang="ko-KR" kern="10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  <a:cs typeface="Times New Roman"/>
              </a:rPr>
              <a:t>F</a:t>
            </a:r>
            <a:r>
              <a:rPr lang="ko-KR" altLang="ko-KR" kern="100" baseline="-2500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  <a:cs typeface="Times New Roman"/>
              </a:rPr>
              <a:t>명목</a:t>
            </a:r>
            <a:r>
              <a:rPr lang="en-US" altLang="ko-KR" kern="10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  <a:cs typeface="Times New Roman"/>
              </a:rPr>
              <a:t> = F</a:t>
            </a:r>
            <a:r>
              <a:rPr lang="ko-KR" altLang="ko-KR" kern="100" baseline="-2500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  <a:cs typeface="Times New Roman"/>
              </a:rPr>
              <a:t>기준</a:t>
            </a:r>
            <a:r>
              <a:rPr lang="en-US" altLang="ko-KR" kern="10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  <a:cs typeface="Times New Roman"/>
              </a:rPr>
              <a:t>(F/P,</a:t>
            </a:r>
            <a:r>
              <a:rPr lang="ko-KR" altLang="en-US" kern="10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  <a:cs typeface="Times New Roman"/>
              </a:rPr>
              <a:t>５</a:t>
            </a:r>
            <a:r>
              <a:rPr lang="en-US" altLang="ko-KR" kern="10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  <a:cs typeface="Times New Roman"/>
              </a:rPr>
              <a:t>%,10) = 12.58(</a:t>
            </a:r>
            <a:r>
              <a:rPr lang="en-US" altLang="ko-KR" kern="100" dirty="0">
                <a:solidFill>
                  <a:srgbClr val="FF0000"/>
                </a:solidFill>
                <a:effectLst/>
                <a:latin typeface="HY헤드라인M"/>
                <a:ea typeface="맑은 고딕" panose="020B0503020000020004" pitchFamily="50" charset="-127"/>
                <a:cs typeface="Times New Roman"/>
              </a:rPr>
              <a:t>1.6289</a:t>
            </a:r>
            <a:r>
              <a:rPr lang="en-US" altLang="ko-KR" kern="10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  <a:cs typeface="Times New Roman"/>
              </a:rPr>
              <a:t>) = 20.49</a:t>
            </a:r>
            <a:r>
              <a:rPr lang="ko-KR" altLang="ko-KR" kern="100" dirty="0" err="1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  <a:cs typeface="Times New Roman"/>
              </a:rPr>
              <a:t>억원</a:t>
            </a:r>
            <a:endParaRPr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80874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81000" y="152400"/>
            <a:ext cx="1825625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경제적 등가</a:t>
            </a:r>
          </a:p>
        </p:txBody>
      </p:sp>
      <p:grpSp>
        <p:nvGrpSpPr>
          <p:cNvPr id="21507" name="그룹 83"/>
          <p:cNvGrpSpPr>
            <a:grpSpLocks/>
          </p:cNvGrpSpPr>
          <p:nvPr/>
        </p:nvGrpSpPr>
        <p:grpSpPr bwMode="auto">
          <a:xfrm>
            <a:off x="457200" y="1719263"/>
            <a:ext cx="3733800" cy="795337"/>
            <a:chOff x="457200" y="3886200"/>
            <a:chExt cx="3733800" cy="795754"/>
          </a:xfrm>
        </p:grpSpPr>
        <p:cxnSp>
          <p:nvCxnSpPr>
            <p:cNvPr id="21604" name="직선 화살표 연결선 38"/>
            <p:cNvCxnSpPr>
              <a:cxnSpLocks noChangeShapeType="1"/>
            </p:cNvCxnSpPr>
            <p:nvPr/>
          </p:nvCxnSpPr>
          <p:spPr bwMode="auto">
            <a:xfrm>
              <a:off x="609600" y="4343400"/>
              <a:ext cx="35814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1605" name="그룹 48"/>
            <p:cNvGrpSpPr>
              <a:grpSpLocks/>
            </p:cNvGrpSpPr>
            <p:nvPr/>
          </p:nvGrpSpPr>
          <p:grpSpPr bwMode="auto">
            <a:xfrm>
              <a:off x="990600" y="3886200"/>
              <a:ext cx="2743200" cy="457200"/>
              <a:chOff x="990600" y="3886200"/>
              <a:chExt cx="2743200" cy="457200"/>
            </a:xfrm>
          </p:grpSpPr>
          <p:cxnSp>
            <p:nvCxnSpPr>
              <p:cNvPr id="21617" name="직선 화살표 연결선 51"/>
              <p:cNvCxnSpPr>
                <a:cxnSpLocks noChangeShapeType="1"/>
              </p:cNvCxnSpPr>
              <p:nvPr/>
            </p:nvCxnSpPr>
            <p:spPr bwMode="auto">
              <a:xfrm flipV="1">
                <a:off x="990600" y="3886200"/>
                <a:ext cx="0" cy="4572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618" name="직선 화살표 연결선 52"/>
              <p:cNvCxnSpPr>
                <a:cxnSpLocks noChangeShapeType="1"/>
              </p:cNvCxnSpPr>
              <p:nvPr/>
            </p:nvCxnSpPr>
            <p:spPr bwMode="auto">
              <a:xfrm flipV="1">
                <a:off x="1295400" y="3886200"/>
                <a:ext cx="0" cy="4572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619" name="직선 화살표 연결선 53"/>
              <p:cNvCxnSpPr>
                <a:cxnSpLocks noChangeShapeType="1"/>
              </p:cNvCxnSpPr>
              <p:nvPr/>
            </p:nvCxnSpPr>
            <p:spPr bwMode="auto">
              <a:xfrm flipV="1">
                <a:off x="1600200" y="3886200"/>
                <a:ext cx="0" cy="4572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620" name="직선 화살표 연결선 54"/>
              <p:cNvCxnSpPr>
                <a:cxnSpLocks noChangeShapeType="1"/>
              </p:cNvCxnSpPr>
              <p:nvPr/>
            </p:nvCxnSpPr>
            <p:spPr bwMode="auto">
              <a:xfrm flipV="1">
                <a:off x="1905000" y="3886200"/>
                <a:ext cx="0" cy="4572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621" name="직선 화살표 연결선 55"/>
              <p:cNvCxnSpPr>
                <a:cxnSpLocks noChangeShapeType="1"/>
              </p:cNvCxnSpPr>
              <p:nvPr/>
            </p:nvCxnSpPr>
            <p:spPr bwMode="auto">
              <a:xfrm flipV="1">
                <a:off x="2209800" y="3886200"/>
                <a:ext cx="0" cy="4572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622" name="직선 화살표 연결선 56"/>
              <p:cNvCxnSpPr>
                <a:cxnSpLocks noChangeShapeType="1"/>
              </p:cNvCxnSpPr>
              <p:nvPr/>
            </p:nvCxnSpPr>
            <p:spPr bwMode="auto">
              <a:xfrm flipV="1">
                <a:off x="2514600" y="3886200"/>
                <a:ext cx="0" cy="4572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623" name="직선 화살표 연결선 57"/>
              <p:cNvCxnSpPr>
                <a:cxnSpLocks noChangeShapeType="1"/>
              </p:cNvCxnSpPr>
              <p:nvPr/>
            </p:nvCxnSpPr>
            <p:spPr bwMode="auto">
              <a:xfrm flipV="1">
                <a:off x="2819400" y="3886200"/>
                <a:ext cx="0" cy="4572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624" name="직선 화살표 연결선 58"/>
              <p:cNvCxnSpPr>
                <a:cxnSpLocks noChangeShapeType="1"/>
              </p:cNvCxnSpPr>
              <p:nvPr/>
            </p:nvCxnSpPr>
            <p:spPr bwMode="auto">
              <a:xfrm flipV="1">
                <a:off x="3124200" y="3886200"/>
                <a:ext cx="0" cy="4572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625" name="직선 화살표 연결선 59"/>
              <p:cNvCxnSpPr>
                <a:cxnSpLocks noChangeShapeType="1"/>
              </p:cNvCxnSpPr>
              <p:nvPr/>
            </p:nvCxnSpPr>
            <p:spPr bwMode="auto">
              <a:xfrm flipV="1">
                <a:off x="3429000" y="3886200"/>
                <a:ext cx="0" cy="4572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626" name="직선 화살표 연결선 60"/>
              <p:cNvCxnSpPr>
                <a:cxnSpLocks noChangeShapeType="1"/>
              </p:cNvCxnSpPr>
              <p:nvPr/>
            </p:nvCxnSpPr>
            <p:spPr bwMode="auto">
              <a:xfrm flipV="1">
                <a:off x="3733800" y="3886200"/>
                <a:ext cx="0" cy="4572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1606" name="TextBox 40"/>
            <p:cNvSpPr txBox="1">
              <a:spLocks noChangeArrowheads="1"/>
            </p:cNvSpPr>
            <p:nvPr/>
          </p:nvSpPr>
          <p:spPr bwMode="auto">
            <a:xfrm>
              <a:off x="838200" y="4343400"/>
              <a:ext cx="3048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</a:t>
              </a:r>
              <a:endPara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21607" name="TextBox 41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3048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2</a:t>
              </a:r>
              <a:endPara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21608" name="TextBox 42"/>
            <p:cNvSpPr txBox="1">
              <a:spLocks noChangeArrowheads="1"/>
            </p:cNvSpPr>
            <p:nvPr/>
          </p:nvSpPr>
          <p:spPr bwMode="auto">
            <a:xfrm>
              <a:off x="1447800" y="4343400"/>
              <a:ext cx="3048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</a:t>
              </a:r>
              <a:endPara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21609" name="TextBox 43"/>
            <p:cNvSpPr txBox="1">
              <a:spLocks noChangeArrowheads="1"/>
            </p:cNvSpPr>
            <p:nvPr/>
          </p:nvSpPr>
          <p:spPr bwMode="auto">
            <a:xfrm>
              <a:off x="1752600" y="4343400"/>
              <a:ext cx="3048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4</a:t>
              </a:r>
              <a:endPara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21610" name="TextBox 44"/>
            <p:cNvSpPr txBox="1">
              <a:spLocks noChangeArrowheads="1"/>
            </p:cNvSpPr>
            <p:nvPr/>
          </p:nvSpPr>
          <p:spPr bwMode="auto">
            <a:xfrm>
              <a:off x="2057400" y="4343400"/>
              <a:ext cx="3048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</a:t>
              </a:r>
              <a:endPara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21611" name="TextBox 45"/>
            <p:cNvSpPr txBox="1">
              <a:spLocks noChangeArrowheads="1"/>
            </p:cNvSpPr>
            <p:nvPr/>
          </p:nvSpPr>
          <p:spPr bwMode="auto">
            <a:xfrm>
              <a:off x="2362200" y="4343400"/>
              <a:ext cx="3048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6</a:t>
              </a:r>
              <a:endPara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21612" name="TextBox 46"/>
            <p:cNvSpPr txBox="1">
              <a:spLocks noChangeArrowheads="1"/>
            </p:cNvSpPr>
            <p:nvPr/>
          </p:nvSpPr>
          <p:spPr bwMode="auto">
            <a:xfrm>
              <a:off x="2667000" y="4343400"/>
              <a:ext cx="3048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7</a:t>
              </a:r>
              <a:endPara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21613" name="TextBox 47"/>
            <p:cNvSpPr txBox="1">
              <a:spLocks noChangeArrowheads="1"/>
            </p:cNvSpPr>
            <p:nvPr/>
          </p:nvSpPr>
          <p:spPr bwMode="auto">
            <a:xfrm>
              <a:off x="2971800" y="4343400"/>
              <a:ext cx="3048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8</a:t>
              </a:r>
              <a:endPara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21614" name="TextBox 35"/>
            <p:cNvSpPr txBox="1">
              <a:spLocks noChangeArrowheads="1"/>
            </p:cNvSpPr>
            <p:nvPr/>
          </p:nvSpPr>
          <p:spPr bwMode="auto">
            <a:xfrm>
              <a:off x="3276600" y="4343400"/>
              <a:ext cx="3048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9</a:t>
              </a:r>
              <a:endPara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21615" name="TextBox 49"/>
            <p:cNvSpPr txBox="1">
              <a:spLocks noChangeArrowheads="1"/>
            </p:cNvSpPr>
            <p:nvPr/>
          </p:nvSpPr>
          <p:spPr bwMode="auto">
            <a:xfrm>
              <a:off x="3505200" y="4343400"/>
              <a:ext cx="457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10</a:t>
              </a:r>
              <a:endPara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21616" name="TextBox 50"/>
            <p:cNvSpPr txBox="1">
              <a:spLocks noChangeArrowheads="1"/>
            </p:cNvSpPr>
            <p:nvPr/>
          </p:nvSpPr>
          <p:spPr bwMode="auto">
            <a:xfrm>
              <a:off x="457200" y="4343400"/>
              <a:ext cx="3048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ko-KR" sz="16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0</a:t>
              </a:r>
              <a:endPara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cxnSp>
        <p:nvCxnSpPr>
          <p:cNvPr id="21508" name="직선 화살표 연결선 16"/>
          <p:cNvCxnSpPr>
            <a:cxnSpLocks noChangeShapeType="1"/>
          </p:cNvCxnSpPr>
          <p:nvPr/>
        </p:nvCxnSpPr>
        <p:spPr bwMode="auto">
          <a:xfrm>
            <a:off x="4876800" y="2176463"/>
            <a:ext cx="3581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1509" name="그룹 120"/>
          <p:cNvGrpSpPr>
            <a:grpSpLocks/>
          </p:cNvGrpSpPr>
          <p:nvPr/>
        </p:nvGrpSpPr>
        <p:grpSpPr bwMode="auto">
          <a:xfrm>
            <a:off x="5257800" y="1033463"/>
            <a:ext cx="2743200" cy="1143000"/>
            <a:chOff x="5257800" y="1033046"/>
            <a:chExt cx="2743200" cy="1143000"/>
          </a:xfrm>
        </p:grpSpPr>
        <p:cxnSp>
          <p:nvCxnSpPr>
            <p:cNvPr id="21594" name="직선 화살표 연결선 17"/>
            <p:cNvCxnSpPr>
              <a:cxnSpLocks noChangeShapeType="1"/>
            </p:cNvCxnSpPr>
            <p:nvPr/>
          </p:nvCxnSpPr>
          <p:spPr bwMode="auto">
            <a:xfrm flipV="1">
              <a:off x="5257800" y="1718846"/>
              <a:ext cx="0" cy="4572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95" name="직선 화살표 연결선 18"/>
            <p:cNvCxnSpPr>
              <a:cxnSpLocks noChangeShapeType="1"/>
            </p:cNvCxnSpPr>
            <p:nvPr/>
          </p:nvCxnSpPr>
          <p:spPr bwMode="auto">
            <a:xfrm flipV="1">
              <a:off x="5562600" y="1642646"/>
              <a:ext cx="0" cy="5334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96" name="직선 화살표 연결선 19"/>
            <p:cNvCxnSpPr>
              <a:cxnSpLocks noChangeShapeType="1"/>
            </p:cNvCxnSpPr>
            <p:nvPr/>
          </p:nvCxnSpPr>
          <p:spPr bwMode="auto">
            <a:xfrm flipV="1">
              <a:off x="5867400" y="1566446"/>
              <a:ext cx="0" cy="6096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97" name="직선 화살표 연결선 20"/>
            <p:cNvCxnSpPr>
              <a:cxnSpLocks noChangeShapeType="1"/>
            </p:cNvCxnSpPr>
            <p:nvPr/>
          </p:nvCxnSpPr>
          <p:spPr bwMode="auto">
            <a:xfrm flipV="1">
              <a:off x="6172200" y="1490246"/>
              <a:ext cx="0" cy="6858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98" name="직선 화살표 연결선 21"/>
            <p:cNvCxnSpPr>
              <a:cxnSpLocks noChangeShapeType="1"/>
            </p:cNvCxnSpPr>
            <p:nvPr/>
          </p:nvCxnSpPr>
          <p:spPr bwMode="auto">
            <a:xfrm flipV="1">
              <a:off x="6477000" y="1414046"/>
              <a:ext cx="0" cy="7620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99" name="직선 화살표 연결선 22"/>
            <p:cNvCxnSpPr>
              <a:cxnSpLocks noChangeShapeType="1"/>
            </p:cNvCxnSpPr>
            <p:nvPr/>
          </p:nvCxnSpPr>
          <p:spPr bwMode="auto">
            <a:xfrm flipV="1">
              <a:off x="6781800" y="1337846"/>
              <a:ext cx="0" cy="8382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00" name="직선 화살표 연결선 23"/>
            <p:cNvCxnSpPr>
              <a:cxnSpLocks noChangeShapeType="1"/>
            </p:cNvCxnSpPr>
            <p:nvPr/>
          </p:nvCxnSpPr>
          <p:spPr bwMode="auto">
            <a:xfrm flipV="1">
              <a:off x="7086600" y="1261646"/>
              <a:ext cx="0" cy="9144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01" name="직선 화살표 연결선 24"/>
            <p:cNvCxnSpPr>
              <a:cxnSpLocks noChangeShapeType="1"/>
            </p:cNvCxnSpPr>
            <p:nvPr/>
          </p:nvCxnSpPr>
          <p:spPr bwMode="auto">
            <a:xfrm flipV="1">
              <a:off x="7391400" y="1185446"/>
              <a:ext cx="0" cy="9906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02" name="직선 화살표 연결선 25"/>
            <p:cNvCxnSpPr>
              <a:cxnSpLocks noChangeShapeType="1"/>
            </p:cNvCxnSpPr>
            <p:nvPr/>
          </p:nvCxnSpPr>
          <p:spPr bwMode="auto">
            <a:xfrm flipV="1">
              <a:off x="7696200" y="1109246"/>
              <a:ext cx="0" cy="10668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03" name="직선 화살표 연결선 26"/>
            <p:cNvCxnSpPr>
              <a:cxnSpLocks noChangeShapeType="1"/>
            </p:cNvCxnSpPr>
            <p:nvPr/>
          </p:nvCxnSpPr>
          <p:spPr bwMode="auto">
            <a:xfrm flipV="1">
              <a:off x="8001000" y="1033046"/>
              <a:ext cx="0" cy="11430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510" name="TextBox 27"/>
          <p:cNvSpPr txBox="1">
            <a:spLocks noChangeArrowheads="1"/>
          </p:cNvSpPr>
          <p:nvPr/>
        </p:nvSpPr>
        <p:spPr bwMode="auto">
          <a:xfrm>
            <a:off x="5105400" y="21764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11" name="TextBox 28"/>
          <p:cNvSpPr txBox="1">
            <a:spLocks noChangeArrowheads="1"/>
          </p:cNvSpPr>
          <p:nvPr/>
        </p:nvSpPr>
        <p:spPr bwMode="auto">
          <a:xfrm>
            <a:off x="5410200" y="21764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12" name="TextBox 29"/>
          <p:cNvSpPr txBox="1">
            <a:spLocks noChangeArrowheads="1"/>
          </p:cNvSpPr>
          <p:nvPr/>
        </p:nvSpPr>
        <p:spPr bwMode="auto">
          <a:xfrm>
            <a:off x="5715000" y="21764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13" name="TextBox 30"/>
          <p:cNvSpPr txBox="1">
            <a:spLocks noChangeArrowheads="1"/>
          </p:cNvSpPr>
          <p:nvPr/>
        </p:nvSpPr>
        <p:spPr bwMode="auto">
          <a:xfrm>
            <a:off x="6019800" y="21764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14" name="TextBox 31"/>
          <p:cNvSpPr txBox="1">
            <a:spLocks noChangeArrowheads="1"/>
          </p:cNvSpPr>
          <p:nvPr/>
        </p:nvSpPr>
        <p:spPr bwMode="auto">
          <a:xfrm>
            <a:off x="6324600" y="21764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15" name="TextBox 32"/>
          <p:cNvSpPr txBox="1">
            <a:spLocks noChangeArrowheads="1"/>
          </p:cNvSpPr>
          <p:nvPr/>
        </p:nvSpPr>
        <p:spPr bwMode="auto">
          <a:xfrm>
            <a:off x="6629400" y="21764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16" name="TextBox 33"/>
          <p:cNvSpPr txBox="1">
            <a:spLocks noChangeArrowheads="1"/>
          </p:cNvSpPr>
          <p:nvPr/>
        </p:nvSpPr>
        <p:spPr bwMode="auto">
          <a:xfrm>
            <a:off x="6934200" y="21764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17" name="TextBox 34"/>
          <p:cNvSpPr txBox="1">
            <a:spLocks noChangeArrowheads="1"/>
          </p:cNvSpPr>
          <p:nvPr/>
        </p:nvSpPr>
        <p:spPr bwMode="auto">
          <a:xfrm>
            <a:off x="7239000" y="21764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18" name="TextBox 35"/>
          <p:cNvSpPr txBox="1">
            <a:spLocks noChangeArrowheads="1"/>
          </p:cNvSpPr>
          <p:nvPr/>
        </p:nvSpPr>
        <p:spPr bwMode="auto">
          <a:xfrm>
            <a:off x="7543800" y="21764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9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19" name="TextBox 36"/>
          <p:cNvSpPr txBox="1">
            <a:spLocks noChangeArrowheads="1"/>
          </p:cNvSpPr>
          <p:nvPr/>
        </p:nvSpPr>
        <p:spPr bwMode="auto">
          <a:xfrm>
            <a:off x="7772400" y="2176463"/>
            <a:ext cx="457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20" name="TextBox 37"/>
          <p:cNvSpPr txBox="1">
            <a:spLocks noChangeArrowheads="1"/>
          </p:cNvSpPr>
          <p:nvPr/>
        </p:nvSpPr>
        <p:spPr bwMode="auto">
          <a:xfrm>
            <a:off x="4724400" y="21764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085850" y="685800"/>
            <a:ext cx="23070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기준 화폐가치로 표현 </a:t>
            </a:r>
            <a:endParaRPr kumimoji="0" lang="ko-KR" altLang="en-US" sz="1600" i="1" dirty="0">
              <a:solidFill>
                <a:srgbClr val="FF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353050" y="685800"/>
            <a:ext cx="2238375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sz="1600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명목 화폐가치로 표현</a:t>
            </a:r>
            <a:endParaRPr kumimoji="0" lang="ko-KR" altLang="en-US" sz="1600" i="1" dirty="0">
              <a:solidFill>
                <a:srgbClr val="0000FF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1523" name="직사각형 10"/>
          <p:cNvSpPr>
            <a:spLocks noChangeArrowheads="1"/>
          </p:cNvSpPr>
          <p:nvPr/>
        </p:nvSpPr>
        <p:spPr bwMode="auto">
          <a:xfrm>
            <a:off x="733425" y="1347788"/>
            <a:ext cx="5095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</a:t>
            </a:r>
            <a:endParaRPr kumimoji="0" lang="ko-KR" altLang="en-US" sz="1600" i="1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sp>
        <p:nvSpPr>
          <p:cNvPr id="21524" name="직사각형 11"/>
          <p:cNvSpPr>
            <a:spLocks noChangeArrowheads="1"/>
          </p:cNvSpPr>
          <p:nvPr/>
        </p:nvSpPr>
        <p:spPr bwMode="auto">
          <a:xfrm>
            <a:off x="3486150" y="1347788"/>
            <a:ext cx="5095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</a:t>
            </a:r>
            <a:endParaRPr kumimoji="0" lang="ko-KR" altLang="en-US" sz="1600" i="1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sp>
        <p:nvSpPr>
          <p:cNvPr id="21525" name="직사각형 12"/>
          <p:cNvSpPr>
            <a:spLocks noChangeArrowheads="1"/>
          </p:cNvSpPr>
          <p:nvPr/>
        </p:nvSpPr>
        <p:spPr bwMode="auto">
          <a:xfrm>
            <a:off x="4864100" y="1347788"/>
            <a:ext cx="79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1.05</a:t>
            </a:r>
            <a:r>
              <a:rPr kumimoji="0" lang="ko-KR" altLang="en-US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</a:t>
            </a:r>
            <a:endParaRPr kumimoji="0" lang="ko-KR" altLang="en-US" sz="1600" i="1">
              <a:solidFill>
                <a:srgbClr val="0000FF"/>
              </a:solidFill>
              <a:effectLst/>
              <a:ea typeface="굴림" pitchFamily="50" charset="-127"/>
            </a:endParaRPr>
          </a:p>
        </p:txBody>
      </p:sp>
      <p:sp>
        <p:nvSpPr>
          <p:cNvPr id="21526" name="직사각형 13"/>
          <p:cNvSpPr>
            <a:spLocks noChangeArrowheads="1"/>
          </p:cNvSpPr>
          <p:nvPr/>
        </p:nvSpPr>
        <p:spPr bwMode="auto">
          <a:xfrm>
            <a:off x="7553325" y="6858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1.629</a:t>
            </a:r>
            <a:r>
              <a:rPr kumimoji="0" lang="ko-KR" altLang="en-US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</a:t>
            </a:r>
            <a:endParaRPr kumimoji="0" lang="ko-KR" altLang="en-US" sz="1600" i="1">
              <a:solidFill>
                <a:srgbClr val="0000FF"/>
              </a:solidFill>
              <a:effectLst/>
              <a:ea typeface="굴림" pitchFamily="50" charset="-127"/>
            </a:endParaRPr>
          </a:p>
        </p:txBody>
      </p:sp>
      <p:sp>
        <p:nvSpPr>
          <p:cNvPr id="21527" name="직사각형 14"/>
          <p:cNvSpPr>
            <a:spLocks noChangeArrowheads="1"/>
          </p:cNvSpPr>
          <p:nvPr/>
        </p:nvSpPr>
        <p:spPr bwMode="auto">
          <a:xfrm>
            <a:off x="6019800" y="10668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1.276</a:t>
            </a:r>
            <a:r>
              <a:rPr kumimoji="0" lang="ko-KR" altLang="en-US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</a:t>
            </a:r>
            <a:endParaRPr kumimoji="0" lang="ko-KR" altLang="en-US" sz="1600" i="1">
              <a:solidFill>
                <a:srgbClr val="0000FF"/>
              </a:solidFill>
              <a:effectLst/>
              <a:ea typeface="굴림" pitchFamily="50" charset="-127"/>
            </a:endParaRPr>
          </a:p>
        </p:txBody>
      </p:sp>
      <p:sp>
        <p:nvSpPr>
          <p:cNvPr id="21528" name="직사각형 15"/>
          <p:cNvSpPr>
            <a:spLocks noChangeArrowheads="1"/>
          </p:cNvSpPr>
          <p:nvPr/>
        </p:nvSpPr>
        <p:spPr bwMode="auto">
          <a:xfrm>
            <a:off x="1962150" y="1347788"/>
            <a:ext cx="5095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</a:t>
            </a:r>
            <a:endParaRPr kumimoji="0" lang="ko-KR" altLang="en-US" sz="1600" i="1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cxnSp>
        <p:nvCxnSpPr>
          <p:cNvPr id="21529" name="직선 화살표 연결선 94"/>
          <p:cNvCxnSpPr>
            <a:cxnSpLocks noChangeShapeType="1"/>
          </p:cNvCxnSpPr>
          <p:nvPr/>
        </p:nvCxnSpPr>
        <p:spPr bwMode="auto">
          <a:xfrm>
            <a:off x="609600" y="3852863"/>
            <a:ext cx="3581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0" name="직선 화살표 연결선 107"/>
          <p:cNvCxnSpPr>
            <a:cxnSpLocks noChangeShapeType="1"/>
          </p:cNvCxnSpPr>
          <p:nvPr/>
        </p:nvCxnSpPr>
        <p:spPr bwMode="auto">
          <a:xfrm flipV="1">
            <a:off x="609600" y="2819400"/>
            <a:ext cx="12700" cy="10334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31" name="TextBox 96"/>
          <p:cNvSpPr txBox="1">
            <a:spLocks noChangeArrowheads="1"/>
          </p:cNvSpPr>
          <p:nvPr/>
        </p:nvSpPr>
        <p:spPr bwMode="auto">
          <a:xfrm>
            <a:off x="838200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32" name="TextBox 97"/>
          <p:cNvSpPr txBox="1">
            <a:spLocks noChangeArrowheads="1"/>
          </p:cNvSpPr>
          <p:nvPr/>
        </p:nvSpPr>
        <p:spPr bwMode="auto">
          <a:xfrm>
            <a:off x="1143000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33" name="TextBox 98"/>
          <p:cNvSpPr txBox="1">
            <a:spLocks noChangeArrowheads="1"/>
          </p:cNvSpPr>
          <p:nvPr/>
        </p:nvSpPr>
        <p:spPr bwMode="auto">
          <a:xfrm>
            <a:off x="1447800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34" name="TextBox 99"/>
          <p:cNvSpPr txBox="1">
            <a:spLocks noChangeArrowheads="1"/>
          </p:cNvSpPr>
          <p:nvPr/>
        </p:nvSpPr>
        <p:spPr bwMode="auto">
          <a:xfrm>
            <a:off x="1752600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35" name="TextBox 100"/>
          <p:cNvSpPr txBox="1">
            <a:spLocks noChangeArrowheads="1"/>
          </p:cNvSpPr>
          <p:nvPr/>
        </p:nvSpPr>
        <p:spPr bwMode="auto">
          <a:xfrm>
            <a:off x="2057400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36" name="TextBox 101"/>
          <p:cNvSpPr txBox="1">
            <a:spLocks noChangeArrowheads="1"/>
          </p:cNvSpPr>
          <p:nvPr/>
        </p:nvSpPr>
        <p:spPr bwMode="auto">
          <a:xfrm>
            <a:off x="2362200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37" name="TextBox 102"/>
          <p:cNvSpPr txBox="1">
            <a:spLocks noChangeArrowheads="1"/>
          </p:cNvSpPr>
          <p:nvPr/>
        </p:nvSpPr>
        <p:spPr bwMode="auto">
          <a:xfrm>
            <a:off x="2667000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38" name="TextBox 103"/>
          <p:cNvSpPr txBox="1">
            <a:spLocks noChangeArrowheads="1"/>
          </p:cNvSpPr>
          <p:nvPr/>
        </p:nvSpPr>
        <p:spPr bwMode="auto">
          <a:xfrm>
            <a:off x="2971800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39" name="TextBox 35"/>
          <p:cNvSpPr txBox="1">
            <a:spLocks noChangeArrowheads="1"/>
          </p:cNvSpPr>
          <p:nvPr/>
        </p:nvSpPr>
        <p:spPr bwMode="auto">
          <a:xfrm>
            <a:off x="3276600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9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40" name="TextBox 105"/>
          <p:cNvSpPr txBox="1">
            <a:spLocks noChangeArrowheads="1"/>
          </p:cNvSpPr>
          <p:nvPr/>
        </p:nvSpPr>
        <p:spPr bwMode="auto">
          <a:xfrm>
            <a:off x="3505200" y="3852863"/>
            <a:ext cx="457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41" name="TextBox 106"/>
          <p:cNvSpPr txBox="1">
            <a:spLocks noChangeArrowheads="1"/>
          </p:cNvSpPr>
          <p:nvPr/>
        </p:nvSpPr>
        <p:spPr bwMode="auto">
          <a:xfrm>
            <a:off x="457200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42" name="직사각형 66"/>
          <p:cNvSpPr>
            <a:spLocks noChangeArrowheads="1"/>
          </p:cNvSpPr>
          <p:nvPr/>
        </p:nvSpPr>
        <p:spPr bwMode="auto">
          <a:xfrm>
            <a:off x="228600" y="2514600"/>
            <a:ext cx="793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7.72</a:t>
            </a:r>
            <a:r>
              <a:rPr kumimoji="0" lang="ko-KR" altLang="en-US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</a:t>
            </a:r>
            <a:endParaRPr kumimoji="0" lang="ko-KR" altLang="en-US" sz="1600" i="1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1066800" y="3319463"/>
            <a:ext cx="2987675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P = 1</a:t>
            </a:r>
            <a:r>
              <a:rPr lang="ko-KR" alt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억 </a:t>
            </a:r>
            <a:r>
              <a:rPr lang="en-US" altLang="ko-KR" sz="1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(P/A, 5%, 10) = 7.72</a:t>
            </a:r>
            <a:r>
              <a:rPr lang="ko-KR" alt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억</a:t>
            </a:r>
            <a:endParaRPr kumimoji="0" lang="ko-KR" altLang="en-US" sz="1600" i="1" dirty="0">
              <a:solidFill>
                <a:srgbClr val="FF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cxnSp>
        <p:nvCxnSpPr>
          <p:cNvPr id="21544" name="직선 화살표 연결선 124"/>
          <p:cNvCxnSpPr>
            <a:cxnSpLocks noChangeShapeType="1"/>
          </p:cNvCxnSpPr>
          <p:nvPr/>
        </p:nvCxnSpPr>
        <p:spPr bwMode="auto">
          <a:xfrm>
            <a:off x="600075" y="5681663"/>
            <a:ext cx="3581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45" name="TextBox 126"/>
          <p:cNvSpPr txBox="1">
            <a:spLocks noChangeArrowheads="1"/>
          </p:cNvSpPr>
          <p:nvPr/>
        </p:nvSpPr>
        <p:spPr bwMode="auto">
          <a:xfrm>
            <a:off x="828675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46" name="TextBox 127"/>
          <p:cNvSpPr txBox="1">
            <a:spLocks noChangeArrowheads="1"/>
          </p:cNvSpPr>
          <p:nvPr/>
        </p:nvSpPr>
        <p:spPr bwMode="auto">
          <a:xfrm>
            <a:off x="1133475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47" name="TextBox 128"/>
          <p:cNvSpPr txBox="1">
            <a:spLocks noChangeArrowheads="1"/>
          </p:cNvSpPr>
          <p:nvPr/>
        </p:nvSpPr>
        <p:spPr bwMode="auto">
          <a:xfrm>
            <a:off x="1438275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48" name="TextBox 129"/>
          <p:cNvSpPr txBox="1">
            <a:spLocks noChangeArrowheads="1"/>
          </p:cNvSpPr>
          <p:nvPr/>
        </p:nvSpPr>
        <p:spPr bwMode="auto">
          <a:xfrm>
            <a:off x="1743075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49" name="TextBox 130"/>
          <p:cNvSpPr txBox="1">
            <a:spLocks noChangeArrowheads="1"/>
          </p:cNvSpPr>
          <p:nvPr/>
        </p:nvSpPr>
        <p:spPr bwMode="auto">
          <a:xfrm>
            <a:off x="2047875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50" name="TextBox 131"/>
          <p:cNvSpPr txBox="1">
            <a:spLocks noChangeArrowheads="1"/>
          </p:cNvSpPr>
          <p:nvPr/>
        </p:nvSpPr>
        <p:spPr bwMode="auto">
          <a:xfrm>
            <a:off x="2352675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51" name="TextBox 132"/>
          <p:cNvSpPr txBox="1">
            <a:spLocks noChangeArrowheads="1"/>
          </p:cNvSpPr>
          <p:nvPr/>
        </p:nvSpPr>
        <p:spPr bwMode="auto">
          <a:xfrm>
            <a:off x="2657475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52" name="TextBox 133"/>
          <p:cNvSpPr txBox="1">
            <a:spLocks noChangeArrowheads="1"/>
          </p:cNvSpPr>
          <p:nvPr/>
        </p:nvSpPr>
        <p:spPr bwMode="auto">
          <a:xfrm>
            <a:off x="2962275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53" name="TextBox 35"/>
          <p:cNvSpPr txBox="1">
            <a:spLocks noChangeArrowheads="1"/>
          </p:cNvSpPr>
          <p:nvPr/>
        </p:nvSpPr>
        <p:spPr bwMode="auto">
          <a:xfrm>
            <a:off x="3267075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9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54" name="TextBox 135"/>
          <p:cNvSpPr txBox="1">
            <a:spLocks noChangeArrowheads="1"/>
          </p:cNvSpPr>
          <p:nvPr/>
        </p:nvSpPr>
        <p:spPr bwMode="auto">
          <a:xfrm>
            <a:off x="3495675" y="5681663"/>
            <a:ext cx="457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55" name="TextBox 136"/>
          <p:cNvSpPr txBox="1">
            <a:spLocks noChangeArrowheads="1"/>
          </p:cNvSpPr>
          <p:nvPr/>
        </p:nvSpPr>
        <p:spPr bwMode="auto">
          <a:xfrm>
            <a:off x="447675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676275" y="5148263"/>
            <a:ext cx="3076575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F = 1</a:t>
            </a:r>
            <a:r>
              <a:rPr lang="ko-KR" alt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억 </a:t>
            </a:r>
            <a:r>
              <a:rPr lang="en-US" altLang="ko-KR" sz="1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(F/A, 5%, 10) = 12.58</a:t>
            </a:r>
            <a:r>
              <a:rPr lang="ko-KR" alt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억</a:t>
            </a:r>
            <a:endParaRPr kumimoji="0" lang="ko-KR" altLang="en-US" sz="1600" i="1" dirty="0">
              <a:solidFill>
                <a:srgbClr val="FF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cxnSp>
        <p:nvCxnSpPr>
          <p:cNvPr id="21557" name="직선 화살표 연결선 140"/>
          <p:cNvCxnSpPr>
            <a:cxnSpLocks noChangeShapeType="1"/>
          </p:cNvCxnSpPr>
          <p:nvPr/>
        </p:nvCxnSpPr>
        <p:spPr bwMode="auto">
          <a:xfrm flipV="1">
            <a:off x="3724275" y="4724400"/>
            <a:ext cx="7938" cy="9572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58" name="직사각형 141"/>
          <p:cNvSpPr>
            <a:spLocks noChangeArrowheads="1"/>
          </p:cNvSpPr>
          <p:nvPr/>
        </p:nvSpPr>
        <p:spPr bwMode="auto">
          <a:xfrm>
            <a:off x="3276600" y="4386263"/>
            <a:ext cx="914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12.58</a:t>
            </a:r>
            <a:r>
              <a:rPr kumimoji="0" lang="ko-KR" altLang="en-US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</a:t>
            </a:r>
            <a:endParaRPr kumimoji="0" lang="ko-KR" altLang="en-US" sz="1600" i="1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sp>
        <p:nvSpPr>
          <p:cNvPr id="21560" name="직사각형 145"/>
          <p:cNvSpPr>
            <a:spLocks noChangeArrowheads="1"/>
          </p:cNvSpPr>
          <p:nvPr/>
        </p:nvSpPr>
        <p:spPr bwMode="auto">
          <a:xfrm>
            <a:off x="2514600" y="228600"/>
            <a:ext cx="492955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 i="1" dirty="0" err="1"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1600" i="1" dirty="0"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600" dirty="0"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</a:t>
            </a:r>
            <a:r>
              <a:rPr kumimoji="0" lang="en-US" altLang="ko-KR" sz="1600" dirty="0"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5%, </a:t>
            </a:r>
            <a:r>
              <a:rPr kumimoji="0" lang="en-US" altLang="ko-KR" sz="1600" i="1" dirty="0"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1600" dirty="0"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5% </a:t>
            </a:r>
            <a:r>
              <a:rPr kumimoji="0" lang="en-US" altLang="ko-KR" sz="1600" dirty="0"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en-US" altLang="ko-KR" sz="1600" i="1" dirty="0" err="1"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1600" dirty="0"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5% + 5% + 0.25% = 10.25%</a:t>
            </a:r>
            <a:endParaRPr kumimoji="0" lang="ko-KR" altLang="en-US" sz="1600" dirty="0">
              <a:solidFill>
                <a:srgbClr val="7030A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21561" name="직선 화살표 연결선 146"/>
          <p:cNvCxnSpPr>
            <a:cxnSpLocks noChangeShapeType="1"/>
          </p:cNvCxnSpPr>
          <p:nvPr/>
        </p:nvCxnSpPr>
        <p:spPr bwMode="auto">
          <a:xfrm>
            <a:off x="4886325" y="3852863"/>
            <a:ext cx="3581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62" name="직선 화살표 연결선 147"/>
          <p:cNvCxnSpPr>
            <a:cxnSpLocks noChangeShapeType="1"/>
          </p:cNvCxnSpPr>
          <p:nvPr/>
        </p:nvCxnSpPr>
        <p:spPr bwMode="auto">
          <a:xfrm flipV="1">
            <a:off x="4886325" y="2819400"/>
            <a:ext cx="12700" cy="10334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63" name="TextBox 148"/>
          <p:cNvSpPr txBox="1">
            <a:spLocks noChangeArrowheads="1"/>
          </p:cNvSpPr>
          <p:nvPr/>
        </p:nvSpPr>
        <p:spPr bwMode="auto">
          <a:xfrm>
            <a:off x="5114925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64" name="TextBox 149"/>
          <p:cNvSpPr txBox="1">
            <a:spLocks noChangeArrowheads="1"/>
          </p:cNvSpPr>
          <p:nvPr/>
        </p:nvSpPr>
        <p:spPr bwMode="auto">
          <a:xfrm>
            <a:off x="5419725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65" name="TextBox 150"/>
          <p:cNvSpPr txBox="1">
            <a:spLocks noChangeArrowheads="1"/>
          </p:cNvSpPr>
          <p:nvPr/>
        </p:nvSpPr>
        <p:spPr bwMode="auto">
          <a:xfrm>
            <a:off x="5724525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66" name="TextBox 151"/>
          <p:cNvSpPr txBox="1">
            <a:spLocks noChangeArrowheads="1"/>
          </p:cNvSpPr>
          <p:nvPr/>
        </p:nvSpPr>
        <p:spPr bwMode="auto">
          <a:xfrm>
            <a:off x="6029325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67" name="TextBox 152"/>
          <p:cNvSpPr txBox="1">
            <a:spLocks noChangeArrowheads="1"/>
          </p:cNvSpPr>
          <p:nvPr/>
        </p:nvSpPr>
        <p:spPr bwMode="auto">
          <a:xfrm>
            <a:off x="6334125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68" name="TextBox 153"/>
          <p:cNvSpPr txBox="1">
            <a:spLocks noChangeArrowheads="1"/>
          </p:cNvSpPr>
          <p:nvPr/>
        </p:nvSpPr>
        <p:spPr bwMode="auto">
          <a:xfrm>
            <a:off x="6638925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69" name="TextBox 154"/>
          <p:cNvSpPr txBox="1">
            <a:spLocks noChangeArrowheads="1"/>
          </p:cNvSpPr>
          <p:nvPr/>
        </p:nvSpPr>
        <p:spPr bwMode="auto">
          <a:xfrm>
            <a:off x="6943725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70" name="TextBox 155"/>
          <p:cNvSpPr txBox="1">
            <a:spLocks noChangeArrowheads="1"/>
          </p:cNvSpPr>
          <p:nvPr/>
        </p:nvSpPr>
        <p:spPr bwMode="auto">
          <a:xfrm>
            <a:off x="7248525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71" name="TextBox 35"/>
          <p:cNvSpPr txBox="1">
            <a:spLocks noChangeArrowheads="1"/>
          </p:cNvSpPr>
          <p:nvPr/>
        </p:nvSpPr>
        <p:spPr bwMode="auto">
          <a:xfrm>
            <a:off x="7553325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9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72" name="TextBox 157"/>
          <p:cNvSpPr txBox="1">
            <a:spLocks noChangeArrowheads="1"/>
          </p:cNvSpPr>
          <p:nvPr/>
        </p:nvSpPr>
        <p:spPr bwMode="auto">
          <a:xfrm>
            <a:off x="7781925" y="3852863"/>
            <a:ext cx="457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73" name="TextBox 158"/>
          <p:cNvSpPr txBox="1">
            <a:spLocks noChangeArrowheads="1"/>
          </p:cNvSpPr>
          <p:nvPr/>
        </p:nvSpPr>
        <p:spPr bwMode="auto">
          <a:xfrm>
            <a:off x="4733925" y="38528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74" name="직사각형 159"/>
          <p:cNvSpPr>
            <a:spLocks noChangeArrowheads="1"/>
          </p:cNvSpPr>
          <p:nvPr/>
        </p:nvSpPr>
        <p:spPr bwMode="auto">
          <a:xfrm>
            <a:off x="4505325" y="2514600"/>
            <a:ext cx="793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7.72</a:t>
            </a:r>
            <a:r>
              <a:rPr kumimoji="0" lang="ko-KR" altLang="en-US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</a:t>
            </a:r>
            <a:endParaRPr kumimoji="0" lang="ko-KR" altLang="en-US" sz="1600" i="1">
              <a:solidFill>
                <a:srgbClr val="0000FF"/>
              </a:solidFill>
              <a:effectLst/>
              <a:ea typeface="굴림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5343525" y="2819400"/>
            <a:ext cx="3314700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600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P = 1.05</a:t>
            </a:r>
            <a:r>
              <a:rPr lang="ko-KR" altLang="en-US" sz="1600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억 </a:t>
            </a:r>
            <a:r>
              <a:rPr lang="en-US" altLang="ko-KR" sz="1600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(P/F, 10.25%, 1) + … +</a:t>
            </a:r>
          </a:p>
          <a:p>
            <a:pPr>
              <a:defRPr/>
            </a:pPr>
            <a:r>
              <a:rPr lang="en-US" altLang="ko-KR" sz="1600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 1.629</a:t>
            </a:r>
            <a:r>
              <a:rPr lang="ko-KR" altLang="en-US" sz="1600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억</a:t>
            </a:r>
            <a:r>
              <a:rPr lang="en-US" altLang="ko-KR" sz="1600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(P/F, 10.25%, 10)</a:t>
            </a:r>
          </a:p>
          <a:p>
            <a:pPr>
              <a:defRPr/>
            </a:pP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= 7.72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</a:t>
            </a: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16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21576" name="직선 화살표 연결선 161"/>
          <p:cNvCxnSpPr>
            <a:cxnSpLocks noChangeShapeType="1"/>
          </p:cNvCxnSpPr>
          <p:nvPr/>
        </p:nvCxnSpPr>
        <p:spPr bwMode="auto">
          <a:xfrm>
            <a:off x="4876800" y="5681663"/>
            <a:ext cx="35814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77" name="TextBox 162"/>
          <p:cNvSpPr txBox="1">
            <a:spLocks noChangeArrowheads="1"/>
          </p:cNvSpPr>
          <p:nvPr/>
        </p:nvSpPr>
        <p:spPr bwMode="auto">
          <a:xfrm>
            <a:off x="5105400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78" name="TextBox 163"/>
          <p:cNvSpPr txBox="1">
            <a:spLocks noChangeArrowheads="1"/>
          </p:cNvSpPr>
          <p:nvPr/>
        </p:nvSpPr>
        <p:spPr bwMode="auto">
          <a:xfrm>
            <a:off x="5410200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79" name="TextBox 164"/>
          <p:cNvSpPr txBox="1">
            <a:spLocks noChangeArrowheads="1"/>
          </p:cNvSpPr>
          <p:nvPr/>
        </p:nvSpPr>
        <p:spPr bwMode="auto">
          <a:xfrm>
            <a:off x="5715000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80" name="TextBox 165"/>
          <p:cNvSpPr txBox="1">
            <a:spLocks noChangeArrowheads="1"/>
          </p:cNvSpPr>
          <p:nvPr/>
        </p:nvSpPr>
        <p:spPr bwMode="auto">
          <a:xfrm>
            <a:off x="6019800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81" name="TextBox 166"/>
          <p:cNvSpPr txBox="1">
            <a:spLocks noChangeArrowheads="1"/>
          </p:cNvSpPr>
          <p:nvPr/>
        </p:nvSpPr>
        <p:spPr bwMode="auto">
          <a:xfrm>
            <a:off x="6324600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82" name="TextBox 167"/>
          <p:cNvSpPr txBox="1">
            <a:spLocks noChangeArrowheads="1"/>
          </p:cNvSpPr>
          <p:nvPr/>
        </p:nvSpPr>
        <p:spPr bwMode="auto">
          <a:xfrm>
            <a:off x="6629400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83" name="TextBox 168"/>
          <p:cNvSpPr txBox="1">
            <a:spLocks noChangeArrowheads="1"/>
          </p:cNvSpPr>
          <p:nvPr/>
        </p:nvSpPr>
        <p:spPr bwMode="auto">
          <a:xfrm>
            <a:off x="6934200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84" name="TextBox 169"/>
          <p:cNvSpPr txBox="1">
            <a:spLocks noChangeArrowheads="1"/>
          </p:cNvSpPr>
          <p:nvPr/>
        </p:nvSpPr>
        <p:spPr bwMode="auto">
          <a:xfrm>
            <a:off x="7239000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85" name="TextBox 35"/>
          <p:cNvSpPr txBox="1">
            <a:spLocks noChangeArrowheads="1"/>
          </p:cNvSpPr>
          <p:nvPr/>
        </p:nvSpPr>
        <p:spPr bwMode="auto">
          <a:xfrm>
            <a:off x="7543800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9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86" name="TextBox 171"/>
          <p:cNvSpPr txBox="1">
            <a:spLocks noChangeArrowheads="1"/>
          </p:cNvSpPr>
          <p:nvPr/>
        </p:nvSpPr>
        <p:spPr bwMode="auto">
          <a:xfrm>
            <a:off x="7772400" y="5681663"/>
            <a:ext cx="457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87" name="TextBox 172"/>
          <p:cNvSpPr txBox="1">
            <a:spLocks noChangeArrowheads="1"/>
          </p:cNvSpPr>
          <p:nvPr/>
        </p:nvSpPr>
        <p:spPr bwMode="auto">
          <a:xfrm>
            <a:off x="4724400" y="5681663"/>
            <a:ext cx="304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21588" name="직선 화살표 연결선 174"/>
          <p:cNvCxnSpPr>
            <a:cxnSpLocks noChangeShapeType="1"/>
            <a:endCxn id="21589" idx="2"/>
          </p:cNvCxnSpPr>
          <p:nvPr/>
        </p:nvCxnSpPr>
        <p:spPr bwMode="auto">
          <a:xfrm flipV="1">
            <a:off x="8001000" y="4529138"/>
            <a:ext cx="9525" cy="11525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89" name="직사각형 175"/>
          <p:cNvSpPr>
            <a:spLocks noChangeArrowheads="1"/>
          </p:cNvSpPr>
          <p:nvPr/>
        </p:nvSpPr>
        <p:spPr bwMode="auto">
          <a:xfrm>
            <a:off x="7553325" y="41910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20.49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</a:t>
            </a:r>
            <a:endParaRPr kumimoji="0" lang="ko-KR" altLang="en-US" sz="1600" i="1" dirty="0">
              <a:solidFill>
                <a:srgbClr val="0000FF"/>
              </a:solidFill>
              <a:effectLst/>
              <a:ea typeface="굴림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4876800" y="4724400"/>
            <a:ext cx="2716213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600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F = 1.05</a:t>
            </a:r>
            <a:r>
              <a:rPr lang="ko-KR" altLang="en-US" sz="160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억 </a:t>
            </a:r>
            <a:r>
              <a:rPr lang="en-US" altLang="ko-KR" sz="160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(F/P, </a:t>
            </a:r>
            <a:r>
              <a:rPr lang="en-US" altLang="ko-KR" sz="1600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10.25%, 9) </a:t>
            </a:r>
          </a:p>
          <a:p>
            <a:pPr>
              <a:defRPr/>
            </a:pPr>
            <a:r>
              <a:rPr lang="en-US" altLang="ko-KR" sz="1600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 + … + 1.629</a:t>
            </a:r>
            <a:r>
              <a:rPr lang="ko-KR" altLang="en-US" sz="1600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억</a:t>
            </a:r>
            <a:endParaRPr lang="en-US" altLang="ko-KR" sz="1600" dirty="0">
              <a:solidFill>
                <a:srgbClr val="0000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>
              <a:defRPr/>
            </a:pP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kumimoji="0" lang="en-US" altLang="ko-KR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= 20.49</a:t>
            </a:r>
            <a:r>
              <a:rPr kumimoji="0" lang="ko-KR" altLang="en-US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</a:t>
            </a:r>
            <a:r>
              <a:rPr kumimoji="0" lang="en-US" altLang="ko-KR" sz="16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16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591" name="직사각형 178"/>
          <p:cNvSpPr>
            <a:spLocks noChangeArrowheads="1"/>
          </p:cNvSpPr>
          <p:nvPr/>
        </p:nvSpPr>
        <p:spPr bwMode="auto">
          <a:xfrm>
            <a:off x="4983452" y="6063080"/>
            <a:ext cx="33329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20.49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 </a:t>
            </a: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= 7.72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</a:t>
            </a: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(F/P, 10.25%, 10)</a:t>
            </a:r>
            <a:endParaRPr kumimoji="0" lang="ko-KR" altLang="en-US" sz="1600" i="1" dirty="0">
              <a:solidFill>
                <a:srgbClr val="0000FF"/>
              </a:solidFill>
              <a:effectLst/>
              <a:ea typeface="굴림" pitchFamily="50" charset="-127"/>
            </a:endParaRPr>
          </a:p>
        </p:txBody>
      </p:sp>
      <p:sp>
        <p:nvSpPr>
          <p:cNvPr id="21592" name="직사각형 179"/>
          <p:cNvSpPr>
            <a:spLocks noChangeArrowheads="1"/>
          </p:cNvSpPr>
          <p:nvPr/>
        </p:nvSpPr>
        <p:spPr bwMode="auto">
          <a:xfrm>
            <a:off x="685800" y="6062663"/>
            <a:ext cx="29289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12.58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7.72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(F/P, 5%, 10)</a:t>
            </a:r>
            <a:endParaRPr kumimoji="0" lang="ko-KR" altLang="en-US" sz="1600" i="1" dirty="0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sp>
        <p:nvSpPr>
          <p:cNvPr id="21593" name="직사각형 180"/>
          <p:cNvSpPr>
            <a:spLocks noChangeArrowheads="1"/>
          </p:cNvSpPr>
          <p:nvPr/>
        </p:nvSpPr>
        <p:spPr bwMode="auto">
          <a:xfrm>
            <a:off x="4983452" y="6401217"/>
            <a:ext cx="304923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20.49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 </a:t>
            </a: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= 12.58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억</a:t>
            </a: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(F/P, 5%, 10)</a:t>
            </a:r>
            <a:endParaRPr kumimoji="0" lang="ko-KR" altLang="en-US" sz="1600" i="1" dirty="0">
              <a:solidFill>
                <a:srgbClr val="0000FF"/>
              </a:solidFill>
              <a:effectLst/>
              <a:ea typeface="굴림" pitchFamily="50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112696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178921" y="159023"/>
            <a:ext cx="4735397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중간고사 준비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39552" y="1628800"/>
            <a:ext cx="7993260" cy="918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o-KR" altLang="en-US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예제 또는 연습문제 </a:t>
            </a:r>
            <a:r>
              <a:rPr lang="en-US" altLang="ko-KR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(80</a:t>
            </a:r>
            <a:r>
              <a:rPr lang="ko-KR" altLang="en-US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점</a:t>
            </a:r>
            <a:r>
              <a:rPr lang="en-US" altLang="ko-KR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o-KR" altLang="en-US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 동영상 인물</a:t>
            </a:r>
            <a:r>
              <a:rPr lang="en-US" altLang="ko-KR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사건</a:t>
            </a:r>
            <a:r>
              <a:rPr lang="en-US" altLang="ko-KR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용어</a:t>
            </a:r>
            <a:r>
              <a:rPr lang="en-US" altLang="ko-KR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개념 등</a:t>
            </a:r>
            <a:r>
              <a:rPr lang="ko-KR" altLang="en-US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(20</a:t>
            </a:r>
            <a:r>
              <a:rPr lang="ko-KR" altLang="en-US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점</a:t>
            </a:r>
            <a:r>
              <a:rPr lang="en-US" altLang="ko-KR" kern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kern="0" dirty="0">
              <a:solidFill>
                <a:srgbClr val="00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슬라이드 번호 개체 틀 1">
            <a:extLst>
              <a:ext uri="{FF2B5EF4-FFF2-40B4-BE49-F238E27FC236}">
                <a16:creationId xmlns:a16="http://schemas.microsoft.com/office/drawing/2014/main" id="{8D87869A-07B7-4649-8129-AC08705C0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2812" y="6385859"/>
            <a:ext cx="611187" cy="457200"/>
          </a:xfrm>
        </p:spPr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16458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5"/>
          <p:cNvSpPr txBox="1">
            <a:spLocks noChangeArrowheads="1"/>
          </p:cNvSpPr>
          <p:nvPr/>
        </p:nvSpPr>
        <p:spPr bwMode="auto">
          <a:xfrm>
            <a:off x="3303157" y="4873753"/>
            <a:ext cx="28510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1,000 (1 + 0.08)</a:t>
            </a:r>
            <a:r>
              <a:rPr kumimoji="0" lang="ko-KR" altLang="en-US" sz="1600" baseline="30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 </a:t>
            </a: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1,260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latinLnBrk="0">
              <a:spcBef>
                <a:spcPct val="0"/>
              </a:spcBef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1,000 (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F/P, 8%, 3</a:t>
            </a: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1600" baseline="30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1,260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00" name="Oval 17"/>
          <p:cNvSpPr>
            <a:spLocks noChangeArrowheads="1"/>
          </p:cNvSpPr>
          <p:nvPr/>
        </p:nvSpPr>
        <p:spPr bwMode="auto">
          <a:xfrm>
            <a:off x="3352800" y="4724400"/>
            <a:ext cx="2743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600" i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4101" name="Oval 54"/>
          <p:cNvSpPr>
            <a:spLocks noChangeArrowheads="1"/>
          </p:cNvSpPr>
          <p:nvPr/>
        </p:nvSpPr>
        <p:spPr bwMode="auto">
          <a:xfrm>
            <a:off x="3810000" y="2667000"/>
            <a:ext cx="16002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600" i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4102" name="Text Box 55"/>
          <p:cNvSpPr txBox="1">
            <a:spLocks noChangeArrowheads="1"/>
          </p:cNvSpPr>
          <p:nvPr/>
        </p:nvSpPr>
        <p:spPr bwMode="auto">
          <a:xfrm>
            <a:off x="1323975" y="4403725"/>
            <a:ext cx="179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 화폐가치</a:t>
            </a:r>
          </a:p>
        </p:txBody>
      </p:sp>
      <p:sp>
        <p:nvSpPr>
          <p:cNvPr id="4103" name="Line 61"/>
          <p:cNvSpPr>
            <a:spLocks noChangeShapeType="1"/>
          </p:cNvSpPr>
          <p:nvPr/>
        </p:nvSpPr>
        <p:spPr bwMode="auto">
          <a:xfrm>
            <a:off x="914400" y="4191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4104" name="Line 62"/>
          <p:cNvSpPr>
            <a:spLocks noChangeShapeType="1"/>
          </p:cNvSpPr>
          <p:nvPr/>
        </p:nvSpPr>
        <p:spPr bwMode="auto">
          <a:xfrm flipV="1">
            <a:off x="2286000" y="3505200"/>
            <a:ext cx="0" cy="6858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4105" name="Text Box 63"/>
          <p:cNvSpPr txBox="1">
            <a:spLocks noChangeArrowheads="1"/>
          </p:cNvSpPr>
          <p:nvPr/>
        </p:nvSpPr>
        <p:spPr bwMode="auto">
          <a:xfrm>
            <a:off x="1919288" y="3111500"/>
            <a:ext cx="703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1,000</a:t>
            </a:r>
          </a:p>
        </p:txBody>
      </p:sp>
      <p:sp>
        <p:nvSpPr>
          <p:cNvPr id="4106" name="Text Box 64"/>
          <p:cNvSpPr txBox="1">
            <a:spLocks noChangeArrowheads="1"/>
          </p:cNvSpPr>
          <p:nvPr/>
        </p:nvSpPr>
        <p:spPr bwMode="auto">
          <a:xfrm>
            <a:off x="2125663" y="4178300"/>
            <a:ext cx="3032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4107" name="Text Box 65"/>
          <p:cNvSpPr txBox="1">
            <a:spLocks noChangeArrowheads="1"/>
          </p:cNvSpPr>
          <p:nvPr/>
        </p:nvSpPr>
        <p:spPr bwMode="auto">
          <a:xfrm>
            <a:off x="6589713" y="4416425"/>
            <a:ext cx="1792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 화폐가치</a:t>
            </a:r>
          </a:p>
        </p:txBody>
      </p:sp>
      <p:sp>
        <p:nvSpPr>
          <p:cNvPr id="4108" name="Text Box 67"/>
          <p:cNvSpPr txBox="1">
            <a:spLocks noChangeArrowheads="1"/>
          </p:cNvSpPr>
          <p:nvPr/>
        </p:nvSpPr>
        <p:spPr bwMode="auto">
          <a:xfrm>
            <a:off x="7199313" y="2790825"/>
            <a:ext cx="703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1,260</a:t>
            </a:r>
          </a:p>
        </p:txBody>
      </p:sp>
      <p:sp>
        <p:nvSpPr>
          <p:cNvPr id="4109" name="Line 69"/>
          <p:cNvSpPr>
            <a:spLocks noChangeShapeType="1"/>
          </p:cNvSpPr>
          <p:nvPr/>
        </p:nvSpPr>
        <p:spPr bwMode="auto">
          <a:xfrm flipV="1">
            <a:off x="7551738" y="3132138"/>
            <a:ext cx="0" cy="10668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4110" name="AutoShape 70"/>
          <p:cNvSpPr>
            <a:spLocks noChangeArrowheads="1"/>
          </p:cNvSpPr>
          <p:nvPr/>
        </p:nvSpPr>
        <p:spPr bwMode="auto">
          <a:xfrm>
            <a:off x="3352800" y="3505200"/>
            <a:ext cx="2743200" cy="1066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37959" name="Text Box 71"/>
          <p:cNvSpPr txBox="1">
            <a:spLocks noChangeArrowheads="1"/>
          </p:cNvSpPr>
          <p:nvPr/>
        </p:nvSpPr>
        <p:spPr bwMode="auto">
          <a:xfrm>
            <a:off x="1828800" y="152400"/>
            <a:ext cx="54768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기준 화폐가치를 명목 화폐가치로 전환</a:t>
            </a:r>
          </a:p>
        </p:txBody>
      </p:sp>
      <p:graphicFrame>
        <p:nvGraphicFramePr>
          <p:cNvPr id="4112" name="Object 2"/>
          <p:cNvGraphicFramePr>
            <a:graphicFrameLocks/>
          </p:cNvGraphicFramePr>
          <p:nvPr/>
        </p:nvGraphicFramePr>
        <p:xfrm>
          <a:off x="1744663" y="1393825"/>
          <a:ext cx="601662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수식" r:id="rId2" imgW="2006600" imgH="241300" progId="Equation.3">
                  <p:embed/>
                </p:oleObj>
              </mc:Choice>
              <mc:Fallback>
                <p:oleObj name="수식" r:id="rId2" imgW="2006600" imgH="241300" progId="Equation.3">
                  <p:embed/>
                  <p:pic>
                    <p:nvPicPr>
                      <p:cNvPr id="4112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1393825"/>
                        <a:ext cx="6016625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3" name="직사각형 19"/>
          <p:cNvSpPr>
            <a:spLocks noChangeArrowheads="1"/>
          </p:cNvSpPr>
          <p:nvPr/>
        </p:nvSpPr>
        <p:spPr bwMode="auto">
          <a:xfrm>
            <a:off x="4116388" y="2743200"/>
            <a:ext cx="952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8%</a:t>
            </a:r>
            <a:endParaRPr kumimoji="0" lang="ko-KR" altLang="en-US" sz="2000" i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4114" name="직사각형 20"/>
          <p:cNvSpPr>
            <a:spLocks noChangeArrowheads="1"/>
          </p:cNvSpPr>
          <p:nvPr/>
        </p:nvSpPr>
        <p:spPr bwMode="auto">
          <a:xfrm>
            <a:off x="3775075" y="3733800"/>
            <a:ext cx="20335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년간의</a:t>
            </a:r>
            <a:endParaRPr kumimoji="0" lang="en-US" altLang="ko-KR" sz="16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물가 상승 효과 반영</a:t>
            </a:r>
            <a:endParaRPr kumimoji="0" lang="ko-KR" altLang="en-US" sz="1600" i="1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sp>
        <p:nvSpPr>
          <p:cNvPr id="4115" name="Text Box 64"/>
          <p:cNvSpPr txBox="1">
            <a:spLocks noChangeArrowheads="1"/>
          </p:cNvSpPr>
          <p:nvPr/>
        </p:nvSpPr>
        <p:spPr bwMode="auto">
          <a:xfrm>
            <a:off x="1676400" y="417830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16" name="Text Box 64"/>
          <p:cNvSpPr txBox="1">
            <a:spLocks noChangeArrowheads="1"/>
          </p:cNvSpPr>
          <p:nvPr/>
        </p:nvSpPr>
        <p:spPr bwMode="auto">
          <a:xfrm>
            <a:off x="1219200" y="417830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17" name="Text Box 64"/>
          <p:cNvSpPr txBox="1">
            <a:spLocks noChangeArrowheads="1"/>
          </p:cNvSpPr>
          <p:nvPr/>
        </p:nvSpPr>
        <p:spPr bwMode="auto">
          <a:xfrm>
            <a:off x="762000" y="417830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18" name="Text Box 64"/>
          <p:cNvSpPr txBox="1">
            <a:spLocks noChangeArrowheads="1"/>
          </p:cNvSpPr>
          <p:nvPr/>
        </p:nvSpPr>
        <p:spPr bwMode="auto">
          <a:xfrm>
            <a:off x="2514600" y="417830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19" name="Line 61"/>
          <p:cNvSpPr>
            <a:spLocks noChangeShapeType="1"/>
          </p:cNvSpPr>
          <p:nvPr/>
        </p:nvSpPr>
        <p:spPr bwMode="auto">
          <a:xfrm>
            <a:off x="6188075" y="4191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4120" name="Text Box 64"/>
          <p:cNvSpPr txBox="1">
            <a:spLocks noChangeArrowheads="1"/>
          </p:cNvSpPr>
          <p:nvPr/>
        </p:nvSpPr>
        <p:spPr bwMode="auto">
          <a:xfrm>
            <a:off x="7399338" y="4178300"/>
            <a:ext cx="3032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4121" name="Text Box 64"/>
          <p:cNvSpPr txBox="1">
            <a:spLocks noChangeArrowheads="1"/>
          </p:cNvSpPr>
          <p:nvPr/>
        </p:nvSpPr>
        <p:spPr bwMode="auto">
          <a:xfrm>
            <a:off x="6950075" y="417830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22" name="Text Box 64"/>
          <p:cNvSpPr txBox="1">
            <a:spLocks noChangeArrowheads="1"/>
          </p:cNvSpPr>
          <p:nvPr/>
        </p:nvSpPr>
        <p:spPr bwMode="auto">
          <a:xfrm>
            <a:off x="6492875" y="417830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23" name="Text Box 64"/>
          <p:cNvSpPr txBox="1">
            <a:spLocks noChangeArrowheads="1"/>
          </p:cNvSpPr>
          <p:nvPr/>
        </p:nvSpPr>
        <p:spPr bwMode="auto">
          <a:xfrm>
            <a:off x="6035675" y="417830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24" name="Text Box 64"/>
          <p:cNvSpPr txBox="1">
            <a:spLocks noChangeArrowheads="1"/>
          </p:cNvSpPr>
          <p:nvPr/>
        </p:nvSpPr>
        <p:spPr bwMode="auto">
          <a:xfrm>
            <a:off x="7788275" y="417830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29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150</a:t>
            </a:r>
          </a:p>
        </p:txBody>
      </p:sp>
      <p:cxnSp>
        <p:nvCxnSpPr>
          <p:cNvPr id="32" name="직선 연결선 31"/>
          <p:cNvCxnSpPr/>
          <p:nvPr/>
        </p:nvCxnSpPr>
        <p:spPr bwMode="auto">
          <a:xfrm flipV="1">
            <a:off x="919050" y="4077072"/>
            <a:ext cx="0" cy="1121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직선 연결선 33"/>
          <p:cNvCxnSpPr/>
          <p:nvPr/>
        </p:nvCxnSpPr>
        <p:spPr bwMode="auto">
          <a:xfrm flipV="1">
            <a:off x="1370990" y="4077072"/>
            <a:ext cx="0" cy="1121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 flipV="1">
            <a:off x="1822747" y="4077072"/>
            <a:ext cx="0" cy="1121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 flipV="1">
            <a:off x="2678020" y="4077072"/>
            <a:ext cx="0" cy="1121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 flipV="1">
            <a:off x="6193212" y="4077072"/>
            <a:ext cx="0" cy="1121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직선 연결선 37"/>
          <p:cNvCxnSpPr/>
          <p:nvPr/>
        </p:nvCxnSpPr>
        <p:spPr bwMode="auto">
          <a:xfrm flipV="1">
            <a:off x="6645152" y="4077072"/>
            <a:ext cx="0" cy="1121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직선 연결선 38"/>
          <p:cNvCxnSpPr/>
          <p:nvPr/>
        </p:nvCxnSpPr>
        <p:spPr bwMode="auto">
          <a:xfrm flipV="1">
            <a:off x="7096909" y="4077072"/>
            <a:ext cx="0" cy="1121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직선 연결선 39"/>
          <p:cNvCxnSpPr/>
          <p:nvPr/>
        </p:nvCxnSpPr>
        <p:spPr bwMode="auto">
          <a:xfrm flipV="1">
            <a:off x="7952182" y="4077072"/>
            <a:ext cx="0" cy="1121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65658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613" name="Group 53"/>
          <p:cNvGraphicFramePr>
            <a:graphicFrameLocks noGrp="1"/>
          </p:cNvGraphicFramePr>
          <p:nvPr/>
        </p:nvGraphicFramePr>
        <p:xfrm>
          <a:off x="533400" y="1447800"/>
          <a:ext cx="8077200" cy="4810125"/>
        </p:xfrm>
        <a:graphic>
          <a:graphicData uri="http://schemas.openxmlformats.org/drawingml/2006/table">
            <a:tbl>
              <a:tblPr/>
              <a:tblGrid>
                <a:gridCol w="792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8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6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1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기간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기준 화폐가치의 현금흐름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변환계수식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변환계수값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명목 화폐가치의 현금흐름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-250,000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0.05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ko-KR" altLang="en-US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(F/P,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0)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1.0000 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-250,000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100,000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0.05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ko-KR" altLang="en-US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(F/P,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1)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1.0500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105,000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110,000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0.05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ko-KR" altLang="en-US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(F/P,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2)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1.1025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121,275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120,000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0.05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ko-KR" altLang="en-US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(F/P,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3)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1.1576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138,915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4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130,000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0.05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(F/P,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4)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1.2155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158,016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4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120,000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0.05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(F/P,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5)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1.2763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153,154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73" name="Text Box 50"/>
          <p:cNvSpPr txBox="1">
            <a:spLocks noChangeArrowheads="1"/>
          </p:cNvSpPr>
          <p:nvPr/>
        </p:nvSpPr>
        <p:spPr bwMode="auto">
          <a:xfrm>
            <a:off x="5105400" y="9144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 = </a:t>
            </a: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5%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(단위: 천원)</a:t>
            </a:r>
            <a:endParaRPr kumimoji="0" lang="en-US" altLang="ko-KR" sz="18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6611" name="Text Box 51"/>
          <p:cNvSpPr txBox="1">
            <a:spLocks noChangeArrowheads="1"/>
          </p:cNvSpPr>
          <p:nvPr/>
        </p:nvSpPr>
        <p:spPr bwMode="auto">
          <a:xfrm>
            <a:off x="1095777" y="152400"/>
            <a:ext cx="6942927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4.3)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기준 화폐가치를 명목 화폐가치로 변환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151</a:t>
            </a:r>
          </a:p>
        </p:txBody>
      </p:sp>
    </p:spTree>
    <p:extLst>
      <p:ext uri="{BB962C8B-B14F-4D97-AF65-F5344CB8AC3E}">
        <p14:creationId xmlns:p14="http://schemas.microsoft.com/office/powerpoint/2010/main" val="125294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Line 2"/>
          <p:cNvSpPr>
            <a:spLocks noChangeShapeType="1"/>
          </p:cNvSpPr>
          <p:nvPr/>
        </p:nvSpPr>
        <p:spPr bwMode="auto">
          <a:xfrm>
            <a:off x="1616075" y="5303838"/>
            <a:ext cx="541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48" name="Line 3"/>
          <p:cNvSpPr>
            <a:spLocks noChangeShapeType="1"/>
          </p:cNvSpPr>
          <p:nvPr/>
        </p:nvSpPr>
        <p:spPr bwMode="auto">
          <a:xfrm>
            <a:off x="1616075" y="5303838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49" name="Line 4"/>
          <p:cNvSpPr>
            <a:spLocks noChangeShapeType="1"/>
          </p:cNvSpPr>
          <p:nvPr/>
        </p:nvSpPr>
        <p:spPr bwMode="auto">
          <a:xfrm flipV="1">
            <a:off x="7026275" y="4392613"/>
            <a:ext cx="0" cy="911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50" name="Line 5"/>
          <p:cNvSpPr>
            <a:spLocks noChangeShapeType="1"/>
          </p:cNvSpPr>
          <p:nvPr/>
        </p:nvSpPr>
        <p:spPr bwMode="auto">
          <a:xfrm flipV="1">
            <a:off x="2606675" y="4694238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3749675" y="4465638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V="1">
            <a:off x="4892675" y="4313238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53" name="Line 8"/>
          <p:cNvSpPr>
            <a:spLocks noChangeShapeType="1"/>
          </p:cNvSpPr>
          <p:nvPr/>
        </p:nvSpPr>
        <p:spPr bwMode="auto">
          <a:xfrm flipV="1">
            <a:off x="5959475" y="4237038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54" name="Text Box 9"/>
          <p:cNvSpPr txBox="1">
            <a:spLocks noChangeArrowheads="1"/>
          </p:cNvSpPr>
          <p:nvPr/>
        </p:nvSpPr>
        <p:spPr bwMode="auto">
          <a:xfrm>
            <a:off x="1475656" y="49720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2454275" y="52768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3597275" y="52768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6157" name="Text Box 12"/>
          <p:cNvSpPr txBox="1">
            <a:spLocks noChangeArrowheads="1"/>
          </p:cNvSpPr>
          <p:nvPr/>
        </p:nvSpPr>
        <p:spPr bwMode="auto">
          <a:xfrm>
            <a:off x="4740275" y="52768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6158" name="Text Box 13"/>
          <p:cNvSpPr txBox="1">
            <a:spLocks noChangeArrowheads="1"/>
          </p:cNvSpPr>
          <p:nvPr/>
        </p:nvSpPr>
        <p:spPr bwMode="auto">
          <a:xfrm>
            <a:off x="5807075" y="52768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</a:p>
        </p:txBody>
      </p:sp>
      <p:sp>
        <p:nvSpPr>
          <p:cNvPr id="6159" name="Text Box 14"/>
          <p:cNvSpPr txBox="1">
            <a:spLocks noChangeArrowheads="1"/>
          </p:cNvSpPr>
          <p:nvPr/>
        </p:nvSpPr>
        <p:spPr bwMode="auto">
          <a:xfrm>
            <a:off x="6873875" y="52768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</a:p>
        </p:txBody>
      </p:sp>
      <p:sp>
        <p:nvSpPr>
          <p:cNvPr id="6160" name="Line 15"/>
          <p:cNvSpPr>
            <a:spLocks noChangeShapeType="1"/>
          </p:cNvSpPr>
          <p:nvPr/>
        </p:nvSpPr>
        <p:spPr bwMode="auto">
          <a:xfrm>
            <a:off x="1562100" y="1571625"/>
            <a:ext cx="541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61" name="Line 16"/>
          <p:cNvSpPr>
            <a:spLocks noChangeShapeType="1"/>
          </p:cNvSpPr>
          <p:nvPr/>
        </p:nvSpPr>
        <p:spPr bwMode="auto">
          <a:xfrm>
            <a:off x="1562100" y="1571625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62" name="Line 17"/>
          <p:cNvSpPr>
            <a:spLocks noChangeShapeType="1"/>
          </p:cNvSpPr>
          <p:nvPr/>
        </p:nvSpPr>
        <p:spPr bwMode="auto">
          <a:xfrm flipV="1">
            <a:off x="6972300" y="885825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63" name="Line 18"/>
          <p:cNvSpPr>
            <a:spLocks noChangeShapeType="1"/>
          </p:cNvSpPr>
          <p:nvPr/>
        </p:nvSpPr>
        <p:spPr bwMode="auto">
          <a:xfrm flipV="1">
            <a:off x="2552700" y="962025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64" name="Line 19"/>
          <p:cNvSpPr>
            <a:spLocks noChangeShapeType="1"/>
          </p:cNvSpPr>
          <p:nvPr/>
        </p:nvSpPr>
        <p:spPr bwMode="auto">
          <a:xfrm flipV="1">
            <a:off x="3695700" y="733425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65" name="Line 20"/>
          <p:cNvSpPr>
            <a:spLocks noChangeShapeType="1"/>
          </p:cNvSpPr>
          <p:nvPr/>
        </p:nvSpPr>
        <p:spPr bwMode="auto">
          <a:xfrm flipV="1">
            <a:off x="4838700" y="581025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66" name="Line 21"/>
          <p:cNvSpPr>
            <a:spLocks noChangeShapeType="1"/>
          </p:cNvSpPr>
          <p:nvPr/>
        </p:nvSpPr>
        <p:spPr bwMode="auto">
          <a:xfrm flipV="1">
            <a:off x="5905500" y="504825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67" name="Text Box 22"/>
          <p:cNvSpPr txBox="1">
            <a:spLocks noChangeArrowheads="1"/>
          </p:cNvSpPr>
          <p:nvPr/>
        </p:nvSpPr>
        <p:spPr bwMode="auto">
          <a:xfrm>
            <a:off x="1473200" y="1239838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6168" name="Text Box 23"/>
          <p:cNvSpPr txBox="1">
            <a:spLocks noChangeArrowheads="1"/>
          </p:cNvSpPr>
          <p:nvPr/>
        </p:nvSpPr>
        <p:spPr bwMode="auto">
          <a:xfrm>
            <a:off x="2400300" y="1544638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6169" name="Text Box 24"/>
          <p:cNvSpPr txBox="1">
            <a:spLocks noChangeArrowheads="1"/>
          </p:cNvSpPr>
          <p:nvPr/>
        </p:nvSpPr>
        <p:spPr bwMode="auto">
          <a:xfrm>
            <a:off x="3543300" y="1544638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6170" name="Text Box 25"/>
          <p:cNvSpPr txBox="1">
            <a:spLocks noChangeArrowheads="1"/>
          </p:cNvSpPr>
          <p:nvPr/>
        </p:nvSpPr>
        <p:spPr bwMode="auto">
          <a:xfrm>
            <a:off x="4686300" y="1544638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6171" name="Text Box 26"/>
          <p:cNvSpPr txBox="1">
            <a:spLocks noChangeArrowheads="1"/>
          </p:cNvSpPr>
          <p:nvPr/>
        </p:nvSpPr>
        <p:spPr bwMode="auto">
          <a:xfrm>
            <a:off x="5753100" y="1544638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</a:p>
        </p:txBody>
      </p:sp>
      <p:sp>
        <p:nvSpPr>
          <p:cNvPr id="6172" name="Text Box 27"/>
          <p:cNvSpPr txBox="1">
            <a:spLocks noChangeArrowheads="1"/>
          </p:cNvSpPr>
          <p:nvPr/>
        </p:nvSpPr>
        <p:spPr bwMode="auto">
          <a:xfrm>
            <a:off x="6819900" y="1544638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</a:p>
        </p:txBody>
      </p:sp>
      <p:sp>
        <p:nvSpPr>
          <p:cNvPr id="6173" name="Text Box 28"/>
          <p:cNvSpPr txBox="1">
            <a:spLocks noChangeArrowheads="1"/>
          </p:cNvSpPr>
          <p:nvPr/>
        </p:nvSpPr>
        <p:spPr bwMode="auto">
          <a:xfrm>
            <a:off x="1144588" y="6115050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250,000</a:t>
            </a:r>
          </a:p>
        </p:txBody>
      </p:sp>
      <p:sp>
        <p:nvSpPr>
          <p:cNvPr id="6174" name="Text Box 29"/>
          <p:cNvSpPr txBox="1">
            <a:spLocks noChangeArrowheads="1"/>
          </p:cNvSpPr>
          <p:nvPr/>
        </p:nvSpPr>
        <p:spPr bwMode="auto">
          <a:xfrm>
            <a:off x="2119313" y="4392613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105,000</a:t>
            </a:r>
          </a:p>
        </p:txBody>
      </p:sp>
      <p:sp>
        <p:nvSpPr>
          <p:cNvPr id="6175" name="Text Box 30"/>
          <p:cNvSpPr txBox="1">
            <a:spLocks noChangeArrowheads="1"/>
          </p:cNvSpPr>
          <p:nvPr/>
        </p:nvSpPr>
        <p:spPr bwMode="auto">
          <a:xfrm>
            <a:off x="3278188" y="4149725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121,275</a:t>
            </a:r>
          </a:p>
        </p:txBody>
      </p:sp>
      <p:sp>
        <p:nvSpPr>
          <p:cNvPr id="6176" name="Text Box 31"/>
          <p:cNvSpPr txBox="1">
            <a:spLocks noChangeArrowheads="1"/>
          </p:cNvSpPr>
          <p:nvPr/>
        </p:nvSpPr>
        <p:spPr bwMode="auto">
          <a:xfrm>
            <a:off x="4405313" y="4011613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138,915</a:t>
            </a:r>
          </a:p>
        </p:txBody>
      </p:sp>
      <p:sp>
        <p:nvSpPr>
          <p:cNvPr id="6177" name="Text Box 32"/>
          <p:cNvSpPr txBox="1">
            <a:spLocks noChangeArrowheads="1"/>
          </p:cNvSpPr>
          <p:nvPr/>
        </p:nvSpPr>
        <p:spPr bwMode="auto">
          <a:xfrm>
            <a:off x="5472113" y="3935413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158,016</a:t>
            </a:r>
          </a:p>
        </p:txBody>
      </p:sp>
      <p:sp>
        <p:nvSpPr>
          <p:cNvPr id="6178" name="Text Box 33"/>
          <p:cNvSpPr txBox="1">
            <a:spLocks noChangeArrowheads="1"/>
          </p:cNvSpPr>
          <p:nvPr/>
        </p:nvSpPr>
        <p:spPr bwMode="auto">
          <a:xfrm>
            <a:off x="6615113" y="4022725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153,154</a:t>
            </a:r>
          </a:p>
        </p:txBody>
      </p:sp>
      <p:sp>
        <p:nvSpPr>
          <p:cNvPr id="6179" name="Text Box 34"/>
          <p:cNvSpPr txBox="1">
            <a:spLocks noChangeArrowheads="1"/>
          </p:cNvSpPr>
          <p:nvPr/>
        </p:nvSpPr>
        <p:spPr bwMode="auto">
          <a:xfrm>
            <a:off x="3324225" y="5638800"/>
            <a:ext cx="1589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연도</a:t>
            </a: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(b) </a:t>
            </a:r>
            <a:r>
              <a:rPr kumimoji="0" lang="ko-KR" altLang="en-US" sz="14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 화폐가치</a:t>
            </a:r>
          </a:p>
        </p:txBody>
      </p:sp>
      <p:sp>
        <p:nvSpPr>
          <p:cNvPr id="6180" name="Text Box 35"/>
          <p:cNvSpPr txBox="1">
            <a:spLocks noChangeArrowheads="1"/>
          </p:cNvSpPr>
          <p:nvPr/>
        </p:nvSpPr>
        <p:spPr bwMode="auto">
          <a:xfrm>
            <a:off x="1066800" y="2438400"/>
            <a:ext cx="11366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250,000</a:t>
            </a:r>
          </a:p>
        </p:txBody>
      </p:sp>
      <p:sp>
        <p:nvSpPr>
          <p:cNvPr id="6181" name="Text Box 36"/>
          <p:cNvSpPr txBox="1">
            <a:spLocks noChangeArrowheads="1"/>
          </p:cNvSpPr>
          <p:nvPr/>
        </p:nvSpPr>
        <p:spPr bwMode="auto">
          <a:xfrm>
            <a:off x="2078038" y="663575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100,000</a:t>
            </a:r>
          </a:p>
        </p:txBody>
      </p:sp>
      <p:sp>
        <p:nvSpPr>
          <p:cNvPr id="6182" name="Text Box 37"/>
          <p:cNvSpPr txBox="1">
            <a:spLocks noChangeArrowheads="1"/>
          </p:cNvSpPr>
          <p:nvPr/>
        </p:nvSpPr>
        <p:spPr bwMode="auto">
          <a:xfrm>
            <a:off x="3221038" y="434975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110,000</a:t>
            </a:r>
          </a:p>
        </p:txBody>
      </p:sp>
      <p:sp>
        <p:nvSpPr>
          <p:cNvPr id="6183" name="Text Box 38"/>
          <p:cNvSpPr txBox="1">
            <a:spLocks noChangeArrowheads="1"/>
          </p:cNvSpPr>
          <p:nvPr/>
        </p:nvSpPr>
        <p:spPr bwMode="auto">
          <a:xfrm>
            <a:off x="4364038" y="282575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120,000</a:t>
            </a:r>
          </a:p>
        </p:txBody>
      </p:sp>
      <p:sp>
        <p:nvSpPr>
          <p:cNvPr id="6184" name="Text Box 39"/>
          <p:cNvSpPr txBox="1">
            <a:spLocks noChangeArrowheads="1"/>
          </p:cNvSpPr>
          <p:nvPr/>
        </p:nvSpPr>
        <p:spPr bwMode="auto">
          <a:xfrm>
            <a:off x="5430838" y="206375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130,000</a:t>
            </a:r>
          </a:p>
        </p:txBody>
      </p:sp>
      <p:sp>
        <p:nvSpPr>
          <p:cNvPr id="6185" name="Text Box 40"/>
          <p:cNvSpPr txBox="1">
            <a:spLocks noChangeArrowheads="1"/>
          </p:cNvSpPr>
          <p:nvPr/>
        </p:nvSpPr>
        <p:spPr bwMode="auto">
          <a:xfrm>
            <a:off x="6573838" y="587375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120,000</a:t>
            </a:r>
          </a:p>
        </p:txBody>
      </p:sp>
      <p:sp>
        <p:nvSpPr>
          <p:cNvPr id="6186" name="Text Box 41"/>
          <p:cNvSpPr txBox="1">
            <a:spLocks noChangeArrowheads="1"/>
          </p:cNvSpPr>
          <p:nvPr/>
        </p:nvSpPr>
        <p:spPr bwMode="auto">
          <a:xfrm>
            <a:off x="3278188" y="1814513"/>
            <a:ext cx="1589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연도</a:t>
            </a: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(a) </a:t>
            </a:r>
            <a:r>
              <a:rPr kumimoji="0" lang="ko-KR" altLang="en-US" sz="14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 화폐가치</a:t>
            </a:r>
          </a:p>
        </p:txBody>
      </p:sp>
      <p:sp>
        <p:nvSpPr>
          <p:cNvPr id="6187" name="Text Box 42"/>
          <p:cNvSpPr txBox="1">
            <a:spLocks noChangeArrowheads="1"/>
          </p:cNvSpPr>
          <p:nvPr/>
        </p:nvSpPr>
        <p:spPr bwMode="auto">
          <a:xfrm rot="5400000">
            <a:off x="936625" y="3541713"/>
            <a:ext cx="13731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effectLst/>
                <a:latin typeface="HY헤드라인M" pitchFamily="18" charset="-127"/>
                <a:ea typeface="HY헤드라인M" pitchFamily="18" charset="-127"/>
              </a:rPr>
              <a:t>250,000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(1+0.05)</a:t>
            </a:r>
            <a:r>
              <a:rPr kumimoji="0" lang="ko-KR" altLang="en-US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2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88" name="Line 43"/>
          <p:cNvSpPr>
            <a:spLocks noChangeShapeType="1"/>
          </p:cNvSpPr>
          <p:nvPr/>
        </p:nvSpPr>
        <p:spPr bwMode="auto">
          <a:xfrm>
            <a:off x="1600200" y="4495800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89" name="Text Box 44"/>
          <p:cNvSpPr txBox="1">
            <a:spLocks noChangeArrowheads="1"/>
          </p:cNvSpPr>
          <p:nvPr/>
        </p:nvSpPr>
        <p:spPr bwMode="auto">
          <a:xfrm rot="5400000">
            <a:off x="1934493" y="2819400"/>
            <a:ext cx="1373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effectLst/>
                <a:latin typeface="HY헤드라인M" pitchFamily="18" charset="-127"/>
                <a:ea typeface="HY헤드라인M" pitchFamily="18" charset="-127"/>
              </a:rPr>
              <a:t>100,000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(1+0.05)</a:t>
            </a:r>
            <a:r>
              <a:rPr kumimoji="0" lang="ko-KR" altLang="en-US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6190" name="Line 45"/>
          <p:cNvSpPr>
            <a:spLocks noChangeShapeType="1"/>
          </p:cNvSpPr>
          <p:nvPr/>
        </p:nvSpPr>
        <p:spPr bwMode="auto">
          <a:xfrm>
            <a:off x="2590800" y="3810000"/>
            <a:ext cx="0" cy="5334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92" name="Text Box 47"/>
          <p:cNvSpPr txBox="1">
            <a:spLocks noChangeArrowheads="1"/>
          </p:cNvSpPr>
          <p:nvPr/>
        </p:nvSpPr>
        <p:spPr bwMode="auto">
          <a:xfrm rot="5400000">
            <a:off x="3070225" y="3084513"/>
            <a:ext cx="13731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effectLst/>
                <a:latin typeface="HY헤드라인M" pitchFamily="18" charset="-127"/>
                <a:ea typeface="HY헤드라인M" pitchFamily="18" charset="-127"/>
              </a:rPr>
              <a:t>110,000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(1+0.05)</a:t>
            </a:r>
            <a:r>
              <a:rPr kumimoji="0" lang="ko-KR" altLang="en-US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2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93" name="Line 48"/>
          <p:cNvSpPr>
            <a:spLocks noChangeShapeType="1"/>
          </p:cNvSpPr>
          <p:nvPr/>
        </p:nvSpPr>
        <p:spPr bwMode="auto">
          <a:xfrm>
            <a:off x="3733800" y="3962400"/>
            <a:ext cx="0" cy="228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94" name="Text Box 49"/>
          <p:cNvSpPr txBox="1">
            <a:spLocks noChangeArrowheads="1"/>
          </p:cNvSpPr>
          <p:nvPr/>
        </p:nvSpPr>
        <p:spPr bwMode="auto">
          <a:xfrm rot="5400000">
            <a:off x="4213225" y="3008313"/>
            <a:ext cx="13731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effectLst/>
                <a:latin typeface="HY헤드라인M" pitchFamily="18" charset="-127"/>
                <a:ea typeface="HY헤드라인M" pitchFamily="18" charset="-127"/>
              </a:rPr>
              <a:t>120,000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(1+0.05)</a:t>
            </a:r>
            <a:r>
              <a:rPr kumimoji="0" lang="ko-KR" altLang="en-US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2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95" name="Line 50"/>
          <p:cNvSpPr>
            <a:spLocks noChangeShapeType="1"/>
          </p:cNvSpPr>
          <p:nvPr/>
        </p:nvSpPr>
        <p:spPr bwMode="auto">
          <a:xfrm>
            <a:off x="4876800" y="38862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96" name="Text Box 51"/>
          <p:cNvSpPr txBox="1">
            <a:spLocks noChangeArrowheads="1"/>
          </p:cNvSpPr>
          <p:nvPr/>
        </p:nvSpPr>
        <p:spPr bwMode="auto">
          <a:xfrm rot="5400000">
            <a:off x="5283200" y="2627313"/>
            <a:ext cx="13731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effectLst/>
                <a:latin typeface="HY헤드라인M" pitchFamily="18" charset="-127"/>
                <a:ea typeface="HY헤드라인M" pitchFamily="18" charset="-127"/>
              </a:rPr>
              <a:t>130,000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(1+0.05)</a:t>
            </a:r>
            <a:r>
              <a:rPr kumimoji="0" lang="ko-KR" altLang="en-US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2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97" name="Line 52"/>
          <p:cNvSpPr>
            <a:spLocks noChangeShapeType="1"/>
          </p:cNvSpPr>
          <p:nvPr/>
        </p:nvSpPr>
        <p:spPr bwMode="auto">
          <a:xfrm>
            <a:off x="5943600" y="3581400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198" name="Text Box 53"/>
          <p:cNvSpPr txBox="1">
            <a:spLocks noChangeArrowheads="1"/>
          </p:cNvSpPr>
          <p:nvPr/>
        </p:nvSpPr>
        <p:spPr bwMode="auto">
          <a:xfrm rot="5400000">
            <a:off x="6270625" y="2703513"/>
            <a:ext cx="13731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effectLst/>
                <a:latin typeface="HY헤드라인M" pitchFamily="18" charset="-127"/>
                <a:ea typeface="HY헤드라인M" pitchFamily="18" charset="-127"/>
              </a:rPr>
              <a:t>120,000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(1+0.05)</a:t>
            </a:r>
            <a:r>
              <a:rPr kumimoji="0" lang="ko-KR" altLang="en-US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sz="12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99" name="Line 54"/>
          <p:cNvSpPr>
            <a:spLocks noChangeShapeType="1"/>
          </p:cNvSpPr>
          <p:nvPr/>
        </p:nvSpPr>
        <p:spPr bwMode="auto">
          <a:xfrm>
            <a:off x="6934200" y="3657600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6201" name="Text Box 56"/>
          <p:cNvSpPr txBox="1">
            <a:spLocks noChangeArrowheads="1"/>
          </p:cNvSpPr>
          <p:nvPr/>
        </p:nvSpPr>
        <p:spPr bwMode="auto">
          <a:xfrm>
            <a:off x="6324600" y="5791200"/>
            <a:ext cx="1447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(단위: 천원)</a:t>
            </a:r>
            <a:endParaRPr kumimoji="0" lang="en-US" altLang="ko-KR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58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151</a:t>
            </a:r>
          </a:p>
        </p:txBody>
      </p:sp>
    </p:spTree>
    <p:extLst>
      <p:ext uri="{BB962C8B-B14F-4D97-AF65-F5344CB8AC3E}">
        <p14:creationId xmlns:p14="http://schemas.microsoft.com/office/powerpoint/2010/main" val="2680484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8" name="Text Box 36"/>
          <p:cNvSpPr txBox="1">
            <a:spLocks noChangeArrowheads="1"/>
          </p:cNvSpPr>
          <p:nvPr/>
        </p:nvSpPr>
        <p:spPr bwMode="auto">
          <a:xfrm>
            <a:off x="1807507" y="152400"/>
            <a:ext cx="5519460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명목 화폐가치를 기준 화폐가치로 변환</a:t>
            </a:r>
          </a:p>
        </p:txBody>
      </p:sp>
      <p:graphicFrame>
        <p:nvGraphicFramePr>
          <p:cNvPr id="7172" name="Object 2"/>
          <p:cNvGraphicFramePr>
            <a:graphicFrameLocks/>
          </p:cNvGraphicFramePr>
          <p:nvPr/>
        </p:nvGraphicFramePr>
        <p:xfrm>
          <a:off x="2032000" y="1412875"/>
          <a:ext cx="5443538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16100" imgH="228600" progId="Equation.3">
                  <p:embed/>
                </p:oleObj>
              </mc:Choice>
              <mc:Fallback>
                <p:oleObj name="Equation" r:id="rId2" imgW="1816100" imgH="228600" progId="Equation.3">
                  <p:embed/>
                  <p:pic>
                    <p:nvPicPr>
                      <p:cNvPr id="7172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1412875"/>
                        <a:ext cx="5443538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 Box 15"/>
          <p:cNvSpPr txBox="1">
            <a:spLocks noChangeArrowheads="1"/>
          </p:cNvSpPr>
          <p:nvPr/>
        </p:nvSpPr>
        <p:spPr bwMode="auto">
          <a:xfrm>
            <a:off x="3414429" y="4885489"/>
            <a:ext cx="2621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1,260</a:t>
            </a: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(1 + 0.08)</a:t>
            </a:r>
            <a:r>
              <a:rPr kumimoji="0" lang="en-US" altLang="ko-KR" sz="1600" baseline="30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</a:t>
            </a:r>
            <a:r>
              <a:rPr kumimoji="0" lang="ko-KR" altLang="en-US" sz="1600" baseline="30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1,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00</a:t>
            </a: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en-US" altLang="ko-KR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latinLnBrk="0">
              <a:spcBef>
                <a:spcPct val="0"/>
              </a:spcBef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1,260</a:t>
            </a: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F/P, 8%, 3</a:t>
            </a: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= 1,</a:t>
            </a: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00</a:t>
            </a: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7174" name="Oval 17"/>
          <p:cNvSpPr>
            <a:spLocks noChangeArrowheads="1"/>
          </p:cNvSpPr>
          <p:nvPr/>
        </p:nvSpPr>
        <p:spPr bwMode="auto">
          <a:xfrm>
            <a:off x="3352800" y="4724400"/>
            <a:ext cx="2743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600" i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7175" name="Oval 54"/>
          <p:cNvSpPr>
            <a:spLocks noChangeArrowheads="1"/>
          </p:cNvSpPr>
          <p:nvPr/>
        </p:nvSpPr>
        <p:spPr bwMode="auto">
          <a:xfrm>
            <a:off x="3810000" y="2667000"/>
            <a:ext cx="16002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600" i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7176" name="AutoShape 70"/>
          <p:cNvSpPr>
            <a:spLocks noChangeArrowheads="1"/>
          </p:cNvSpPr>
          <p:nvPr/>
        </p:nvSpPr>
        <p:spPr bwMode="auto">
          <a:xfrm flipH="1">
            <a:off x="3352800" y="3505200"/>
            <a:ext cx="2743200" cy="1066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7177" name="직사각형 33"/>
          <p:cNvSpPr>
            <a:spLocks noChangeArrowheads="1"/>
          </p:cNvSpPr>
          <p:nvPr/>
        </p:nvSpPr>
        <p:spPr bwMode="auto">
          <a:xfrm>
            <a:off x="4116388" y="2743200"/>
            <a:ext cx="952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20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8%</a:t>
            </a:r>
            <a:endParaRPr kumimoji="0" lang="ko-KR" altLang="en-US" sz="2000" i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7178" name="직사각형 34"/>
          <p:cNvSpPr>
            <a:spLocks noChangeArrowheads="1"/>
          </p:cNvSpPr>
          <p:nvPr/>
        </p:nvSpPr>
        <p:spPr bwMode="auto">
          <a:xfrm>
            <a:off x="3622675" y="3733800"/>
            <a:ext cx="20335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년간의</a:t>
            </a:r>
            <a:endParaRPr kumimoji="0" lang="en-US" altLang="ko-KR" sz="16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물가 상승 효과 제거</a:t>
            </a:r>
            <a:endParaRPr kumimoji="0" lang="ko-KR" altLang="en-US" sz="1600" i="1">
              <a:solidFill>
                <a:srgbClr val="FF0000"/>
              </a:solidFill>
              <a:effectLst/>
              <a:ea typeface="굴림" pitchFamily="50" charset="-127"/>
            </a:endParaRPr>
          </a:p>
        </p:txBody>
      </p:sp>
      <p:sp>
        <p:nvSpPr>
          <p:cNvPr id="7179" name="Text Box 55"/>
          <p:cNvSpPr txBox="1">
            <a:spLocks noChangeArrowheads="1"/>
          </p:cNvSpPr>
          <p:nvPr/>
        </p:nvSpPr>
        <p:spPr bwMode="auto">
          <a:xfrm>
            <a:off x="1323975" y="4403725"/>
            <a:ext cx="179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 화폐가치</a:t>
            </a:r>
          </a:p>
        </p:txBody>
      </p:sp>
      <p:sp>
        <p:nvSpPr>
          <p:cNvPr id="7180" name="Line 61"/>
          <p:cNvSpPr>
            <a:spLocks noChangeShapeType="1"/>
          </p:cNvSpPr>
          <p:nvPr/>
        </p:nvSpPr>
        <p:spPr bwMode="auto">
          <a:xfrm>
            <a:off x="914400" y="4191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7181" name="Line 62"/>
          <p:cNvSpPr>
            <a:spLocks noChangeShapeType="1"/>
          </p:cNvSpPr>
          <p:nvPr/>
        </p:nvSpPr>
        <p:spPr bwMode="auto">
          <a:xfrm flipV="1">
            <a:off x="2286000" y="3505200"/>
            <a:ext cx="0" cy="6858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7182" name="Text Box 63"/>
          <p:cNvSpPr txBox="1">
            <a:spLocks noChangeArrowheads="1"/>
          </p:cNvSpPr>
          <p:nvPr/>
        </p:nvSpPr>
        <p:spPr bwMode="auto">
          <a:xfrm>
            <a:off x="1919288" y="3111500"/>
            <a:ext cx="703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1,000</a:t>
            </a:r>
          </a:p>
        </p:txBody>
      </p:sp>
      <p:sp>
        <p:nvSpPr>
          <p:cNvPr id="7183" name="Text Box 64"/>
          <p:cNvSpPr txBox="1">
            <a:spLocks noChangeArrowheads="1"/>
          </p:cNvSpPr>
          <p:nvPr/>
        </p:nvSpPr>
        <p:spPr bwMode="auto">
          <a:xfrm>
            <a:off x="2125663" y="4178300"/>
            <a:ext cx="3032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7184" name="Text Box 65"/>
          <p:cNvSpPr txBox="1">
            <a:spLocks noChangeArrowheads="1"/>
          </p:cNvSpPr>
          <p:nvPr/>
        </p:nvSpPr>
        <p:spPr bwMode="auto">
          <a:xfrm>
            <a:off x="6589713" y="4416425"/>
            <a:ext cx="1792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 화폐가치</a:t>
            </a:r>
          </a:p>
        </p:txBody>
      </p:sp>
      <p:sp>
        <p:nvSpPr>
          <p:cNvPr id="7185" name="Text Box 67"/>
          <p:cNvSpPr txBox="1">
            <a:spLocks noChangeArrowheads="1"/>
          </p:cNvSpPr>
          <p:nvPr/>
        </p:nvSpPr>
        <p:spPr bwMode="auto">
          <a:xfrm>
            <a:off x="7199313" y="2790825"/>
            <a:ext cx="703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1,260</a:t>
            </a:r>
          </a:p>
        </p:txBody>
      </p:sp>
      <p:sp>
        <p:nvSpPr>
          <p:cNvPr id="7186" name="Line 69"/>
          <p:cNvSpPr>
            <a:spLocks noChangeShapeType="1"/>
          </p:cNvSpPr>
          <p:nvPr/>
        </p:nvSpPr>
        <p:spPr bwMode="auto">
          <a:xfrm flipV="1">
            <a:off x="7551738" y="3132138"/>
            <a:ext cx="0" cy="10668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7187" name="Text Box 64"/>
          <p:cNvSpPr txBox="1">
            <a:spLocks noChangeArrowheads="1"/>
          </p:cNvSpPr>
          <p:nvPr/>
        </p:nvSpPr>
        <p:spPr bwMode="auto">
          <a:xfrm>
            <a:off x="1676400" y="417830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88" name="Text Box 64"/>
          <p:cNvSpPr txBox="1">
            <a:spLocks noChangeArrowheads="1"/>
          </p:cNvSpPr>
          <p:nvPr/>
        </p:nvSpPr>
        <p:spPr bwMode="auto">
          <a:xfrm>
            <a:off x="1219200" y="417830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89" name="Text Box 64"/>
          <p:cNvSpPr txBox="1">
            <a:spLocks noChangeArrowheads="1"/>
          </p:cNvSpPr>
          <p:nvPr/>
        </p:nvSpPr>
        <p:spPr bwMode="auto">
          <a:xfrm>
            <a:off x="762000" y="417830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90" name="Text Box 64"/>
          <p:cNvSpPr txBox="1">
            <a:spLocks noChangeArrowheads="1"/>
          </p:cNvSpPr>
          <p:nvPr/>
        </p:nvSpPr>
        <p:spPr bwMode="auto">
          <a:xfrm>
            <a:off x="2514600" y="417830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91" name="Line 61"/>
          <p:cNvSpPr>
            <a:spLocks noChangeShapeType="1"/>
          </p:cNvSpPr>
          <p:nvPr/>
        </p:nvSpPr>
        <p:spPr bwMode="auto">
          <a:xfrm>
            <a:off x="6188075" y="4191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7192" name="Text Box 64"/>
          <p:cNvSpPr txBox="1">
            <a:spLocks noChangeArrowheads="1"/>
          </p:cNvSpPr>
          <p:nvPr/>
        </p:nvSpPr>
        <p:spPr bwMode="auto">
          <a:xfrm>
            <a:off x="7399338" y="4178300"/>
            <a:ext cx="3032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7193" name="Text Box 64"/>
          <p:cNvSpPr txBox="1">
            <a:spLocks noChangeArrowheads="1"/>
          </p:cNvSpPr>
          <p:nvPr/>
        </p:nvSpPr>
        <p:spPr bwMode="auto">
          <a:xfrm>
            <a:off x="6950075" y="417830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94" name="Text Box 64"/>
          <p:cNvSpPr txBox="1">
            <a:spLocks noChangeArrowheads="1"/>
          </p:cNvSpPr>
          <p:nvPr/>
        </p:nvSpPr>
        <p:spPr bwMode="auto">
          <a:xfrm>
            <a:off x="6492875" y="417830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95" name="Text Box 64"/>
          <p:cNvSpPr txBox="1">
            <a:spLocks noChangeArrowheads="1"/>
          </p:cNvSpPr>
          <p:nvPr/>
        </p:nvSpPr>
        <p:spPr bwMode="auto">
          <a:xfrm>
            <a:off x="6035675" y="417830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96" name="Text Box 64"/>
          <p:cNvSpPr txBox="1">
            <a:spLocks noChangeArrowheads="1"/>
          </p:cNvSpPr>
          <p:nvPr/>
        </p:nvSpPr>
        <p:spPr bwMode="auto">
          <a:xfrm>
            <a:off x="7788275" y="417830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6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sp>
        <p:nvSpPr>
          <p:cNvPr id="29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152</a:t>
            </a:r>
          </a:p>
        </p:txBody>
      </p:sp>
    </p:spTree>
    <p:extLst>
      <p:ext uri="{BB962C8B-B14F-4D97-AF65-F5344CB8AC3E}">
        <p14:creationId xmlns:p14="http://schemas.microsoft.com/office/powerpoint/2010/main" val="819315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61" name="Text Box 53"/>
          <p:cNvSpPr txBox="1">
            <a:spLocks noChangeArrowheads="1"/>
          </p:cNvSpPr>
          <p:nvPr/>
        </p:nvSpPr>
        <p:spPr bwMode="auto">
          <a:xfrm>
            <a:off x="1095775" y="152400"/>
            <a:ext cx="6942926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4.3) </a:t>
            </a: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명목 화폐가치를 기준 화폐가치로 변환</a:t>
            </a:r>
          </a:p>
        </p:txBody>
      </p:sp>
      <p:graphicFrame>
        <p:nvGraphicFramePr>
          <p:cNvPr id="6" name="Group 53"/>
          <p:cNvGraphicFramePr>
            <a:graphicFrameLocks noGrp="1"/>
          </p:cNvGraphicFramePr>
          <p:nvPr/>
        </p:nvGraphicFramePr>
        <p:xfrm>
          <a:off x="533400" y="1447800"/>
          <a:ext cx="8077200" cy="4810125"/>
        </p:xfrm>
        <a:graphic>
          <a:graphicData uri="http://schemas.openxmlformats.org/drawingml/2006/table">
            <a:tbl>
              <a:tblPr/>
              <a:tblGrid>
                <a:gridCol w="792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8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6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1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기간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명목 화폐가치의 현금흐름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변환계수식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변환계수값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기준 화폐가치의 현금흐름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-250,000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0.05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ko-KR" altLang="en-US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(P/F,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0)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1.0000 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-250,000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105,000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0.05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-1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(P/F,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1)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0.9524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100,000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121,275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0.05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ko-KR" altLang="en-US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(P/F,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2)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0.9070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110,000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138,915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0.05</a:t>
                      </a:r>
                      <a:r>
                        <a:rPr kumimoji="0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6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0" lang="ko-KR" altLang="en-US" sz="16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kumimoji="0" lang="ko-KR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(P/F, </a:t>
                      </a: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3)</a:t>
                      </a:r>
                      <a:endParaRPr kumimoji="0" lang="ko-KR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0.8638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120,000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4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158,016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0.05</a:t>
                      </a:r>
                      <a:r>
                        <a:rPr kumimoji="0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6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-4</a:t>
                      </a:r>
                      <a:endParaRPr kumimoji="0" lang="ko-KR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(P/F, </a:t>
                      </a: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4)</a:t>
                      </a:r>
                      <a:endParaRPr kumimoji="0" lang="ko-KR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0.8227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130,000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4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153,154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(1+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0.05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en-US" altLang="ko-KR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-5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(P/F,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5)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0.7835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120,000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246" name="Text Box 50"/>
          <p:cNvSpPr txBox="1">
            <a:spLocks noChangeArrowheads="1"/>
          </p:cNvSpPr>
          <p:nvPr/>
        </p:nvSpPr>
        <p:spPr bwMode="auto">
          <a:xfrm>
            <a:off x="5105400" y="914400"/>
            <a:ext cx="381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 = </a:t>
            </a: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5%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(단위: 천원)</a:t>
            </a:r>
            <a:endParaRPr kumimoji="0" lang="en-US" altLang="ko-KR" sz="18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sp>
        <p:nvSpPr>
          <p:cNvPr id="7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153</a:t>
            </a:r>
          </a:p>
        </p:txBody>
      </p:sp>
    </p:spTree>
    <p:extLst>
      <p:ext uri="{BB962C8B-B14F-4D97-AF65-F5344CB8AC3E}">
        <p14:creationId xmlns:p14="http://schemas.microsoft.com/office/powerpoint/2010/main" val="735547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Line 2"/>
          <p:cNvSpPr>
            <a:spLocks noChangeShapeType="1"/>
          </p:cNvSpPr>
          <p:nvPr/>
        </p:nvSpPr>
        <p:spPr bwMode="auto">
          <a:xfrm>
            <a:off x="1616075" y="5303838"/>
            <a:ext cx="541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20" name="Line 3"/>
          <p:cNvSpPr>
            <a:spLocks noChangeShapeType="1"/>
          </p:cNvSpPr>
          <p:nvPr/>
        </p:nvSpPr>
        <p:spPr bwMode="auto">
          <a:xfrm>
            <a:off x="1616075" y="5303838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V="1">
            <a:off x="2606675" y="4694238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V="1">
            <a:off x="3749675" y="4465638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4892675" y="4313238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V="1">
            <a:off x="5959475" y="4237038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527175" y="49720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454275" y="52768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597275" y="52768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740275" y="52768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5807075" y="52768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873875" y="5276850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1562100" y="1571625"/>
            <a:ext cx="541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1562100" y="1571625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V="1">
            <a:off x="6972300" y="885825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V="1">
            <a:off x="2552700" y="962025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 flipV="1">
            <a:off x="3695700" y="733425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 flipV="1">
            <a:off x="4838700" y="581025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V="1">
            <a:off x="5905500" y="504825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1473200" y="1239838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2400300" y="1544638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3543300" y="1544638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4686300" y="1544638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5753100" y="1544638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819900" y="1544638"/>
            <a:ext cx="303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1144588" y="6115050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250,000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2119313" y="4392613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105,000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3278188" y="4149725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121,275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4405313" y="4011613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138,915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72113" y="3935413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158,016</a:t>
            </a:r>
          </a:p>
        </p:txBody>
      </p:sp>
      <p:sp>
        <p:nvSpPr>
          <p:cNvPr id="9249" name="Text Box 34"/>
          <p:cNvSpPr txBox="1">
            <a:spLocks noChangeArrowheads="1"/>
          </p:cNvSpPr>
          <p:nvPr/>
        </p:nvSpPr>
        <p:spPr bwMode="auto">
          <a:xfrm>
            <a:off x="3324225" y="5638800"/>
            <a:ext cx="1589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연도</a:t>
            </a: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(b) </a:t>
            </a:r>
            <a:r>
              <a:rPr kumimoji="0" lang="ko-KR" altLang="en-US" sz="14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 화폐가치</a:t>
            </a:r>
          </a:p>
        </p:txBody>
      </p:sp>
      <p:sp>
        <p:nvSpPr>
          <p:cNvPr id="9250" name="Text Box 35"/>
          <p:cNvSpPr txBox="1">
            <a:spLocks noChangeArrowheads="1"/>
          </p:cNvSpPr>
          <p:nvPr/>
        </p:nvSpPr>
        <p:spPr bwMode="auto">
          <a:xfrm>
            <a:off x="1066800" y="2438400"/>
            <a:ext cx="11366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250,000</a:t>
            </a:r>
          </a:p>
        </p:txBody>
      </p:sp>
      <p:sp>
        <p:nvSpPr>
          <p:cNvPr id="9251" name="Text Box 36"/>
          <p:cNvSpPr txBox="1">
            <a:spLocks noChangeArrowheads="1"/>
          </p:cNvSpPr>
          <p:nvPr/>
        </p:nvSpPr>
        <p:spPr bwMode="auto">
          <a:xfrm>
            <a:off x="2078038" y="663575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100,000</a:t>
            </a:r>
          </a:p>
        </p:txBody>
      </p:sp>
      <p:sp>
        <p:nvSpPr>
          <p:cNvPr id="9252" name="Text Box 37"/>
          <p:cNvSpPr txBox="1">
            <a:spLocks noChangeArrowheads="1"/>
          </p:cNvSpPr>
          <p:nvPr/>
        </p:nvSpPr>
        <p:spPr bwMode="auto">
          <a:xfrm>
            <a:off x="3221038" y="434975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110,000</a:t>
            </a:r>
          </a:p>
        </p:txBody>
      </p:sp>
      <p:sp>
        <p:nvSpPr>
          <p:cNvPr id="9253" name="Text Box 38"/>
          <p:cNvSpPr txBox="1">
            <a:spLocks noChangeArrowheads="1"/>
          </p:cNvSpPr>
          <p:nvPr/>
        </p:nvSpPr>
        <p:spPr bwMode="auto">
          <a:xfrm>
            <a:off x="4364038" y="282575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120,000</a:t>
            </a:r>
          </a:p>
        </p:txBody>
      </p:sp>
      <p:sp>
        <p:nvSpPr>
          <p:cNvPr id="9254" name="Text Box 39"/>
          <p:cNvSpPr txBox="1">
            <a:spLocks noChangeArrowheads="1"/>
          </p:cNvSpPr>
          <p:nvPr/>
        </p:nvSpPr>
        <p:spPr bwMode="auto">
          <a:xfrm>
            <a:off x="5430838" y="206375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130,000</a:t>
            </a:r>
          </a:p>
        </p:txBody>
      </p:sp>
      <p:sp>
        <p:nvSpPr>
          <p:cNvPr id="9255" name="Text Box 40"/>
          <p:cNvSpPr txBox="1">
            <a:spLocks noChangeArrowheads="1"/>
          </p:cNvSpPr>
          <p:nvPr/>
        </p:nvSpPr>
        <p:spPr bwMode="auto">
          <a:xfrm>
            <a:off x="6573838" y="587375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120,000</a:t>
            </a:r>
          </a:p>
        </p:txBody>
      </p:sp>
      <p:sp>
        <p:nvSpPr>
          <p:cNvPr id="9256" name="Text Box 41"/>
          <p:cNvSpPr txBox="1">
            <a:spLocks noChangeArrowheads="1"/>
          </p:cNvSpPr>
          <p:nvPr/>
        </p:nvSpPr>
        <p:spPr bwMode="auto">
          <a:xfrm>
            <a:off x="3278188" y="1814513"/>
            <a:ext cx="1589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연도</a:t>
            </a: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(a) </a:t>
            </a:r>
            <a:r>
              <a:rPr kumimoji="0" lang="ko-KR" altLang="en-US" sz="14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 화폐가치</a:t>
            </a:r>
          </a:p>
        </p:txBody>
      </p:sp>
      <p:sp>
        <p:nvSpPr>
          <p:cNvPr id="9257" name="Text Box 42"/>
          <p:cNvSpPr txBox="1">
            <a:spLocks noChangeArrowheads="1"/>
          </p:cNvSpPr>
          <p:nvPr/>
        </p:nvSpPr>
        <p:spPr bwMode="auto">
          <a:xfrm rot="-5400000">
            <a:off x="936625" y="3978275"/>
            <a:ext cx="1373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effectLst/>
                <a:latin typeface="HY헤드라인M" pitchFamily="18" charset="-127"/>
                <a:ea typeface="HY헤드라인M" pitchFamily="18" charset="-127"/>
              </a:rPr>
              <a:t>250,000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(1+0.05)</a:t>
            </a:r>
            <a:r>
              <a:rPr kumimoji="0" lang="ko-KR" altLang="en-US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sz="12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258" name="Line 43"/>
          <p:cNvSpPr>
            <a:spLocks noChangeShapeType="1"/>
          </p:cNvSpPr>
          <p:nvPr/>
        </p:nvSpPr>
        <p:spPr bwMode="auto">
          <a:xfrm flipV="1">
            <a:off x="1600200" y="2819400"/>
            <a:ext cx="0" cy="609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59" name="Text Box 44"/>
          <p:cNvSpPr txBox="1">
            <a:spLocks noChangeArrowheads="1"/>
          </p:cNvSpPr>
          <p:nvPr/>
        </p:nvSpPr>
        <p:spPr bwMode="auto">
          <a:xfrm rot="-5400000">
            <a:off x="1868488" y="3443287"/>
            <a:ext cx="14747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effectLst/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kumimoji="0" lang="en-US" altLang="ko-KR" sz="1200" dirty="0"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r>
              <a:rPr kumimoji="0" lang="ko-KR" altLang="en-US" sz="1200" dirty="0">
                <a:effectLst/>
                <a:latin typeface="HY헤드라인M" pitchFamily="18" charset="-127"/>
                <a:ea typeface="HY헤드라인M" pitchFamily="18" charset="-127"/>
              </a:rPr>
              <a:t>,000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(1+0.05)</a:t>
            </a:r>
            <a:r>
              <a:rPr kumimoji="0" lang="en-US" altLang="ko-KR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</a:t>
            </a:r>
            <a:r>
              <a:rPr kumimoji="0" lang="ko-KR" altLang="en-US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9260" name="Line 45"/>
          <p:cNvSpPr>
            <a:spLocks noChangeShapeType="1"/>
          </p:cNvSpPr>
          <p:nvPr/>
        </p:nvSpPr>
        <p:spPr bwMode="auto">
          <a:xfrm flipV="1">
            <a:off x="2590800" y="1905000"/>
            <a:ext cx="0" cy="762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61" name="Text Box 47"/>
          <p:cNvSpPr txBox="1">
            <a:spLocks noChangeArrowheads="1"/>
          </p:cNvSpPr>
          <p:nvPr/>
        </p:nvSpPr>
        <p:spPr bwMode="auto">
          <a:xfrm rot="-5400000">
            <a:off x="2967038" y="3186113"/>
            <a:ext cx="15795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200" dirty="0">
                <a:effectLst/>
                <a:latin typeface="HY헤드라인M" pitchFamily="18" charset="-127"/>
                <a:ea typeface="HY헤드라인M" pitchFamily="18" charset="-127"/>
              </a:rPr>
              <a:t>121</a:t>
            </a:r>
            <a:r>
              <a:rPr kumimoji="0" lang="ko-KR" altLang="en-US" sz="1200" dirty="0">
                <a:effectLst/>
                <a:latin typeface="HY헤드라인M" pitchFamily="18" charset="-127"/>
                <a:ea typeface="HY헤드라인M" pitchFamily="18" charset="-127"/>
              </a:rPr>
              <a:t>,</a:t>
            </a:r>
            <a:r>
              <a:rPr kumimoji="0" lang="en-US" altLang="ko-KR" sz="1200" dirty="0">
                <a:effectLst/>
                <a:latin typeface="HY헤드라인M" pitchFamily="18" charset="-127"/>
                <a:ea typeface="HY헤드라인M" pitchFamily="18" charset="-127"/>
              </a:rPr>
              <a:t>275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(1+0.05)</a:t>
            </a:r>
            <a:r>
              <a:rPr kumimoji="0" lang="en-US" altLang="ko-KR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</a:t>
            </a:r>
            <a:r>
              <a:rPr kumimoji="0" lang="ko-KR" altLang="en-US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sz="12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262" name="Line 48"/>
          <p:cNvSpPr>
            <a:spLocks noChangeShapeType="1"/>
          </p:cNvSpPr>
          <p:nvPr/>
        </p:nvSpPr>
        <p:spPr bwMode="auto">
          <a:xfrm flipV="1">
            <a:off x="3733800" y="1905000"/>
            <a:ext cx="0" cy="5334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63" name="Text Box 49"/>
          <p:cNvSpPr txBox="1">
            <a:spLocks noChangeArrowheads="1"/>
          </p:cNvSpPr>
          <p:nvPr/>
        </p:nvSpPr>
        <p:spPr bwMode="auto">
          <a:xfrm rot="-5400000">
            <a:off x="4148138" y="3073400"/>
            <a:ext cx="15033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en-US" altLang="ko-KR" sz="1200" dirty="0">
                <a:effectLst/>
                <a:latin typeface="HY헤드라인M" pitchFamily="18" charset="-127"/>
                <a:ea typeface="HY헤드라인M" pitchFamily="18" charset="-127"/>
              </a:rPr>
              <a:t>38</a:t>
            </a:r>
            <a:r>
              <a:rPr kumimoji="0" lang="ko-KR" altLang="en-US" sz="1200" dirty="0">
                <a:effectLst/>
                <a:latin typeface="HY헤드라인M" pitchFamily="18" charset="-127"/>
                <a:ea typeface="HY헤드라인M" pitchFamily="18" charset="-127"/>
              </a:rPr>
              <a:t>,</a:t>
            </a:r>
            <a:r>
              <a:rPr kumimoji="0" lang="en-US" altLang="ko-KR" sz="1200" dirty="0">
                <a:effectLst/>
                <a:latin typeface="HY헤드라인M" pitchFamily="18" charset="-127"/>
                <a:ea typeface="HY헤드라인M" pitchFamily="18" charset="-127"/>
              </a:rPr>
              <a:t>915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(1+0.05)</a:t>
            </a:r>
            <a:r>
              <a:rPr kumimoji="0" lang="en-US" altLang="ko-KR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</a:t>
            </a:r>
            <a:r>
              <a:rPr kumimoji="0" lang="ko-KR" altLang="en-US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sz="12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264" name="Line 50"/>
          <p:cNvSpPr>
            <a:spLocks noChangeShapeType="1"/>
          </p:cNvSpPr>
          <p:nvPr/>
        </p:nvSpPr>
        <p:spPr bwMode="auto">
          <a:xfrm flipV="1">
            <a:off x="4876800" y="1905000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65" name="Text Box 51"/>
          <p:cNvSpPr txBox="1">
            <a:spLocks noChangeArrowheads="1"/>
          </p:cNvSpPr>
          <p:nvPr/>
        </p:nvSpPr>
        <p:spPr bwMode="auto">
          <a:xfrm rot="-5400000">
            <a:off x="5247481" y="2985295"/>
            <a:ext cx="14446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en-US" altLang="ko-KR" sz="1200" dirty="0">
                <a:effectLst/>
                <a:latin typeface="HY헤드라인M" pitchFamily="18" charset="-127"/>
                <a:ea typeface="HY헤드라인M" pitchFamily="18" charset="-127"/>
              </a:rPr>
              <a:t>58</a:t>
            </a:r>
            <a:r>
              <a:rPr kumimoji="0" lang="ko-KR" altLang="en-US" sz="1200" dirty="0">
                <a:effectLst/>
                <a:latin typeface="HY헤드라인M" pitchFamily="18" charset="-127"/>
                <a:ea typeface="HY헤드라인M" pitchFamily="18" charset="-127"/>
              </a:rPr>
              <a:t>,</a:t>
            </a:r>
            <a:r>
              <a:rPr kumimoji="0" lang="en-US" altLang="ko-KR" sz="1200" dirty="0">
                <a:effectLst/>
                <a:latin typeface="HY헤드라인M" pitchFamily="18" charset="-127"/>
                <a:ea typeface="HY헤드라인M" pitchFamily="18" charset="-127"/>
              </a:rPr>
              <a:t>016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(1+0.05)</a:t>
            </a:r>
            <a:r>
              <a:rPr kumimoji="0" lang="en-US" altLang="ko-KR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</a:t>
            </a:r>
            <a:r>
              <a:rPr kumimoji="0" lang="ko-KR" altLang="en-US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sz="12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266" name="Line 52"/>
          <p:cNvSpPr>
            <a:spLocks noChangeShapeType="1"/>
          </p:cNvSpPr>
          <p:nvPr/>
        </p:nvSpPr>
        <p:spPr bwMode="auto">
          <a:xfrm flipV="1">
            <a:off x="5943600" y="1905000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67" name="Text Box 53"/>
          <p:cNvSpPr txBox="1">
            <a:spLocks noChangeArrowheads="1"/>
          </p:cNvSpPr>
          <p:nvPr/>
        </p:nvSpPr>
        <p:spPr bwMode="auto">
          <a:xfrm rot="-5400000">
            <a:off x="6234906" y="3098007"/>
            <a:ext cx="14446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200" dirty="0"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en-US" altLang="ko-KR" sz="1200" dirty="0">
                <a:effectLst/>
                <a:latin typeface="HY헤드라인M" pitchFamily="18" charset="-127"/>
                <a:ea typeface="HY헤드라인M" pitchFamily="18" charset="-127"/>
              </a:rPr>
              <a:t>53</a:t>
            </a:r>
            <a:r>
              <a:rPr kumimoji="0" lang="ko-KR" altLang="en-US" sz="1200" dirty="0">
                <a:effectLst/>
                <a:latin typeface="HY헤드라인M" pitchFamily="18" charset="-127"/>
                <a:ea typeface="HY헤드라인M" pitchFamily="18" charset="-127"/>
              </a:rPr>
              <a:t>,</a:t>
            </a:r>
            <a:r>
              <a:rPr kumimoji="0" lang="en-US" altLang="ko-KR" sz="1200" dirty="0">
                <a:effectLst/>
                <a:latin typeface="HY헤드라인M" pitchFamily="18" charset="-127"/>
                <a:ea typeface="HY헤드라인M" pitchFamily="18" charset="-127"/>
              </a:rPr>
              <a:t>154</a:t>
            </a:r>
            <a:r>
              <a:rPr kumimoji="0" lang="ko-KR" altLang="en-US" sz="12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(1+0.05)</a:t>
            </a:r>
            <a:r>
              <a:rPr kumimoji="0" lang="en-US" altLang="ko-KR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</a:t>
            </a:r>
            <a:r>
              <a:rPr kumimoji="0" lang="ko-KR" altLang="en-US" sz="1200" baseline="30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sz="12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268" name="Line 54"/>
          <p:cNvSpPr>
            <a:spLocks noChangeShapeType="1"/>
          </p:cNvSpPr>
          <p:nvPr/>
        </p:nvSpPr>
        <p:spPr bwMode="auto">
          <a:xfrm flipV="1">
            <a:off x="6934200" y="1905000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69" name="Text Box 56"/>
          <p:cNvSpPr txBox="1">
            <a:spLocks noChangeArrowheads="1"/>
          </p:cNvSpPr>
          <p:nvPr/>
        </p:nvSpPr>
        <p:spPr bwMode="auto">
          <a:xfrm>
            <a:off x="6324600" y="5791200"/>
            <a:ext cx="1447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50000"/>
              </a:spcBef>
              <a:buFontTx/>
              <a:buNone/>
            </a:pPr>
            <a:r>
              <a:rPr kumimoji="0" lang="ko-KR" altLang="en-US" sz="1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(단위: 천원)</a:t>
            </a:r>
            <a:endParaRPr kumimoji="0" lang="en-US" altLang="ko-KR" sz="1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270" name="Line 4"/>
          <p:cNvSpPr>
            <a:spLocks noChangeShapeType="1"/>
          </p:cNvSpPr>
          <p:nvPr/>
        </p:nvSpPr>
        <p:spPr bwMode="auto">
          <a:xfrm flipV="1">
            <a:off x="7026275" y="4392613"/>
            <a:ext cx="0" cy="911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kumimoji="0" lang="ko-KR" altLang="en-US" sz="1600" i="1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9271" name="Text Box 33"/>
          <p:cNvSpPr txBox="1">
            <a:spLocks noChangeArrowheads="1"/>
          </p:cNvSpPr>
          <p:nvPr/>
        </p:nvSpPr>
        <p:spPr bwMode="auto">
          <a:xfrm>
            <a:off x="6615113" y="4022725"/>
            <a:ext cx="941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6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153,154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sp>
        <p:nvSpPr>
          <p:cNvPr id="5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153</a:t>
            </a:r>
          </a:p>
        </p:txBody>
      </p:sp>
    </p:spTree>
    <p:extLst>
      <p:ext uri="{BB962C8B-B14F-4D97-AF65-F5344CB8AC3E}">
        <p14:creationId xmlns:p14="http://schemas.microsoft.com/office/powerpoint/2010/main" val="3979260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979712" y="1219200"/>
            <a:ext cx="4265911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ko-KR" altLang="en-US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1. 이자율의 종류</a:t>
            </a:r>
          </a:p>
          <a:p>
            <a:pPr lvl="1" latinLnBrk="0">
              <a:spcBef>
                <a:spcPct val="0"/>
              </a:spcBef>
              <a:buFontTx/>
              <a:buNone/>
            </a:pPr>
            <a:r>
              <a:rPr kumimoji="0" lang="ko-KR" altLang="en-US" sz="20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무인플레이션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이자율 (</a:t>
            </a:r>
            <a:r>
              <a:rPr kumimoji="0" lang="en-US" altLang="ko-KR" sz="2000" i="1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2000" i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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24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latinLnBrk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시장이자율 (</a:t>
            </a:r>
            <a:r>
              <a:rPr kumimoji="0" lang="en-US" altLang="ko-KR" sz="2000" i="1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2000" i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atinLnBrk="0">
              <a:spcBef>
                <a:spcPct val="0"/>
              </a:spcBef>
              <a:buFontTx/>
              <a:buNone/>
            </a:pPr>
            <a:endParaRPr kumimoji="0" lang="en-US" altLang="ko-KR" sz="2400" b="1" dirty="0">
              <a:solidFill>
                <a:srgbClr val="003399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kumimoji="0" lang="ko-KR" altLang="en-US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현금흐름의 종류</a:t>
            </a:r>
          </a:p>
          <a:p>
            <a:pPr lvl="1" latinLnBrk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 화폐가치의 현금흐름</a:t>
            </a:r>
            <a:r>
              <a:rPr kumimoji="0" lang="en-US" altLang="ko-KR" sz="2000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800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(A</a:t>
            </a:r>
            <a:r>
              <a:rPr kumimoji="0" lang="en-US" altLang="ko-KR" sz="1800" kern="0" baseline="-25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1800" kern="0" dirty="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kumimoji="0" lang="en-US" altLang="ko-KR" sz="1800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1800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0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latinLnBrk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 화폐가치의 현금흐름</a:t>
            </a:r>
            <a:r>
              <a:rPr kumimoji="0" lang="en-US" altLang="ko-KR" sz="1800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(A</a:t>
            </a:r>
            <a:r>
              <a:rPr kumimoji="0" lang="en-US" altLang="ko-KR" sz="1800" kern="0" baseline="-25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1800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1800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en-US" altLang="ko-KR" sz="2400" b="1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endParaRPr kumimoji="0" lang="en-US" altLang="ko-KR" sz="2400" b="1" dirty="0">
              <a:solidFill>
                <a:srgbClr val="003399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kumimoji="0" lang="ko-KR" altLang="en-US" sz="24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분석방법의 종류</a:t>
            </a:r>
          </a:p>
          <a:p>
            <a:pPr lvl="1" latinLnBrk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 화폐가치 분석</a:t>
            </a:r>
          </a:p>
          <a:p>
            <a:pPr lvl="1" latinLnBrk="0">
              <a:spcBef>
                <a:spcPct val="0"/>
              </a:spcBef>
              <a:buFontTx/>
              <a:buNone/>
            </a:pP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 화폐가치 분석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105400" y="1981200"/>
            <a:ext cx="184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endParaRPr kumimoji="0" lang="en-US" altLang="ko-KR" sz="20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endParaRPr kumimoji="0" lang="en-US" altLang="ko-KR" sz="20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endParaRPr kumimoji="0" lang="ko-KR" altLang="en-US" sz="20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endParaRPr kumimoji="0" lang="en-US" altLang="ko-KR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2387600" y="152400"/>
            <a:ext cx="43592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인플레이션 하에서의 등가계산</a:t>
            </a:r>
          </a:p>
        </p:txBody>
      </p:sp>
      <p:pic>
        <p:nvPicPr>
          <p:cNvPr id="10246" name="Picture 5" descr="2008031114300819825_143506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363" y="3068638"/>
            <a:ext cx="238125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 descr="2008031114300819825_143506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5013325"/>
            <a:ext cx="238125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  <p:sp>
        <p:nvSpPr>
          <p:cNvPr id="8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153</a:t>
            </a:r>
          </a:p>
        </p:txBody>
      </p:sp>
    </p:spTree>
    <p:extLst>
      <p:ext uri="{BB962C8B-B14F-4D97-AF65-F5344CB8AC3E}">
        <p14:creationId xmlns:p14="http://schemas.microsoft.com/office/powerpoint/2010/main" val="2862552225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Gulim"/>
        <a:ea typeface="Gulim"/>
        <a:cs typeface=""/>
      </a:majorFont>
      <a:minorFont>
        <a:latin typeface="Gulim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>
          <a:solidFill>
            <a:schemeClr val="tx1"/>
          </a:solidFill>
          <a:round/>
          <a:headEnd/>
          <a:tailEnd/>
        </a:ln>
        <a:effectLst/>
      </a:spPr>
      <a:bodyPr rtlCol="0" anchor="ctr"/>
      <a:lstStyle>
        <a:defPPr marL="0" marR="0" indent="0" algn="ctr" defTabSz="914400" eaLnBrk="1" hangingPunct="1">
          <a:lnSpc>
            <a:spcPct val="100000"/>
          </a:lnSpc>
          <a:buClrTx/>
          <a:buSzTx/>
          <a:buFontTx/>
          <a:buNone/>
          <a:tabLst/>
          <a:defRPr sz="1400" b="1" dirty="0" smtClean="0">
            <a:effectLst/>
            <a:latin typeface="맑은 고딕" panose="020B0503020000020004" pitchFamily="50" charset="-127"/>
            <a:ea typeface="맑은 고딕" panose="020B0503020000020004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견출새내기체" pitchFamily="18" charset="-127"/>
            <a:ea typeface="휴먼견출새내기체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2878</TotalTime>
  <Words>2879</Words>
  <Application>Microsoft Office PowerPoint</Application>
  <PresentationFormat>화면 슬라이드 쇼(4:3)</PresentationFormat>
  <Paragraphs>1049</Paragraphs>
  <Slides>27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27</vt:i4>
      </vt:variant>
    </vt:vector>
  </HeadingPairs>
  <TitlesOfParts>
    <vt:vector size="37" baseType="lpstr">
      <vt:lpstr>HY헤드라인M</vt:lpstr>
      <vt:lpstr>Gulim</vt:lpstr>
      <vt:lpstr>Gulim</vt:lpstr>
      <vt:lpstr>맑은 고딕</vt:lpstr>
      <vt:lpstr>휴먼견출새내기체</vt:lpstr>
      <vt:lpstr>Times New Roman</vt:lpstr>
      <vt:lpstr>Wingdings</vt:lpstr>
      <vt:lpstr>기본 디자인</vt:lpstr>
      <vt:lpstr>수식</vt:lpstr>
      <vt:lpstr>Equation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충북대학교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정근채</dc:creator>
  <cp:lastModifiedBy>정근채</cp:lastModifiedBy>
  <cp:revision>193</cp:revision>
  <cp:lastPrinted>2019-08-05T08:49:16Z</cp:lastPrinted>
  <dcterms:created xsi:type="dcterms:W3CDTF">2005-08-31T02:37:35Z</dcterms:created>
  <dcterms:modified xsi:type="dcterms:W3CDTF">2023-06-09T05:36:32Z</dcterms:modified>
</cp:coreProperties>
</file>