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25" r:id="rId2"/>
    <p:sldId id="426" r:id="rId3"/>
    <p:sldId id="438" r:id="rId4"/>
    <p:sldId id="427" r:id="rId5"/>
    <p:sldId id="428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36" r:id="rId14"/>
    <p:sldId id="437" r:id="rId15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8A044-9FEC-4497-B17B-EDC97E2A79AF}" v="1" dt="2020-08-27T01:51:00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8" autoAdjust="0"/>
    <p:restoredTop sz="94660" autoAdjust="0"/>
  </p:normalViewPr>
  <p:slideViewPr>
    <p:cSldViewPr showGuides="1">
      <p:cViewPr varScale="1">
        <p:scale>
          <a:sx n="148" d="100"/>
          <a:sy n="148" d="100"/>
        </p:scale>
        <p:origin x="126" y="216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F674A985-A5B9-4BF5-AEDA-4C70435F179C}"/>
    <pc:docChg chg="modSld">
      <pc:chgData name="정근채" userId="bf3f9740-ba12-4a95-bdcd-7a89d0b0b3a3" providerId="ADAL" clId="{F674A985-A5B9-4BF5-AEDA-4C70435F179C}" dt="2022-08-02T06:08:26.795" v="0"/>
      <pc:docMkLst>
        <pc:docMk/>
      </pc:docMkLst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3297864051" sldId="425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3297864051" sldId="425"/>
            <ac:picMk id="4" creationId="{48115A2F-F4CF-4509-9EF8-E256C06EB6D2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3297864051" sldId="425"/>
            <ac:inkMk id="2" creationId="{C870F9CB-3FE0-4738-BD5A-2C6B3CDBB086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2316693411" sldId="426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2316693411" sldId="426"/>
            <ac:picMk id="5" creationId="{4AAA0FE9-B559-49C9-B7C8-98E401F9166E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2316693411" sldId="426"/>
            <ac:inkMk id="2" creationId="{F00C1844-F3F9-4A11-B628-C90EFFF5A43B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3949692531" sldId="427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3949692531" sldId="427"/>
            <ac:picMk id="4" creationId="{958A1628-0ED4-4866-B881-3FB41F4BF01C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3949692531" sldId="427"/>
            <ac:inkMk id="2" creationId="{19EACF96-C780-4A97-BF31-0C3FCF8E1DE6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2238112518" sldId="428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2238112518" sldId="428"/>
            <ac:picMk id="5" creationId="{2C0B498E-72C4-48E0-8465-71A44597F44A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2238112518" sldId="428"/>
            <ac:inkMk id="2" creationId="{79F87A98-E637-4013-B492-2FE6F27BD299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4184176284" sldId="429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4184176284" sldId="429"/>
            <ac:picMk id="4" creationId="{ABC8818A-4B94-4CAE-B864-0E9BE0C62A47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4184176284" sldId="429"/>
            <ac:inkMk id="2" creationId="{62357D55-1A62-4FCF-82B8-AB16C492BEAB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2963456870" sldId="430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2963456870" sldId="430"/>
            <ac:picMk id="4" creationId="{10DE59D1-8CA6-46AB-8C84-505BB5E9B841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2963456870" sldId="430"/>
            <ac:inkMk id="2" creationId="{AA445BBC-2511-4683-A86B-FEE56ECCBD40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2307591063" sldId="431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2307591063" sldId="431"/>
            <ac:picMk id="5" creationId="{17F08A74-C23C-404B-8889-FA5CA1A757C8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2307591063" sldId="431"/>
            <ac:inkMk id="3" creationId="{A62F888C-31EE-4555-9913-43A5F879E5A9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4258758008" sldId="432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4258758008" sldId="432"/>
            <ac:picMk id="4" creationId="{E9CA8CC9-F57C-40FD-A968-1714259FAE7C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4258758008" sldId="432"/>
            <ac:inkMk id="2" creationId="{CEDBD3A4-C325-4001-B82D-9B76AECF5500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934624009" sldId="433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934624009" sldId="433"/>
            <ac:picMk id="4" creationId="{3244A15E-3E20-466F-BC79-0B609AED2E67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934624009" sldId="433"/>
            <ac:inkMk id="2" creationId="{06EADBA4-D03B-4C37-B162-654687B347DE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3075866871" sldId="434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3075866871" sldId="434"/>
            <ac:picMk id="4" creationId="{EF379973-1DE9-48E5-8149-493E0AD2602D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3075866871" sldId="434"/>
            <ac:inkMk id="2" creationId="{AEE03E9D-1AA3-48AB-BCAA-BF43B8B2808C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395138133" sldId="435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395138133" sldId="435"/>
            <ac:picMk id="4" creationId="{D6749B04-2309-4178-9391-E50793F88AD6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395138133" sldId="435"/>
            <ac:inkMk id="2" creationId="{931E14C7-6E4F-44DE-86D0-800F3E61610F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749067039" sldId="436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749067039" sldId="436"/>
            <ac:picMk id="4" creationId="{255F6C8A-1A73-429F-B9D8-E9405394C6FD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749067039" sldId="436"/>
            <ac:inkMk id="2" creationId="{9F5315A5-9F92-48B0-905F-035C656528E2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2353736112" sldId="437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2353736112" sldId="437"/>
            <ac:picMk id="4" creationId="{6144FA7F-03EA-4A9F-8AAA-AEBB72F68CC3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2353736112" sldId="437"/>
            <ac:inkMk id="2" creationId="{9318E45B-3BE6-4673-8EC0-E8C84FA6FEA6}"/>
          </ac:inkMkLst>
        </pc:inkChg>
      </pc:sldChg>
      <pc:sldChg chg="delSp modTransition modAnim">
        <pc:chgData name="정근채" userId="bf3f9740-ba12-4a95-bdcd-7a89d0b0b3a3" providerId="ADAL" clId="{F674A985-A5B9-4BF5-AEDA-4C70435F179C}" dt="2022-08-02T06:08:26.795" v="0"/>
        <pc:sldMkLst>
          <pc:docMk/>
          <pc:sldMk cId="1648698344" sldId="438"/>
        </pc:sldMkLst>
        <pc:picChg chg="del">
          <ac:chgData name="정근채" userId="bf3f9740-ba12-4a95-bdcd-7a89d0b0b3a3" providerId="ADAL" clId="{F674A985-A5B9-4BF5-AEDA-4C70435F179C}" dt="2022-08-02T06:08:26.795" v="0"/>
          <ac:picMkLst>
            <pc:docMk/>
            <pc:sldMk cId="1648698344" sldId="438"/>
            <ac:picMk id="9" creationId="{2A3C875B-ABA3-47A7-9A5D-E5868E1C4A3C}"/>
          </ac:picMkLst>
        </pc:picChg>
        <pc:inkChg chg="del">
          <ac:chgData name="정근채" userId="bf3f9740-ba12-4a95-bdcd-7a89d0b0b3a3" providerId="ADAL" clId="{F674A985-A5B9-4BF5-AEDA-4C70435F179C}" dt="2022-08-02T06:08:26.795" v="0"/>
          <ac:inkMkLst>
            <pc:docMk/>
            <pc:sldMk cId="1648698344" sldId="438"/>
            <ac:inkMk id="5" creationId="{B5F6843E-8532-46D3-A77E-744B0AB7D891}"/>
          </ac:inkMkLst>
        </pc:inkChg>
      </pc:sldChg>
    </pc:docChg>
  </pc:docChgLst>
  <pc:docChgLst>
    <pc:chgData name="정근채" userId="bf3f9740-ba12-4a95-bdcd-7a89d0b0b3a3" providerId="ADAL" clId="{4CC8A044-9FEC-4497-B17B-EDC97E2A79AF}"/>
    <pc:docChg chg="modSld">
      <pc:chgData name="정근채" userId="bf3f9740-ba12-4a95-bdcd-7a89d0b0b3a3" providerId="ADAL" clId="{4CC8A044-9FEC-4497-B17B-EDC97E2A79AF}" dt="2020-08-27T01:51:00.725" v="0"/>
      <pc:docMkLst>
        <pc:docMk/>
      </pc:docMkLst>
      <pc:sldChg chg="addSp modSp">
        <pc:chgData name="정근채" userId="bf3f9740-ba12-4a95-bdcd-7a89d0b0b3a3" providerId="ADAL" clId="{4CC8A044-9FEC-4497-B17B-EDC97E2A79AF}" dt="2020-08-27T01:51:00.725" v="0"/>
        <pc:sldMkLst>
          <pc:docMk/>
          <pc:sldMk cId="3297864051" sldId="425"/>
        </pc:sldMkLst>
        <pc:picChg chg="add mod">
          <ac:chgData name="정근채" userId="bf3f9740-ba12-4a95-bdcd-7a89d0b0b3a3" providerId="ADAL" clId="{4CC8A044-9FEC-4497-B17B-EDC97E2A79AF}" dt="2020-08-27T01:51:00.725" v="0"/>
          <ac:picMkLst>
            <pc:docMk/>
            <pc:sldMk cId="3297864051" sldId="425"/>
            <ac:picMk id="4" creationId="{48115A2F-F4CF-4509-9EF8-E256C06EB6D2}"/>
          </ac:picMkLst>
        </pc:picChg>
        <pc:inkChg chg="add">
          <ac:chgData name="정근채" userId="bf3f9740-ba12-4a95-bdcd-7a89d0b0b3a3" providerId="ADAL" clId="{4CC8A044-9FEC-4497-B17B-EDC97E2A79AF}" dt="2020-08-27T01:51:00.725" v="0"/>
          <ac:inkMkLst>
            <pc:docMk/>
            <pc:sldMk cId="3297864051" sldId="425"/>
            <ac:inkMk id="2" creationId="{C870F9CB-3FE0-4738-BD5A-2C6B3CDBB086}"/>
          </ac:inkMkLst>
        </pc:inkChg>
      </pc:sldChg>
    </pc:docChg>
  </pc:docChgLst>
  <pc:docChgLst>
    <pc:chgData name="정근채" userId="bf3f9740-ba12-4a95-bdcd-7a89d0b0b3a3" providerId="ADAL" clId="{B7934200-F484-46D7-BA9E-1883C5A9D53D}"/>
    <pc:docChg chg="undo custSel modSld">
      <pc:chgData name="정근채" userId="bf3f9740-ba12-4a95-bdcd-7a89d0b0b3a3" providerId="ADAL" clId="{B7934200-F484-46D7-BA9E-1883C5A9D53D}" dt="2022-10-26T23:28:45.999" v="133" actId="207"/>
      <pc:docMkLst>
        <pc:docMk/>
      </pc:docMkLst>
      <pc:sldChg chg="modSp mod">
        <pc:chgData name="정근채" userId="bf3f9740-ba12-4a95-bdcd-7a89d0b0b3a3" providerId="ADAL" clId="{B7934200-F484-46D7-BA9E-1883C5A9D53D}" dt="2022-10-26T23:28:45.999" v="133" actId="207"/>
        <pc:sldMkLst>
          <pc:docMk/>
          <pc:sldMk cId="2238112518" sldId="428"/>
        </pc:sldMkLst>
        <pc:spChg chg="mod">
          <ac:chgData name="정근채" userId="bf3f9740-ba12-4a95-bdcd-7a89d0b0b3a3" providerId="ADAL" clId="{B7934200-F484-46D7-BA9E-1883C5A9D53D}" dt="2022-10-26T23:28:45.999" v="133" actId="207"/>
          <ac:spMkLst>
            <pc:docMk/>
            <pc:sldMk cId="2238112518" sldId="428"/>
            <ac:spMk id="5124" creationId="{00000000-0000-0000-0000-000000000000}"/>
          </ac:spMkLst>
        </pc:spChg>
      </pc:sldChg>
      <pc:sldChg chg="modSp mod">
        <pc:chgData name="정근채" userId="bf3f9740-ba12-4a95-bdcd-7a89d0b0b3a3" providerId="ADAL" clId="{B7934200-F484-46D7-BA9E-1883C5A9D53D}" dt="2022-10-26T00:55:34.350" v="132" actId="207"/>
        <pc:sldMkLst>
          <pc:docMk/>
          <pc:sldMk cId="2307591063" sldId="431"/>
        </pc:sldMkLst>
        <pc:spChg chg="mod">
          <ac:chgData name="정근채" userId="bf3f9740-ba12-4a95-bdcd-7a89d0b0b3a3" providerId="ADAL" clId="{B7934200-F484-46D7-BA9E-1883C5A9D53D}" dt="2022-10-26T00:55:34.350" v="132" actId="207"/>
          <ac:spMkLst>
            <pc:docMk/>
            <pc:sldMk cId="2307591063" sldId="431"/>
            <ac:spMk id="9" creationId="{00000000-0000-0000-0000-000000000000}"/>
          </ac:spMkLst>
        </pc:spChg>
        <pc:graphicFrameChg chg="mod modGraphic">
          <ac:chgData name="정근채" userId="bf3f9740-ba12-4a95-bdcd-7a89d0b0b3a3" providerId="ADAL" clId="{B7934200-F484-46D7-BA9E-1883C5A9D53D}" dt="2022-10-24T02:23:51.225" v="58" actId="207"/>
          <ac:graphicFrameMkLst>
            <pc:docMk/>
            <pc:sldMk cId="2307591063" sldId="431"/>
            <ac:graphicFrameMk id="2" creationId="{00000000-0000-0000-0000-000000000000}"/>
          </ac:graphicFrameMkLst>
        </pc:graphicFrameChg>
        <pc:graphicFrameChg chg="mod modGraphic">
          <ac:chgData name="정근채" userId="bf3f9740-ba12-4a95-bdcd-7a89d0b0b3a3" providerId="ADAL" clId="{B7934200-F484-46D7-BA9E-1883C5A9D53D}" dt="2022-10-24T02:23:25.934" v="56" actId="255"/>
          <ac:graphicFrameMkLst>
            <pc:docMk/>
            <pc:sldMk cId="2307591063" sldId="431"/>
            <ac:graphicFrameMk id="10" creationId="{00000000-0000-0000-0000-000000000000}"/>
          </ac:graphicFrameMkLst>
        </pc:graphicFrameChg>
      </pc:sldChg>
      <pc:sldChg chg="modSp mod">
        <pc:chgData name="정근채" userId="bf3f9740-ba12-4a95-bdcd-7a89d0b0b3a3" providerId="ADAL" clId="{B7934200-F484-46D7-BA9E-1883C5A9D53D}" dt="2022-10-26T00:52:07.596" v="127" actId="20577"/>
        <pc:sldMkLst>
          <pc:docMk/>
          <pc:sldMk cId="4258758008" sldId="432"/>
        </pc:sldMkLst>
        <pc:spChg chg="mod">
          <ac:chgData name="정근채" userId="bf3f9740-ba12-4a95-bdcd-7a89d0b0b3a3" providerId="ADAL" clId="{B7934200-F484-46D7-BA9E-1883C5A9D53D}" dt="2022-10-26T00:52:07.596" v="127" actId="20577"/>
          <ac:spMkLst>
            <pc:docMk/>
            <pc:sldMk cId="4258758008" sldId="432"/>
            <ac:spMk id="9" creationId="{00000000-0000-0000-0000-000000000000}"/>
          </ac:spMkLst>
        </pc:spChg>
      </pc:sldChg>
      <pc:sldChg chg="modSp mod">
        <pc:chgData name="정근채" userId="bf3f9740-ba12-4a95-bdcd-7a89d0b0b3a3" providerId="ADAL" clId="{B7934200-F484-46D7-BA9E-1883C5A9D53D}" dt="2022-10-26T00:51:57.137" v="109" actId="20577"/>
        <pc:sldMkLst>
          <pc:docMk/>
          <pc:sldMk cId="934624009" sldId="433"/>
        </pc:sldMkLst>
        <pc:spChg chg="mod">
          <ac:chgData name="정근채" userId="bf3f9740-ba12-4a95-bdcd-7a89d0b0b3a3" providerId="ADAL" clId="{B7934200-F484-46D7-BA9E-1883C5A9D53D}" dt="2022-10-26T00:51:57.137" v="109" actId="20577"/>
          <ac:spMkLst>
            <pc:docMk/>
            <pc:sldMk cId="934624009" sldId="433"/>
            <ac:spMk id="8" creationId="{00000000-0000-0000-0000-000000000000}"/>
          </ac:spMkLst>
        </pc:spChg>
      </pc:sldChg>
    </pc:docChg>
  </pc:docChgLst>
  <pc:docChgLst>
    <pc:chgData name="정근채" userId="bf3f9740-ba12-4a95-bdcd-7a89d0b0b3a3" providerId="ADAL" clId="{BFEF1139-FC8D-4417-8AB7-F0A3CCBFA990}"/>
    <pc:docChg chg="addSld delSld modSld">
      <pc:chgData name="정근채" userId="bf3f9740-ba12-4a95-bdcd-7a89d0b0b3a3" providerId="ADAL" clId="{BFEF1139-FC8D-4417-8AB7-F0A3CCBFA990}" dt="2020-08-13T01:25:42.501" v="1"/>
      <pc:docMkLst>
        <pc:docMk/>
      </pc:docMkLst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2316693411" sldId="426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3949692531" sldId="427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2238112518" sldId="428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4184176284" sldId="429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2963456870" sldId="430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2307591063" sldId="431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4258758008" sldId="432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934624009" sldId="433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3075866871" sldId="434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395138133" sldId="435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749067039" sldId="436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2353736112" sldId="437"/>
        </pc:sldMkLst>
      </pc:sldChg>
      <pc:sldChg chg="add del">
        <pc:chgData name="정근채" userId="bf3f9740-ba12-4a95-bdcd-7a89d0b0b3a3" providerId="ADAL" clId="{BFEF1139-FC8D-4417-8AB7-F0A3CCBFA990}" dt="2020-08-13T01:25:42.501" v="1"/>
        <pc:sldMkLst>
          <pc:docMk/>
          <pc:sldMk cId="1648698344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110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2022-10-27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0" rIns="99040" bIns="495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0" tIns="49520" rIns="99040" bIns="495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#09. 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감가상각과 법인세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과세표준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소득세</a:t>
            </a:r>
          </a:p>
        </p:txBody>
      </p:sp>
      <p:pic>
        <p:nvPicPr>
          <p:cNvPr id="96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순서도: 처리 97"/>
          <p:cNvSpPr/>
          <p:nvPr/>
        </p:nvSpPr>
        <p:spPr bwMode="auto">
          <a:xfrm>
            <a:off x="2695297" y="105273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9" name="순서도: 처리 98"/>
          <p:cNvSpPr/>
          <p:nvPr/>
        </p:nvSpPr>
        <p:spPr bwMode="auto">
          <a:xfrm>
            <a:off x="3115871" y="1052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경제성분석 입문</a:t>
            </a:r>
          </a:p>
        </p:txBody>
      </p:sp>
      <p:sp>
        <p:nvSpPr>
          <p:cNvPr id="100" name="순서도: 처리 99"/>
          <p:cNvSpPr/>
          <p:nvPr/>
        </p:nvSpPr>
        <p:spPr bwMode="auto">
          <a:xfrm>
            <a:off x="2695297" y="1052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1" name="꺾인 연결선 100"/>
          <p:cNvCxnSpPr>
            <a:stCxn id="109" idx="2"/>
            <a:endCxn id="115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2" name="순서도: 처리 101"/>
          <p:cNvSpPr/>
          <p:nvPr/>
        </p:nvSpPr>
        <p:spPr bwMode="auto">
          <a:xfrm>
            <a:off x="1818513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" name="순서도: 처리 102"/>
          <p:cNvSpPr/>
          <p:nvPr/>
        </p:nvSpPr>
        <p:spPr bwMode="auto">
          <a:xfrm>
            <a:off x="2239087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</a:t>
            </a:r>
          </a:p>
        </p:txBody>
      </p:sp>
      <p:sp>
        <p:nvSpPr>
          <p:cNvPr id="104" name="순서도: 처리 103"/>
          <p:cNvSpPr/>
          <p:nvPr/>
        </p:nvSpPr>
        <p:spPr bwMode="auto">
          <a:xfrm>
            <a:off x="1818513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순서도: 처리 104"/>
          <p:cNvSpPr/>
          <p:nvPr/>
        </p:nvSpPr>
        <p:spPr bwMode="auto">
          <a:xfrm>
            <a:off x="3682006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순서도: 처리 105"/>
          <p:cNvSpPr/>
          <p:nvPr/>
        </p:nvSpPr>
        <p:spPr bwMode="auto">
          <a:xfrm>
            <a:off x="4102580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경제적 등가</a:t>
            </a:r>
          </a:p>
        </p:txBody>
      </p:sp>
      <p:sp>
        <p:nvSpPr>
          <p:cNvPr id="107" name="순서도: 처리 106"/>
          <p:cNvSpPr/>
          <p:nvPr/>
        </p:nvSpPr>
        <p:spPr bwMode="auto">
          <a:xfrm>
            <a:off x="3682006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8" name="꺾인 연결선 107"/>
          <p:cNvCxnSpPr>
            <a:stCxn id="109" idx="2"/>
            <a:endCxn id="112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9" name="순서도: 처리 108"/>
          <p:cNvSpPr/>
          <p:nvPr/>
        </p:nvSpPr>
        <p:spPr bwMode="auto">
          <a:xfrm>
            <a:off x="2695297" y="2597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순서도: 처리 109"/>
          <p:cNvSpPr/>
          <p:nvPr/>
        </p:nvSpPr>
        <p:spPr bwMode="auto">
          <a:xfrm>
            <a:off x="3115871" y="2597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이자공식</a:t>
            </a:r>
          </a:p>
        </p:txBody>
      </p:sp>
      <p:sp>
        <p:nvSpPr>
          <p:cNvPr id="111" name="순서도: 처리 110"/>
          <p:cNvSpPr/>
          <p:nvPr/>
        </p:nvSpPr>
        <p:spPr bwMode="auto">
          <a:xfrm>
            <a:off x="2695297" y="2597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순서도: 처리 111"/>
          <p:cNvSpPr/>
          <p:nvPr/>
        </p:nvSpPr>
        <p:spPr bwMode="auto">
          <a:xfrm>
            <a:off x="1818513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순서도: 처리 112"/>
          <p:cNvSpPr/>
          <p:nvPr/>
        </p:nvSpPr>
        <p:spPr bwMode="auto">
          <a:xfrm>
            <a:off x="2239087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분석기간과 이자율 적용</a:t>
            </a:r>
          </a:p>
        </p:txBody>
      </p:sp>
      <p:sp>
        <p:nvSpPr>
          <p:cNvPr id="114" name="순서도: 처리 113"/>
          <p:cNvSpPr/>
          <p:nvPr/>
        </p:nvSpPr>
        <p:spPr bwMode="auto">
          <a:xfrm>
            <a:off x="1818513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순서도: 처리 114"/>
          <p:cNvSpPr/>
          <p:nvPr/>
        </p:nvSpPr>
        <p:spPr bwMode="auto">
          <a:xfrm>
            <a:off x="3682006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6" name="순서도: 처리 115"/>
          <p:cNvSpPr/>
          <p:nvPr/>
        </p:nvSpPr>
        <p:spPr bwMode="auto">
          <a:xfrm>
            <a:off x="4102580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투자자금 조달과 대출</a:t>
            </a:r>
          </a:p>
        </p:txBody>
      </p:sp>
      <p:sp>
        <p:nvSpPr>
          <p:cNvPr id="117" name="순서도: 처리 116"/>
          <p:cNvSpPr/>
          <p:nvPr/>
        </p:nvSpPr>
        <p:spPr bwMode="auto">
          <a:xfrm>
            <a:off x="3682006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순서도: 처리 117"/>
          <p:cNvSpPr/>
          <p:nvPr/>
        </p:nvSpPr>
        <p:spPr bwMode="auto">
          <a:xfrm>
            <a:off x="5582471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순서도: 처리 118"/>
          <p:cNvSpPr/>
          <p:nvPr/>
        </p:nvSpPr>
        <p:spPr bwMode="auto">
          <a:xfrm>
            <a:off x="6003045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인플레이션</a:t>
            </a:r>
          </a:p>
        </p:txBody>
      </p:sp>
      <p:sp>
        <p:nvSpPr>
          <p:cNvPr id="120" name="순서도: 처리 119"/>
          <p:cNvSpPr/>
          <p:nvPr/>
        </p:nvSpPr>
        <p:spPr bwMode="auto">
          <a:xfrm>
            <a:off x="5582471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1" name="순서도: 처리 120"/>
          <p:cNvSpPr/>
          <p:nvPr/>
        </p:nvSpPr>
        <p:spPr bwMode="auto">
          <a:xfrm>
            <a:off x="7445964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" name="순서도: 처리 121"/>
          <p:cNvSpPr/>
          <p:nvPr/>
        </p:nvSpPr>
        <p:spPr bwMode="auto">
          <a:xfrm>
            <a:off x="7866538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기준화폐가치와 명목화폐가치</a:t>
            </a:r>
          </a:p>
        </p:txBody>
      </p:sp>
      <p:sp>
        <p:nvSpPr>
          <p:cNvPr id="123" name="순서도: 처리 122"/>
          <p:cNvSpPr/>
          <p:nvPr/>
        </p:nvSpPr>
        <p:spPr bwMode="auto">
          <a:xfrm>
            <a:off x="7445964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24" name="꺾인 연결선 123"/>
          <p:cNvCxnSpPr>
            <a:stCxn id="98" idx="2"/>
            <a:endCxn id="105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5" name="꺾인 연결선 124"/>
          <p:cNvCxnSpPr>
            <a:stCxn id="98" idx="2"/>
            <a:endCxn id="102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6" name="꺾인 연결선 125"/>
          <p:cNvCxnSpPr>
            <a:stCxn id="102" idx="2"/>
            <a:endCxn id="109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7" name="꺾인 연결선 126"/>
          <p:cNvCxnSpPr>
            <a:stCxn id="105" idx="2"/>
            <a:endCxn id="109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28" name="순서도: 처리 127"/>
          <p:cNvSpPr/>
          <p:nvPr/>
        </p:nvSpPr>
        <p:spPr bwMode="auto">
          <a:xfrm>
            <a:off x="4637652" y="4121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9" name="순서도: 처리 128"/>
          <p:cNvSpPr/>
          <p:nvPr/>
        </p:nvSpPr>
        <p:spPr bwMode="auto">
          <a:xfrm>
            <a:off x="5058226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투자프로젝트의 현금흐름</a:t>
            </a:r>
          </a:p>
        </p:txBody>
      </p:sp>
      <p:sp>
        <p:nvSpPr>
          <p:cNvPr id="130" name="순서도: 처리 129"/>
          <p:cNvSpPr/>
          <p:nvPr/>
        </p:nvSpPr>
        <p:spPr bwMode="auto">
          <a:xfrm>
            <a:off x="4637652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순서도: 처리 130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132" name="순서도: 처리 131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3" name="꺾인 연결선 132"/>
          <p:cNvCxnSpPr>
            <a:stCxn id="118" idx="2"/>
            <a:endCxn id="128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4" name="꺾인 연결선 133"/>
          <p:cNvCxnSpPr>
            <a:stCxn id="115" idx="2"/>
            <a:endCxn id="128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5" name="꺾인 연결선 134"/>
          <p:cNvCxnSpPr>
            <a:stCxn id="112" idx="2"/>
            <a:endCxn id="128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6" name="꺾인 연결선 135"/>
          <p:cNvCxnSpPr>
            <a:stCxn id="121" idx="2"/>
            <a:endCxn id="128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37" name="순서도: 처리 136"/>
          <p:cNvSpPr/>
          <p:nvPr/>
        </p:nvSpPr>
        <p:spPr bwMode="auto">
          <a:xfrm>
            <a:off x="2695297" y="4121697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8" name="순서도: 처리 137"/>
          <p:cNvSpPr/>
          <p:nvPr/>
        </p:nvSpPr>
        <p:spPr bwMode="auto">
          <a:xfrm>
            <a:off x="3115871" y="4121697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감가상각과 법인세</a:t>
            </a:r>
          </a:p>
        </p:txBody>
      </p:sp>
      <p:sp>
        <p:nvSpPr>
          <p:cNvPr id="139" name="순서도: 처리 138"/>
          <p:cNvSpPr/>
          <p:nvPr/>
        </p:nvSpPr>
        <p:spPr bwMode="auto">
          <a:xfrm>
            <a:off x="2695297" y="4121697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0" name="직선 화살표 연결선 139"/>
          <p:cNvCxnSpPr>
            <a:stCxn id="138" idx="3"/>
            <a:endCxn id="130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1" name="순서도: 처리 140"/>
          <p:cNvSpPr/>
          <p:nvPr/>
        </p:nvSpPr>
        <p:spPr bwMode="auto">
          <a:xfrm>
            <a:off x="1818513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순서도: 처리 141"/>
          <p:cNvSpPr/>
          <p:nvPr/>
        </p:nvSpPr>
        <p:spPr bwMode="auto">
          <a:xfrm>
            <a:off x="2239087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 분석</a:t>
            </a:r>
          </a:p>
        </p:txBody>
      </p:sp>
      <p:sp>
        <p:nvSpPr>
          <p:cNvPr id="143" name="순서도: 처리 142"/>
          <p:cNvSpPr/>
          <p:nvPr/>
        </p:nvSpPr>
        <p:spPr bwMode="auto">
          <a:xfrm>
            <a:off x="1818513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4" name="순서도: 처리 143"/>
          <p:cNvSpPr/>
          <p:nvPr/>
        </p:nvSpPr>
        <p:spPr bwMode="auto">
          <a:xfrm>
            <a:off x="3682006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순서도: 처리 144"/>
          <p:cNvSpPr/>
          <p:nvPr/>
        </p:nvSpPr>
        <p:spPr bwMode="auto">
          <a:xfrm>
            <a:off x="4102580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미래가치 분석</a:t>
            </a:r>
          </a:p>
        </p:txBody>
      </p:sp>
      <p:sp>
        <p:nvSpPr>
          <p:cNvPr id="146" name="순서도: 처리 145"/>
          <p:cNvSpPr/>
          <p:nvPr/>
        </p:nvSpPr>
        <p:spPr bwMode="auto">
          <a:xfrm>
            <a:off x="3682006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순서도: 처리 146"/>
          <p:cNvSpPr/>
          <p:nvPr/>
        </p:nvSpPr>
        <p:spPr bwMode="auto">
          <a:xfrm>
            <a:off x="5582471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8" name="순서도: 처리 147"/>
          <p:cNvSpPr/>
          <p:nvPr/>
        </p:nvSpPr>
        <p:spPr bwMode="auto">
          <a:xfrm>
            <a:off x="6003045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수익률 분석</a:t>
            </a:r>
          </a:p>
        </p:txBody>
      </p:sp>
      <p:sp>
        <p:nvSpPr>
          <p:cNvPr id="149" name="순서도: 처리 148"/>
          <p:cNvSpPr/>
          <p:nvPr/>
        </p:nvSpPr>
        <p:spPr bwMode="auto">
          <a:xfrm>
            <a:off x="5582471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0" name="순서도: 처리 149"/>
          <p:cNvSpPr/>
          <p:nvPr/>
        </p:nvSpPr>
        <p:spPr bwMode="auto">
          <a:xfrm>
            <a:off x="7445964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1" name="순서도: 처리 150"/>
          <p:cNvSpPr/>
          <p:nvPr/>
        </p:nvSpPr>
        <p:spPr bwMode="auto">
          <a:xfrm>
            <a:off x="7866538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</a:t>
            </a: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비용비율 분석</a:t>
            </a:r>
          </a:p>
        </p:txBody>
      </p:sp>
      <p:sp>
        <p:nvSpPr>
          <p:cNvPr id="152" name="순서도: 처리 151"/>
          <p:cNvSpPr/>
          <p:nvPr/>
        </p:nvSpPr>
        <p:spPr bwMode="auto">
          <a:xfrm>
            <a:off x="7445964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" name="순서도: 처리 152"/>
          <p:cNvSpPr/>
          <p:nvPr/>
        </p:nvSpPr>
        <p:spPr bwMode="auto">
          <a:xfrm>
            <a:off x="3682006" y="558924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4" name="순서도: 처리 153"/>
          <p:cNvSpPr/>
          <p:nvPr/>
        </p:nvSpPr>
        <p:spPr bwMode="auto">
          <a:xfrm>
            <a:off x="4102580" y="558924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현재가치 분석</a:t>
            </a:r>
          </a:p>
        </p:txBody>
      </p:sp>
      <p:sp>
        <p:nvSpPr>
          <p:cNvPr id="155" name="순서도: 처리 154"/>
          <p:cNvSpPr/>
          <p:nvPr/>
        </p:nvSpPr>
        <p:spPr bwMode="auto">
          <a:xfrm>
            <a:off x="3682006" y="558924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6" name="순서도: 처리 155"/>
          <p:cNvSpPr/>
          <p:nvPr/>
        </p:nvSpPr>
        <p:spPr bwMode="auto">
          <a:xfrm>
            <a:off x="3682006" y="63093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순서도: 처리 156"/>
          <p:cNvSpPr/>
          <p:nvPr/>
        </p:nvSpPr>
        <p:spPr bwMode="auto">
          <a:xfrm>
            <a:off x="4102580" y="63093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연간등가 분석</a:t>
            </a:r>
          </a:p>
        </p:txBody>
      </p:sp>
      <p:sp>
        <p:nvSpPr>
          <p:cNvPr id="158" name="순서도: 처리 157"/>
          <p:cNvSpPr/>
          <p:nvPr/>
        </p:nvSpPr>
        <p:spPr bwMode="auto">
          <a:xfrm>
            <a:off x="3682006" y="63093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59" name="꺾인 연결선 158"/>
          <p:cNvCxnSpPr>
            <a:stCxn id="128" idx="2"/>
            <a:endCxn id="141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0" name="꺾인 연결선 159"/>
          <p:cNvCxnSpPr>
            <a:stCxn id="128" idx="2"/>
            <a:endCxn id="144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1" name="꺾인 연결선 160"/>
          <p:cNvCxnSpPr>
            <a:stCxn id="128" idx="2"/>
            <a:endCxn id="147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2" name="꺾인 연결선 161"/>
          <p:cNvCxnSpPr>
            <a:stCxn id="128" idx="2"/>
            <a:endCxn id="150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3" name="직선 연결선 162"/>
          <p:cNvCxnSpPr>
            <a:stCxn id="111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4" name="직선 연결선 163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5" name="직선 연결선 164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6" name="직선 연결선 165"/>
          <p:cNvCxnSpPr>
            <a:stCxn id="144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7" name="직선 연결선 166"/>
          <p:cNvCxnSpPr>
            <a:stCxn id="153" idx="2"/>
            <a:endCxn id="156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8" name="직선 연결선 167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순서도: 처리 77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79" name="순서도: 처리 78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97864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9" name="Group 3"/>
          <p:cNvGraphicFramePr>
            <a:graphicFrameLocks noGrp="1"/>
          </p:cNvGraphicFramePr>
          <p:nvPr/>
        </p:nvGraphicFramePr>
        <p:xfrm>
          <a:off x="685800" y="2171700"/>
          <a:ext cx="7772400" cy="3227388"/>
        </p:xfrm>
        <a:graphic>
          <a:graphicData uri="http://schemas.openxmlformats.org/drawingml/2006/table">
            <a:tbl>
              <a:tblPr/>
              <a:tblGrid>
                <a:gridCol w="255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항목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 </a:t>
                      </a:r>
                      <a:r>
                        <a:rPr lang="ko-KR" altLang="en-US" sz="1800" dirty="0">
                          <a:latin typeface="HY헤드라인M" pitchFamily="18" charset="-127"/>
                          <a:ea typeface="HY헤드라인M" pitchFamily="18" charset="-127"/>
                        </a:rPr>
                        <a:t>(단위:만원)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매출액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50,000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3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비용: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매출원가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운영비용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감가상각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0,000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,000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6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과세표준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50,000 - 10,000 - 5,000 - 5,000 =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세금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3,760 +  0.38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15,000 =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9,460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4" name="직사각형 1"/>
          <p:cNvSpPr>
            <a:spLocks noChangeArrowheads="1"/>
          </p:cNvSpPr>
          <p:nvPr/>
        </p:nvSpPr>
        <p:spPr bwMode="auto">
          <a:xfrm>
            <a:off x="2982913" y="1435100"/>
            <a:ext cx="3630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개인사업자의 경우 </a:t>
            </a:r>
            <a:r>
              <a:rPr kumimoji="0" lang="en-US" altLang="ko-KR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종합소득세율</a:t>
            </a:r>
            <a:endParaRPr kumimoji="0" lang="ko-KR" altLang="en-US" sz="1800" b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10265" name="직사각형 2"/>
          <p:cNvSpPr>
            <a:spLocks noChangeArrowheads="1"/>
          </p:cNvSpPr>
          <p:nvPr/>
        </p:nvSpPr>
        <p:spPr bwMode="auto">
          <a:xfrm>
            <a:off x="2482850" y="5678488"/>
            <a:ext cx="4630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3,760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+ 0.38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5,000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kumimoji="0" lang="ko-KR" altLang="en-US" sz="1800" b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초과분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</a:t>
            </a:r>
          </a:p>
        </p:txBody>
      </p:sp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2076814" y="152400"/>
            <a:ext cx="4980852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대한민국 소득세 </a:t>
            </a:r>
            <a:r>
              <a:rPr lang="en-US" altLang="ko-KR" dirty="0"/>
              <a:t>: </a:t>
            </a:r>
            <a:r>
              <a:rPr lang="ko-KR" altLang="en-US" dirty="0"/>
              <a:t>개인사업자 예제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364</a:t>
            </a:r>
          </a:p>
        </p:txBody>
      </p:sp>
    </p:spTree>
    <p:extLst>
      <p:ext uri="{BB962C8B-B14F-4D97-AF65-F5344CB8AC3E}">
        <p14:creationId xmlns:p14="http://schemas.microsoft.com/office/powerpoint/2010/main" val="934624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188" y="1344162"/>
            <a:ext cx="7762875" cy="4461102"/>
          </a:xfrm>
        </p:spPr>
        <p:txBody>
          <a:bodyPr/>
          <a:lstStyle/>
          <a:p>
            <a:pPr algn="just" eaLnBrk="1" latin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대출 상환액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원금 상환액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이자 상환액</a:t>
            </a: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 eaLnBrk="1" latin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이자 상환액의 경우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: </a:t>
            </a:r>
          </a:p>
          <a:p>
            <a:pPr lvl="1" algn="just" eaLnBrk="1" hangingPunct="1">
              <a:spcBef>
                <a:spcPts val="600"/>
              </a:spcBef>
              <a:buFont typeface="Wingdings" pitchFamily="2" charset="2"/>
              <a:buChar char="ü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이자 상환액은 영업활동의 </a:t>
            </a: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비용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으로 계상</a:t>
            </a:r>
          </a:p>
          <a:p>
            <a:pPr lvl="1" algn="just" eaLnBrk="1" latinLnBrk="1" hangingPunct="1">
              <a:spcBef>
                <a:spcPts val="600"/>
              </a:spcBef>
              <a:buFont typeface="Wingdings" pitchFamily="2" charset="2"/>
              <a:buChar char="ü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이자 상환액은 세제혜택을 받을 수 있음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 algn="just" eaLnBrk="1" latinLnBrk="1" hangingPunct="1">
              <a:spcBef>
                <a:spcPts val="600"/>
              </a:spcBef>
              <a:buFont typeface="Wingdings" pitchFamily="2" charset="2"/>
              <a:buChar char="ü"/>
            </a:pP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이자 상환액만큼 비용으로 인정하여 과세표준에서 차감</a:t>
            </a: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 eaLnBrk="1" latin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원금 상환액의 경우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: </a:t>
            </a:r>
          </a:p>
          <a:p>
            <a:pPr lvl="1" algn="just" eaLnBrk="1" hangingPunct="1">
              <a:spcBef>
                <a:spcPts val="600"/>
              </a:spcBef>
              <a:buFont typeface="Wingdings" pitchFamily="2" charset="2"/>
              <a:buChar char="ü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원금 상환액은 투자활동의 현금흐름으로 계상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 algn="just" eaLnBrk="1" latinLnBrk="1" hangingPunct="1">
              <a:spcBef>
                <a:spcPts val="600"/>
              </a:spcBef>
              <a:buFont typeface="Wingdings" pitchFamily="2" charset="2"/>
              <a:buChar char="ü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원금 상환액은 세제혜택을 받을 수 없음</a:t>
            </a:r>
          </a:p>
          <a:p>
            <a:pPr algn="just" eaLnBrk="1" latin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이자 분리 요령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 algn="just" eaLnBrk="1" latinLnBrk="1" hangingPunct="1">
              <a:spcBef>
                <a:spcPts val="600"/>
              </a:spcBef>
              <a:buFont typeface="Wingdings" pitchFamily="2" charset="2"/>
              <a:buChar char="ü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대출 상환 스케줄을 알게 되면 매년 지불하는 대출 상환액에서 이자 상환액을 분리할 수 있다. 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71"/>
          <p:cNvSpPr txBox="1">
            <a:spLocks noChangeArrowheads="1"/>
          </p:cNvSpPr>
          <p:nvPr/>
        </p:nvSpPr>
        <p:spPr bwMode="auto">
          <a:xfrm>
            <a:off x="2833432" y="152400"/>
            <a:ext cx="346761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차입금이 있는 프로젝트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376</a:t>
            </a:r>
          </a:p>
        </p:txBody>
      </p:sp>
    </p:spTree>
    <p:extLst>
      <p:ext uri="{BB962C8B-B14F-4D97-AF65-F5344CB8AC3E}">
        <p14:creationId xmlns:p14="http://schemas.microsoft.com/office/powerpoint/2010/main" val="3075866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3551238" y="100013"/>
            <a:ext cx="2032000" cy="461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대출상환계획</a:t>
            </a:r>
          </a:p>
        </p:txBody>
      </p:sp>
      <p:sp>
        <p:nvSpPr>
          <p:cNvPr id="12291" name="직사각형 28"/>
          <p:cNvSpPr>
            <a:spLocks noChangeArrowheads="1"/>
          </p:cNvSpPr>
          <p:nvPr/>
        </p:nvSpPr>
        <p:spPr bwMode="auto">
          <a:xfrm>
            <a:off x="457200" y="981075"/>
            <a:ext cx="78597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 typeface="Wingdings" pitchFamily="2" charset="2"/>
              <a:buChar char="q"/>
            </a:pP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5,000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만원을 </a:t>
            </a:r>
            <a:r>
              <a:rPr kumimoji="0" lang="ko-KR" altLang="en-US" sz="1800" b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연이자율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10%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로 대출받아 매년 상환하는 경우 상환금은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매년 상환금을 이자와 원금 부분으로 나눠보면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179388" y="2349500"/>
          <a:ext cx="8712200" cy="2376490"/>
        </p:xfrm>
        <a:graphic>
          <a:graphicData uri="http://schemas.openxmlformats.org/drawingml/2006/table">
            <a:tbl>
              <a:tblPr/>
              <a:tblGrid>
                <a:gridCol w="1887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7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74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529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대출상환 분석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만원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9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상환액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9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이자 상환액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5,000*0.1 = 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500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4,181*0.1 = 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418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3,280*0.1 = 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328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2,289*0.1 = 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229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1,199*0.1 = 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120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9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원금 상환액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</a:t>
                      </a:r>
                      <a:r>
                        <a:rPr lang="en-US" altLang="ko-KR" sz="1400" b="0" i="0" u="none" strike="noStrike" baseline="0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-500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= 819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</a:t>
                      </a:r>
                      <a:r>
                        <a:rPr lang="en-US" altLang="ko-KR" sz="1400" b="0" i="0" u="none" strike="noStrike" baseline="0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-418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= 901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</a:t>
                      </a:r>
                      <a:r>
                        <a:rPr lang="en-US" altLang="ko-KR" sz="1400" b="0" i="0" u="none" strike="noStrike" baseline="0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-328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= 991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</a:t>
                      </a:r>
                      <a:r>
                        <a:rPr lang="en-US" altLang="ko-KR" sz="1400" b="0" i="0" u="none" strike="noStrike" baseline="0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-229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= 1,090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1,319</a:t>
                      </a:r>
                      <a:r>
                        <a:rPr lang="en-US" altLang="ko-KR" sz="1400" b="0" i="0" u="none" strike="noStrike" baseline="0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-120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= 1,199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9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누적현금흐름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5,000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5,000-819 = 4,181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4,181-901 = 3,280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3,280-991 = 2,289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2,289-1,090 = 1,199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1,199-1,199 = 0 </a:t>
                      </a:r>
                    </a:p>
                  </a:txBody>
                  <a:tcPr marL="9524" marR="9524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42" name="직사각형 30"/>
          <p:cNvSpPr>
            <a:spLocks noChangeArrowheads="1"/>
          </p:cNvSpPr>
          <p:nvPr/>
        </p:nvSpPr>
        <p:spPr bwMode="auto">
          <a:xfrm>
            <a:off x="2124075" y="1844675"/>
            <a:ext cx="4945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연간상환액 </a:t>
            </a:r>
            <a:r>
              <a:rPr kumimoji="0" lang="en-US" altLang="ko-KR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5,000(A/P, 10%, 5) = 1,319</a:t>
            </a: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kumimoji="0" lang="en-US" altLang="ko-KR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1800" b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grpSp>
        <p:nvGrpSpPr>
          <p:cNvPr id="12343" name="그룹 55"/>
          <p:cNvGrpSpPr>
            <a:grpSpLocks/>
          </p:cNvGrpSpPr>
          <p:nvPr/>
        </p:nvGrpSpPr>
        <p:grpSpPr bwMode="auto">
          <a:xfrm>
            <a:off x="1979613" y="4941888"/>
            <a:ext cx="5119687" cy="1727200"/>
            <a:chOff x="562690" y="3670614"/>
            <a:chExt cx="1879671" cy="2154395"/>
          </a:xfrm>
        </p:grpSpPr>
        <p:sp>
          <p:nvSpPr>
            <p:cNvPr id="12345" name="Line 40"/>
            <p:cNvSpPr>
              <a:spLocks noChangeShapeType="1"/>
            </p:cNvSpPr>
            <p:nvPr/>
          </p:nvSpPr>
          <p:spPr bwMode="auto">
            <a:xfrm>
              <a:off x="668457" y="5019451"/>
              <a:ext cx="1743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46" name="Line 41"/>
            <p:cNvSpPr>
              <a:spLocks noChangeShapeType="1"/>
            </p:cNvSpPr>
            <p:nvPr/>
          </p:nvSpPr>
          <p:spPr bwMode="auto">
            <a:xfrm flipV="1">
              <a:off x="685800" y="4029678"/>
              <a:ext cx="0" cy="99929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47" name="Line 42"/>
            <p:cNvSpPr>
              <a:spLocks noChangeShapeType="1"/>
            </p:cNvSpPr>
            <p:nvPr/>
          </p:nvSpPr>
          <p:spPr bwMode="auto">
            <a:xfrm>
              <a:off x="1082675" y="5019452"/>
              <a:ext cx="0" cy="457200"/>
            </a:xfrm>
            <a:prstGeom prst="line">
              <a:avLst/>
            </a:prstGeom>
            <a:noFill/>
            <a:ln w="19050">
              <a:solidFill>
                <a:srgbClr val="33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48" name="Line 43"/>
            <p:cNvSpPr>
              <a:spLocks noChangeShapeType="1"/>
            </p:cNvSpPr>
            <p:nvPr/>
          </p:nvSpPr>
          <p:spPr bwMode="auto">
            <a:xfrm>
              <a:off x="1387475" y="5019452"/>
              <a:ext cx="0" cy="457200"/>
            </a:xfrm>
            <a:prstGeom prst="line">
              <a:avLst/>
            </a:prstGeom>
            <a:noFill/>
            <a:ln w="19050">
              <a:solidFill>
                <a:srgbClr val="33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49" name="Line 44"/>
            <p:cNvSpPr>
              <a:spLocks noChangeShapeType="1"/>
            </p:cNvSpPr>
            <p:nvPr/>
          </p:nvSpPr>
          <p:spPr bwMode="auto">
            <a:xfrm>
              <a:off x="1692275" y="5019452"/>
              <a:ext cx="0" cy="457200"/>
            </a:xfrm>
            <a:prstGeom prst="line">
              <a:avLst/>
            </a:prstGeom>
            <a:noFill/>
            <a:ln w="19050">
              <a:solidFill>
                <a:srgbClr val="33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50" name="Line 47"/>
            <p:cNvSpPr>
              <a:spLocks noChangeShapeType="1"/>
            </p:cNvSpPr>
            <p:nvPr/>
          </p:nvSpPr>
          <p:spPr bwMode="auto">
            <a:xfrm>
              <a:off x="2301875" y="5019452"/>
              <a:ext cx="0" cy="457200"/>
            </a:xfrm>
            <a:prstGeom prst="line">
              <a:avLst/>
            </a:prstGeom>
            <a:noFill/>
            <a:ln w="19050">
              <a:solidFill>
                <a:srgbClr val="33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51" name="Text Box 57"/>
            <p:cNvSpPr txBox="1">
              <a:spLocks noChangeArrowheads="1"/>
            </p:cNvSpPr>
            <p:nvPr/>
          </p:nvSpPr>
          <p:spPr bwMode="auto">
            <a:xfrm>
              <a:off x="562690" y="3670614"/>
              <a:ext cx="6383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400" b="1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2352" name="Text Box 58"/>
            <p:cNvSpPr txBox="1">
              <a:spLocks noChangeArrowheads="1"/>
            </p:cNvSpPr>
            <p:nvPr/>
          </p:nvSpPr>
          <p:spPr bwMode="auto">
            <a:xfrm>
              <a:off x="1403648" y="5517232"/>
              <a:ext cx="61587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400" b="1" i="1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A</a:t>
              </a:r>
              <a:r>
                <a:rPr kumimoji="0" lang="en-US" altLang="ko-KR" sz="1400" b="1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 = ?</a:t>
              </a:r>
            </a:p>
          </p:txBody>
        </p:sp>
        <p:sp>
          <p:nvSpPr>
            <p:cNvPr id="12353" name="Text Box 59"/>
            <p:cNvSpPr txBox="1">
              <a:spLocks noChangeArrowheads="1"/>
            </p:cNvSpPr>
            <p:nvPr/>
          </p:nvSpPr>
          <p:spPr bwMode="auto">
            <a:xfrm>
              <a:off x="629564" y="5017110"/>
              <a:ext cx="2825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400" b="1">
                  <a:solidFill>
                    <a:srgbClr val="000000"/>
                  </a:solidFill>
                  <a:effectLst/>
                  <a:latin typeface="Arial" pitchFamily="34" charset="0"/>
                  <a:ea typeface="굴림" pitchFamily="50" charset="-127"/>
                </a:rPr>
                <a:t>0</a:t>
              </a:r>
            </a:p>
          </p:txBody>
        </p:sp>
        <p:sp>
          <p:nvSpPr>
            <p:cNvPr id="12354" name="Text Box 60"/>
            <p:cNvSpPr txBox="1">
              <a:spLocks noChangeArrowheads="1"/>
            </p:cNvSpPr>
            <p:nvPr/>
          </p:nvSpPr>
          <p:spPr bwMode="auto">
            <a:xfrm>
              <a:off x="1013060" y="4649563"/>
              <a:ext cx="1429301" cy="383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400" b="1">
                  <a:solidFill>
                    <a:srgbClr val="000000"/>
                  </a:solidFill>
                  <a:effectLst/>
                  <a:latin typeface="Arial" pitchFamily="34" charset="0"/>
                  <a:ea typeface="굴림" pitchFamily="50" charset="-127"/>
                  <a:cs typeface="Arial" pitchFamily="34" charset="0"/>
                </a:rPr>
                <a:t> </a:t>
              </a:r>
              <a:r>
                <a:rPr kumimoji="0" lang="en-US" altLang="ko-KR" sz="1400" b="1">
                  <a:solidFill>
                    <a:srgbClr val="000000"/>
                  </a:solidFill>
                  <a:effectLst/>
                  <a:latin typeface="Arial" pitchFamily="34" charset="0"/>
                  <a:ea typeface="굴림" pitchFamily="50" charset="-127"/>
                  <a:cs typeface="Arial" pitchFamily="34" charset="0"/>
                </a:rPr>
                <a:t>1               2               3              4                5</a:t>
              </a:r>
              <a:r>
                <a:rPr kumimoji="0" lang="ko-KR" altLang="en-US" sz="1400" b="1">
                  <a:solidFill>
                    <a:srgbClr val="000000"/>
                  </a:solidFill>
                  <a:effectLst/>
                  <a:latin typeface="Arial" pitchFamily="34" charset="0"/>
                  <a:ea typeface="굴림" pitchFamily="50" charset="-127"/>
                  <a:cs typeface="Arial" pitchFamily="34" charset="0"/>
                </a:rPr>
                <a:t>년</a:t>
              </a:r>
              <a:endParaRPr kumimoji="0" lang="en-US" altLang="ko-KR" sz="1400" b="1">
                <a:solidFill>
                  <a:srgbClr val="000000"/>
                </a:solidFill>
                <a:effectLst/>
                <a:latin typeface="Arial" pitchFamily="34" charset="0"/>
                <a:ea typeface="굴림" pitchFamily="50" charset="-127"/>
                <a:cs typeface="Arial" pitchFamily="34" charset="0"/>
              </a:endParaRPr>
            </a:p>
          </p:txBody>
        </p:sp>
        <p:sp>
          <p:nvSpPr>
            <p:cNvPr id="12355" name="Text Box 61"/>
            <p:cNvSpPr txBox="1">
              <a:spLocks noChangeArrowheads="1"/>
            </p:cNvSpPr>
            <p:nvPr/>
          </p:nvSpPr>
          <p:spPr bwMode="auto">
            <a:xfrm>
              <a:off x="1408817" y="3850145"/>
              <a:ext cx="502388" cy="383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400" b="1" i="1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i</a:t>
              </a:r>
              <a:r>
                <a:rPr kumimoji="0" lang="en-US" altLang="ko-KR" sz="1400" b="1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 = 10%/</a:t>
              </a:r>
              <a:r>
                <a:rPr kumimoji="0" lang="ko-KR" altLang="en-US" sz="1400" b="1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년</a:t>
              </a:r>
            </a:p>
          </p:txBody>
        </p:sp>
        <p:sp>
          <p:nvSpPr>
            <p:cNvPr id="12356" name="Line 44"/>
            <p:cNvSpPr>
              <a:spLocks noChangeShapeType="1"/>
            </p:cNvSpPr>
            <p:nvPr/>
          </p:nvSpPr>
          <p:spPr bwMode="auto">
            <a:xfrm>
              <a:off x="1979712" y="5019452"/>
              <a:ext cx="0" cy="457200"/>
            </a:xfrm>
            <a:prstGeom prst="line">
              <a:avLst/>
            </a:prstGeom>
            <a:noFill/>
            <a:ln w="19050">
              <a:solidFill>
                <a:srgbClr val="33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20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377</a:t>
            </a:r>
          </a:p>
        </p:txBody>
      </p:sp>
    </p:spTree>
    <p:extLst>
      <p:ext uri="{BB962C8B-B14F-4D97-AF65-F5344CB8AC3E}">
        <p14:creationId xmlns:p14="http://schemas.microsoft.com/office/powerpoint/2010/main" val="395138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9" name="Group 3"/>
          <p:cNvGraphicFramePr>
            <a:graphicFrameLocks noGrp="1"/>
          </p:cNvGraphicFramePr>
          <p:nvPr/>
        </p:nvGraphicFramePr>
        <p:xfrm>
          <a:off x="685800" y="1981200"/>
          <a:ext cx="7772400" cy="3594100"/>
        </p:xfrm>
        <a:graphic>
          <a:graphicData uri="http://schemas.openxmlformats.org/drawingml/2006/table">
            <a:tbl>
              <a:tblPr/>
              <a:tblGrid>
                <a:gridCol w="221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항목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 </a:t>
                      </a:r>
                      <a:r>
                        <a:rPr lang="ko-KR" altLang="en-US" sz="1800" dirty="0">
                          <a:latin typeface="HY헤드라인M" pitchFamily="18" charset="-127"/>
                          <a:ea typeface="HY헤드라인M" pitchFamily="18" charset="-127"/>
                        </a:rPr>
                        <a:t>(단위:만원)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매출액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50,000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비용: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매출원가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운영비용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감가상각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이자 상환액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0,000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,000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과세표준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50,000 - 10,000 - 5,000 - 5,000 -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=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세금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 + 0.20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9,500 =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3,900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336" name="직사각형 4"/>
          <p:cNvSpPr>
            <a:spLocks noChangeArrowheads="1"/>
          </p:cNvSpPr>
          <p:nvPr/>
        </p:nvSpPr>
        <p:spPr bwMode="auto">
          <a:xfrm>
            <a:off x="2982913" y="1435100"/>
            <a:ext cx="3178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법인사업자의 경우 </a:t>
            </a:r>
            <a:r>
              <a:rPr kumimoji="0" lang="en-US" altLang="ko-KR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법인세율</a:t>
            </a:r>
            <a:endParaRPr kumimoji="0" lang="ko-KR" altLang="en-US" sz="1800" b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13337" name="직사각형 5"/>
          <p:cNvSpPr>
            <a:spLocks noChangeArrowheads="1"/>
          </p:cNvSpPr>
          <p:nvPr/>
        </p:nvSpPr>
        <p:spPr bwMode="auto">
          <a:xfrm>
            <a:off x="2732088" y="5692775"/>
            <a:ext cx="3679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+ 0.20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억원 초과분)</a:t>
            </a:r>
          </a:p>
        </p:txBody>
      </p:sp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2924801" y="100013"/>
            <a:ext cx="328487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예제 </a:t>
            </a:r>
            <a:r>
              <a:rPr lang="en-US" altLang="ko-KR" dirty="0"/>
              <a:t>: 1</a:t>
            </a:r>
            <a:r>
              <a:rPr lang="ko-KR" altLang="en-US" dirty="0" err="1"/>
              <a:t>년차</a:t>
            </a:r>
            <a:r>
              <a:rPr lang="ko-KR" altLang="en-US" dirty="0"/>
              <a:t> 세금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377</a:t>
            </a:r>
          </a:p>
        </p:txBody>
      </p:sp>
    </p:spTree>
    <p:extLst>
      <p:ext uri="{BB962C8B-B14F-4D97-AF65-F5344CB8AC3E}">
        <p14:creationId xmlns:p14="http://schemas.microsoft.com/office/powerpoint/2010/main" val="749067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9" name="Group 3"/>
          <p:cNvGraphicFramePr>
            <a:graphicFrameLocks noGrp="1"/>
          </p:cNvGraphicFramePr>
          <p:nvPr/>
        </p:nvGraphicFramePr>
        <p:xfrm>
          <a:off x="685800" y="1981200"/>
          <a:ext cx="7772400" cy="3594100"/>
        </p:xfrm>
        <a:graphic>
          <a:graphicData uri="http://schemas.openxmlformats.org/drawingml/2006/table">
            <a:tbl>
              <a:tblPr/>
              <a:tblGrid>
                <a:gridCol w="221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항목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 </a:t>
                      </a:r>
                      <a:r>
                        <a:rPr lang="ko-KR" altLang="en-US" sz="1800" dirty="0">
                          <a:latin typeface="HY헤드라인M" pitchFamily="18" charset="-127"/>
                          <a:ea typeface="HY헤드라인M" pitchFamily="18" charset="-127"/>
                        </a:rPr>
                        <a:t>(단위:만원)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매출액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50,000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비용: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매출원가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운영비용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감가상각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이자 상환액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0,000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,000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328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과세표준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50,000 - 10,000 - 5,000 - 5,000 -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328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=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672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세금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 + 0.20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9,672 =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3,934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60" name="직사각형 4"/>
          <p:cNvSpPr>
            <a:spLocks noChangeArrowheads="1"/>
          </p:cNvSpPr>
          <p:nvPr/>
        </p:nvSpPr>
        <p:spPr bwMode="auto">
          <a:xfrm>
            <a:off x="2982913" y="1435100"/>
            <a:ext cx="3178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법인사업자의 경우 </a:t>
            </a:r>
            <a:r>
              <a:rPr kumimoji="0" lang="en-US" altLang="ko-KR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법인세율</a:t>
            </a:r>
            <a:endParaRPr kumimoji="0" lang="ko-KR" altLang="en-US" sz="1800" b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14361" name="직사각형 5"/>
          <p:cNvSpPr>
            <a:spLocks noChangeArrowheads="1"/>
          </p:cNvSpPr>
          <p:nvPr/>
        </p:nvSpPr>
        <p:spPr bwMode="auto">
          <a:xfrm>
            <a:off x="2732088" y="5692775"/>
            <a:ext cx="3679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+ 0.20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억원 초과분)</a:t>
            </a:r>
          </a:p>
        </p:txBody>
      </p:sp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2924801" y="100013"/>
            <a:ext cx="328487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예제 </a:t>
            </a:r>
            <a:r>
              <a:rPr lang="en-US" altLang="ko-KR" dirty="0"/>
              <a:t>: 3</a:t>
            </a:r>
            <a:r>
              <a:rPr lang="ko-KR" altLang="en-US" dirty="0" err="1"/>
              <a:t>년차</a:t>
            </a:r>
            <a:r>
              <a:rPr lang="ko-KR" altLang="en-US" dirty="0"/>
              <a:t> 세금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377</a:t>
            </a:r>
          </a:p>
        </p:txBody>
      </p:sp>
    </p:spTree>
    <p:extLst>
      <p:ext uri="{BB962C8B-B14F-4D97-AF65-F5344CB8AC3E}">
        <p14:creationId xmlns:p14="http://schemas.microsoft.com/office/powerpoint/2010/main" val="235373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639763" y="1329148"/>
            <a:ext cx="7864475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23900" indent="-2667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아래의 세가지 조건을 모두 만족하는 경우 감가상각 대상 자산</a:t>
            </a:r>
            <a:endParaRPr kumimoji="0" lang="en-US" altLang="ko-KR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수익을 창출하는 자산</a:t>
            </a:r>
          </a:p>
          <a:p>
            <a:pPr lvl="1"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이상의 유한한 사용수명을 가지는 자산</a:t>
            </a:r>
            <a:endParaRPr kumimoji="0" lang="en-US" altLang="ko-KR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열화 또는 진부화로 인해 가치가 감소하는 자산</a:t>
            </a:r>
            <a:endParaRPr kumimoji="0" lang="en-US" altLang="ko-KR" sz="1800" b="1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ts val="600"/>
              </a:spcBef>
              <a:spcAft>
                <a:spcPts val="600"/>
              </a:spcAft>
            </a:pPr>
            <a:endParaRPr kumimoji="0" lang="en-US" altLang="ko-KR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사례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커피전문점 사업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실내인테리어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주방설비 등 노후화되는 자산</a:t>
            </a:r>
            <a:endParaRPr kumimoji="0" lang="en-US" altLang="ko-KR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원룸사업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건물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가전제품 등 노후화되는 자산</a:t>
            </a:r>
            <a:endParaRPr kumimoji="0" lang="en-US" altLang="ko-KR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kumimoji="0" lang="en-US" altLang="ko-KR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용도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eaLnBrk="1" latinLnBrk="0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18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영업 개시 전 프로젝트 초기에 발생했던 투자비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영업 기간 중에 발생하는 연간비용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으로 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변환</a:t>
            </a:r>
            <a:endParaRPr kumimoji="0" lang="en-US" altLang="ko-KR" sz="1800" b="1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Text Box 71"/>
          <p:cNvSpPr txBox="1">
            <a:spLocks noChangeArrowheads="1"/>
          </p:cNvSpPr>
          <p:nvPr/>
        </p:nvSpPr>
        <p:spPr bwMode="auto">
          <a:xfrm>
            <a:off x="3141206" y="152400"/>
            <a:ext cx="285206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감가상각 대상 자산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4" name="직사각형 3"/>
          <p:cNvSpPr/>
          <p:nvPr/>
        </p:nvSpPr>
        <p:spPr>
          <a:xfrm>
            <a:off x="2096296" y="692696"/>
            <a:ext cx="4945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減價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가치를 감소시켜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err="1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償却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보상하여 갚아줌</a:t>
            </a:r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317</a:t>
            </a:r>
          </a:p>
        </p:txBody>
      </p:sp>
    </p:spTree>
    <p:extLst>
      <p:ext uri="{BB962C8B-B14F-4D97-AF65-F5344CB8AC3E}">
        <p14:creationId xmlns:p14="http://schemas.microsoft.com/office/powerpoint/2010/main" val="231669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룹 55"/>
          <p:cNvGrpSpPr/>
          <p:nvPr/>
        </p:nvGrpSpPr>
        <p:grpSpPr>
          <a:xfrm>
            <a:off x="6319801" y="2874422"/>
            <a:ext cx="1707263" cy="626586"/>
            <a:chOff x="6319801" y="2874422"/>
            <a:chExt cx="1707263" cy="481550"/>
          </a:xfrm>
        </p:grpSpPr>
        <p:sp>
          <p:nvSpPr>
            <p:cNvPr id="52" name="Line 41"/>
            <p:cNvSpPr>
              <a:spLocks noChangeShapeType="1"/>
            </p:cNvSpPr>
            <p:nvPr/>
          </p:nvSpPr>
          <p:spPr bwMode="auto">
            <a:xfrm>
              <a:off x="6751849" y="2874422"/>
              <a:ext cx="0" cy="4815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3" name="Line 41"/>
            <p:cNvSpPr>
              <a:spLocks noChangeShapeType="1"/>
            </p:cNvSpPr>
            <p:nvPr/>
          </p:nvSpPr>
          <p:spPr bwMode="auto">
            <a:xfrm>
              <a:off x="7177019" y="2874422"/>
              <a:ext cx="0" cy="4815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4" name="Line 41"/>
            <p:cNvSpPr>
              <a:spLocks noChangeShapeType="1"/>
            </p:cNvSpPr>
            <p:nvPr/>
          </p:nvSpPr>
          <p:spPr bwMode="auto">
            <a:xfrm>
              <a:off x="7600249" y="2874422"/>
              <a:ext cx="0" cy="4815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8027064" y="2874422"/>
              <a:ext cx="0" cy="4815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36" name="Line 41"/>
            <p:cNvSpPr>
              <a:spLocks noChangeShapeType="1"/>
            </p:cNvSpPr>
            <p:nvPr/>
          </p:nvSpPr>
          <p:spPr bwMode="auto">
            <a:xfrm>
              <a:off x="6319801" y="2874422"/>
              <a:ext cx="0" cy="4815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168157" y="287442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6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00205" y="287442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6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17229" y="287442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6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46013" y="287442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6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75420" y="287442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6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Text Box 71"/>
          <p:cNvSpPr txBox="1">
            <a:spLocks noChangeArrowheads="1"/>
          </p:cNvSpPr>
          <p:nvPr/>
        </p:nvSpPr>
        <p:spPr bwMode="auto">
          <a:xfrm>
            <a:off x="3500278" y="152400"/>
            <a:ext cx="213391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감가상각 용도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31" name="TextBox 30"/>
          <p:cNvSpPr txBox="1"/>
          <p:nvPr/>
        </p:nvSpPr>
        <p:spPr>
          <a:xfrm>
            <a:off x="3689989" y="908720"/>
            <a:ext cx="1800493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소득세율 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10%</a:t>
            </a:r>
            <a:endParaRPr lang="ko-KR" altLang="en-US" b="1" dirty="0">
              <a:solidFill>
                <a:srgbClr val="0000FF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398578" y="1412776"/>
            <a:ext cx="3538549" cy="4678779"/>
            <a:chOff x="398578" y="1412776"/>
            <a:chExt cx="3538549" cy="4678779"/>
          </a:xfrm>
        </p:grpSpPr>
        <p:sp>
          <p:nvSpPr>
            <p:cNvPr id="6" name="Line 40"/>
            <p:cNvSpPr>
              <a:spLocks noChangeShapeType="1"/>
            </p:cNvSpPr>
            <p:nvPr/>
          </p:nvSpPr>
          <p:spPr bwMode="auto">
            <a:xfrm>
              <a:off x="1359859" y="2876157"/>
              <a:ext cx="23480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8" name="Line 41"/>
            <p:cNvSpPr>
              <a:spLocks noChangeShapeType="1"/>
            </p:cNvSpPr>
            <p:nvPr/>
          </p:nvSpPr>
          <p:spPr bwMode="auto">
            <a:xfrm>
              <a:off x="1383218" y="2874422"/>
              <a:ext cx="0" cy="207690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231574" y="2537603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84809" y="2874422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</a:t>
              </a:r>
              <a:endParaRPr lang="ko-KR" altLang="en-US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6857" y="2874422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endParaRPr lang="ko-KR" altLang="en-US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33881" y="2874422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3</a:t>
              </a:r>
              <a:endParaRPr lang="ko-KR" altLang="en-US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62665" y="2874422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4</a:t>
              </a:r>
              <a:endParaRPr lang="ko-KR" altLang="en-US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92072" y="2874422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endParaRPr lang="ko-KR" altLang="en-US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Line 41"/>
            <p:cNvSpPr>
              <a:spLocks noChangeShapeType="1"/>
            </p:cNvSpPr>
            <p:nvPr/>
          </p:nvSpPr>
          <p:spPr bwMode="auto">
            <a:xfrm flipV="1">
              <a:off x="1836453" y="1892439"/>
              <a:ext cx="0" cy="9819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25" name="Line 41"/>
            <p:cNvSpPr>
              <a:spLocks noChangeShapeType="1"/>
            </p:cNvSpPr>
            <p:nvPr/>
          </p:nvSpPr>
          <p:spPr bwMode="auto">
            <a:xfrm flipV="1">
              <a:off x="2263269" y="1892439"/>
              <a:ext cx="0" cy="9819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26" name="Line 41"/>
            <p:cNvSpPr>
              <a:spLocks noChangeShapeType="1"/>
            </p:cNvSpPr>
            <p:nvPr/>
          </p:nvSpPr>
          <p:spPr bwMode="auto">
            <a:xfrm flipV="1">
              <a:off x="2690085" y="1892439"/>
              <a:ext cx="0" cy="9819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27" name="Line 41"/>
            <p:cNvSpPr>
              <a:spLocks noChangeShapeType="1"/>
            </p:cNvSpPr>
            <p:nvPr/>
          </p:nvSpPr>
          <p:spPr bwMode="auto">
            <a:xfrm flipV="1">
              <a:off x="3116901" y="1892439"/>
              <a:ext cx="0" cy="9819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28" name="Line 41"/>
            <p:cNvSpPr>
              <a:spLocks noChangeShapeType="1"/>
            </p:cNvSpPr>
            <p:nvPr/>
          </p:nvSpPr>
          <p:spPr bwMode="auto">
            <a:xfrm flipV="1">
              <a:off x="3543716" y="1892439"/>
              <a:ext cx="0" cy="9819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b="1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8578" y="4951328"/>
              <a:ext cx="19623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dirty="0"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초기투자 </a:t>
              </a:r>
              <a:r>
                <a:rPr lang="en-US" altLang="ko-KR" b="1" dirty="0"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: 500</a:t>
              </a:r>
              <a:r>
                <a:rPr lang="ko-KR" altLang="en-US" b="1" dirty="0"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원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795682" y="1412776"/>
              <a:ext cx="1832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수익 </a:t>
              </a:r>
              <a:r>
                <a:rPr lang="en-US" altLang="ko-KR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: 200</a:t>
              </a:r>
              <a:r>
                <a:rPr lang="ko-KR" altLang="en-US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원</a:t>
              </a:r>
              <a:r>
                <a:rPr lang="en-US" altLang="ko-KR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/</a:t>
              </a:r>
              <a:r>
                <a:rPr lang="ko-KR" altLang="en-US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년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26128" y="5445224"/>
              <a:ext cx="27109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연간세금 </a:t>
              </a:r>
              <a:r>
                <a:rPr lang="en-US" altLang="ko-KR" b="1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: </a:t>
              </a:r>
            </a:p>
            <a:p>
              <a:pPr algn="ctr"/>
              <a:r>
                <a:rPr lang="en-US" altLang="ko-KR" b="1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200</a:t>
              </a:r>
              <a:r>
                <a:rPr lang="ko-KR" altLang="en-US" b="1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원</a:t>
              </a:r>
              <a:r>
                <a:rPr lang="en-US" altLang="ko-KR" b="1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/</a:t>
              </a:r>
              <a:r>
                <a:rPr lang="ko-KR" altLang="en-US" b="1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년 </a:t>
              </a:r>
              <a:r>
                <a:rPr lang="en-US" altLang="ko-KR" b="1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* 10% = 20</a:t>
              </a:r>
              <a:r>
                <a:rPr lang="ko-KR" altLang="en-US" b="1" dirty="0">
                  <a:solidFill>
                    <a:srgbClr val="0000FF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원</a:t>
              </a:r>
            </a:p>
          </p:txBody>
        </p:sp>
      </p:grp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5843207" y="2876157"/>
            <a:ext cx="234804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14922" y="2537603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0</a:t>
            </a:r>
            <a:endParaRPr lang="ko-KR" altLang="en-US" sz="16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 flipV="1">
            <a:off x="6319801" y="1892439"/>
            <a:ext cx="0" cy="9819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44" name="Line 41"/>
          <p:cNvSpPr>
            <a:spLocks noChangeShapeType="1"/>
          </p:cNvSpPr>
          <p:nvPr/>
        </p:nvSpPr>
        <p:spPr bwMode="auto">
          <a:xfrm flipV="1">
            <a:off x="6746617" y="1892439"/>
            <a:ext cx="0" cy="9819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45" name="Line 41"/>
          <p:cNvSpPr>
            <a:spLocks noChangeShapeType="1"/>
          </p:cNvSpPr>
          <p:nvPr/>
        </p:nvSpPr>
        <p:spPr bwMode="auto">
          <a:xfrm flipV="1">
            <a:off x="7173433" y="1892439"/>
            <a:ext cx="0" cy="9819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46" name="Line 41"/>
          <p:cNvSpPr>
            <a:spLocks noChangeShapeType="1"/>
          </p:cNvSpPr>
          <p:nvPr/>
        </p:nvSpPr>
        <p:spPr bwMode="auto">
          <a:xfrm flipV="1">
            <a:off x="7600249" y="1892439"/>
            <a:ext cx="0" cy="9819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47" name="Line 41"/>
          <p:cNvSpPr>
            <a:spLocks noChangeShapeType="1"/>
          </p:cNvSpPr>
          <p:nvPr/>
        </p:nvSpPr>
        <p:spPr bwMode="auto">
          <a:xfrm flipV="1">
            <a:off x="8027064" y="1892439"/>
            <a:ext cx="0" cy="9819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897843" y="3518004"/>
            <a:ext cx="2571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 </a:t>
            </a:r>
            <a:r>
              <a:rPr lang="en-US" altLang="ko-KR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</a:p>
          <a:p>
            <a:pPr algn="ctr"/>
            <a:r>
              <a:rPr lang="en-US" altLang="ko-KR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500</a:t>
            </a:r>
            <a:r>
              <a:rPr lang="ko-KR" altLang="en-US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r>
              <a:rPr lang="en-US" altLang="ko-KR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/5</a:t>
            </a:r>
            <a:r>
              <a:rPr lang="ko-KR" altLang="en-US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= 100</a:t>
            </a:r>
            <a:r>
              <a:rPr lang="ko-KR" altLang="en-US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r>
              <a:rPr lang="en-US" altLang="ko-KR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b="1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년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79030" y="1412776"/>
            <a:ext cx="1832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 </a:t>
            </a:r>
            <a:r>
              <a:rPr lang="en-US" altLang="ko-KR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200</a:t>
            </a:r>
            <a:r>
              <a:rPr lang="ko-KR" altLang="en-US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r>
              <a:rPr lang="en-US" altLang="ko-KR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년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00803" y="4509120"/>
            <a:ext cx="3935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연간세금 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</a:p>
          <a:p>
            <a:pPr algn="ctr"/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(200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년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-100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년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* 10% = 10</a:t>
            </a:r>
            <a:r>
              <a:rPr lang="ko-KR" altLang="en-US" b="1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</a:t>
            </a:r>
          </a:p>
        </p:txBody>
      </p:sp>
      <p:sp>
        <p:nvSpPr>
          <p:cNvPr id="33" name="오른쪽 화살표 32"/>
          <p:cNvSpPr/>
          <p:nvPr/>
        </p:nvSpPr>
        <p:spPr bwMode="auto">
          <a:xfrm rot="20725986">
            <a:off x="1754638" y="3994105"/>
            <a:ext cx="4333955" cy="487203"/>
          </a:xfrm>
          <a:prstGeom prst="rightArrow">
            <a:avLst>
              <a:gd name="adj1" fmla="val 63139"/>
              <a:gd name="adj2" fmla="val 93905"/>
            </a:avLst>
          </a:prstGeom>
          <a:solidFill>
            <a:srgbClr val="FF0000"/>
          </a:solidFill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lIns="0" rIns="0"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b="1" dirty="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초기투자비의 연간운영비화</a:t>
            </a:r>
          </a:p>
        </p:txBody>
      </p:sp>
      <p:sp>
        <p:nvSpPr>
          <p:cNvPr id="5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316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59256" y="5445224"/>
            <a:ext cx="3733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구입한 자산의 가치를 감소시켜</a:t>
            </a:r>
            <a:r>
              <a:rPr lang="en-US" altLang="ko-KR" sz="12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2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2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2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운영기간 동안의 비용으로 처리함으로써</a:t>
            </a:r>
            <a:r>
              <a:rPr lang="en-US" altLang="ko-KR" sz="12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2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2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2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세금을 줄이는 방식으로 비용지출을 보상함</a:t>
            </a:r>
            <a:r>
              <a:rPr lang="en-US" altLang="ko-KR" sz="12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8" name="오른쪽 화살표 57"/>
          <p:cNvSpPr/>
          <p:nvPr/>
        </p:nvSpPr>
        <p:spPr bwMode="auto">
          <a:xfrm rot="20725986">
            <a:off x="1993611" y="3852016"/>
            <a:ext cx="3446250" cy="241575"/>
          </a:xfrm>
          <a:prstGeom prst="rightArrow">
            <a:avLst>
              <a:gd name="adj1" fmla="val 63139"/>
              <a:gd name="adj2" fmla="val 93905"/>
            </a:avLst>
          </a:prstGeom>
          <a:solidFill>
            <a:schemeClr val="bg1"/>
          </a:solid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lIns="0" rIns="0"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200" b="1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구입자산의 가치를 매년 </a:t>
            </a:r>
            <a:r>
              <a:rPr lang="en-US" altLang="ko-KR" sz="1200" b="1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100</a:t>
            </a:r>
            <a:r>
              <a:rPr lang="ko-KR" altLang="en-US" sz="1200" b="1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원씩 감소시킴</a:t>
            </a:r>
            <a:endParaRPr lang="ko-KR" altLang="en-US" sz="12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86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905125" y="1323975"/>
            <a:ext cx="4657725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000" b="1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기호정의</a:t>
            </a:r>
            <a:r>
              <a:rPr kumimoji="0" lang="en-US" altLang="ko-KR" sz="2000" b="1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000" b="1" dirty="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: </a:t>
            </a:r>
            <a:r>
              <a:rPr kumimoji="0" lang="ko-KR" altLang="en-US" sz="2000" b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취득가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(Investment)</a:t>
            </a:r>
            <a:endParaRPr kumimoji="0" lang="ko-KR" altLang="en-US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S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(Salvage)</a:t>
            </a:r>
            <a:endParaRPr kumimoji="0" lang="ko-KR" altLang="en-US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 기간 (</a:t>
            </a:r>
            <a:r>
              <a:rPr kumimoji="0" lang="ko-KR" altLang="en-US" sz="2000" b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내용년수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감가상각비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(Depreciation)</a:t>
            </a: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000" b="1" i="1" baseline="-25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장부가격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(Book)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000" b="1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감가상각비 계산</a:t>
            </a: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(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S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kumimoji="0" lang="en-US" altLang="ko-KR" sz="2000" b="1" i="1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 </a:t>
            </a:r>
            <a:r>
              <a:rPr kumimoji="0" lang="ko-KR" altLang="en-US" sz="2000" b="1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장부가격 계산</a:t>
            </a: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en-US" altLang="ko-KR" sz="2000" b="1" i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000" b="1" i="1" baseline="-25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 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  <a:endParaRPr kumimoji="0" lang="en-US" altLang="ko-KR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 Box 71"/>
          <p:cNvSpPr txBox="1">
            <a:spLocks noChangeArrowheads="1"/>
          </p:cNvSpPr>
          <p:nvPr/>
        </p:nvSpPr>
        <p:spPr bwMode="auto">
          <a:xfrm>
            <a:off x="2897550" y="152400"/>
            <a:ext cx="333937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감가상각 방법 </a:t>
            </a:r>
            <a:r>
              <a:rPr lang="en-US" altLang="ko-KR" dirty="0"/>
              <a:t>(</a:t>
            </a:r>
            <a:r>
              <a:rPr lang="ko-KR" altLang="en-US" dirty="0"/>
              <a:t>정액법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321</a:t>
            </a:r>
          </a:p>
        </p:txBody>
      </p:sp>
    </p:spTree>
    <p:extLst>
      <p:ext uri="{BB962C8B-B14F-4D97-AF65-F5344CB8AC3E}">
        <p14:creationId xmlns:p14="http://schemas.microsoft.com/office/powerpoint/2010/main" val="394969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53"/>
          <p:cNvSpPr txBox="1">
            <a:spLocks noChangeArrowheads="1"/>
          </p:cNvSpPr>
          <p:nvPr/>
        </p:nvSpPr>
        <p:spPr bwMode="auto">
          <a:xfrm>
            <a:off x="849313" y="2490788"/>
            <a:ext cx="255587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10,000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S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0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(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 - S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 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(10,000 - 0) / 5 </a:t>
            </a:r>
          </a:p>
          <a:p>
            <a:pPr eaLnBrk="1" latinLnBrk="0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= </a:t>
            </a:r>
            <a:r>
              <a:rPr kumimoji="0" lang="en-US" altLang="ko-KR" sz="20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990975" y="2019300"/>
          <a:ext cx="4886325" cy="409098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8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4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i="1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n</a:t>
                      </a:r>
                      <a:endParaRPr lang="ko-KR" altLang="en-US" sz="1800" i="1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i="1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en-US" altLang="ko-KR" sz="1800" i="1" baseline="-250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n</a:t>
                      </a:r>
                      <a:r>
                        <a:rPr lang="en-US" altLang="ko-KR" sz="18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계산식</a:t>
                      </a: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i="1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en-US" altLang="ko-KR" sz="1800" i="1" baseline="-250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n</a:t>
                      </a:r>
                      <a:endParaRPr lang="ko-KR" altLang="en-US" sz="1800" i="1" baseline="-25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10,000 - 0 </a:t>
                      </a:r>
                      <a:r>
                        <a:rPr lang="en-US" altLang="ko-KR" sz="18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2,000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10,000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4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10,000 - 1 </a:t>
                      </a:r>
                      <a:r>
                        <a:rPr lang="en-US" altLang="ko-KR" sz="18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2,000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4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10,000 - 2 </a:t>
                      </a:r>
                      <a:r>
                        <a:rPr lang="en-US" altLang="ko-KR" sz="18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2,000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4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10,000 - 3 </a:t>
                      </a:r>
                      <a:r>
                        <a:rPr lang="en-US" altLang="ko-KR" sz="18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2,000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4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10,000 - 4 </a:t>
                      </a:r>
                      <a:r>
                        <a:rPr lang="en-US" altLang="ko-KR" sz="18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2,000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4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10,000 - 5 </a:t>
                      </a:r>
                      <a:r>
                        <a:rPr lang="en-US" altLang="ko-KR" sz="18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2,000</a:t>
                      </a:r>
                      <a:endParaRPr lang="ko-KR" altLang="en-US" sz="18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18" marB="4571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50" name="직사각형 4"/>
          <p:cNvSpPr>
            <a:spLocks noChangeArrowheads="1"/>
          </p:cNvSpPr>
          <p:nvPr/>
        </p:nvSpPr>
        <p:spPr bwMode="auto">
          <a:xfrm>
            <a:off x="754063" y="746125"/>
            <a:ext cx="7685087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어떤 자산을 취득하는데 </a:t>
            </a:r>
            <a:r>
              <a:rPr kumimoji="0" lang="en-US" altLang="ko-KR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10,000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 소요되었다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 자산은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년간의 수명이 다하면 아무런 쓸모가 없기 때문에 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잔존가치는 없다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정액법을 이용하여 연간 감가상각비와 연도별 장부가액을 계산하시오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3147624" y="152400"/>
            <a:ext cx="283923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(</a:t>
            </a:r>
            <a:r>
              <a:rPr lang="ko-KR" altLang="en-US" dirty="0"/>
              <a:t>예제 </a:t>
            </a:r>
            <a:r>
              <a:rPr lang="en-US" altLang="ko-KR" dirty="0"/>
              <a:t>9.2) </a:t>
            </a:r>
            <a:r>
              <a:rPr lang="ko-KR" altLang="en-US" dirty="0"/>
              <a:t>감가상각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322</a:t>
            </a:r>
          </a:p>
        </p:txBody>
      </p:sp>
    </p:spTree>
    <p:extLst>
      <p:ext uri="{BB962C8B-B14F-4D97-AF65-F5344CB8AC3E}">
        <p14:creationId xmlns:p14="http://schemas.microsoft.com/office/powerpoint/2010/main" val="223811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3"/>
          <p:cNvSpPr>
            <a:spLocks noChangeArrowheads="1"/>
          </p:cNvSpPr>
          <p:nvPr/>
        </p:nvSpPr>
        <p:spPr bwMode="auto">
          <a:xfrm>
            <a:off x="2738438" y="1787525"/>
            <a:ext cx="558800" cy="784225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49" name="Rectangle 32"/>
          <p:cNvSpPr>
            <a:spLocks noChangeArrowheads="1"/>
          </p:cNvSpPr>
          <p:nvPr/>
        </p:nvSpPr>
        <p:spPr bwMode="auto">
          <a:xfrm>
            <a:off x="3576638" y="2581275"/>
            <a:ext cx="558800" cy="784225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0" name="Rectangle 31"/>
          <p:cNvSpPr>
            <a:spLocks noChangeArrowheads="1"/>
          </p:cNvSpPr>
          <p:nvPr/>
        </p:nvSpPr>
        <p:spPr bwMode="auto">
          <a:xfrm>
            <a:off x="4465638" y="3370263"/>
            <a:ext cx="558800" cy="881062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1" name="Rectangle 30"/>
          <p:cNvSpPr>
            <a:spLocks noChangeArrowheads="1"/>
          </p:cNvSpPr>
          <p:nvPr/>
        </p:nvSpPr>
        <p:spPr bwMode="auto">
          <a:xfrm>
            <a:off x="5935663" y="5119688"/>
            <a:ext cx="558800" cy="828675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186363" y="5119688"/>
            <a:ext cx="558800" cy="8318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2668588" y="1276350"/>
            <a:ext cx="4194175" cy="4675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54" name="Text Box 19"/>
          <p:cNvSpPr txBox="1">
            <a:spLocks noChangeArrowheads="1"/>
          </p:cNvSpPr>
          <p:nvPr/>
        </p:nvSpPr>
        <p:spPr bwMode="auto">
          <a:xfrm>
            <a:off x="2830513" y="195103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</a:p>
        </p:txBody>
      </p:sp>
      <p:sp>
        <p:nvSpPr>
          <p:cNvPr id="6155" name="Text Box 20"/>
          <p:cNvSpPr txBox="1">
            <a:spLocks noChangeArrowheads="1"/>
          </p:cNvSpPr>
          <p:nvPr/>
        </p:nvSpPr>
        <p:spPr bwMode="auto">
          <a:xfrm>
            <a:off x="3684588" y="2714625"/>
            <a:ext cx="327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</a:p>
        </p:txBody>
      </p:sp>
      <p:sp>
        <p:nvSpPr>
          <p:cNvPr id="6156" name="Text Box 21"/>
          <p:cNvSpPr txBox="1">
            <a:spLocks noChangeArrowheads="1"/>
          </p:cNvSpPr>
          <p:nvPr/>
        </p:nvSpPr>
        <p:spPr bwMode="auto">
          <a:xfrm>
            <a:off x="4579938" y="3578225"/>
            <a:ext cx="327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</a:p>
        </p:txBody>
      </p:sp>
      <p:sp>
        <p:nvSpPr>
          <p:cNvPr id="6157" name="Text Box 23"/>
          <p:cNvSpPr txBox="1">
            <a:spLocks noChangeArrowheads="1"/>
          </p:cNvSpPr>
          <p:nvPr/>
        </p:nvSpPr>
        <p:spPr bwMode="auto">
          <a:xfrm>
            <a:off x="6034088" y="532923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</a:p>
        </p:txBody>
      </p:sp>
      <p:sp>
        <p:nvSpPr>
          <p:cNvPr id="6158" name="Text Box 27"/>
          <p:cNvSpPr txBox="1">
            <a:spLocks noChangeArrowheads="1"/>
          </p:cNvSpPr>
          <p:nvPr/>
        </p:nvSpPr>
        <p:spPr bwMode="auto">
          <a:xfrm>
            <a:off x="5237163" y="5348288"/>
            <a:ext cx="4138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1800" b="1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6159" name="Line 34"/>
          <p:cNvSpPr>
            <a:spLocks noChangeShapeType="1"/>
          </p:cNvSpPr>
          <p:nvPr/>
        </p:nvSpPr>
        <p:spPr bwMode="auto">
          <a:xfrm>
            <a:off x="2668588" y="1787525"/>
            <a:ext cx="4194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60" name="Line 35"/>
          <p:cNvSpPr>
            <a:spLocks noChangeShapeType="1"/>
          </p:cNvSpPr>
          <p:nvPr/>
        </p:nvSpPr>
        <p:spPr bwMode="auto">
          <a:xfrm>
            <a:off x="2668588" y="2571750"/>
            <a:ext cx="4194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61" name="Line 36"/>
          <p:cNvSpPr>
            <a:spLocks noChangeShapeType="1"/>
          </p:cNvSpPr>
          <p:nvPr/>
        </p:nvSpPr>
        <p:spPr bwMode="auto">
          <a:xfrm>
            <a:off x="2668588" y="3365500"/>
            <a:ext cx="4194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62" name="Text Box 41"/>
          <p:cNvSpPr txBox="1">
            <a:spLocks noChangeArrowheads="1"/>
          </p:cNvSpPr>
          <p:nvPr/>
        </p:nvSpPr>
        <p:spPr bwMode="auto">
          <a:xfrm>
            <a:off x="1693863" y="1582738"/>
            <a:ext cx="892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10,000</a:t>
            </a:r>
          </a:p>
        </p:txBody>
      </p:sp>
      <p:sp>
        <p:nvSpPr>
          <p:cNvPr id="6163" name="Text Box 42"/>
          <p:cNvSpPr txBox="1">
            <a:spLocks noChangeArrowheads="1"/>
          </p:cNvSpPr>
          <p:nvPr/>
        </p:nvSpPr>
        <p:spPr bwMode="auto">
          <a:xfrm>
            <a:off x="1827213" y="2444750"/>
            <a:ext cx="758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8,000</a:t>
            </a:r>
          </a:p>
        </p:txBody>
      </p:sp>
      <p:sp>
        <p:nvSpPr>
          <p:cNvPr id="6164" name="Text Box 43"/>
          <p:cNvSpPr txBox="1">
            <a:spLocks noChangeArrowheads="1"/>
          </p:cNvSpPr>
          <p:nvPr/>
        </p:nvSpPr>
        <p:spPr bwMode="auto">
          <a:xfrm>
            <a:off x="1827213" y="3192463"/>
            <a:ext cx="758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6,000</a:t>
            </a:r>
          </a:p>
        </p:txBody>
      </p:sp>
      <p:sp>
        <p:nvSpPr>
          <p:cNvPr id="6165" name="Text Box 45"/>
          <p:cNvSpPr txBox="1">
            <a:spLocks noChangeArrowheads="1"/>
          </p:cNvSpPr>
          <p:nvPr/>
        </p:nvSpPr>
        <p:spPr bwMode="auto">
          <a:xfrm>
            <a:off x="1827213" y="4957763"/>
            <a:ext cx="758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</a:p>
        </p:txBody>
      </p:sp>
      <p:sp>
        <p:nvSpPr>
          <p:cNvPr id="6166" name="Text Box 46"/>
          <p:cNvSpPr txBox="1">
            <a:spLocks noChangeArrowheads="1"/>
          </p:cNvSpPr>
          <p:nvPr/>
        </p:nvSpPr>
        <p:spPr bwMode="auto">
          <a:xfrm>
            <a:off x="2303463" y="5626100"/>
            <a:ext cx="31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6167" name="Text Box 47"/>
          <p:cNvSpPr txBox="1">
            <a:spLocks noChangeArrowheads="1"/>
          </p:cNvSpPr>
          <p:nvPr/>
        </p:nvSpPr>
        <p:spPr bwMode="auto">
          <a:xfrm>
            <a:off x="2547938" y="5964238"/>
            <a:ext cx="4083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1          2           3        4        5 </a:t>
            </a:r>
          </a:p>
        </p:txBody>
      </p:sp>
      <p:sp>
        <p:nvSpPr>
          <p:cNvPr id="6168" name="Text Box 49"/>
          <p:cNvSpPr txBox="1">
            <a:spLocks noChangeArrowheads="1"/>
          </p:cNvSpPr>
          <p:nvPr/>
        </p:nvSpPr>
        <p:spPr bwMode="auto">
          <a:xfrm>
            <a:off x="3630613" y="5902325"/>
            <a:ext cx="260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169" name="Line 50"/>
          <p:cNvSpPr>
            <a:spLocks noChangeShapeType="1"/>
          </p:cNvSpPr>
          <p:nvPr/>
        </p:nvSpPr>
        <p:spPr bwMode="auto">
          <a:xfrm flipV="1">
            <a:off x="6723063" y="1787525"/>
            <a:ext cx="0" cy="4146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70" name="Text Box 51"/>
          <p:cNvSpPr txBox="1">
            <a:spLocks noChangeArrowheads="1"/>
          </p:cNvSpPr>
          <p:nvPr/>
        </p:nvSpPr>
        <p:spPr bwMode="auto">
          <a:xfrm>
            <a:off x="6397625" y="1997075"/>
            <a:ext cx="401638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 감가상각비</a:t>
            </a:r>
          </a:p>
        </p:txBody>
      </p:sp>
      <p:sp>
        <p:nvSpPr>
          <p:cNvPr id="6171" name="Text Box 61"/>
          <p:cNvSpPr txBox="1">
            <a:spLocks noChangeArrowheads="1"/>
          </p:cNvSpPr>
          <p:nvPr/>
        </p:nvSpPr>
        <p:spPr bwMode="auto">
          <a:xfrm>
            <a:off x="6935788" y="57753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</a:p>
        </p:txBody>
      </p:sp>
      <p:sp>
        <p:nvSpPr>
          <p:cNvPr id="6172" name="Text Box 62"/>
          <p:cNvSpPr txBox="1">
            <a:spLocks noChangeArrowheads="1"/>
          </p:cNvSpPr>
          <p:nvPr/>
        </p:nvSpPr>
        <p:spPr bwMode="auto">
          <a:xfrm>
            <a:off x="2030413" y="825500"/>
            <a:ext cx="134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(금액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</p:txBody>
      </p:sp>
      <p:grpSp>
        <p:nvGrpSpPr>
          <p:cNvPr id="6173" name="그룹 1"/>
          <p:cNvGrpSpPr>
            <a:grpSpLocks/>
          </p:cNvGrpSpPr>
          <p:nvPr/>
        </p:nvGrpSpPr>
        <p:grpSpPr bwMode="auto">
          <a:xfrm>
            <a:off x="7094538" y="1276350"/>
            <a:ext cx="1430337" cy="625475"/>
            <a:chOff x="481012" y="881063"/>
            <a:chExt cx="2332285" cy="1019334"/>
          </a:xfrm>
        </p:grpSpPr>
        <p:sp>
          <p:nvSpPr>
            <p:cNvPr id="6185" name="Rectangle 54"/>
            <p:cNvSpPr>
              <a:spLocks noChangeArrowheads="1"/>
            </p:cNvSpPr>
            <p:nvPr/>
          </p:nvSpPr>
          <p:spPr bwMode="auto">
            <a:xfrm>
              <a:off x="481012" y="881063"/>
              <a:ext cx="609600" cy="457200"/>
            </a:xfrm>
            <a:prstGeom prst="rect">
              <a:avLst/>
            </a:pr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endParaRPr kumimoji="0" lang="ko-KR" altLang="en-US" sz="12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6186" name="Rectangle 55"/>
            <p:cNvSpPr>
              <a:spLocks noChangeArrowheads="1"/>
            </p:cNvSpPr>
            <p:nvPr/>
          </p:nvSpPr>
          <p:spPr bwMode="auto">
            <a:xfrm>
              <a:off x="481012" y="1414463"/>
              <a:ext cx="609600" cy="45720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endParaRPr kumimoji="0" lang="ko-KR" altLang="en-US" sz="12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6187" name="Text Box 56"/>
            <p:cNvSpPr txBox="1">
              <a:spLocks noChangeArrowheads="1"/>
            </p:cNvSpPr>
            <p:nvPr/>
          </p:nvSpPr>
          <p:spPr bwMode="auto">
            <a:xfrm>
              <a:off x="1074736" y="895350"/>
              <a:ext cx="1738561" cy="501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400" b="1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감가상각비</a:t>
              </a:r>
            </a:p>
          </p:txBody>
        </p:sp>
        <p:sp>
          <p:nvSpPr>
            <p:cNvPr id="6188" name="Text Box 57"/>
            <p:cNvSpPr txBox="1">
              <a:spLocks noChangeArrowheads="1"/>
            </p:cNvSpPr>
            <p:nvPr/>
          </p:nvSpPr>
          <p:spPr bwMode="auto">
            <a:xfrm>
              <a:off x="1090612" y="1398587"/>
              <a:ext cx="1451065" cy="501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400" b="1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장부가격</a:t>
              </a:r>
            </a:p>
          </p:txBody>
        </p:sp>
      </p:grpSp>
      <p:sp>
        <p:nvSpPr>
          <p:cNvPr id="6174" name="Rectangle 29"/>
          <p:cNvSpPr>
            <a:spLocks noChangeArrowheads="1"/>
          </p:cNvSpPr>
          <p:nvPr/>
        </p:nvSpPr>
        <p:spPr bwMode="auto">
          <a:xfrm>
            <a:off x="5186363" y="4251325"/>
            <a:ext cx="558800" cy="868363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75" name="Text Box 22"/>
          <p:cNvSpPr txBox="1">
            <a:spLocks noChangeArrowheads="1"/>
          </p:cNvSpPr>
          <p:nvPr/>
        </p:nvSpPr>
        <p:spPr bwMode="auto">
          <a:xfrm>
            <a:off x="5300663" y="4481513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D</a:t>
            </a:r>
          </a:p>
        </p:txBody>
      </p:sp>
      <p:sp>
        <p:nvSpPr>
          <p:cNvPr id="6176" name="Line 37"/>
          <p:cNvSpPr>
            <a:spLocks noChangeShapeType="1"/>
          </p:cNvSpPr>
          <p:nvPr/>
        </p:nvSpPr>
        <p:spPr bwMode="auto">
          <a:xfrm>
            <a:off x="2668588" y="5119688"/>
            <a:ext cx="4194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77" name="Line 38"/>
          <p:cNvSpPr>
            <a:spLocks noChangeShapeType="1"/>
          </p:cNvSpPr>
          <p:nvPr/>
        </p:nvSpPr>
        <p:spPr bwMode="auto">
          <a:xfrm flipV="1">
            <a:off x="2668588" y="4251325"/>
            <a:ext cx="41941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78" name="Text Box 44"/>
          <p:cNvSpPr txBox="1">
            <a:spLocks noChangeArrowheads="1"/>
          </p:cNvSpPr>
          <p:nvPr/>
        </p:nvSpPr>
        <p:spPr bwMode="auto">
          <a:xfrm>
            <a:off x="1827213" y="4094163"/>
            <a:ext cx="758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6179" name="Rectangle 10"/>
          <p:cNvSpPr>
            <a:spLocks noChangeArrowheads="1"/>
          </p:cNvSpPr>
          <p:nvPr/>
        </p:nvSpPr>
        <p:spPr bwMode="auto">
          <a:xfrm>
            <a:off x="3576638" y="3365500"/>
            <a:ext cx="558800" cy="25860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80" name="Text Box 25"/>
          <p:cNvSpPr txBox="1">
            <a:spLocks noChangeArrowheads="1"/>
          </p:cNvSpPr>
          <p:nvPr/>
        </p:nvSpPr>
        <p:spPr bwMode="auto">
          <a:xfrm>
            <a:off x="3636963" y="4452938"/>
            <a:ext cx="4138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1800" b="1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6181" name="Rectangle 11"/>
          <p:cNvSpPr>
            <a:spLocks noChangeArrowheads="1"/>
          </p:cNvSpPr>
          <p:nvPr/>
        </p:nvSpPr>
        <p:spPr bwMode="auto">
          <a:xfrm>
            <a:off x="4465638" y="4251325"/>
            <a:ext cx="558800" cy="17002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82" name="Text Box 26"/>
          <p:cNvSpPr txBox="1">
            <a:spLocks noChangeArrowheads="1"/>
          </p:cNvSpPr>
          <p:nvPr/>
        </p:nvSpPr>
        <p:spPr bwMode="auto">
          <a:xfrm>
            <a:off x="4498975" y="4916488"/>
            <a:ext cx="4138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1800" b="1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6183" name="Rectangle 9"/>
          <p:cNvSpPr>
            <a:spLocks noChangeArrowheads="1"/>
          </p:cNvSpPr>
          <p:nvPr/>
        </p:nvSpPr>
        <p:spPr bwMode="auto">
          <a:xfrm>
            <a:off x="2738438" y="2571750"/>
            <a:ext cx="558800" cy="33797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84" name="Text Box 24"/>
          <p:cNvSpPr txBox="1">
            <a:spLocks noChangeArrowheads="1"/>
          </p:cNvSpPr>
          <p:nvPr/>
        </p:nvSpPr>
        <p:spPr bwMode="auto">
          <a:xfrm>
            <a:off x="2786063" y="4040188"/>
            <a:ext cx="4138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1800" b="1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46" name="Text Box 71"/>
          <p:cNvSpPr txBox="1">
            <a:spLocks noChangeArrowheads="1"/>
          </p:cNvSpPr>
          <p:nvPr/>
        </p:nvSpPr>
        <p:spPr bwMode="auto">
          <a:xfrm>
            <a:off x="3147620" y="152400"/>
            <a:ext cx="283923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(</a:t>
            </a:r>
            <a:r>
              <a:rPr lang="ko-KR" altLang="en-US" dirty="0"/>
              <a:t>예제 </a:t>
            </a:r>
            <a:r>
              <a:rPr lang="en-US" altLang="ko-KR" dirty="0"/>
              <a:t>9.2) </a:t>
            </a:r>
            <a:r>
              <a:rPr lang="ko-KR" altLang="en-US" dirty="0"/>
              <a:t>감가상각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4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322</a:t>
            </a:r>
          </a:p>
        </p:txBody>
      </p:sp>
    </p:spTree>
    <p:extLst>
      <p:ext uri="{BB962C8B-B14F-4D97-AF65-F5344CB8AC3E}">
        <p14:creationId xmlns:p14="http://schemas.microsoft.com/office/powerpoint/2010/main" val="418417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028825" y="2190750"/>
            <a:ext cx="6781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매출액 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상품이나 서비스를 제공해 얻은 수입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000" b="1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 :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매출원가 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b="1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노무비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원자재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000" b="1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장비비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운영비용 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임대료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전기세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수도세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…)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 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초기투자비</a:t>
            </a:r>
            <a:r>
              <a:rPr kumimoji="0" lang="en-US" altLang="ko-KR" sz="20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000" b="1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kumimoji="0" lang="en-US" altLang="ko-KR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과세표준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(=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매출액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20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 </a:t>
            </a:r>
            <a:r>
              <a:rPr kumimoji="0" lang="en-US" altLang="ko-KR" sz="20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(= </a:t>
            </a:r>
            <a:r>
              <a:rPr kumimoji="0" lang="ko-KR" altLang="en-US" sz="20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과세표준 </a:t>
            </a:r>
            <a:r>
              <a:rPr kumimoji="0" lang="en-US" altLang="ko-KR" sz="20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</a:t>
            </a:r>
            <a:r>
              <a:rPr kumimoji="0" lang="en-US" altLang="ko-KR" sz="20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세율</a:t>
            </a:r>
            <a:r>
              <a:rPr kumimoji="0" lang="en-US" altLang="ko-KR" sz="20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000" b="1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kumimoji="0" lang="en-US" altLang="ko-KR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028825" y="1657350"/>
            <a:ext cx="49530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20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항목</a:t>
            </a:r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2171700" y="4238625"/>
            <a:ext cx="4838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3346391" y="152400"/>
            <a:ext cx="244169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과세표준과 세금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329</a:t>
            </a:r>
          </a:p>
        </p:txBody>
      </p:sp>
    </p:spTree>
    <p:extLst>
      <p:ext uri="{BB962C8B-B14F-4D97-AF65-F5344CB8AC3E}">
        <p14:creationId xmlns:p14="http://schemas.microsoft.com/office/powerpoint/2010/main" val="296345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553741"/>
              </p:ext>
            </p:extLst>
          </p:nvPr>
        </p:nvGraphicFramePr>
        <p:xfrm>
          <a:off x="257175" y="3670177"/>
          <a:ext cx="8572500" cy="260569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3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과세표준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u="none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세율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u="none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세금 계산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1,200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이하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0.06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과세표준)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1,200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초과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4,600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이하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72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+ 0.15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(1,200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만원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4,600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초과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8,800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이하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24%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582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+ 0.24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(4,600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만원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8,800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초과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5,000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이하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35%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1,590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+ 0.35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(8,800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만원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5,000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초과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 이하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38%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3,760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+ 0.38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억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5,000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만원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 초과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 이하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9,460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+ 0.40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(3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억원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3080421614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 초과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 이하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억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7,460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+ 0.42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(5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억원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4244499918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solidFill>
                            <a:srgbClr val="0000FF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300" dirty="0">
                          <a:solidFill>
                            <a:srgbClr val="0000FF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 초과 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solidFill>
                            <a:srgbClr val="0000FF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45%</a:t>
                      </a:r>
                      <a:endParaRPr lang="ko-KR" altLang="en-US" sz="1300" dirty="0">
                        <a:solidFill>
                          <a:srgbClr val="0000FF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solidFill>
                            <a:srgbClr val="0000FF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300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억 </a:t>
                      </a:r>
                      <a:r>
                        <a:rPr lang="en-US" altLang="ko-KR" sz="1300" dirty="0">
                          <a:solidFill>
                            <a:srgbClr val="0000FF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8,460</a:t>
                      </a:r>
                      <a:r>
                        <a:rPr lang="ko-KR" altLang="en-US" sz="1300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만원 </a:t>
                      </a:r>
                      <a:r>
                        <a:rPr lang="en-US" altLang="ko-KR" sz="1300" dirty="0">
                          <a:solidFill>
                            <a:srgbClr val="0000FF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+ 0.45 </a:t>
                      </a:r>
                      <a:r>
                        <a:rPr lang="en-US" altLang="ko-KR" sz="1300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(10</a:t>
                      </a:r>
                      <a:r>
                        <a:rPr lang="ko-KR" altLang="en-US" sz="1300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억원 </a:t>
                      </a:r>
                      <a:r>
                        <a:rPr lang="ko-KR" altLang="en-US" sz="1300" dirty="0" err="1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</a:p>
                  </a:txBody>
                  <a:tcPr marT="45701" marB="45701"/>
                </a:tc>
                <a:extLst>
                  <a:ext uri="{0D108BD9-81ED-4DB2-BD59-A6C34878D82A}">
                    <a16:rowId xmlns:a16="http://schemas.microsoft.com/office/drawing/2014/main" val="1683951142"/>
                  </a:ext>
                </a:extLst>
              </a:tr>
            </a:tbl>
          </a:graphicData>
        </a:graphic>
      </p:graphicFrame>
      <p:sp>
        <p:nvSpPr>
          <p:cNvPr id="8218" name="직사각형 2"/>
          <p:cNvSpPr>
            <a:spLocks noChangeArrowheads="1"/>
          </p:cNvSpPr>
          <p:nvPr/>
        </p:nvSpPr>
        <p:spPr bwMode="auto">
          <a:xfrm>
            <a:off x="257175" y="980728"/>
            <a:ext cx="60901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법인사업자 </a:t>
            </a:r>
            <a:r>
              <a:rPr kumimoji="0" lang="en-US" altLang="ko-KR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법인세율</a:t>
            </a:r>
            <a:r>
              <a:rPr kumimoji="0" lang="ko-KR" altLang="en-US" sz="1200" b="1" dirty="0"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200" b="1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1200" b="1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과세표준이 </a:t>
            </a:r>
            <a:r>
              <a:rPr kumimoji="0" lang="en-US" altLang="ko-KR" sz="12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2,160</a:t>
            </a:r>
            <a:r>
              <a:rPr kumimoji="0" lang="ko-KR" altLang="en-US" sz="12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만원</a:t>
            </a:r>
            <a:r>
              <a:rPr kumimoji="0" lang="ko-KR" altLang="en-US" sz="1200" b="1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이상이면 법인사업자가 유리</a:t>
            </a:r>
            <a:endParaRPr kumimoji="0" lang="ko-KR" altLang="en-US" sz="1800" b="1" dirty="0">
              <a:effectLst/>
              <a:ea typeface="굴림" pitchFamily="50" charset="-127"/>
            </a:endParaRPr>
          </a:p>
        </p:txBody>
      </p:sp>
      <p:sp>
        <p:nvSpPr>
          <p:cNvPr id="8219" name="직사각형 8"/>
          <p:cNvSpPr>
            <a:spLocks noChangeArrowheads="1"/>
          </p:cNvSpPr>
          <p:nvPr/>
        </p:nvSpPr>
        <p:spPr bwMode="auto">
          <a:xfrm>
            <a:off x="257175" y="3212976"/>
            <a:ext cx="64492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None/>
            </a:pP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개인사업자 </a:t>
            </a:r>
            <a:r>
              <a:rPr kumimoji="0" lang="en-US" altLang="ko-KR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종합소득세율 </a:t>
            </a:r>
            <a:r>
              <a:rPr kumimoji="0" lang="en-US" altLang="ko-KR" sz="1200" b="1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1200" b="1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과세표준이 </a:t>
            </a:r>
            <a:r>
              <a:rPr kumimoji="0" lang="en-US" altLang="ko-KR" sz="12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2,160</a:t>
            </a:r>
            <a:r>
              <a:rPr kumimoji="0" lang="ko-KR" altLang="en-US" sz="12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만원</a:t>
            </a:r>
            <a:r>
              <a:rPr kumimoji="0" lang="ko-KR" altLang="en-US" sz="1200" b="1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이하면 개인사업자가 유리</a:t>
            </a:r>
            <a:endParaRPr kumimoji="0" lang="ko-KR" altLang="en-US" sz="1800" b="1" dirty="0">
              <a:effectLst/>
              <a:ea typeface="굴림" pitchFamily="50" charset="-127"/>
            </a:endParaRPr>
          </a:p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 dirty="0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029202"/>
              </p:ext>
            </p:extLst>
          </p:nvPr>
        </p:nvGraphicFramePr>
        <p:xfrm>
          <a:off x="257175" y="1349028"/>
          <a:ext cx="8572500" cy="1447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48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과세표준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u="none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u="none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세금 계산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3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이하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0.10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과세표준)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3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초과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 이하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2,000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+ 0.20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억원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억원 초과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3,000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 이하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22%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39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8,000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+ 0.22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(200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억원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3,000</a:t>
                      </a:r>
                      <a:r>
                        <a:rPr lang="ko-KR" altLang="en-US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억 초과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25%</a:t>
                      </a:r>
                      <a:endParaRPr lang="ko-KR" altLang="en-US" sz="1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655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억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8,000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만원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+ 0.25 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 (3,000</a:t>
                      </a:r>
                      <a:r>
                        <a:rPr lang="ko-KR" altLang="en-US" sz="1300" dirty="0">
                          <a:latin typeface="HY헤드라인M" pitchFamily="18" charset="-127"/>
                          <a:ea typeface="HY헤드라인M" pitchFamily="18" charset="-127"/>
                        </a:rPr>
                        <a:t>억원 </a:t>
                      </a:r>
                      <a:r>
                        <a:rPr lang="ko-KR" altLang="en-US" sz="1300" dirty="0" err="1">
                          <a:latin typeface="HY헤드라인M" pitchFamily="18" charset="-127"/>
                          <a:ea typeface="HY헤드라인M" pitchFamily="18" charset="-127"/>
                        </a:rPr>
                        <a:t>초과분</a:t>
                      </a:r>
                      <a:r>
                        <a:rPr lang="en-US" altLang="ko-KR" sz="1300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360757"/>
                  </a:ext>
                </a:extLst>
              </a:tr>
            </a:tbl>
          </a:graphicData>
        </a:graphic>
      </p:graphicFrame>
      <p:sp>
        <p:nvSpPr>
          <p:cNvPr id="9" name="Text Box 71"/>
          <p:cNvSpPr txBox="1">
            <a:spLocks noChangeArrowheads="1"/>
          </p:cNvSpPr>
          <p:nvPr/>
        </p:nvSpPr>
        <p:spPr bwMode="auto">
          <a:xfrm>
            <a:off x="2888737" y="152400"/>
            <a:ext cx="335700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국내 소득세율 </a:t>
            </a:r>
            <a:r>
              <a:rPr lang="en-US" altLang="ko-KR" sz="1400" dirty="0">
                <a:solidFill>
                  <a:srgbClr val="0000FF"/>
                </a:solidFill>
              </a:rPr>
              <a:t>(2020</a:t>
            </a:r>
            <a:r>
              <a:rPr lang="ko-KR" altLang="en-US" sz="1400" dirty="0">
                <a:solidFill>
                  <a:srgbClr val="0000FF"/>
                </a:solidFill>
              </a:rPr>
              <a:t>년 개정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364</a:t>
            </a:r>
          </a:p>
        </p:txBody>
      </p:sp>
    </p:spTree>
    <p:extLst>
      <p:ext uri="{BB962C8B-B14F-4D97-AF65-F5344CB8AC3E}">
        <p14:creationId xmlns:p14="http://schemas.microsoft.com/office/powerpoint/2010/main" val="230759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9" name="Group 3"/>
          <p:cNvGraphicFramePr>
            <a:graphicFrameLocks noGrp="1"/>
          </p:cNvGraphicFramePr>
          <p:nvPr/>
        </p:nvGraphicFramePr>
        <p:xfrm>
          <a:off x="685800" y="2171700"/>
          <a:ext cx="7772400" cy="3227388"/>
        </p:xfrm>
        <a:graphic>
          <a:graphicData uri="http://schemas.openxmlformats.org/drawingml/2006/table">
            <a:tbl>
              <a:tblPr/>
              <a:tblGrid>
                <a:gridCol w="255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항목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 </a:t>
                      </a:r>
                      <a:r>
                        <a:rPr lang="ko-KR" altLang="en-US" sz="1800" dirty="0">
                          <a:latin typeface="HY헤드라인M" pitchFamily="18" charset="-127"/>
                          <a:ea typeface="HY헤드라인M" pitchFamily="18" charset="-127"/>
                        </a:rPr>
                        <a:t>(단위:만원)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매출액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50,000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3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비용: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매출원가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운영비용</a:t>
                      </a:r>
                      <a:endParaRPr kumimoji="0" lang="en-US" altLang="ko-K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감가상각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0,000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,000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6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과세표준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50,000 - 10,000 - 5,000 - 5,000 =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세금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 + 0.20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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10,000 =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40" name="직사각형 1"/>
          <p:cNvSpPr>
            <a:spLocks noChangeArrowheads="1"/>
          </p:cNvSpPr>
          <p:nvPr/>
        </p:nvSpPr>
        <p:spPr bwMode="auto">
          <a:xfrm>
            <a:off x="2982913" y="1435100"/>
            <a:ext cx="3178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법인사업자의 경우 </a:t>
            </a:r>
            <a:r>
              <a:rPr kumimoji="0" lang="en-US" altLang="ko-KR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법인세율</a:t>
            </a:r>
            <a:endParaRPr kumimoji="0" lang="ko-KR" altLang="en-US" sz="1800" b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9241" name="직사각형 2"/>
          <p:cNvSpPr>
            <a:spLocks noChangeArrowheads="1"/>
          </p:cNvSpPr>
          <p:nvPr/>
        </p:nvSpPr>
        <p:spPr bwMode="auto">
          <a:xfrm>
            <a:off x="2732088" y="5692775"/>
            <a:ext cx="3679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+ 0.20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억원 초과분)</a:t>
            </a:r>
          </a:p>
        </p:txBody>
      </p:sp>
      <p:sp>
        <p:nvSpPr>
          <p:cNvPr id="9" name="Text Box 71"/>
          <p:cNvSpPr txBox="1">
            <a:spLocks noChangeArrowheads="1"/>
          </p:cNvSpPr>
          <p:nvPr/>
        </p:nvSpPr>
        <p:spPr bwMode="auto">
          <a:xfrm>
            <a:off x="2076815" y="152400"/>
            <a:ext cx="4980852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대한민국 소득세 </a:t>
            </a:r>
            <a:r>
              <a:rPr lang="en-US" altLang="ko-KR" dirty="0"/>
              <a:t>: </a:t>
            </a:r>
            <a:r>
              <a:rPr lang="ko-KR" altLang="en-US" dirty="0"/>
              <a:t>법인사업자 예제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364</a:t>
            </a:r>
          </a:p>
        </p:txBody>
      </p:sp>
    </p:spTree>
    <p:extLst>
      <p:ext uri="{BB962C8B-B14F-4D97-AF65-F5344CB8AC3E}">
        <p14:creationId xmlns:p14="http://schemas.microsoft.com/office/powerpoint/2010/main" val="4258758008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1227</Words>
  <Application>Microsoft Office PowerPoint</Application>
  <PresentationFormat>화면 슬라이드 쇼(4:3)</PresentationFormat>
  <Paragraphs>367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HY헤드라인M</vt:lpstr>
      <vt:lpstr>굴림</vt:lpstr>
      <vt:lpstr>굴림</vt:lpstr>
      <vt:lpstr>맑은 고딕</vt:lpstr>
      <vt:lpstr>휴먼견출새내기체</vt:lpstr>
      <vt:lpstr>Arial</vt:lpstr>
      <vt:lpstr>Times New Roman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181</cp:revision>
  <cp:lastPrinted>2019-08-06T06:59:08Z</cp:lastPrinted>
  <dcterms:created xsi:type="dcterms:W3CDTF">2005-08-31T02:37:35Z</dcterms:created>
  <dcterms:modified xsi:type="dcterms:W3CDTF">2022-10-26T23:34:15Z</dcterms:modified>
</cp:coreProperties>
</file>