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38" r:id="rId2"/>
    <p:sldId id="439" r:id="rId3"/>
    <p:sldId id="440" r:id="rId4"/>
    <p:sldId id="441" r:id="rId5"/>
    <p:sldId id="442" r:id="rId6"/>
    <p:sldId id="443" r:id="rId7"/>
    <p:sldId id="444" r:id="rId8"/>
    <p:sldId id="445" r:id="rId9"/>
    <p:sldId id="446" r:id="rId10"/>
    <p:sldId id="447" r:id="rId11"/>
    <p:sldId id="448" r:id="rId12"/>
    <p:sldId id="449" r:id="rId13"/>
    <p:sldId id="450" r:id="rId14"/>
    <p:sldId id="451" r:id="rId15"/>
    <p:sldId id="452" r:id="rId16"/>
    <p:sldId id="453" r:id="rId17"/>
    <p:sldId id="454" r:id="rId18"/>
    <p:sldId id="455" r:id="rId19"/>
    <p:sldId id="456" r:id="rId20"/>
    <p:sldId id="457" r:id="rId21"/>
    <p:sldId id="458" r:id="rId22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pos="385">
          <p15:clr>
            <a:srgbClr val="A4A3A4"/>
          </p15:clr>
        </p15:guide>
        <p15:guide id="4" pos="5375">
          <p15:clr>
            <a:srgbClr val="A4A3A4"/>
          </p15:clr>
        </p15:guide>
        <p15:guide id="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99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B6DE41-5BB7-46CF-8F50-5879D5D33290}" v="1" dt="2020-08-27T01:56:47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94" autoAdjust="0"/>
    <p:restoredTop sz="94660" autoAdjust="0"/>
  </p:normalViewPr>
  <p:slideViewPr>
    <p:cSldViewPr showGuides="1">
      <p:cViewPr varScale="1">
        <p:scale>
          <a:sx n="102" d="100"/>
          <a:sy n="102" d="100"/>
        </p:scale>
        <p:origin x="126" y="186"/>
      </p:cViewPr>
      <p:guideLst>
        <p:guide orient="horz" pos="73"/>
        <p:guide orient="horz" pos="845"/>
        <p:guide pos="385"/>
        <p:guide pos="5375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howGuides="1">
      <p:cViewPr varScale="1">
        <p:scale>
          <a:sx n="142" d="100"/>
          <a:sy n="142" d="100"/>
        </p:scale>
        <p:origin x="-96" y="-9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84B6DE41-5BB7-46CF-8F50-5879D5D33290}"/>
    <pc:docChg chg="modSld">
      <pc:chgData name="정근채" userId="bf3f9740-ba12-4a95-bdcd-7a89d0b0b3a3" providerId="ADAL" clId="{84B6DE41-5BB7-46CF-8F50-5879D5D33290}" dt="2020-08-27T01:56:47.663" v="0"/>
      <pc:docMkLst>
        <pc:docMk/>
      </pc:docMkLst>
      <pc:sldChg chg="addSp modSp">
        <pc:chgData name="정근채" userId="bf3f9740-ba12-4a95-bdcd-7a89d0b0b3a3" providerId="ADAL" clId="{84B6DE41-5BB7-46CF-8F50-5879D5D33290}" dt="2020-08-27T01:56:47.663" v="0"/>
        <pc:sldMkLst>
          <pc:docMk/>
          <pc:sldMk cId="2327295799" sldId="438"/>
        </pc:sldMkLst>
        <pc:picChg chg="add mod">
          <ac:chgData name="정근채" userId="bf3f9740-ba12-4a95-bdcd-7a89d0b0b3a3" providerId="ADAL" clId="{84B6DE41-5BB7-46CF-8F50-5879D5D33290}" dt="2020-08-27T01:56:47.663" v="0"/>
          <ac:picMkLst>
            <pc:docMk/>
            <pc:sldMk cId="2327295799" sldId="438"/>
            <ac:picMk id="4" creationId="{B329C251-376A-421B-BE92-F77850ABE081}"/>
          </ac:picMkLst>
        </pc:picChg>
        <pc:inkChg chg="add">
          <ac:chgData name="정근채" userId="bf3f9740-ba12-4a95-bdcd-7a89d0b0b3a3" providerId="ADAL" clId="{84B6DE41-5BB7-46CF-8F50-5879D5D33290}" dt="2020-08-27T01:56:47.663" v="0"/>
          <ac:inkMkLst>
            <pc:docMk/>
            <pc:sldMk cId="2327295799" sldId="438"/>
            <ac:inkMk id="2" creationId="{7C3D4938-6327-4975-AA44-69B9128505CF}"/>
          </ac:inkMkLst>
        </pc:inkChg>
      </pc:sldChg>
    </pc:docChg>
  </pc:docChgLst>
  <pc:docChgLst>
    <pc:chgData name="정근채" userId="bf3f9740-ba12-4a95-bdcd-7a89d0b0b3a3" providerId="ADAL" clId="{36BF8BCF-8074-4BFD-A691-6230787CCB02}"/>
    <pc:docChg chg="undo custSel addSld delSld modSld">
      <pc:chgData name="정근채" userId="bf3f9740-ba12-4a95-bdcd-7a89d0b0b3a3" providerId="ADAL" clId="{36BF8BCF-8074-4BFD-A691-6230787CCB02}" dt="2023-06-09T02:39:29.565" v="117" actId="6549"/>
      <pc:docMkLst>
        <pc:docMk/>
      </pc:docMkLst>
      <pc:sldChg chg="addSp delSp modSp mod">
        <pc:chgData name="정근채" userId="bf3f9740-ba12-4a95-bdcd-7a89d0b0b3a3" providerId="ADAL" clId="{36BF8BCF-8074-4BFD-A691-6230787CCB02}" dt="2023-06-09T02:39:29.565" v="117" actId="6549"/>
        <pc:sldMkLst>
          <pc:docMk/>
          <pc:sldMk cId="1922714023" sldId="454"/>
        </pc:sldMkLst>
        <pc:graphicFrameChg chg="mod modGraphic">
          <ac:chgData name="정근채" userId="bf3f9740-ba12-4a95-bdcd-7a89d0b0b3a3" providerId="ADAL" clId="{36BF8BCF-8074-4BFD-A691-6230787CCB02}" dt="2023-06-09T02:39:29.565" v="117" actId="6549"/>
          <ac:graphicFrameMkLst>
            <pc:docMk/>
            <pc:sldMk cId="1922714023" sldId="454"/>
            <ac:graphicFrameMk id="13" creationId="{00000000-0000-0000-0000-000000000000}"/>
          </ac:graphicFrameMkLst>
        </pc:graphicFrameChg>
        <pc:picChg chg="add del">
          <ac:chgData name="정근채" userId="bf3f9740-ba12-4a95-bdcd-7a89d0b0b3a3" providerId="ADAL" clId="{36BF8BCF-8074-4BFD-A691-6230787CCB02}" dt="2023-06-09T02:37:51.134" v="104"/>
          <ac:picMkLst>
            <pc:docMk/>
            <pc:sldMk cId="1922714023" sldId="454"/>
            <ac:picMk id="2" creationId="{66B4531C-8FFF-129D-609A-9E7F6C7F6E84}"/>
          </ac:picMkLst>
        </pc:picChg>
      </pc:sldChg>
      <pc:sldChg chg="addSp delSp modSp mod">
        <pc:chgData name="정근채" userId="bf3f9740-ba12-4a95-bdcd-7a89d0b0b3a3" providerId="ADAL" clId="{36BF8BCF-8074-4BFD-A691-6230787CCB02}" dt="2023-06-09T02:39:12.953" v="115" actId="14100"/>
        <pc:sldMkLst>
          <pc:docMk/>
          <pc:sldMk cId="2970001138" sldId="457"/>
        </pc:sldMkLst>
        <pc:picChg chg="add mod modCrop">
          <ac:chgData name="정근채" userId="bf3f9740-ba12-4a95-bdcd-7a89d0b0b3a3" providerId="ADAL" clId="{36BF8BCF-8074-4BFD-A691-6230787CCB02}" dt="2023-06-09T02:39:12.953" v="115" actId="14100"/>
          <ac:picMkLst>
            <pc:docMk/>
            <pc:sldMk cId="2970001138" sldId="457"/>
            <ac:picMk id="2" creationId="{FA9544D6-8462-C718-5FDE-2ECA575F6FE8}"/>
          </ac:picMkLst>
        </pc:picChg>
        <pc:picChg chg="add del">
          <ac:chgData name="정근채" userId="bf3f9740-ba12-4a95-bdcd-7a89d0b0b3a3" providerId="ADAL" clId="{36BF8BCF-8074-4BFD-A691-6230787CCB02}" dt="2023-06-09T02:38:31.630" v="107" actId="478"/>
          <ac:picMkLst>
            <pc:docMk/>
            <pc:sldMk cId="2970001138" sldId="457"/>
            <ac:picMk id="12" creationId="{00000000-0000-0000-0000-000000000000}"/>
          </ac:picMkLst>
        </pc:picChg>
      </pc:sldChg>
      <pc:sldChg chg="add del">
        <pc:chgData name="정근채" userId="bf3f9740-ba12-4a95-bdcd-7a89d0b0b3a3" providerId="ADAL" clId="{36BF8BCF-8074-4BFD-A691-6230787CCB02}" dt="2023-06-09T02:38:35.515" v="109"/>
        <pc:sldMkLst>
          <pc:docMk/>
          <pc:sldMk cId="3331574219" sldId="459"/>
        </pc:sldMkLst>
      </pc:sldChg>
    </pc:docChg>
  </pc:docChgLst>
  <pc:docChgLst>
    <pc:chgData name="정근채" userId="bf3f9740-ba12-4a95-bdcd-7a89d0b0b3a3" providerId="ADAL" clId="{C9AEAA79-1D11-4E44-B8CA-CB549744C08F}"/>
    <pc:docChg chg="addSld delSld modSld">
      <pc:chgData name="정근채" userId="bf3f9740-ba12-4a95-bdcd-7a89d0b0b3a3" providerId="ADAL" clId="{C9AEAA79-1D11-4E44-B8CA-CB549744C08F}" dt="2020-08-13T01:27:20.553" v="1"/>
      <pc:docMkLst>
        <pc:docMk/>
      </pc:docMkLst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2496436322" sldId="439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1037368334" sldId="440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765606201" sldId="441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1928226864" sldId="442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1789433630" sldId="443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291274298" sldId="444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184855884" sldId="445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2362417945" sldId="446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2828354855" sldId="447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4046134361" sldId="448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14986423" sldId="449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2181577874" sldId="450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1787848975" sldId="451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1098791348" sldId="452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2070449585" sldId="453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1922714023" sldId="454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1977203767" sldId="455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1838699697" sldId="456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2970001138" sldId="457"/>
        </pc:sldMkLst>
      </pc:sldChg>
      <pc:sldChg chg="add del">
        <pc:chgData name="정근채" userId="bf3f9740-ba12-4a95-bdcd-7a89d0b0b3a3" providerId="ADAL" clId="{C9AEAA79-1D11-4E44-B8CA-CB549744C08F}" dt="2020-08-13T01:27:20.553" v="1"/>
        <pc:sldMkLst>
          <pc:docMk/>
          <pc:sldMk cId="3106137794" sldId="458"/>
        </pc:sldMkLst>
      </pc:sldChg>
    </pc:docChg>
  </pc:docChgLst>
  <pc:docChgLst>
    <pc:chgData name="정근채" userId="bf3f9740-ba12-4a95-bdcd-7a89d0b0b3a3" providerId="ADAL" clId="{5572B78E-A0F9-4B9E-83E1-C379638A5B77}"/>
    <pc:docChg chg="modSld">
      <pc:chgData name="정근채" userId="bf3f9740-ba12-4a95-bdcd-7a89d0b0b3a3" providerId="ADAL" clId="{5572B78E-A0F9-4B9E-83E1-C379638A5B77}" dt="2022-08-02T06:08:56.948" v="0"/>
      <pc:docMkLst>
        <pc:docMk/>
      </pc:docMkLst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2327295799" sldId="438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2327295799" sldId="438"/>
            <ac:picMk id="4" creationId="{B329C251-376A-421B-BE92-F77850ABE081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2327295799" sldId="438"/>
            <ac:inkMk id="2" creationId="{7C3D4938-6327-4975-AA44-69B9128505CF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2496436322" sldId="439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2496436322" sldId="439"/>
            <ac:picMk id="5" creationId="{4543053A-0071-4364-B2E1-EBB6513C9DC4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2496436322" sldId="439"/>
            <ac:inkMk id="3" creationId="{C588AD74-F3F8-4C92-AA97-9A90E4BC1290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1037368334" sldId="440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1037368334" sldId="440"/>
            <ac:picMk id="4" creationId="{5E7555E8-89F9-4542-94CA-D6B4DB1E0121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1037368334" sldId="440"/>
            <ac:inkMk id="2" creationId="{2A8A482F-B7FA-42EF-A0AD-E8E1ADD631E6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765606201" sldId="441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765606201" sldId="441"/>
            <ac:picMk id="4" creationId="{F0B1CAA4-7B5F-4E5A-A9D9-64A2642A898F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765606201" sldId="441"/>
            <ac:inkMk id="2" creationId="{B85A44BA-4D4C-4E44-B188-3A3D64FBF044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1928226864" sldId="442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1928226864" sldId="442"/>
            <ac:picMk id="4" creationId="{5E410A5A-0F5A-41DF-AE1B-1ACF21ED134D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1928226864" sldId="442"/>
            <ac:inkMk id="2" creationId="{B4B7AF46-E46A-4D49-9BE9-06BB4950C880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1789433630" sldId="443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1789433630" sldId="443"/>
            <ac:picMk id="4" creationId="{1C0CE77B-24B7-4C49-8C85-D15497812F49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1789433630" sldId="443"/>
            <ac:inkMk id="2" creationId="{941D9657-28A6-4F78-BB9E-AE0B1654F8E2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291274298" sldId="444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291274298" sldId="444"/>
            <ac:picMk id="4" creationId="{86F8AEBC-A1B9-446B-9EDE-C2501E18723B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291274298" sldId="444"/>
            <ac:inkMk id="2" creationId="{1135594B-A3E5-45F7-ADEA-E07BB909E4D3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184855884" sldId="445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184855884" sldId="445"/>
            <ac:picMk id="4" creationId="{0DC85FB9-E02C-49B5-8671-E31D2F8C1D9F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184855884" sldId="445"/>
            <ac:inkMk id="2" creationId="{5C72224A-9FBE-4235-B096-61F5F3F2DFC3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2362417945" sldId="446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2362417945" sldId="446"/>
            <ac:picMk id="4" creationId="{FA7DC323-B3B5-4B97-A7A9-8AFD8ACBCF45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2362417945" sldId="446"/>
            <ac:inkMk id="2" creationId="{F16C1C71-05FA-4C87-ACA0-5DAE6B100C30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2828354855" sldId="447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2828354855" sldId="447"/>
            <ac:picMk id="4" creationId="{C9D90EC5-3E35-4524-9234-EDA891796E58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2828354855" sldId="447"/>
            <ac:inkMk id="2" creationId="{EA2AAC5A-1E37-46F9-82BF-088BD9E13575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4046134361" sldId="448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4046134361" sldId="448"/>
            <ac:picMk id="3" creationId="{E0968F9E-CFCB-4502-89FF-3EACEA96CBF6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4046134361" sldId="448"/>
            <ac:inkMk id="2" creationId="{735B2005-3515-4764-B92D-2F87632F0CC4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14986423" sldId="449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14986423" sldId="449"/>
            <ac:picMk id="4" creationId="{EFBA2498-7805-4C7B-ACAE-BFB663D938B0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14986423" sldId="449"/>
            <ac:inkMk id="2" creationId="{2850431A-35E6-4F32-BE6F-38C9E3F6ABD9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2181577874" sldId="450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2181577874" sldId="450"/>
            <ac:picMk id="4" creationId="{C9B24209-B758-4EEA-9EEC-67761BD9E0BB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2181577874" sldId="450"/>
            <ac:inkMk id="2" creationId="{026557D0-C094-45E6-878B-F9725C738F8B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1787848975" sldId="451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1787848975" sldId="451"/>
            <ac:picMk id="4" creationId="{FB87F8B7-A82A-4967-88D2-A1297EF0CACB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1787848975" sldId="451"/>
            <ac:inkMk id="2" creationId="{FEDFE2A9-08C2-4657-8C4F-4479166BE3F7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1098791348" sldId="452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1098791348" sldId="452"/>
            <ac:picMk id="4" creationId="{BB97D6B9-BFCD-4A40-AE72-DCE87DA092D1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1098791348" sldId="452"/>
            <ac:inkMk id="2" creationId="{0D29C569-F55C-4A24-BB51-849EDAAD2809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2070449585" sldId="453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2070449585" sldId="453"/>
            <ac:picMk id="4" creationId="{DFEC8515-BF5A-4580-BB65-14A2AF5F7B74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2070449585" sldId="453"/>
            <ac:inkMk id="2" creationId="{0903ED41-2143-4F85-BB6B-CB87C3D304AF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1922714023" sldId="454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1922714023" sldId="454"/>
            <ac:picMk id="4" creationId="{FB321FB8-213D-4089-8F61-F25A0211B58E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1922714023" sldId="454"/>
            <ac:inkMk id="2" creationId="{51F9ED90-A8AB-49C3-99F2-27B13D5819EF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1977203767" sldId="455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1977203767" sldId="455"/>
            <ac:picMk id="4" creationId="{1A60C123-352C-4A9E-BB34-09DD5340072A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1977203767" sldId="455"/>
            <ac:inkMk id="2" creationId="{A8380AF3-A5B6-477C-A712-BE92070AE0BD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1838699697" sldId="456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1838699697" sldId="456"/>
            <ac:picMk id="3" creationId="{BEA88019-A57C-4866-AABF-B9CCA8C301B4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1838699697" sldId="456"/>
            <ac:inkMk id="2" creationId="{86429C42-3D1B-414F-951A-42254B4EA69D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2970001138" sldId="457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2970001138" sldId="457"/>
            <ac:picMk id="3" creationId="{35A85CC7-BF57-420D-870C-AC5611E28259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2970001138" sldId="457"/>
            <ac:inkMk id="2" creationId="{889B9B3A-6A38-4812-AE61-029EAEE163F9}"/>
          </ac:inkMkLst>
        </pc:inkChg>
      </pc:sldChg>
      <pc:sldChg chg="delSp modTransition modAnim">
        <pc:chgData name="정근채" userId="bf3f9740-ba12-4a95-bdcd-7a89d0b0b3a3" providerId="ADAL" clId="{5572B78E-A0F9-4B9E-83E1-C379638A5B77}" dt="2022-08-02T06:08:56.948" v="0"/>
        <pc:sldMkLst>
          <pc:docMk/>
          <pc:sldMk cId="3106137794" sldId="458"/>
        </pc:sldMkLst>
        <pc:picChg chg="del">
          <ac:chgData name="정근채" userId="bf3f9740-ba12-4a95-bdcd-7a89d0b0b3a3" providerId="ADAL" clId="{5572B78E-A0F9-4B9E-83E1-C379638A5B77}" dt="2022-08-02T06:08:56.948" v="0"/>
          <ac:picMkLst>
            <pc:docMk/>
            <pc:sldMk cId="3106137794" sldId="458"/>
            <ac:picMk id="3" creationId="{7925307D-5CBB-49BB-8975-699AD9810483}"/>
          </ac:picMkLst>
        </pc:picChg>
        <pc:inkChg chg="del">
          <ac:chgData name="정근채" userId="bf3f9740-ba12-4a95-bdcd-7a89d0b0b3a3" providerId="ADAL" clId="{5572B78E-A0F9-4B9E-83E1-C379638A5B77}" dt="2022-08-02T06:08:56.948" v="0"/>
          <ac:inkMkLst>
            <pc:docMk/>
            <pc:sldMk cId="3106137794" sldId="458"/>
            <ac:inkMk id="2" creationId="{157319B0-0950-4510-BACA-2AE7328C4BE9}"/>
          </ac:inkMkLst>
        </pc:inkChg>
      </pc:sldChg>
    </pc:docChg>
  </pc:docChgLst>
  <pc:docChgLst>
    <pc:chgData name="정근채" userId="bf3f9740-ba12-4a95-bdcd-7a89d0b0b3a3" providerId="ADAL" clId="{E578FD66-E232-4900-8036-132545593884}"/>
    <pc:docChg chg="modSld">
      <pc:chgData name="정근채" userId="bf3f9740-ba12-4a95-bdcd-7a89d0b0b3a3" providerId="ADAL" clId="{E578FD66-E232-4900-8036-132545593884}" dt="2022-11-08T23:49:00.044" v="25" actId="20577"/>
      <pc:docMkLst>
        <pc:docMk/>
      </pc:docMkLst>
      <pc:sldChg chg="addSp modSp mod">
        <pc:chgData name="정근채" userId="bf3f9740-ba12-4a95-bdcd-7a89d0b0b3a3" providerId="ADAL" clId="{E578FD66-E232-4900-8036-132545593884}" dt="2022-10-26T23:38:37.660" v="22" actId="14100"/>
        <pc:sldMkLst>
          <pc:docMk/>
          <pc:sldMk cId="1928226864" sldId="442"/>
        </pc:sldMkLst>
        <pc:spChg chg="mod">
          <ac:chgData name="정근채" userId="bf3f9740-ba12-4a95-bdcd-7a89d0b0b3a3" providerId="ADAL" clId="{E578FD66-E232-4900-8036-132545593884}" dt="2022-10-26T23:37:09.454" v="10"/>
          <ac:spMkLst>
            <pc:docMk/>
            <pc:sldMk cId="1928226864" sldId="442"/>
            <ac:spMk id="19" creationId="{00000000-0000-0000-0000-000000000000}"/>
          </ac:spMkLst>
        </pc:spChg>
        <pc:cxnChg chg="add mod">
          <ac:chgData name="정근채" userId="bf3f9740-ba12-4a95-bdcd-7a89d0b0b3a3" providerId="ADAL" clId="{E578FD66-E232-4900-8036-132545593884}" dt="2022-10-26T23:37:56.291" v="15" actId="208"/>
          <ac:cxnSpMkLst>
            <pc:docMk/>
            <pc:sldMk cId="1928226864" sldId="442"/>
            <ac:cxnSpMk id="4" creationId="{C082DA91-B61D-B63A-2072-35C605165DF1}"/>
          </ac:cxnSpMkLst>
        </pc:cxnChg>
        <pc:cxnChg chg="add mod">
          <ac:chgData name="정근채" userId="bf3f9740-ba12-4a95-bdcd-7a89d0b0b3a3" providerId="ADAL" clId="{E578FD66-E232-4900-8036-132545593884}" dt="2022-10-26T23:38:37.660" v="22" actId="14100"/>
          <ac:cxnSpMkLst>
            <pc:docMk/>
            <pc:sldMk cId="1928226864" sldId="442"/>
            <ac:cxnSpMk id="8" creationId="{EF074F73-3CCD-8ECD-B8D8-A8BB27EDEE71}"/>
          </ac:cxnSpMkLst>
        </pc:cxnChg>
        <pc:cxnChg chg="add mod">
          <ac:chgData name="정근채" userId="bf3f9740-ba12-4a95-bdcd-7a89d0b0b3a3" providerId="ADAL" clId="{E578FD66-E232-4900-8036-132545593884}" dt="2022-10-26T23:38:17.836" v="18" actId="14100"/>
          <ac:cxnSpMkLst>
            <pc:docMk/>
            <pc:sldMk cId="1928226864" sldId="442"/>
            <ac:cxnSpMk id="10" creationId="{C51687D5-2755-FAD2-B211-620DB9F9F24D}"/>
          </ac:cxnSpMkLst>
        </pc:cxnChg>
      </pc:sldChg>
      <pc:sldChg chg="modSp mod">
        <pc:chgData name="정근채" userId="bf3f9740-ba12-4a95-bdcd-7a89d0b0b3a3" providerId="ADAL" clId="{E578FD66-E232-4900-8036-132545593884}" dt="2022-10-26T23:39:39.326" v="23" actId="207"/>
        <pc:sldMkLst>
          <pc:docMk/>
          <pc:sldMk cId="184855884" sldId="445"/>
        </pc:sldMkLst>
        <pc:spChg chg="mod">
          <ac:chgData name="정근채" userId="bf3f9740-ba12-4a95-bdcd-7a89d0b0b3a3" providerId="ADAL" clId="{E578FD66-E232-4900-8036-132545593884}" dt="2022-10-26T23:39:39.326" v="23" actId="207"/>
          <ac:spMkLst>
            <pc:docMk/>
            <pc:sldMk cId="184855884" sldId="445"/>
            <ac:spMk id="9220" creationId="{00000000-0000-0000-0000-000000000000}"/>
          </ac:spMkLst>
        </pc:spChg>
      </pc:sldChg>
      <pc:sldChg chg="modSp mod">
        <pc:chgData name="정근채" userId="bf3f9740-ba12-4a95-bdcd-7a89d0b0b3a3" providerId="ADAL" clId="{E578FD66-E232-4900-8036-132545593884}" dt="2022-11-08T23:49:00.044" v="25" actId="20577"/>
        <pc:sldMkLst>
          <pc:docMk/>
          <pc:sldMk cId="1922714023" sldId="454"/>
        </pc:sldMkLst>
        <pc:spChg chg="mod">
          <ac:chgData name="정근채" userId="bf3f9740-ba12-4a95-bdcd-7a89d0b0b3a3" providerId="ADAL" clId="{E578FD66-E232-4900-8036-132545593884}" dt="2022-11-08T23:49:00.044" v="25" actId="20577"/>
          <ac:spMkLst>
            <pc:docMk/>
            <pc:sldMk cId="1922714023" sldId="454"/>
            <ac:spMk id="1029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957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B1AADA3-F8E4-44E5-BB90-4067DEA6F4E0}" type="datetimeFigureOut">
              <a:rPr lang="ko-KR" altLang="en-US" smtClean="0"/>
              <a:pPr>
                <a:defRPr/>
              </a:pPr>
              <a:t>2023-06-09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kshirehathaway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-5016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>
              <a:defRPr/>
            </a:pPr>
            <a:r>
              <a:rPr lang="en-US" altLang="ko-KR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#10. </a:t>
            </a:r>
            <a:r>
              <a:rPr lang="ko-KR" altLang="en-US" sz="36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투자프로젝트의 현금흐름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70104" y="3048"/>
            <a:ext cx="2438400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세금계산</a:t>
            </a:r>
          </a:p>
          <a:p>
            <a:pPr eaLnBrk="1" hangingPunct="1"/>
            <a:r>
              <a:rPr lang="ko-KR" altLang="en-US" sz="1400" b="1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현금흐름 분석</a:t>
            </a:r>
          </a:p>
        </p:txBody>
      </p:sp>
      <p:pic>
        <p:nvPicPr>
          <p:cNvPr id="96" name="Picture 7" descr="bill_gat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4871"/>
          <a:stretch/>
        </p:blipFill>
        <p:spPr bwMode="auto">
          <a:xfrm>
            <a:off x="8744" y="930735"/>
            <a:ext cx="12508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6" descr="warren_buffett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8"/>
          <a:stretch/>
        </p:blipFill>
        <p:spPr bwMode="auto">
          <a:xfrm>
            <a:off x="8745" y="2291393"/>
            <a:ext cx="12508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순서도: 처리 97"/>
          <p:cNvSpPr/>
          <p:nvPr/>
        </p:nvSpPr>
        <p:spPr bwMode="auto">
          <a:xfrm>
            <a:off x="2695297" y="105273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9" name="순서도: 처리 98"/>
          <p:cNvSpPr/>
          <p:nvPr/>
        </p:nvSpPr>
        <p:spPr bwMode="auto">
          <a:xfrm>
            <a:off x="3115871" y="105273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경제성분석 입문</a:t>
            </a:r>
          </a:p>
        </p:txBody>
      </p:sp>
      <p:sp>
        <p:nvSpPr>
          <p:cNvPr id="100" name="순서도: 처리 99"/>
          <p:cNvSpPr/>
          <p:nvPr/>
        </p:nvSpPr>
        <p:spPr bwMode="auto">
          <a:xfrm>
            <a:off x="2695297" y="105273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1" name="꺾인 연결선 100"/>
          <p:cNvCxnSpPr>
            <a:stCxn id="109" idx="2"/>
            <a:endCxn id="115" idx="0"/>
          </p:cNvCxnSpPr>
          <p:nvPr/>
        </p:nvCxnSpPr>
        <p:spPr bwMode="auto">
          <a:xfrm rot="16200000" flipH="1">
            <a:off x="3784289" y="2700013"/>
            <a:ext cx="327248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2" name="순서도: 처리 101"/>
          <p:cNvSpPr/>
          <p:nvPr/>
        </p:nvSpPr>
        <p:spPr bwMode="auto">
          <a:xfrm>
            <a:off x="1818513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3" name="순서도: 처리 102"/>
          <p:cNvSpPr/>
          <p:nvPr/>
        </p:nvSpPr>
        <p:spPr bwMode="auto">
          <a:xfrm>
            <a:off x="2239087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</a:t>
            </a:r>
          </a:p>
        </p:txBody>
      </p:sp>
      <p:sp>
        <p:nvSpPr>
          <p:cNvPr id="104" name="순서도: 처리 103"/>
          <p:cNvSpPr/>
          <p:nvPr/>
        </p:nvSpPr>
        <p:spPr bwMode="auto">
          <a:xfrm>
            <a:off x="1818513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5" name="순서도: 처리 104"/>
          <p:cNvSpPr/>
          <p:nvPr/>
        </p:nvSpPr>
        <p:spPr bwMode="auto">
          <a:xfrm>
            <a:off x="3682006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순서도: 처리 105"/>
          <p:cNvSpPr/>
          <p:nvPr/>
        </p:nvSpPr>
        <p:spPr bwMode="auto">
          <a:xfrm>
            <a:off x="4102580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경제적 등가</a:t>
            </a:r>
          </a:p>
        </p:txBody>
      </p:sp>
      <p:sp>
        <p:nvSpPr>
          <p:cNvPr id="107" name="순서도: 처리 106"/>
          <p:cNvSpPr/>
          <p:nvPr/>
        </p:nvSpPr>
        <p:spPr bwMode="auto">
          <a:xfrm>
            <a:off x="3682006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8" name="꺾인 연결선 107"/>
          <p:cNvCxnSpPr>
            <a:stCxn id="109" idx="2"/>
            <a:endCxn id="112" idx="0"/>
          </p:cNvCxnSpPr>
          <p:nvPr/>
        </p:nvCxnSpPr>
        <p:spPr bwMode="auto">
          <a:xfrm rot="5400000">
            <a:off x="2852543" y="2754976"/>
            <a:ext cx="327248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9" name="순서도: 처리 108"/>
          <p:cNvSpPr/>
          <p:nvPr/>
        </p:nvSpPr>
        <p:spPr bwMode="auto">
          <a:xfrm>
            <a:off x="2695297" y="2597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순서도: 처리 109"/>
          <p:cNvSpPr/>
          <p:nvPr/>
        </p:nvSpPr>
        <p:spPr bwMode="auto">
          <a:xfrm>
            <a:off x="3115871" y="2597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이자공식</a:t>
            </a:r>
          </a:p>
        </p:txBody>
      </p:sp>
      <p:sp>
        <p:nvSpPr>
          <p:cNvPr id="111" name="순서도: 처리 110"/>
          <p:cNvSpPr/>
          <p:nvPr/>
        </p:nvSpPr>
        <p:spPr bwMode="auto">
          <a:xfrm>
            <a:off x="2695297" y="2597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순서도: 처리 111"/>
          <p:cNvSpPr/>
          <p:nvPr/>
        </p:nvSpPr>
        <p:spPr bwMode="auto">
          <a:xfrm>
            <a:off x="1818513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3" name="순서도: 처리 112"/>
          <p:cNvSpPr/>
          <p:nvPr/>
        </p:nvSpPr>
        <p:spPr bwMode="auto">
          <a:xfrm>
            <a:off x="2239087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분석기간과 이자율 적용</a:t>
            </a:r>
          </a:p>
        </p:txBody>
      </p:sp>
      <p:sp>
        <p:nvSpPr>
          <p:cNvPr id="114" name="순서도: 처리 113"/>
          <p:cNvSpPr/>
          <p:nvPr/>
        </p:nvSpPr>
        <p:spPr bwMode="auto">
          <a:xfrm>
            <a:off x="1818513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5" name="순서도: 처리 114"/>
          <p:cNvSpPr/>
          <p:nvPr/>
        </p:nvSpPr>
        <p:spPr bwMode="auto">
          <a:xfrm>
            <a:off x="3682006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6" name="순서도: 처리 115"/>
          <p:cNvSpPr/>
          <p:nvPr/>
        </p:nvSpPr>
        <p:spPr bwMode="auto">
          <a:xfrm>
            <a:off x="4102580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투자자금 조달과 대출</a:t>
            </a:r>
          </a:p>
        </p:txBody>
      </p:sp>
      <p:sp>
        <p:nvSpPr>
          <p:cNvPr id="117" name="순서도: 처리 116"/>
          <p:cNvSpPr/>
          <p:nvPr/>
        </p:nvSpPr>
        <p:spPr bwMode="auto">
          <a:xfrm>
            <a:off x="3682006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8" name="순서도: 처리 117"/>
          <p:cNvSpPr/>
          <p:nvPr/>
        </p:nvSpPr>
        <p:spPr bwMode="auto">
          <a:xfrm>
            <a:off x="5582471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9" name="순서도: 처리 118"/>
          <p:cNvSpPr/>
          <p:nvPr/>
        </p:nvSpPr>
        <p:spPr bwMode="auto">
          <a:xfrm>
            <a:off x="6003045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인플레이션</a:t>
            </a:r>
          </a:p>
        </p:txBody>
      </p:sp>
      <p:sp>
        <p:nvSpPr>
          <p:cNvPr id="120" name="순서도: 처리 119"/>
          <p:cNvSpPr/>
          <p:nvPr/>
        </p:nvSpPr>
        <p:spPr bwMode="auto">
          <a:xfrm>
            <a:off x="5582471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1" name="순서도: 처리 120"/>
          <p:cNvSpPr/>
          <p:nvPr/>
        </p:nvSpPr>
        <p:spPr bwMode="auto">
          <a:xfrm>
            <a:off x="7445964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" name="순서도: 처리 121"/>
          <p:cNvSpPr/>
          <p:nvPr/>
        </p:nvSpPr>
        <p:spPr bwMode="auto">
          <a:xfrm>
            <a:off x="7866538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기준화폐가치와 명목화폐가치</a:t>
            </a:r>
          </a:p>
        </p:txBody>
      </p:sp>
      <p:sp>
        <p:nvSpPr>
          <p:cNvPr id="123" name="순서도: 처리 122"/>
          <p:cNvSpPr/>
          <p:nvPr/>
        </p:nvSpPr>
        <p:spPr bwMode="auto">
          <a:xfrm>
            <a:off x="7445964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24" name="꺾인 연결선 123"/>
          <p:cNvCxnSpPr>
            <a:stCxn id="98" idx="2"/>
            <a:endCxn id="105" idx="0"/>
          </p:cNvCxnSpPr>
          <p:nvPr/>
        </p:nvCxnSpPr>
        <p:spPr bwMode="auto">
          <a:xfrm rot="16200000" flipH="1">
            <a:off x="3779511" y="1159831"/>
            <a:ext cx="336804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5" name="꺾인 연결선 124"/>
          <p:cNvCxnSpPr>
            <a:stCxn id="98" idx="2"/>
            <a:endCxn id="102" idx="0"/>
          </p:cNvCxnSpPr>
          <p:nvPr/>
        </p:nvCxnSpPr>
        <p:spPr bwMode="auto">
          <a:xfrm rot="5400000">
            <a:off x="2847765" y="1214794"/>
            <a:ext cx="336804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6" name="꺾인 연결선 125"/>
          <p:cNvCxnSpPr>
            <a:stCxn id="102" idx="2"/>
            <a:endCxn id="109" idx="0"/>
          </p:cNvCxnSpPr>
          <p:nvPr/>
        </p:nvCxnSpPr>
        <p:spPr bwMode="auto">
          <a:xfrm rot="16200000" flipH="1">
            <a:off x="2844137" y="1987274"/>
            <a:ext cx="344060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7" name="꺾인 연결선 126"/>
          <p:cNvCxnSpPr>
            <a:stCxn id="105" idx="2"/>
            <a:endCxn id="109" idx="0"/>
          </p:cNvCxnSpPr>
          <p:nvPr/>
        </p:nvCxnSpPr>
        <p:spPr bwMode="auto">
          <a:xfrm rot="5400000">
            <a:off x="3775884" y="1932312"/>
            <a:ext cx="344060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28" name="순서도: 처리 127"/>
          <p:cNvSpPr/>
          <p:nvPr/>
        </p:nvSpPr>
        <p:spPr bwMode="auto">
          <a:xfrm>
            <a:off x="4637652" y="4121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9" name="순서도: 처리 128"/>
          <p:cNvSpPr/>
          <p:nvPr/>
        </p:nvSpPr>
        <p:spPr bwMode="auto">
          <a:xfrm>
            <a:off x="5058226" y="4121696"/>
            <a:ext cx="1097950" cy="432048"/>
          </a:xfrm>
          <a:prstGeom prst="flowChartProcess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투자프로젝트의 현금흐름</a:t>
            </a:r>
          </a:p>
        </p:txBody>
      </p:sp>
      <p:sp>
        <p:nvSpPr>
          <p:cNvPr id="130" name="순서도: 처리 129"/>
          <p:cNvSpPr/>
          <p:nvPr/>
        </p:nvSpPr>
        <p:spPr bwMode="auto">
          <a:xfrm>
            <a:off x="4637652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1" name="순서도: 처리 130"/>
          <p:cNvSpPr/>
          <p:nvPr/>
        </p:nvSpPr>
        <p:spPr bwMode="auto">
          <a:xfrm>
            <a:off x="6952557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최소요구수익률</a:t>
            </a:r>
          </a:p>
        </p:txBody>
      </p:sp>
      <p:sp>
        <p:nvSpPr>
          <p:cNvPr id="132" name="순서도: 처리 131"/>
          <p:cNvSpPr/>
          <p:nvPr/>
        </p:nvSpPr>
        <p:spPr bwMode="auto">
          <a:xfrm>
            <a:off x="6531983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3" name="꺾인 연결선 132"/>
          <p:cNvCxnSpPr>
            <a:stCxn id="118" idx="2"/>
            <a:endCxn id="128" idx="0"/>
          </p:cNvCxnSpPr>
          <p:nvPr/>
        </p:nvCxnSpPr>
        <p:spPr bwMode="auto">
          <a:xfrm rot="5400000">
            <a:off x="5702996" y="3482959"/>
            <a:ext cx="33265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4" name="꺾인 연결선 133"/>
          <p:cNvCxnSpPr>
            <a:stCxn id="115" idx="2"/>
            <a:endCxn id="128" idx="0"/>
          </p:cNvCxnSpPr>
          <p:nvPr/>
        </p:nvCxnSpPr>
        <p:spPr bwMode="auto">
          <a:xfrm rot="16200000" flipH="1">
            <a:off x="4752763" y="3477545"/>
            <a:ext cx="33265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5" name="꺾인 연결선 134"/>
          <p:cNvCxnSpPr>
            <a:stCxn id="112" idx="2"/>
            <a:endCxn id="128" idx="0"/>
          </p:cNvCxnSpPr>
          <p:nvPr/>
        </p:nvCxnSpPr>
        <p:spPr bwMode="auto">
          <a:xfrm rot="16200000" flipH="1">
            <a:off x="3821016" y="2545798"/>
            <a:ext cx="332656" cy="28191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6" name="꺾인 연결선 135"/>
          <p:cNvCxnSpPr>
            <a:stCxn id="121" idx="2"/>
            <a:endCxn id="128" idx="0"/>
          </p:cNvCxnSpPr>
          <p:nvPr/>
        </p:nvCxnSpPr>
        <p:spPr bwMode="auto">
          <a:xfrm rot="5400000">
            <a:off x="6634742" y="2551212"/>
            <a:ext cx="33265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37" name="순서도: 처리 136"/>
          <p:cNvSpPr/>
          <p:nvPr/>
        </p:nvSpPr>
        <p:spPr bwMode="auto">
          <a:xfrm>
            <a:off x="2695297" y="4121697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8" name="순서도: 처리 137"/>
          <p:cNvSpPr/>
          <p:nvPr/>
        </p:nvSpPr>
        <p:spPr bwMode="auto">
          <a:xfrm>
            <a:off x="3115871" y="4121697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감가상각과 법인세</a:t>
            </a:r>
          </a:p>
        </p:txBody>
      </p:sp>
      <p:sp>
        <p:nvSpPr>
          <p:cNvPr id="139" name="순서도: 처리 138"/>
          <p:cNvSpPr/>
          <p:nvPr/>
        </p:nvSpPr>
        <p:spPr bwMode="auto">
          <a:xfrm>
            <a:off x="2695297" y="4121697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0" name="직선 화살표 연결선 139"/>
          <p:cNvCxnSpPr>
            <a:stCxn id="138" idx="3"/>
            <a:endCxn id="130" idx="1"/>
          </p:cNvCxnSpPr>
          <p:nvPr/>
        </p:nvCxnSpPr>
        <p:spPr bwMode="auto">
          <a:xfrm flipV="1">
            <a:off x="4213821" y="4337720"/>
            <a:ext cx="42383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1" name="순서도: 처리 140"/>
          <p:cNvSpPr/>
          <p:nvPr/>
        </p:nvSpPr>
        <p:spPr bwMode="auto">
          <a:xfrm>
            <a:off x="1818513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2" name="순서도: 처리 141"/>
          <p:cNvSpPr/>
          <p:nvPr/>
        </p:nvSpPr>
        <p:spPr bwMode="auto">
          <a:xfrm>
            <a:off x="2239087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자본회수기간 분석</a:t>
            </a:r>
          </a:p>
        </p:txBody>
      </p:sp>
      <p:sp>
        <p:nvSpPr>
          <p:cNvPr id="143" name="순서도: 처리 142"/>
          <p:cNvSpPr/>
          <p:nvPr/>
        </p:nvSpPr>
        <p:spPr bwMode="auto">
          <a:xfrm>
            <a:off x="1818513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4" name="순서도: 처리 143"/>
          <p:cNvSpPr/>
          <p:nvPr/>
        </p:nvSpPr>
        <p:spPr bwMode="auto">
          <a:xfrm>
            <a:off x="3682006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순서도: 처리 144"/>
          <p:cNvSpPr/>
          <p:nvPr/>
        </p:nvSpPr>
        <p:spPr bwMode="auto">
          <a:xfrm>
            <a:off x="4102580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미래가치 분석</a:t>
            </a:r>
          </a:p>
        </p:txBody>
      </p:sp>
      <p:sp>
        <p:nvSpPr>
          <p:cNvPr id="146" name="순서도: 처리 145"/>
          <p:cNvSpPr/>
          <p:nvPr/>
        </p:nvSpPr>
        <p:spPr bwMode="auto">
          <a:xfrm>
            <a:off x="3682006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순서도: 처리 146"/>
          <p:cNvSpPr/>
          <p:nvPr/>
        </p:nvSpPr>
        <p:spPr bwMode="auto">
          <a:xfrm>
            <a:off x="5582471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8" name="순서도: 처리 147"/>
          <p:cNvSpPr/>
          <p:nvPr/>
        </p:nvSpPr>
        <p:spPr bwMode="auto">
          <a:xfrm>
            <a:off x="6003045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수익률 분석</a:t>
            </a:r>
          </a:p>
        </p:txBody>
      </p:sp>
      <p:sp>
        <p:nvSpPr>
          <p:cNvPr id="149" name="순서도: 처리 148"/>
          <p:cNvSpPr/>
          <p:nvPr/>
        </p:nvSpPr>
        <p:spPr bwMode="auto">
          <a:xfrm>
            <a:off x="5582471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0" name="순서도: 처리 149"/>
          <p:cNvSpPr/>
          <p:nvPr/>
        </p:nvSpPr>
        <p:spPr bwMode="auto">
          <a:xfrm>
            <a:off x="7445964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1" name="순서도: 처리 150"/>
          <p:cNvSpPr/>
          <p:nvPr/>
        </p:nvSpPr>
        <p:spPr bwMode="auto">
          <a:xfrm>
            <a:off x="7866538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</a:t>
            </a: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비용비율 분석</a:t>
            </a:r>
          </a:p>
        </p:txBody>
      </p:sp>
      <p:sp>
        <p:nvSpPr>
          <p:cNvPr id="152" name="순서도: 처리 151"/>
          <p:cNvSpPr/>
          <p:nvPr/>
        </p:nvSpPr>
        <p:spPr bwMode="auto">
          <a:xfrm>
            <a:off x="7445964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" name="순서도: 처리 152"/>
          <p:cNvSpPr/>
          <p:nvPr/>
        </p:nvSpPr>
        <p:spPr bwMode="auto">
          <a:xfrm>
            <a:off x="3682006" y="558924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4" name="순서도: 처리 153"/>
          <p:cNvSpPr/>
          <p:nvPr/>
        </p:nvSpPr>
        <p:spPr bwMode="auto">
          <a:xfrm>
            <a:off x="4102580" y="558924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현재가치 분석</a:t>
            </a:r>
          </a:p>
        </p:txBody>
      </p:sp>
      <p:sp>
        <p:nvSpPr>
          <p:cNvPr id="155" name="순서도: 처리 154"/>
          <p:cNvSpPr/>
          <p:nvPr/>
        </p:nvSpPr>
        <p:spPr bwMode="auto">
          <a:xfrm>
            <a:off x="3682006" y="558924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6" name="순서도: 처리 155"/>
          <p:cNvSpPr/>
          <p:nvPr/>
        </p:nvSpPr>
        <p:spPr bwMode="auto">
          <a:xfrm>
            <a:off x="3682006" y="630932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순서도: 처리 156"/>
          <p:cNvSpPr/>
          <p:nvPr/>
        </p:nvSpPr>
        <p:spPr bwMode="auto">
          <a:xfrm>
            <a:off x="4102580" y="630932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연간등가 분석</a:t>
            </a:r>
          </a:p>
        </p:txBody>
      </p:sp>
      <p:sp>
        <p:nvSpPr>
          <p:cNvPr id="158" name="순서도: 처리 157"/>
          <p:cNvSpPr/>
          <p:nvPr/>
        </p:nvSpPr>
        <p:spPr bwMode="auto">
          <a:xfrm>
            <a:off x="3682006" y="630932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59" name="꺾인 연결선 158"/>
          <p:cNvCxnSpPr>
            <a:stCxn id="128" idx="2"/>
            <a:endCxn id="141" idx="0"/>
          </p:cNvCxnSpPr>
          <p:nvPr/>
        </p:nvCxnSpPr>
        <p:spPr bwMode="auto">
          <a:xfrm rot="5400000">
            <a:off x="3829637" y="3301883"/>
            <a:ext cx="315416" cy="281913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0" name="꺾인 연결선 159"/>
          <p:cNvCxnSpPr>
            <a:stCxn id="128" idx="2"/>
            <a:endCxn id="144" idx="0"/>
          </p:cNvCxnSpPr>
          <p:nvPr/>
        </p:nvCxnSpPr>
        <p:spPr bwMode="auto">
          <a:xfrm rot="5400000">
            <a:off x="4761383" y="4233629"/>
            <a:ext cx="31541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1" name="꺾인 연결선 160"/>
          <p:cNvCxnSpPr>
            <a:stCxn id="128" idx="2"/>
            <a:endCxn id="147" idx="0"/>
          </p:cNvCxnSpPr>
          <p:nvPr/>
        </p:nvCxnSpPr>
        <p:spPr bwMode="auto">
          <a:xfrm rot="16200000" flipH="1">
            <a:off x="5711615" y="4239042"/>
            <a:ext cx="31541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2" name="꺾인 연결선 161"/>
          <p:cNvCxnSpPr>
            <a:stCxn id="128" idx="2"/>
            <a:endCxn id="150" idx="0"/>
          </p:cNvCxnSpPr>
          <p:nvPr/>
        </p:nvCxnSpPr>
        <p:spPr bwMode="auto">
          <a:xfrm rot="16200000" flipH="1">
            <a:off x="6643362" y="3307296"/>
            <a:ext cx="31541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3" name="직선 연결선 162"/>
          <p:cNvCxnSpPr>
            <a:stCxn id="111" idx="1"/>
          </p:cNvCxnSpPr>
          <p:nvPr/>
        </p:nvCxnSpPr>
        <p:spPr bwMode="auto">
          <a:xfrm flipH="1">
            <a:off x="1619672" y="2813720"/>
            <a:ext cx="1075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4" name="직선 연결선 163"/>
          <p:cNvCxnSpPr/>
          <p:nvPr/>
        </p:nvCxnSpPr>
        <p:spPr bwMode="auto">
          <a:xfrm>
            <a:off x="1619672" y="2813720"/>
            <a:ext cx="0" cy="18977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5" name="직선 연결선 164"/>
          <p:cNvCxnSpPr/>
          <p:nvPr/>
        </p:nvCxnSpPr>
        <p:spPr bwMode="auto">
          <a:xfrm>
            <a:off x="1619672" y="4711452"/>
            <a:ext cx="11683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6" name="직선 연결선 165"/>
          <p:cNvCxnSpPr>
            <a:stCxn id="144" idx="2"/>
          </p:cNvCxnSpPr>
          <p:nvPr/>
        </p:nvCxnSpPr>
        <p:spPr bwMode="auto">
          <a:xfrm>
            <a:off x="444126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7" name="직선 연결선 166"/>
          <p:cNvCxnSpPr>
            <a:stCxn id="153" idx="2"/>
            <a:endCxn id="156" idx="0"/>
          </p:cNvCxnSpPr>
          <p:nvPr/>
        </p:nvCxnSpPr>
        <p:spPr bwMode="auto">
          <a:xfrm>
            <a:off x="4441268" y="602128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8" name="직선 연결선 167"/>
          <p:cNvCxnSpPr/>
          <p:nvPr/>
        </p:nvCxnSpPr>
        <p:spPr bwMode="auto">
          <a:xfrm>
            <a:off x="7308304" y="4553743"/>
            <a:ext cx="0" cy="1577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순서도: 처리 77"/>
          <p:cNvSpPr/>
          <p:nvPr/>
        </p:nvSpPr>
        <p:spPr bwMode="auto">
          <a:xfrm>
            <a:off x="7866538" y="558923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공공사업 프로젝트 평가</a:t>
            </a:r>
          </a:p>
        </p:txBody>
      </p:sp>
      <p:sp>
        <p:nvSpPr>
          <p:cNvPr id="79" name="순서도: 처리 78"/>
          <p:cNvSpPr/>
          <p:nvPr/>
        </p:nvSpPr>
        <p:spPr bwMode="auto">
          <a:xfrm>
            <a:off x="7445964" y="558923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0" name="직선 연결선 79"/>
          <p:cNvCxnSpPr/>
          <p:nvPr/>
        </p:nvCxnSpPr>
        <p:spPr bwMode="auto">
          <a:xfrm>
            <a:off x="824440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27295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777875" y="2390775"/>
          <a:ext cx="7600951" cy="3076577"/>
        </p:xfrm>
        <a:graphic>
          <a:graphicData uri="http://schemas.openxmlformats.org/drawingml/2006/table">
            <a:tbl>
              <a:tblPr/>
              <a:tblGrid>
                <a:gridCol w="2588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2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511">
                <a:tc>
                  <a:txBody>
                    <a:bodyPr/>
                    <a:lstStyle/>
                    <a:p>
                      <a:pPr marL="0" marR="0" indent="0" algn="l" defTabSz="9144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세금계산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단위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매출액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105,000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110,250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115,763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121,551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127,628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운영 및 유지보수비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42,000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44,100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46,305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48,620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51,051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감가상각비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15,000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15,000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15,000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15,000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15,000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이자상환액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6,250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5,226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4,100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2,861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1,499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과세표준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41,750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45,924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50,357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55,069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60,078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세금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10,438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11,481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12,589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13,767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15,020 </a:t>
                      </a:r>
                    </a:p>
                  </a:txBody>
                  <a:tcPr marL="9524" marR="7199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326" name="직사각형 7"/>
          <p:cNvSpPr>
            <a:spLocks noChangeArrowheads="1"/>
          </p:cNvSpPr>
          <p:nvPr/>
        </p:nvSpPr>
        <p:spPr bwMode="auto">
          <a:xfrm>
            <a:off x="823913" y="1423988"/>
            <a:ext cx="72628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과세표준 </a:t>
            </a: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매출액 </a:t>
            </a: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운영 및 유지보수비 </a:t>
            </a: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감가상각비 </a:t>
            </a: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이자상환액</a:t>
            </a:r>
            <a:endParaRPr kumimoji="0" lang="en-US" altLang="ko-KR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 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과세표준 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법인세율 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(25%)</a:t>
            </a:r>
            <a:endParaRPr kumimoji="0" lang="en-US" altLang="ko-KR" sz="18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3218151" y="100013"/>
            <a:ext cx="2698176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4 : </a:t>
            </a:r>
            <a:r>
              <a:rPr lang="ko-KR" altLang="en-US" dirty="0"/>
              <a:t>세금 계산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sp>
        <p:nvSpPr>
          <p:cNvPr id="8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333</a:t>
            </a:r>
          </a:p>
        </p:txBody>
      </p:sp>
    </p:spTree>
    <p:extLst>
      <p:ext uri="{BB962C8B-B14F-4D97-AF65-F5344CB8AC3E}">
        <p14:creationId xmlns:p14="http://schemas.microsoft.com/office/powerpoint/2010/main" val="2828354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73050" y="2324323"/>
          <a:ext cx="8604250" cy="3937008"/>
        </p:xfrm>
        <a:graphic>
          <a:graphicData uri="http://schemas.openxmlformats.org/drawingml/2006/table">
            <a:tbl>
              <a:tblPr/>
              <a:tblGrid>
                <a:gridCol w="2588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현금흐름표</a:t>
                      </a:r>
                      <a:r>
                        <a:rPr lang="ko-KR" altLang="en-US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계산 </a:t>
                      </a:r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단위 </a:t>
                      </a:r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영업활동 </a:t>
                      </a:r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매출액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105,000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110,250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115,763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121,551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127,628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운영 및 유지보수비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-42,000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-44,100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-46,305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-48,620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-51,051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세금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-10,438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-11,481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-12,589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-13,767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-15,020 </a:t>
                      </a:r>
                    </a:p>
                  </a:txBody>
                  <a:tcPr marL="36000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투자활동 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초기투자비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-125,000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잔존가치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50,000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운전자본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-23,000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운전자본회수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23,000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재무활동 </a:t>
                      </a:r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대출액</a:t>
                      </a:r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62,500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대출상환액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-16,487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-16,487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-16,487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-16,487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-16,487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총현금유입액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62,500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105,000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110,250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115,763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121,551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200,628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총현금유출액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-148,000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-68,925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-72,068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-75,382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-78,875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-82,558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순현금흐름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-85,500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36,075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38,182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40,381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42,676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118,070 </a:t>
                      </a:r>
                    </a:p>
                  </a:txBody>
                  <a:tcPr marL="36000" marR="72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2430" name="직사각형 7"/>
          <p:cNvSpPr>
            <a:spLocks noChangeArrowheads="1"/>
          </p:cNvSpPr>
          <p:nvPr/>
        </p:nvSpPr>
        <p:spPr bwMode="auto">
          <a:xfrm>
            <a:off x="447675" y="1052736"/>
            <a:ext cx="78962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현금유입 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양수로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표시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현금유출 </a:t>
            </a:r>
            <a:r>
              <a:rPr kumimoji="0" lang="en-US" altLang="ko-KR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6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음수로 표시</a:t>
            </a:r>
            <a:endParaRPr kumimoji="0" lang="en-US" altLang="ko-KR" sz="16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총현금유입액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매출액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 회수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대출액</a:t>
            </a:r>
            <a:endParaRPr kumimoji="0" lang="en-US" altLang="ko-KR" sz="16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총현금유출액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운영 및 유지보수비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초기투자비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대출상환액</a:t>
            </a:r>
            <a:endParaRPr kumimoji="0" lang="en-US" altLang="ko-KR" sz="16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순현금흐름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총현금유입액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총현금유출액</a:t>
            </a:r>
            <a:endParaRPr kumimoji="0" lang="en-US" altLang="ko-KR" sz="16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Text Box 63"/>
          <p:cNvSpPr txBox="1">
            <a:spLocks noChangeArrowheads="1"/>
          </p:cNvSpPr>
          <p:nvPr/>
        </p:nvSpPr>
        <p:spPr bwMode="auto">
          <a:xfrm>
            <a:off x="2763700" y="100013"/>
            <a:ext cx="360707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5 : </a:t>
            </a:r>
            <a:r>
              <a:rPr lang="ko-KR" altLang="en-US" dirty="0" err="1"/>
              <a:t>현금흐름표</a:t>
            </a:r>
            <a:r>
              <a:rPr lang="ko-KR" altLang="en-US" dirty="0"/>
              <a:t> 계산</a:t>
            </a:r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373</a:t>
            </a:r>
          </a:p>
        </p:txBody>
      </p:sp>
      <p:sp>
        <p:nvSpPr>
          <p:cNvPr id="9" name="슬라이드 번호 개체 틀 2"/>
          <p:cNvSpPr txBox="1">
            <a:spLocks/>
          </p:cNvSpPr>
          <p:nvPr/>
        </p:nvSpPr>
        <p:spPr bwMode="auto">
          <a:xfrm>
            <a:off x="8532812" y="6385859"/>
            <a:ext cx="611187" cy="457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6134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6" name="차트 5"/>
          <p:cNvGraphicFramePr>
            <a:graphicFrameLocks/>
          </p:cNvGraphicFramePr>
          <p:nvPr/>
        </p:nvGraphicFramePr>
        <p:xfrm>
          <a:off x="468313" y="1406525"/>
          <a:ext cx="8207375" cy="46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205927" imgH="4669941" progId="Excel.Chart.8">
                  <p:embed/>
                </p:oleObj>
              </mc:Choice>
              <mc:Fallback>
                <p:oleObj r:id="rId2" imgW="8205927" imgH="4669941" progId="Excel.Chart.8">
                  <p:embed/>
                  <p:pic>
                    <p:nvPicPr>
                      <p:cNvPr id="13316" name="차트 5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406525"/>
                        <a:ext cx="8207375" cy="467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63"/>
          <p:cNvSpPr txBox="1">
            <a:spLocks noChangeArrowheads="1"/>
          </p:cNvSpPr>
          <p:nvPr/>
        </p:nvSpPr>
        <p:spPr bwMode="auto">
          <a:xfrm>
            <a:off x="2609812" y="100013"/>
            <a:ext cx="3914854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6 : </a:t>
            </a:r>
            <a:r>
              <a:rPr lang="ko-KR" altLang="en-US" dirty="0" err="1"/>
              <a:t>총현금흐름도</a:t>
            </a:r>
            <a:r>
              <a:rPr lang="ko-KR" altLang="en-US" dirty="0"/>
              <a:t> 작성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986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0" name="차트 7"/>
          <p:cNvGraphicFramePr>
            <a:graphicFrameLocks/>
          </p:cNvGraphicFramePr>
          <p:nvPr/>
        </p:nvGraphicFramePr>
        <p:xfrm>
          <a:off x="468313" y="1406525"/>
          <a:ext cx="8207375" cy="467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205927" imgH="4669941" progId="Excel.Chart.8">
                  <p:embed/>
                </p:oleObj>
              </mc:Choice>
              <mc:Fallback>
                <p:oleObj r:id="rId2" imgW="8205927" imgH="4669941" progId="Excel.Chart.8">
                  <p:embed/>
                  <p:pic>
                    <p:nvPicPr>
                      <p:cNvPr id="14340" name="차트 7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406525"/>
                        <a:ext cx="8207375" cy="467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63"/>
          <p:cNvSpPr txBox="1">
            <a:spLocks noChangeArrowheads="1"/>
          </p:cNvSpPr>
          <p:nvPr/>
        </p:nvSpPr>
        <p:spPr bwMode="auto">
          <a:xfrm>
            <a:off x="2609812" y="100013"/>
            <a:ext cx="3914854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7 : </a:t>
            </a:r>
            <a:r>
              <a:rPr lang="ko-KR" altLang="en-US" dirty="0" err="1"/>
              <a:t>순현금흐름도</a:t>
            </a:r>
            <a:r>
              <a:rPr lang="ko-KR" altLang="en-US" dirty="0"/>
              <a:t> 작성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81577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762000" y="904875"/>
            <a:ext cx="7924800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00150" indent="-2857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lnSpc>
                <a:spcPct val="90000"/>
              </a:lnSpc>
              <a:buFont typeface="Wingdings" pitchFamily="2" charset="2"/>
              <a:buChar char="v"/>
            </a:pPr>
            <a:r>
              <a:rPr kumimoji="0" lang="en-US" altLang="ko-KR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BOT(Build, Operate, Transfer) </a:t>
            </a:r>
            <a:r>
              <a:rPr kumimoji="0" lang="ko-KR" altLang="en-US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사업</a:t>
            </a:r>
            <a:r>
              <a:rPr kumimoji="0" lang="en-US" altLang="ko-KR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kumimoji="0" lang="ko-KR" altLang="en-US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민간이 자본을 투자해 </a:t>
            </a:r>
            <a:r>
              <a:rPr kumimoji="0" lang="en-US" altLang="ko-KR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SOC</a:t>
            </a:r>
            <a:r>
              <a:rPr kumimoji="0" lang="ko-KR" altLang="en-US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건설한 후</a:t>
            </a:r>
            <a:r>
              <a:rPr kumimoji="0" lang="en-US" altLang="ko-KR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일정 기간 동안 운영을 통해 수익을 발생시켜 건설비용을 충당한 후</a:t>
            </a:r>
            <a:r>
              <a:rPr kumimoji="0" lang="en-US" altLang="ko-KR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600" b="1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정부에게 소유권 및 운영권을 이전하는 민간투자사업방식</a:t>
            </a:r>
            <a:endParaRPr kumimoji="0" lang="en-US" altLang="ko-KR" sz="1600" b="1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lnSpc>
                <a:spcPct val="90000"/>
              </a:lnSpc>
              <a:buFont typeface="Wingdings" pitchFamily="2" charset="2"/>
              <a:buChar char="v"/>
            </a:pPr>
            <a:endParaRPr kumimoji="0" lang="en-US" altLang="ko-KR" sz="16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lnSpc>
                <a:spcPct val="90000"/>
              </a:lnSpc>
              <a:buFont typeface="Wingdings" pitchFamily="2" charset="2"/>
              <a:buChar char="l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영업활동</a:t>
            </a:r>
            <a:r>
              <a:rPr kumimoji="0" lang="en-US" altLang="ko-KR" sz="16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기준화폐가치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 매출액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(1~5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100,000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 운영 및 유지보수비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(1~5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40,000</a:t>
            </a:r>
          </a:p>
          <a:p>
            <a:pPr lvl="1" eaLnBrk="1" latinLnBrk="0" hangingPunct="1">
              <a:lnSpc>
                <a:spcPct val="90000"/>
              </a:lnSpc>
              <a:buFont typeface="Wingdings" pitchFamily="2" charset="2"/>
              <a:buChar char="l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투자활동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명목화폐가치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건설비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200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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anose="05000000000000000000" pitchFamily="2" charset="2"/>
              </a:rPr>
              <a:t>전액 감가상각 대상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없음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(0)</a:t>
            </a: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20,000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운전자본은 사업 종료 시점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에 전액 회수</a:t>
            </a:r>
          </a:p>
          <a:p>
            <a:pPr lvl="1" eaLnBrk="1" latinLnBrk="0" hangingPunct="1">
              <a:lnSpc>
                <a:spcPct val="90000"/>
              </a:lnSpc>
              <a:buFont typeface="Wingdings" pitchFamily="2" charset="2"/>
              <a:buChar char="l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재무활동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대출액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80,000</a:t>
            </a: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대출상환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(1~5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균등상환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latinLnBrk="0" hangingPunct="1">
              <a:lnSpc>
                <a:spcPct val="90000"/>
              </a:lnSpc>
              <a:buFont typeface="Wingdings" pitchFamily="2" charset="2"/>
              <a:buChar char="l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일반사항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기간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 방법 :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내용연수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정액법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대출이율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10%/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10%/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법인세율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30%/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7173" name="Picture 6" descr="bd0517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450" y="3905250"/>
            <a:ext cx="22669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1512560" y="100013"/>
            <a:ext cx="6109365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(</a:t>
            </a:r>
            <a:r>
              <a:rPr lang="ko-KR" altLang="en-US" dirty="0"/>
              <a:t>연습</a:t>
            </a:r>
            <a:r>
              <a:rPr lang="en-US" altLang="ko-KR" dirty="0"/>
              <a:t>) </a:t>
            </a:r>
            <a:r>
              <a:rPr lang="ko-KR" altLang="en-US" dirty="0"/>
              <a:t>건설</a:t>
            </a:r>
            <a:r>
              <a:rPr lang="en-US" altLang="ko-KR" dirty="0"/>
              <a:t> BOT</a:t>
            </a:r>
            <a:r>
              <a:rPr lang="ko-KR" altLang="en-US" dirty="0"/>
              <a:t> 프로젝트 현금흐름도 작성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6" name="포인트가 5개인 별 5"/>
          <p:cNvSpPr/>
          <p:nvPr/>
        </p:nvSpPr>
        <p:spPr>
          <a:xfrm>
            <a:off x="8371454" y="98624"/>
            <a:ext cx="630692" cy="630692"/>
          </a:xfrm>
          <a:prstGeom prst="star5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848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762000" y="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44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790575" y="2057400"/>
          <a:ext cx="7396162" cy="1814514"/>
        </p:xfrm>
        <a:graphic>
          <a:graphicData uri="http://schemas.openxmlformats.org/drawingml/2006/table">
            <a:tbl>
              <a:tblPr/>
              <a:tblGrid>
                <a:gridCol w="2518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5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483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명목화폐가치 변환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단위</a:t>
                      </a:r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dirty="0">
                          <a:latin typeface="HY헤드라인M" pitchFamily="18" charset="-127"/>
                          <a:ea typeface="HY헤드라인M" pitchFamily="18" charset="-127"/>
                        </a:rPr>
                        <a:t>매출액 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endParaRPr lang="en-US" altLang="ko-KR" sz="1800" b="0" i="0" u="none" strike="noStrike" kern="120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endParaRPr lang="en-US" altLang="ko-KR" sz="1800" b="0" i="0" u="none" strike="noStrike" kern="120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endParaRPr lang="en-US" altLang="ko-KR" sz="1800" b="0" i="0" u="none" strike="noStrike" kern="120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endParaRPr lang="en-US" altLang="ko-KR" sz="1800" b="0" i="0" u="none" strike="noStrike" kern="120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운영 및 유지보수비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1" hangingPunct="1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27" name="직사각형 8"/>
          <p:cNvSpPr>
            <a:spLocks noChangeArrowheads="1"/>
          </p:cNvSpPr>
          <p:nvPr/>
        </p:nvSpPr>
        <p:spPr bwMode="auto">
          <a:xfrm>
            <a:off x="958371" y="1423988"/>
            <a:ext cx="6960560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algn="ctr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8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10%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명목화폐가치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기준화폐가치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(F/P, 10%, N)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Text Box 63"/>
          <p:cNvSpPr txBox="1">
            <a:spLocks noChangeArrowheads="1"/>
          </p:cNvSpPr>
          <p:nvPr/>
        </p:nvSpPr>
        <p:spPr bwMode="auto">
          <a:xfrm>
            <a:off x="2602598" y="100013"/>
            <a:ext cx="392928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1 : </a:t>
            </a:r>
            <a:r>
              <a:rPr lang="ko-KR" altLang="en-US" dirty="0"/>
              <a:t>명목화폐가치 변환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8791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762000" y="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44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419100" y="1365250"/>
            <a:ext cx="842010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00150" indent="-2857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l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 대상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초기 설비 투자액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(I) : 200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00천원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(S) : 0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l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방법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정액법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내용연수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(N)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l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감가상각액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(I - S) / N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756486" y="100013"/>
            <a:ext cx="3621505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2 : </a:t>
            </a:r>
            <a:r>
              <a:rPr lang="ko-KR" altLang="en-US" dirty="0"/>
              <a:t>감가상각비 계산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044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392093"/>
              </p:ext>
            </p:extLst>
          </p:nvPr>
        </p:nvGraphicFramePr>
        <p:xfrm>
          <a:off x="492125" y="1890713"/>
          <a:ext cx="8108949" cy="3214685"/>
        </p:xfrm>
        <a:graphic>
          <a:graphicData uri="http://schemas.openxmlformats.org/drawingml/2006/table">
            <a:tbl>
              <a:tblPr/>
              <a:tblGrid>
                <a:gridCol w="2439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293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대출상환 분석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단위</a:t>
                      </a:r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3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대출 상환액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3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이자 상환액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3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원금 상환액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3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대출 잔액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800" b="0" i="0" u="none" strike="noStrike" kern="1200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94" name="직사각형 13"/>
          <p:cNvSpPr>
            <a:spLocks noChangeArrowheads="1"/>
          </p:cNvSpPr>
          <p:nvPr/>
        </p:nvSpPr>
        <p:spPr bwMode="auto">
          <a:xfrm>
            <a:off x="501515" y="1423988"/>
            <a:ext cx="6345007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 이율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5%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대출 상환액 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80,000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천원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(A/P, 5%, 5) =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705190" y="100013"/>
            <a:ext cx="3724097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3 : </a:t>
            </a:r>
            <a:r>
              <a:rPr lang="ko-KR" altLang="en-US" dirty="0"/>
              <a:t>이자 상환액 계산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22714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777875" y="2390775"/>
          <a:ext cx="7600951" cy="3076577"/>
        </p:xfrm>
        <a:graphic>
          <a:graphicData uri="http://schemas.openxmlformats.org/drawingml/2006/table">
            <a:tbl>
              <a:tblPr/>
              <a:tblGrid>
                <a:gridCol w="2588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5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25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511">
                <a:tc>
                  <a:txBody>
                    <a:bodyPr/>
                    <a:lstStyle/>
                    <a:p>
                      <a:pPr marL="0" marR="0" indent="0" algn="l" defTabSz="9144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세금계산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단위 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매출액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운영 및 유지보수비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감가상각비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이자상환액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과세표준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511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세금</a:t>
                      </a:r>
                    </a:p>
                  </a:txBody>
                  <a:tcPr marL="9524" marR="9524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326" name="직사각형 7"/>
          <p:cNvSpPr>
            <a:spLocks noChangeArrowheads="1"/>
          </p:cNvSpPr>
          <p:nvPr/>
        </p:nvSpPr>
        <p:spPr bwMode="auto">
          <a:xfrm>
            <a:off x="823913" y="1423988"/>
            <a:ext cx="72628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과세표준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매출액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운영 및 유지보수비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감가상각비 </a:t>
            </a:r>
            <a:r>
              <a:rPr kumimoji="0" lang="en-US" altLang="ko-KR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이자상환액</a:t>
            </a:r>
            <a:endParaRPr kumimoji="0" lang="en-US" altLang="ko-KR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과세표준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법인세율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(30%)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3218151" y="100013"/>
            <a:ext cx="2698176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4 : </a:t>
            </a:r>
            <a:r>
              <a:rPr lang="ko-KR" altLang="en-US" dirty="0"/>
              <a:t>세금 계산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77203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73050" y="2355726"/>
          <a:ext cx="8604250" cy="3937008"/>
        </p:xfrm>
        <a:graphic>
          <a:graphicData uri="http://schemas.openxmlformats.org/drawingml/2006/table">
            <a:tbl>
              <a:tblPr/>
              <a:tblGrid>
                <a:gridCol w="2588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2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현금흐름표</a:t>
                      </a:r>
                      <a:r>
                        <a:rPr lang="ko-KR" altLang="en-US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계산 </a:t>
                      </a:r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단위 </a:t>
                      </a:r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lang="en-US" altLang="ko-KR" sz="1400" b="0" i="0" u="none" strike="noStrike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영업활동 </a:t>
                      </a:r>
                      <a:r>
                        <a:rPr lang="en-US" altLang="ko-KR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매출액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0" i="0" u="none" strike="noStrike" dirty="0">
                        <a:solidFill>
                          <a:srgbClr val="008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운영 및 유지보수비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0" i="0" u="none" strike="noStrike" dirty="0">
                        <a:solidFill>
                          <a:srgbClr val="008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8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세금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ko-KR" altLang="en-US" sz="1400" b="0" i="0" u="none" strike="noStrike" dirty="0">
                        <a:solidFill>
                          <a:srgbClr val="008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B05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투자활동 </a:t>
                      </a:r>
                      <a:r>
                        <a:rPr lang="en-US" altLang="ko-KR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초기투자비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잔존가치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운전자본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운전자본회수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FF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재무활동 </a:t>
                      </a:r>
                      <a:r>
                        <a:rPr lang="en-US" altLang="ko-KR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36000" marR="36000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lang="ko-KR" altLang="en-US" sz="1400" b="0" i="0" u="none" strike="noStrike" dirty="0" err="1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대출액</a:t>
                      </a:r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>
                          <a:solidFill>
                            <a:srgbClr val="0000FF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대출상환액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FF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총현금유입액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 dirty="0" err="1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총현금유출액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순현금흐름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altLang="ko-KR" sz="1400" b="0" i="0" u="none" strike="noStrike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2430" name="직사각형 7"/>
          <p:cNvSpPr>
            <a:spLocks noChangeArrowheads="1"/>
          </p:cNvSpPr>
          <p:nvPr/>
        </p:nvSpPr>
        <p:spPr bwMode="auto">
          <a:xfrm>
            <a:off x="447675" y="764704"/>
            <a:ext cx="7768473" cy="118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현금유입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양수로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표시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현금유출 </a:t>
            </a:r>
            <a:r>
              <a:rPr kumimoji="0" lang="en-US" altLang="ko-KR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0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음수로 표시</a:t>
            </a:r>
            <a:endParaRPr kumimoji="0" lang="en-US" altLang="ko-KR" sz="20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총현금유입액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매출액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 회수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대출액</a:t>
            </a:r>
            <a:endParaRPr kumimoji="0" lang="en-US" altLang="ko-KR" sz="16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총현금유출액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운영 및 유지보수비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초기투자비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대출상환액</a:t>
            </a:r>
            <a:endParaRPr kumimoji="0" lang="en-US" altLang="ko-KR" sz="16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0" lvl="2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순현금흐름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총현금유입액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6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총현금유출액</a:t>
            </a:r>
            <a:endParaRPr kumimoji="0" lang="en-US" altLang="ko-KR" sz="16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Text Box 63"/>
          <p:cNvSpPr txBox="1">
            <a:spLocks noChangeArrowheads="1"/>
          </p:cNvSpPr>
          <p:nvPr/>
        </p:nvSpPr>
        <p:spPr bwMode="auto">
          <a:xfrm>
            <a:off x="2763700" y="100013"/>
            <a:ext cx="3607078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5 : </a:t>
            </a:r>
            <a:r>
              <a:rPr lang="ko-KR" altLang="en-US" dirty="0" err="1"/>
              <a:t>현금흐름표</a:t>
            </a:r>
            <a:r>
              <a:rPr lang="ko-KR" altLang="en-US" dirty="0"/>
              <a:t> 계산</a:t>
            </a:r>
          </a:p>
        </p:txBody>
      </p:sp>
      <p:sp>
        <p:nvSpPr>
          <p:cNvPr id="6" name="슬라이드 번호 개체 틀 2"/>
          <p:cNvSpPr txBox="1">
            <a:spLocks/>
          </p:cNvSpPr>
          <p:nvPr/>
        </p:nvSpPr>
        <p:spPr bwMode="auto">
          <a:xfrm>
            <a:off x="8532812" y="6385859"/>
            <a:ext cx="611187" cy="457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38699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666750" y="1196752"/>
          <a:ext cx="7772400" cy="4667250"/>
        </p:xfrm>
        <a:graphic>
          <a:graphicData uri="http://schemas.openxmlformats.org/drawingml/2006/table">
            <a:tbl>
              <a:tblPr/>
              <a:tblGrid>
                <a:gridCol w="879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3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428"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생애주기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구분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항목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내용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418">
                <a:tc row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준비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현금유출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초기투자비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프로젝트 수행을 위해 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요구되는 </a:t>
                      </a:r>
                      <a:r>
                        <a:rPr lang="ko-KR" altLang="en-US" sz="1200" kern="0" spc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고정자산</a:t>
                      </a:r>
                      <a:r>
                        <a:rPr lang="en-US" altLang="ko-KR" sz="1200" kern="0" spc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장비 등</a:t>
                      </a:r>
                      <a:r>
                        <a:rPr lang="en-US" altLang="ko-KR" sz="1200" kern="0" spc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r>
                        <a:rPr lang="ko-KR" altLang="en-US" sz="1200" kern="0" spc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을 </a:t>
                      </a:r>
                      <a:r>
                        <a:rPr lang="ko-KR" altLang="en-US" sz="1200" kern="0" spc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설계</a:t>
                      </a:r>
                      <a:r>
                        <a:rPr lang="en-US" altLang="ko-KR" sz="1200" kern="0" spc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조달</a:t>
                      </a:r>
                      <a:r>
                        <a:rPr lang="en-US" altLang="ko-KR" sz="1200" kern="0" spc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시공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하기 위해 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소요되는 비용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41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운전자본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프로젝트 수행을 위해 요구되는 </a:t>
                      </a:r>
                      <a:r>
                        <a:rPr lang="ko-KR" altLang="en-US" sz="1200" kern="0" spc="0" dirty="0">
                          <a:solidFill>
                            <a:srgbClr val="FF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유동자산</a:t>
                      </a:r>
                      <a:r>
                        <a:rPr lang="en-US" altLang="ko-KR" sz="1200" kern="0" spc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보증금 등</a:t>
                      </a:r>
                      <a:r>
                        <a:rPr lang="en-US" altLang="ko-KR" sz="1200" kern="0" spc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r>
                        <a:rPr lang="ko-KR" altLang="en-US" sz="1200" kern="0" spc="0" dirty="0">
                          <a:solidFill>
                            <a:schemeClr val="tx1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의 획득을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위해 소요되는 자금으로 프로젝트가 종료되는 즉시 유동자산의 정리를 통해 회수될 수 있는 비용 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42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현금유입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대출금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초기투자 및 운전자본 조달을 위해 융자받은 자금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2418">
                <a:tc rowSpan="4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운영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현금유출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운영 및 유지보수비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프로젝트의 운영을 위해 일상적으로 소요되는 비용과 시간이 경과됨에 따라 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저하되는 성능을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초기 수준으로 되돌리기 위해 소요되는 비용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42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대출상환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대출금을 상환하기 위해 소요되는 비용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42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세금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프로젝트 운영을 통해 발생한 수익에 대한 세금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42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현금유입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매출액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프로젝트 운영을 통해 발생한 수익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428">
                <a:tc row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폐기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현금유입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잔존가치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구축된 고정자산을 처분하여 발생하는 수익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42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운전자본회수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ctr" latinLnBrk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획득한 유동자산을 처분하여 발생하는 수익</a:t>
                      </a:r>
                    </a:p>
                  </a:txBody>
                  <a:tcPr marL="85915" marR="85915" marT="42957" marB="429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 Box 63"/>
          <p:cNvSpPr txBox="1">
            <a:spLocks noChangeArrowheads="1"/>
          </p:cNvSpPr>
          <p:nvPr/>
        </p:nvSpPr>
        <p:spPr bwMode="auto">
          <a:xfrm>
            <a:off x="1961397" y="100013"/>
            <a:ext cx="5211683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프로젝트 분석을 위한 현금흐름 요소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96436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63"/>
          <p:cNvSpPr txBox="1">
            <a:spLocks noChangeArrowheads="1"/>
          </p:cNvSpPr>
          <p:nvPr/>
        </p:nvSpPr>
        <p:spPr bwMode="auto">
          <a:xfrm>
            <a:off x="4167130" y="100013"/>
            <a:ext cx="80021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해답</a:t>
            </a:r>
          </a:p>
        </p:txBody>
      </p:sp>
      <p:sp>
        <p:nvSpPr>
          <p:cNvPr id="14" name="슬라이드 번호 개체 틀 2"/>
          <p:cNvSpPr txBox="1">
            <a:spLocks/>
          </p:cNvSpPr>
          <p:nvPr/>
        </p:nvSpPr>
        <p:spPr bwMode="auto">
          <a:xfrm>
            <a:off x="8532812" y="6385859"/>
            <a:ext cx="611187" cy="457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20</a:t>
            </a:fld>
            <a:endParaRPr lang="en-US" altLang="ko-KR" dirty="0"/>
          </a:p>
        </p:txBody>
      </p:sp>
      <p:pic>
        <p:nvPicPr>
          <p:cNvPr id="70666" name="Picture 1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12"/>
          <a:stretch/>
        </p:blipFill>
        <p:spPr bwMode="auto">
          <a:xfrm>
            <a:off x="0" y="692697"/>
            <a:ext cx="4572638" cy="2592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99"/>
          <a:stretch/>
        </p:blipFill>
        <p:spPr bwMode="auto">
          <a:xfrm>
            <a:off x="2280920" y="3428521"/>
            <a:ext cx="4572638" cy="28807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FA9544D6-8462-C718-5FDE-2ECA575F6FE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4407"/>
          <a:stretch/>
        </p:blipFill>
        <p:spPr>
          <a:xfrm>
            <a:off x="4578097" y="692698"/>
            <a:ext cx="4565902" cy="25886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70001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63"/>
          <p:cNvSpPr txBox="1">
            <a:spLocks noChangeArrowheads="1"/>
          </p:cNvSpPr>
          <p:nvPr/>
        </p:nvSpPr>
        <p:spPr bwMode="auto">
          <a:xfrm>
            <a:off x="4167130" y="100013"/>
            <a:ext cx="800219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해답</a:t>
            </a:r>
          </a:p>
        </p:txBody>
      </p:sp>
      <p:sp>
        <p:nvSpPr>
          <p:cNvPr id="14" name="슬라이드 번호 개체 틀 2"/>
          <p:cNvSpPr txBox="1">
            <a:spLocks/>
          </p:cNvSpPr>
          <p:nvPr/>
        </p:nvSpPr>
        <p:spPr bwMode="auto">
          <a:xfrm>
            <a:off x="8532812" y="6385859"/>
            <a:ext cx="611187" cy="457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21</a:t>
            </a:fld>
            <a:endParaRPr lang="en-US" altLang="ko-KR" dirty="0"/>
          </a:p>
        </p:txBody>
      </p:sp>
      <p:pic>
        <p:nvPicPr>
          <p:cNvPr id="70669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4572638" cy="34294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670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035" y="1628800"/>
            <a:ext cx="4572638" cy="34294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6137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1055" descr="fig1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6096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타원 4"/>
          <p:cNvSpPr>
            <a:spLocks noChangeArrowheads="1"/>
          </p:cNvSpPr>
          <p:nvPr/>
        </p:nvSpPr>
        <p:spPr bwMode="auto">
          <a:xfrm>
            <a:off x="2162175" y="3733800"/>
            <a:ext cx="1647825" cy="164782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102" name="타원 5"/>
          <p:cNvSpPr>
            <a:spLocks noChangeArrowheads="1"/>
          </p:cNvSpPr>
          <p:nvPr/>
        </p:nvSpPr>
        <p:spPr bwMode="auto">
          <a:xfrm>
            <a:off x="6038850" y="1276350"/>
            <a:ext cx="1647825" cy="164782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103" name="Text Box 12"/>
          <p:cNvSpPr txBox="1">
            <a:spLocks noChangeArrowheads="1"/>
          </p:cNvSpPr>
          <p:nvPr/>
        </p:nvSpPr>
        <p:spPr bwMode="auto">
          <a:xfrm>
            <a:off x="1100138" y="4943475"/>
            <a:ext cx="1108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투자활동</a:t>
            </a:r>
            <a:endParaRPr kumimoji="0" lang="en-US" altLang="ko-KR" sz="18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7610475" y="1419225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투자활동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5" name="타원 8"/>
          <p:cNvSpPr>
            <a:spLocks noChangeArrowheads="1"/>
          </p:cNvSpPr>
          <p:nvPr/>
        </p:nvSpPr>
        <p:spPr bwMode="auto">
          <a:xfrm>
            <a:off x="1809750" y="2714625"/>
            <a:ext cx="1647825" cy="990600"/>
          </a:xfrm>
          <a:prstGeom prst="ellipse">
            <a:avLst/>
          </a:prstGeom>
          <a:noFill/>
          <a:ln w="254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106" name="타원 9"/>
          <p:cNvSpPr>
            <a:spLocks noChangeArrowheads="1"/>
          </p:cNvSpPr>
          <p:nvPr/>
        </p:nvSpPr>
        <p:spPr bwMode="auto">
          <a:xfrm>
            <a:off x="3829050" y="4572000"/>
            <a:ext cx="3409950" cy="904875"/>
          </a:xfrm>
          <a:prstGeom prst="ellipse">
            <a:avLst/>
          </a:prstGeom>
          <a:noFill/>
          <a:ln w="2540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107" name="Text Box 12"/>
          <p:cNvSpPr txBox="1">
            <a:spLocks noChangeArrowheads="1"/>
          </p:cNvSpPr>
          <p:nvPr/>
        </p:nvSpPr>
        <p:spPr bwMode="auto">
          <a:xfrm>
            <a:off x="7129463" y="5181600"/>
            <a:ext cx="1108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재무활동</a:t>
            </a:r>
            <a:endParaRPr kumimoji="0" lang="en-US" altLang="ko-KR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1052513" y="2419350"/>
            <a:ext cx="1108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재무활동</a:t>
            </a:r>
            <a:endParaRPr kumimoji="0" lang="en-US" altLang="ko-KR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09" name="타원 12"/>
          <p:cNvSpPr>
            <a:spLocks noChangeArrowheads="1"/>
          </p:cNvSpPr>
          <p:nvPr/>
        </p:nvSpPr>
        <p:spPr bwMode="auto">
          <a:xfrm>
            <a:off x="3581400" y="2800350"/>
            <a:ext cx="3943350" cy="1628775"/>
          </a:xfrm>
          <a:prstGeom prst="ellipse">
            <a:avLst/>
          </a:prstGeom>
          <a:noFill/>
          <a:ln w="254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110" name="Text Box 12"/>
          <p:cNvSpPr txBox="1">
            <a:spLocks noChangeArrowheads="1"/>
          </p:cNvSpPr>
          <p:nvPr/>
        </p:nvSpPr>
        <p:spPr bwMode="auto">
          <a:xfrm>
            <a:off x="7434263" y="3867150"/>
            <a:ext cx="1108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영업활동</a:t>
            </a:r>
            <a:endParaRPr kumimoji="0" lang="en-US" altLang="ko-KR" sz="1800" dirty="0">
              <a:solidFill>
                <a:srgbClr val="00B05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11" name="직사각형 1"/>
          <p:cNvSpPr>
            <a:spLocks noChangeArrowheads="1"/>
          </p:cNvSpPr>
          <p:nvPr/>
        </p:nvSpPr>
        <p:spPr bwMode="auto">
          <a:xfrm>
            <a:off x="4200525" y="2212975"/>
            <a:ext cx="8858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4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매출액</a:t>
            </a:r>
            <a:endParaRPr kumimoji="0" lang="en-US" altLang="ko-KR" sz="1400" dirty="0">
              <a:solidFill>
                <a:srgbClr val="00B05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12" name="직사각형 2"/>
          <p:cNvSpPr>
            <a:spLocks noChangeArrowheads="1"/>
          </p:cNvSpPr>
          <p:nvPr/>
        </p:nvSpPr>
        <p:spPr bwMode="auto">
          <a:xfrm>
            <a:off x="6840538" y="4283075"/>
            <a:ext cx="2257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4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운영 및 유지보수비</a:t>
            </a:r>
            <a:endParaRPr kumimoji="0" lang="en-US" altLang="ko-KR" sz="1400" dirty="0">
              <a:solidFill>
                <a:srgbClr val="00B05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4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</a:t>
            </a:r>
            <a:endParaRPr kumimoji="0" lang="en-US" altLang="ko-KR" sz="1400" dirty="0">
              <a:solidFill>
                <a:srgbClr val="00B05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13" name="직사각형 3"/>
          <p:cNvSpPr>
            <a:spLocks noChangeArrowheads="1"/>
          </p:cNvSpPr>
          <p:nvPr/>
        </p:nvSpPr>
        <p:spPr bwMode="auto">
          <a:xfrm>
            <a:off x="2262188" y="2392363"/>
            <a:ext cx="8874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400" dirty="0" err="1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대출액</a:t>
            </a:r>
            <a:endParaRPr kumimoji="0" lang="ko-KR" altLang="en-US" sz="1400" b="1" dirty="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114" name="직사각형 4"/>
          <p:cNvSpPr>
            <a:spLocks noChangeArrowheads="1"/>
          </p:cNvSpPr>
          <p:nvPr/>
        </p:nvSpPr>
        <p:spPr bwMode="auto">
          <a:xfrm>
            <a:off x="5003800" y="5476875"/>
            <a:ext cx="1246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대출상환액</a:t>
            </a:r>
            <a:endParaRPr kumimoji="0" lang="ko-KR" altLang="en-US" sz="1400" b="1" dirty="0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4115" name="직사각형 5"/>
          <p:cNvSpPr>
            <a:spLocks noChangeArrowheads="1"/>
          </p:cNvSpPr>
          <p:nvPr/>
        </p:nvSpPr>
        <p:spPr bwMode="auto">
          <a:xfrm>
            <a:off x="7405688" y="2341563"/>
            <a:ext cx="16144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</a:t>
            </a:r>
            <a:endParaRPr kumimoji="0" lang="en-US" altLang="ko-KR" sz="1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 회수</a:t>
            </a:r>
            <a:endParaRPr kumimoji="0" lang="en-US" altLang="ko-KR" sz="1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116" name="직사각형 7"/>
          <p:cNvSpPr>
            <a:spLocks noChangeArrowheads="1"/>
          </p:cNvSpPr>
          <p:nvPr/>
        </p:nvSpPr>
        <p:spPr bwMode="auto">
          <a:xfrm>
            <a:off x="2298700" y="5654675"/>
            <a:ext cx="1246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초기투자비</a:t>
            </a:r>
            <a:endParaRPr kumimoji="0" lang="en-US" altLang="ko-KR" sz="14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4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</a:t>
            </a:r>
          </a:p>
        </p:txBody>
      </p:sp>
      <p:sp>
        <p:nvSpPr>
          <p:cNvPr id="22" name="Text Box 63"/>
          <p:cNvSpPr txBox="1">
            <a:spLocks noChangeArrowheads="1"/>
          </p:cNvSpPr>
          <p:nvPr/>
        </p:nvSpPr>
        <p:spPr bwMode="auto">
          <a:xfrm>
            <a:off x="1961397" y="100013"/>
            <a:ext cx="5211683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프로젝트 분석을 위한 현금흐름 요소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21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368</a:t>
            </a:r>
          </a:p>
        </p:txBody>
      </p:sp>
    </p:spTree>
    <p:extLst>
      <p:ext uri="{BB962C8B-B14F-4D97-AF65-F5344CB8AC3E}">
        <p14:creationId xmlns:p14="http://schemas.microsoft.com/office/powerpoint/2010/main" val="103736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895475" y="1809750"/>
            <a:ext cx="5334000" cy="36861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2209800" y="3429000"/>
            <a:ext cx="2819400" cy="685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2209800" y="2057400"/>
            <a:ext cx="2819400" cy="1247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2209800" y="4257675"/>
            <a:ext cx="2800350" cy="10096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18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2411413" y="4329113"/>
            <a:ext cx="2397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80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매출액</a:t>
            </a:r>
            <a:endParaRPr kumimoji="0" lang="en-US" altLang="ko-KR" sz="1800">
              <a:solidFill>
                <a:srgbClr val="00B05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80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운영 및 유지보수비</a:t>
            </a:r>
            <a:endParaRPr kumimoji="0" lang="en-US" altLang="ko-KR" sz="1800">
              <a:solidFill>
                <a:srgbClr val="00B05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kumimoji="0" lang="ko-KR" altLang="en-US" sz="180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</a:t>
            </a:r>
            <a:endParaRPr kumimoji="0" lang="en-US" altLang="ko-KR" sz="1800">
              <a:solidFill>
                <a:srgbClr val="00B05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9" name="Text Box 12"/>
          <p:cNvSpPr txBox="1">
            <a:spLocks noChangeArrowheads="1"/>
          </p:cNvSpPr>
          <p:nvPr/>
        </p:nvSpPr>
        <p:spPr bwMode="auto">
          <a:xfrm>
            <a:off x="5715000" y="4505325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B050"/>
                </a:solidFill>
                <a:effectLst/>
                <a:latin typeface="HY헤드라인M" pitchFamily="18" charset="-127"/>
                <a:ea typeface="HY헤드라인M" pitchFamily="18" charset="-127"/>
              </a:rPr>
              <a:t>영업활동</a:t>
            </a:r>
            <a:endParaRPr kumimoji="0" lang="en-US" altLang="ko-KR" sz="1800" dirty="0">
              <a:solidFill>
                <a:srgbClr val="00B05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30" name="Text Box 13"/>
          <p:cNvSpPr txBox="1">
            <a:spLocks noChangeArrowheads="1"/>
          </p:cNvSpPr>
          <p:nvPr/>
        </p:nvSpPr>
        <p:spPr bwMode="auto">
          <a:xfrm>
            <a:off x="5659438" y="2419350"/>
            <a:ext cx="118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투자활동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31" name="Text Box 14"/>
          <p:cNvSpPr txBox="1">
            <a:spLocks noChangeArrowheads="1"/>
          </p:cNvSpPr>
          <p:nvPr/>
        </p:nvSpPr>
        <p:spPr bwMode="auto">
          <a:xfrm>
            <a:off x="5715000" y="3524250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재무활동</a:t>
            </a:r>
            <a:endParaRPr kumimoji="0" lang="en-US" altLang="ko-KR" sz="1800" dirty="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32" name="Line 15"/>
          <p:cNvSpPr>
            <a:spLocks noChangeShapeType="1"/>
          </p:cNvSpPr>
          <p:nvPr/>
        </p:nvSpPr>
        <p:spPr bwMode="auto">
          <a:xfrm flipH="1">
            <a:off x="5105400" y="3724275"/>
            <a:ext cx="5540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33" name="Line 16"/>
          <p:cNvSpPr>
            <a:spLocks noChangeShapeType="1"/>
          </p:cNvSpPr>
          <p:nvPr/>
        </p:nvSpPr>
        <p:spPr bwMode="auto">
          <a:xfrm flipH="1">
            <a:off x="5133975" y="2647950"/>
            <a:ext cx="5254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34" name="Line 17"/>
          <p:cNvSpPr>
            <a:spLocks noChangeShapeType="1"/>
          </p:cNvSpPr>
          <p:nvPr/>
        </p:nvSpPr>
        <p:spPr bwMode="auto">
          <a:xfrm flipH="1">
            <a:off x="5086350" y="4733925"/>
            <a:ext cx="573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latinLnBrk="0"/>
            <a:endParaRPr kumimoji="0" lang="ko-KR" altLang="en-US" b="1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5135" name="Text Box 18"/>
          <p:cNvSpPr txBox="1">
            <a:spLocks noChangeArrowheads="1"/>
          </p:cNvSpPr>
          <p:nvPr/>
        </p:nvSpPr>
        <p:spPr bwMode="auto">
          <a:xfrm>
            <a:off x="6127750" y="3963988"/>
            <a:ext cx="3190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</a:t>
            </a:r>
          </a:p>
        </p:txBody>
      </p:sp>
      <p:sp>
        <p:nvSpPr>
          <p:cNvPr id="5136" name="Text Box 19"/>
          <p:cNvSpPr txBox="1">
            <a:spLocks noChangeArrowheads="1"/>
          </p:cNvSpPr>
          <p:nvPr/>
        </p:nvSpPr>
        <p:spPr bwMode="auto">
          <a:xfrm>
            <a:off x="6092825" y="2990850"/>
            <a:ext cx="319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</a:t>
            </a:r>
          </a:p>
        </p:txBody>
      </p:sp>
      <p:sp>
        <p:nvSpPr>
          <p:cNvPr id="5137" name="Text Box 11"/>
          <p:cNvSpPr txBox="1">
            <a:spLocks noChangeArrowheads="1"/>
          </p:cNvSpPr>
          <p:nvPr/>
        </p:nvSpPr>
        <p:spPr bwMode="auto">
          <a:xfrm>
            <a:off x="2411413" y="2076450"/>
            <a:ext cx="18589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Char char="-"/>
            </a:pP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초기투자비</a:t>
            </a: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</a:t>
            </a:r>
            <a:endParaRPr kumimoji="0" lang="en-US" altLang="ko-KR" sz="18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buFontTx/>
              <a:buChar char="-"/>
            </a:pP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운전자본</a:t>
            </a:r>
            <a:endParaRPr kumimoji="0" lang="en-US" altLang="ko-KR" sz="18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 회수</a:t>
            </a:r>
            <a:endParaRPr kumimoji="0" lang="en-US" altLang="ko-KR" sz="180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38" name="Text Box 11"/>
          <p:cNvSpPr txBox="1">
            <a:spLocks noChangeArrowheads="1"/>
          </p:cNvSpPr>
          <p:nvPr/>
        </p:nvSpPr>
        <p:spPr bwMode="auto">
          <a:xfrm>
            <a:off x="2411413" y="3460750"/>
            <a:ext cx="15509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buFontTx/>
              <a:buNone/>
            </a:pPr>
            <a:r>
              <a:rPr kumimoji="0" lang="en-US" altLang="ko-KR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+ </a:t>
            </a: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대출액</a:t>
            </a:r>
            <a:endParaRPr kumimoji="0" lang="en-US" altLang="ko-KR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buFontTx/>
              <a:buChar char="-"/>
            </a:pPr>
            <a:r>
              <a:rPr kumimoji="0" lang="ko-KR" altLang="en-US" sz="180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대출상환액</a:t>
            </a:r>
            <a:endParaRPr kumimoji="0" lang="en-US" altLang="ko-KR" sz="1800">
              <a:solidFill>
                <a:srgbClr val="0000FF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" name="Text Box 63"/>
          <p:cNvSpPr txBox="1">
            <a:spLocks noChangeArrowheads="1"/>
          </p:cNvSpPr>
          <p:nvPr/>
        </p:nvSpPr>
        <p:spPr bwMode="auto">
          <a:xfrm>
            <a:off x="3192503" y="100013"/>
            <a:ext cx="274947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현금흐름표의 구성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19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372</a:t>
            </a:r>
          </a:p>
        </p:txBody>
      </p:sp>
    </p:spTree>
    <p:extLst>
      <p:ext uri="{BB962C8B-B14F-4D97-AF65-F5344CB8AC3E}">
        <p14:creationId xmlns:p14="http://schemas.microsoft.com/office/powerpoint/2010/main" val="76560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28"/>
          <p:cNvSpPr>
            <a:spLocks noChangeArrowheads="1"/>
          </p:cNvSpPr>
          <p:nvPr/>
        </p:nvSpPr>
        <p:spPr bwMode="auto">
          <a:xfrm>
            <a:off x="1446213" y="764704"/>
            <a:ext cx="7086600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준비 단계 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</a:p>
          <a:p>
            <a:pPr marL="914400" lvl="3" indent="-457200" eaLnBrk="1" latinLnBrk="0" hangingPunct="1">
              <a:spcBef>
                <a:spcPct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현금유입과 유출 항목 및 값 조사 </a:t>
            </a:r>
            <a:endParaRPr kumimoji="0" lang="en-US" altLang="ko-KR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457200" lvl="3" indent="0" eaLnBrk="1" latinLnBrk="0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kumimoji="0"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	</a:t>
            </a:r>
            <a:r>
              <a:rPr kumimoji="0" lang="en-US" altLang="ko-KR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대출상환</a:t>
            </a:r>
            <a:r>
              <a:rPr kumimoji="0" lang="en-US" altLang="ko-KR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 제외</a:t>
            </a:r>
            <a:r>
              <a:rPr kumimoji="0" lang="en-US" altLang="ko-KR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3" indent="-457200" eaLnBrk="1" latinLnBrk="0" hangingPunct="1">
              <a:spcBef>
                <a:spcPct val="0"/>
              </a:spcBef>
              <a:spcAft>
                <a:spcPts val="600"/>
              </a:spcAft>
              <a:buFontTx/>
              <a:buChar char="•"/>
              <a:defRPr/>
            </a:pP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비율 조사</a:t>
            </a:r>
            <a:r>
              <a:rPr kumimoji="0"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대출이율</a:t>
            </a:r>
            <a:r>
              <a:rPr kumimoji="0"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세율</a:t>
            </a:r>
            <a:r>
              <a:rPr kumimoji="0" lang="en-US" altLang="ko-KR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457200" indent="-457200" eaLnBrk="1" latinLnBrk="0" hangingPunct="1">
              <a:spcBef>
                <a:spcPct val="0"/>
              </a:spcBef>
              <a:spcAft>
                <a:spcPts val="600"/>
              </a:spcAft>
              <a:defRPr/>
            </a:pPr>
            <a:endParaRPr kumimoji="0" lang="en-US" altLang="ko-KR" sz="2400" dirty="0">
              <a:solidFill>
                <a:srgbClr val="FF33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1" latinLnBrk="0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kumimoji="0" lang="ko-KR" altLang="en-US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작성 단계 </a:t>
            </a:r>
            <a:r>
              <a:rPr kumimoji="0" lang="en-US" altLang="ko-KR" sz="240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</a:p>
          <a:p>
            <a:pPr marL="914400" lvl="1" indent="-457200" eaLnBrk="1" latinLnBrk="0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명목화폐가치 변환</a:t>
            </a:r>
            <a:endParaRPr kumimoji="0" lang="en-US" altLang="ko-KR" sz="2000" dirty="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0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감가상각비 계산</a:t>
            </a:r>
            <a:endParaRPr kumimoji="0" lang="en-US" altLang="ko-KR" sz="2000" dirty="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0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이자 상환액 계산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대출상환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0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 계산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세금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0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현금흐름표 계산</a:t>
            </a:r>
            <a:endParaRPr kumimoji="0" lang="en-US" altLang="ko-KR" sz="2000" dirty="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0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총현금흐름도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작성</a:t>
            </a:r>
          </a:p>
          <a:p>
            <a:pPr marL="914400" lvl="1" indent="-457200" eaLnBrk="1" latinLnBrk="0" hangingPunct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kumimoji="0" lang="ko-KR" altLang="en-US" sz="2000" dirty="0" err="1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순현금흐름도</a:t>
            </a:r>
            <a:r>
              <a:rPr kumimoji="0" lang="ko-KR" altLang="en-US" sz="2000" dirty="0">
                <a:solidFill>
                  <a:srgbClr val="3333CC"/>
                </a:solidFill>
                <a:effectLst/>
                <a:latin typeface="HY헤드라인M" pitchFamily="18" charset="-127"/>
                <a:ea typeface="HY헤드라인M" pitchFamily="18" charset="-127"/>
              </a:rPr>
              <a:t> 작성</a:t>
            </a:r>
          </a:p>
        </p:txBody>
      </p:sp>
      <p:sp>
        <p:nvSpPr>
          <p:cNvPr id="6" name="Text Box 63"/>
          <p:cNvSpPr txBox="1">
            <a:spLocks noChangeArrowheads="1"/>
          </p:cNvSpPr>
          <p:nvPr/>
        </p:nvSpPr>
        <p:spPr bwMode="auto">
          <a:xfrm>
            <a:off x="2608209" y="100013"/>
            <a:ext cx="3918060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현금흐름도</a:t>
            </a:r>
            <a:r>
              <a:rPr lang="en-US" altLang="ko-KR" dirty="0"/>
              <a:t>(</a:t>
            </a:r>
            <a:r>
              <a:rPr lang="ko-KR" altLang="en-US" dirty="0"/>
              <a:t>표</a:t>
            </a:r>
            <a:r>
              <a:rPr lang="en-US" altLang="ko-KR" dirty="0"/>
              <a:t>)</a:t>
            </a:r>
            <a:r>
              <a:rPr lang="ko-KR" altLang="en-US" dirty="0"/>
              <a:t>의 작성 절차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373</a:t>
            </a:r>
          </a:p>
        </p:txBody>
      </p:sp>
      <p:cxnSp>
        <p:nvCxnSpPr>
          <p:cNvPr id="4" name="직선 화살표 연결선 3">
            <a:extLst>
              <a:ext uri="{FF2B5EF4-FFF2-40B4-BE49-F238E27FC236}">
                <a16:creationId xmlns:a16="http://schemas.microsoft.com/office/drawing/2014/main" id="{C082DA91-B61D-B63A-2072-35C605165DF1}"/>
              </a:ext>
            </a:extLst>
          </p:cNvPr>
          <p:cNvCxnSpPr/>
          <p:nvPr/>
        </p:nvCxnSpPr>
        <p:spPr bwMode="auto">
          <a:xfrm flipH="1">
            <a:off x="3366655" y="2306782"/>
            <a:ext cx="2251363" cy="9490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EF074F73-3CCD-8ECD-B8D8-A8BB27EDEE71}"/>
              </a:ext>
            </a:extLst>
          </p:cNvPr>
          <p:cNvCxnSpPr>
            <a:cxnSpLocks/>
          </p:cNvCxnSpPr>
          <p:nvPr/>
        </p:nvCxnSpPr>
        <p:spPr bwMode="auto">
          <a:xfrm flipH="1">
            <a:off x="3241964" y="2320636"/>
            <a:ext cx="893618" cy="17110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C51687D5-2755-FAD2-B211-620DB9F9F24D}"/>
              </a:ext>
            </a:extLst>
          </p:cNvPr>
          <p:cNvCxnSpPr>
            <a:cxnSpLocks/>
          </p:cNvCxnSpPr>
          <p:nvPr/>
        </p:nvCxnSpPr>
        <p:spPr bwMode="auto">
          <a:xfrm flipH="1">
            <a:off x="2729345" y="2320636"/>
            <a:ext cx="4002895" cy="20781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2822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762000" y="904875"/>
            <a:ext cx="7924800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00150" indent="-2857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0" hangingPunct="1">
              <a:lnSpc>
                <a:spcPct val="90000"/>
              </a:lnSpc>
              <a:buFont typeface="Wingdings" pitchFamily="2" charset="2"/>
              <a:buChar char="v"/>
            </a:pPr>
            <a:r>
              <a:rPr kumimoji="0" lang="ko-KR" altLang="en-US" sz="1600" b="1" dirty="0">
                <a:solidFill>
                  <a:srgbClr val="FF33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기초자료</a:t>
            </a:r>
            <a:endParaRPr kumimoji="0" lang="en-US" altLang="ko-KR" sz="1600" b="1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lnSpc>
                <a:spcPct val="90000"/>
              </a:lnSpc>
              <a:buFont typeface="Wingdings" pitchFamily="2" charset="2"/>
              <a:buChar char="l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영업활동</a:t>
            </a:r>
            <a:r>
              <a:rPr kumimoji="0" lang="en-US" altLang="ko-KR" sz="1600" b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기준화폐가치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 매출액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(1~5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100,000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 운영 및 유지보수비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(1~5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40,000</a:t>
            </a:r>
          </a:p>
          <a:p>
            <a:pPr lvl="3" eaLnBrk="1" latinLnBrk="0" hangingPunct="1">
              <a:lnSpc>
                <a:spcPct val="90000"/>
              </a:lnSpc>
              <a:buFontTx/>
              <a:buChar char="•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임금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(1~5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20,000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3" eaLnBrk="1" latinLnBrk="0" hangingPunct="1">
              <a:lnSpc>
                <a:spcPct val="90000"/>
              </a:lnSpc>
              <a:buFontTx/>
              <a:buChar char="•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원자재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(1~5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12,000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3" eaLnBrk="1" latinLnBrk="0" hangingPunct="1">
              <a:lnSpc>
                <a:spcPct val="90000"/>
              </a:lnSpc>
              <a:buFontTx/>
              <a:buChar char="•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간접비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(1~5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8,000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lnSpc>
                <a:spcPct val="90000"/>
              </a:lnSpc>
              <a:buFont typeface="Wingdings" pitchFamily="2" charset="2"/>
              <a:buChar char="l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투자활동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kumimoji="0" lang="ko-KR" altLang="en-US" sz="16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명목화폐가치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초기투자비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1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00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23,000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50,000</a:t>
            </a: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운전자본회수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23,000</a:t>
            </a:r>
            <a:endParaRPr kumimoji="0" lang="ko-KR" altLang="en-US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lnSpc>
                <a:spcPct val="90000"/>
              </a:lnSpc>
              <a:buFont typeface="Wingdings" pitchFamily="2" charset="2"/>
              <a:buChar char="l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재무활동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대출액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(0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: 62,500</a:t>
            </a: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대출상환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(1~5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년도 균등상환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latinLnBrk="0" hangingPunct="1">
              <a:lnSpc>
                <a:spcPct val="90000"/>
              </a:lnSpc>
              <a:buFont typeface="Wingdings" pitchFamily="2" charset="2"/>
              <a:buChar char="l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일반사항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기간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 방법 :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내용연수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정액법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대출이율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10%/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5%/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90000"/>
              </a:lnSpc>
              <a:buFontTx/>
              <a:buChar char="–"/>
            </a:pP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법인세율 </a:t>
            </a:r>
            <a:r>
              <a:rPr kumimoji="0" lang="en-US" altLang="ko-KR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25%/</a:t>
            </a:r>
            <a:r>
              <a:rPr kumimoji="0" lang="ko-KR" altLang="en-US" sz="16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endParaRPr kumimoji="0" lang="en-US" altLang="ko-KR" sz="16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7173" name="Picture 6" descr="bd0517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450" y="3905250"/>
            <a:ext cx="22669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1307372" y="100013"/>
            <a:ext cx="6519734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en-US" altLang="ko-KR" dirty="0"/>
              <a:t>(</a:t>
            </a:r>
            <a:r>
              <a:rPr lang="ko-KR" altLang="en-US" dirty="0"/>
              <a:t>예제</a:t>
            </a:r>
            <a:r>
              <a:rPr lang="en-US" altLang="ko-KR" dirty="0"/>
              <a:t>) </a:t>
            </a:r>
            <a:r>
              <a:rPr lang="ko-KR" altLang="en-US" dirty="0"/>
              <a:t>자동화 설비 프로젝트 현금흐름도 작성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367</a:t>
            </a:r>
          </a:p>
        </p:txBody>
      </p:sp>
    </p:spTree>
    <p:extLst>
      <p:ext uri="{BB962C8B-B14F-4D97-AF65-F5344CB8AC3E}">
        <p14:creationId xmlns:p14="http://schemas.microsoft.com/office/powerpoint/2010/main" val="1789433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762000" y="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44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790575" y="2057400"/>
          <a:ext cx="7396162" cy="1814514"/>
        </p:xfrm>
        <a:graphic>
          <a:graphicData uri="http://schemas.openxmlformats.org/drawingml/2006/table">
            <a:tbl>
              <a:tblPr/>
              <a:tblGrid>
                <a:gridCol w="2518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5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5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483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명목화폐가치 변환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단위</a:t>
                      </a:r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dirty="0">
                          <a:latin typeface="HY헤드라인M" pitchFamily="18" charset="-127"/>
                          <a:ea typeface="HY헤드라인M" pitchFamily="18" charset="-127"/>
                        </a:rPr>
                        <a:t>매출액 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105,000 </a:t>
                      </a:r>
                    </a:p>
                  </a:txBody>
                  <a:tcPr marL="9524" marR="71993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110,250 </a:t>
                      </a:r>
                    </a:p>
                  </a:txBody>
                  <a:tcPr marL="9524" marR="71993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115,763 </a:t>
                      </a:r>
                    </a:p>
                  </a:txBody>
                  <a:tcPr marL="9524" marR="71993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121,551 </a:t>
                      </a:r>
                    </a:p>
                  </a:txBody>
                  <a:tcPr marL="9524" marR="71993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127,628 </a:t>
                      </a:r>
                    </a:p>
                  </a:txBody>
                  <a:tcPr marL="9524" marR="71993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운영 및 유지보수비</a:t>
                      </a:r>
                    </a:p>
                  </a:txBody>
                  <a:tcPr marL="9524" marR="9524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42,000 </a:t>
                      </a:r>
                    </a:p>
                  </a:txBody>
                  <a:tcPr marL="9524" marR="71993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44,100 </a:t>
                      </a:r>
                    </a:p>
                  </a:txBody>
                  <a:tcPr marL="9524" marR="71993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46,305 </a:t>
                      </a:r>
                    </a:p>
                  </a:txBody>
                  <a:tcPr marL="9524" marR="71993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48,620 </a:t>
                      </a:r>
                    </a:p>
                  </a:txBody>
                  <a:tcPr marL="9524" marR="71993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51,051 </a:t>
                      </a:r>
                    </a:p>
                  </a:txBody>
                  <a:tcPr marL="9524" marR="71993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27" name="직사각형 8"/>
          <p:cNvSpPr>
            <a:spLocks noChangeArrowheads="1"/>
          </p:cNvSpPr>
          <p:nvPr/>
        </p:nvSpPr>
        <p:spPr bwMode="auto">
          <a:xfrm>
            <a:off x="1103313" y="1423988"/>
            <a:ext cx="6670675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algn="ctr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800" dirty="0" err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인플레이션율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5%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명목화폐가치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기준화폐가치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(F/P, 5%, N)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Text Box 63"/>
          <p:cNvSpPr txBox="1">
            <a:spLocks noChangeArrowheads="1"/>
          </p:cNvSpPr>
          <p:nvPr/>
        </p:nvSpPr>
        <p:spPr bwMode="auto">
          <a:xfrm>
            <a:off x="2602598" y="100013"/>
            <a:ext cx="3929281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1 : </a:t>
            </a:r>
            <a:r>
              <a:rPr lang="ko-KR" altLang="en-US" dirty="0"/>
              <a:t>명목화폐가치 변환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150</a:t>
            </a:r>
          </a:p>
        </p:txBody>
      </p:sp>
    </p:spTree>
    <p:extLst>
      <p:ext uri="{BB962C8B-B14F-4D97-AF65-F5344CB8AC3E}">
        <p14:creationId xmlns:p14="http://schemas.microsoft.com/office/powerpoint/2010/main" val="291274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762000" y="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0" hangingPunct="1">
              <a:spcBef>
                <a:spcPct val="0"/>
              </a:spcBef>
              <a:buFontTx/>
              <a:buNone/>
            </a:pPr>
            <a:endParaRPr kumimoji="0" lang="ko-KR" altLang="en-US" sz="4400">
              <a:solidFill>
                <a:srgbClr val="3333CC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419100" y="1365250"/>
            <a:ext cx="842010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200150" indent="-2857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l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 대상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초기 설비 투자액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(I) : 1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00천원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잔존가치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(S) : 50,000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l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방법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정액법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내용연수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(N)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</a:t>
            </a:r>
            <a:endParaRPr kumimoji="0" lang="en-US" altLang="ko-KR" sz="20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l"/>
            </a:pP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 </a:t>
            </a:r>
            <a:r>
              <a:rPr kumimoji="0" lang="ko-KR" altLang="en-US" sz="2000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감가상각액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</a:t>
            </a: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(I - S) / N</a:t>
            </a:r>
          </a:p>
          <a:p>
            <a:pPr lvl="2" eaLnBrk="1" latinLnBrk="0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(125,000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- 50,000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kumimoji="0" lang="ko-KR" altLang="en-US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kumimoji="0" lang="en-US" altLang="ko-KR" sz="20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15,000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0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756486" y="100013"/>
            <a:ext cx="3621505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2 : </a:t>
            </a:r>
            <a:r>
              <a:rPr lang="ko-KR" altLang="en-US" dirty="0"/>
              <a:t>감가상각비 계산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321</a:t>
            </a:r>
          </a:p>
        </p:txBody>
      </p:sp>
    </p:spTree>
    <p:extLst>
      <p:ext uri="{BB962C8B-B14F-4D97-AF65-F5344CB8AC3E}">
        <p14:creationId xmlns:p14="http://schemas.microsoft.com/office/powerpoint/2010/main" val="18485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492125" y="1890713"/>
          <a:ext cx="8108949" cy="3214685"/>
        </p:xfrm>
        <a:graphic>
          <a:graphicData uri="http://schemas.openxmlformats.org/drawingml/2006/table">
            <a:tbl>
              <a:tblPr/>
              <a:tblGrid>
                <a:gridCol w="2439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49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293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대출상환 분석</a:t>
                      </a:r>
                      <a:endParaRPr lang="en-US" altLang="ko-KR" sz="1800" b="0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단위</a:t>
                      </a:r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: </a:t>
                      </a:r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천원</a:t>
                      </a:r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93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대출 상환액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16,487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16,487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16,487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16,487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16,487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3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이자 상환액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6,250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5,226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4,100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2,861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FF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1,499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3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원금 상환액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　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10,237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11,261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12,387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13,626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14,988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37"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대출 잔액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62,500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52,263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41,002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28,614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14,988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ko-KR" sz="1800" b="0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 </a:t>
                      </a:r>
                    </a:p>
                  </a:txBody>
                  <a:tcPr marL="9525" marR="72000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94" name="직사각형 13"/>
          <p:cNvSpPr>
            <a:spLocks noChangeArrowheads="1"/>
          </p:cNvSpPr>
          <p:nvPr/>
        </p:nvSpPr>
        <p:spPr bwMode="auto">
          <a:xfrm>
            <a:off x="501650" y="1423988"/>
            <a:ext cx="7874000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2" algn="ctr" eaLnBrk="1" latinLnBrk="0" hangingPunct="1">
              <a:lnSpc>
                <a:spcPct val="90000"/>
              </a:lnSpc>
              <a:buFontTx/>
              <a:buNone/>
            </a:pP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대출 이율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10%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대출 상환액  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62,500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천원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(A/P, 10%, 5) = 16,487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천원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705190" y="100013"/>
            <a:ext cx="3724097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ko-KR"/>
            </a:defPPr>
            <a:lvl1pPr algn="ctr">
              <a:defRPr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defRPr>
            </a:lvl1pPr>
          </a:lstStyle>
          <a:p>
            <a:r>
              <a:rPr lang="ko-KR" altLang="en-US" dirty="0"/>
              <a:t>과정 </a:t>
            </a:r>
            <a:r>
              <a:rPr lang="en-US" altLang="ko-KR" dirty="0"/>
              <a:t>3 : </a:t>
            </a:r>
            <a:r>
              <a:rPr lang="ko-KR" altLang="en-US" dirty="0"/>
              <a:t>이자 상환액 계산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  <p:sp>
        <p:nvSpPr>
          <p:cNvPr id="6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123</a:t>
            </a:r>
          </a:p>
        </p:txBody>
      </p:sp>
    </p:spTree>
    <p:extLst>
      <p:ext uri="{BB962C8B-B14F-4D97-AF65-F5344CB8AC3E}">
        <p14:creationId xmlns:p14="http://schemas.microsoft.com/office/powerpoint/2010/main" val="2362417945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tx1"/>
          </a:solidFill>
          <a:round/>
          <a:headEnd/>
          <a:tailEnd/>
        </a:ln>
        <a:effectLst/>
      </a:spPr>
      <a:bodyPr rtlCol="0" anchor="ctr"/>
      <a:lstStyle>
        <a:defPPr marL="0" marR="0" indent="0" algn="ctr" defTabSz="914400" eaLnBrk="1" hangingPunct="1">
          <a:lnSpc>
            <a:spcPct val="100000"/>
          </a:lnSpc>
          <a:buClrTx/>
          <a:buSzTx/>
          <a:buFontTx/>
          <a:buNone/>
          <a:tabLst/>
          <a:defRPr sz="1400" b="1" dirty="0" smtClean="0">
            <a:effectLst/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2524</TotalTime>
  <Words>1415</Words>
  <Application>Microsoft Office PowerPoint</Application>
  <PresentationFormat>화면 슬라이드 쇼(4:3)</PresentationFormat>
  <Paragraphs>497</Paragraphs>
  <Slides>21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0" baseType="lpstr">
      <vt:lpstr>HY헤드라인M</vt:lpstr>
      <vt:lpstr>Gulim</vt:lpstr>
      <vt:lpstr>Gulim</vt:lpstr>
      <vt:lpstr>맑은 고딕</vt:lpstr>
      <vt:lpstr>휴먼견출새내기체</vt:lpstr>
      <vt:lpstr>Times New Roman</vt:lpstr>
      <vt:lpstr>Wingdings</vt:lpstr>
      <vt:lpstr>기본 디자인</vt:lpstr>
      <vt:lpstr>Microsoft Excel Chart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172</cp:revision>
  <cp:lastPrinted>2019-08-06T07:07:14Z</cp:lastPrinted>
  <dcterms:created xsi:type="dcterms:W3CDTF">2005-08-31T02:37:35Z</dcterms:created>
  <dcterms:modified xsi:type="dcterms:W3CDTF">2023-06-09T02:39:41Z</dcterms:modified>
</cp:coreProperties>
</file>