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51" r:id="rId2"/>
    <p:sldId id="452" r:id="rId3"/>
    <p:sldId id="453" r:id="rId4"/>
    <p:sldId id="454" r:id="rId5"/>
    <p:sldId id="455" r:id="rId6"/>
    <p:sldId id="466" r:id="rId7"/>
    <p:sldId id="456" r:id="rId8"/>
    <p:sldId id="467" r:id="rId9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pos="385">
          <p15:clr>
            <a:srgbClr val="A4A3A4"/>
          </p15:clr>
        </p15:guide>
        <p15:guide id="4" pos="5375">
          <p15:clr>
            <a:srgbClr val="A4A3A4"/>
          </p15:clr>
        </p15:guide>
        <p15:guide id="5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9900"/>
    <a:srgbClr val="FFFFCC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472B5-2D37-4AA4-BCAF-1BDECF5953D6}" v="1" dt="2020-08-27T02:06:27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7" autoAdjust="0"/>
    <p:restoredTop sz="97319" autoAdjust="0"/>
  </p:normalViewPr>
  <p:slideViewPr>
    <p:cSldViewPr showGuides="1">
      <p:cViewPr varScale="1">
        <p:scale>
          <a:sx n="173" d="100"/>
          <a:sy n="173" d="100"/>
        </p:scale>
        <p:origin x="168" y="894"/>
      </p:cViewPr>
      <p:guideLst>
        <p:guide orient="horz" pos="73"/>
        <p:guide orient="horz" pos="845"/>
        <p:guide pos="385"/>
        <p:guide pos="5375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howGuides="1">
      <p:cViewPr varScale="1">
        <p:scale>
          <a:sx n="142" d="100"/>
          <a:sy n="142" d="100"/>
        </p:scale>
        <p:origin x="-96" y="-9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1EF472B5-2D37-4AA4-BCAF-1BDECF5953D6}"/>
    <pc:docChg chg="modSld">
      <pc:chgData name="정근채" userId="bf3f9740-ba12-4a95-bdcd-7a89d0b0b3a3" providerId="ADAL" clId="{1EF472B5-2D37-4AA4-BCAF-1BDECF5953D6}" dt="2020-08-27T02:06:27.897" v="0"/>
      <pc:docMkLst>
        <pc:docMk/>
      </pc:docMkLst>
      <pc:sldChg chg="addSp modSp">
        <pc:chgData name="정근채" userId="bf3f9740-ba12-4a95-bdcd-7a89d0b0b3a3" providerId="ADAL" clId="{1EF472B5-2D37-4AA4-BCAF-1BDECF5953D6}" dt="2020-08-27T02:06:27.897" v="0"/>
        <pc:sldMkLst>
          <pc:docMk/>
          <pc:sldMk cId="2349951582" sldId="451"/>
        </pc:sldMkLst>
        <pc:picChg chg="add mod">
          <ac:chgData name="정근채" userId="bf3f9740-ba12-4a95-bdcd-7a89d0b0b3a3" providerId="ADAL" clId="{1EF472B5-2D37-4AA4-BCAF-1BDECF5953D6}" dt="2020-08-27T02:06:27.897" v="0"/>
          <ac:picMkLst>
            <pc:docMk/>
            <pc:sldMk cId="2349951582" sldId="451"/>
            <ac:picMk id="4" creationId="{4C9B77E2-1AAB-49EB-877C-93A404C49BDB}"/>
          </ac:picMkLst>
        </pc:picChg>
        <pc:inkChg chg="add">
          <ac:chgData name="정근채" userId="bf3f9740-ba12-4a95-bdcd-7a89d0b0b3a3" providerId="ADAL" clId="{1EF472B5-2D37-4AA4-BCAF-1BDECF5953D6}" dt="2020-08-27T02:06:27.897" v="0"/>
          <ac:inkMkLst>
            <pc:docMk/>
            <pc:sldMk cId="2349951582" sldId="451"/>
            <ac:inkMk id="2" creationId="{AAFDDA8A-78F9-48C8-86E2-825A395B9742}"/>
          </ac:inkMkLst>
        </pc:inkChg>
      </pc:sldChg>
    </pc:docChg>
  </pc:docChgLst>
  <pc:docChgLst>
    <pc:chgData name="정근채" userId="bf3f9740-ba12-4a95-bdcd-7a89d0b0b3a3" providerId="ADAL" clId="{B1DE9AC0-E20D-4C5A-9B05-AFE7D14C4B47}"/>
    <pc:docChg chg="addSld delSld modSld">
      <pc:chgData name="정근채" userId="bf3f9740-ba12-4a95-bdcd-7a89d0b0b3a3" providerId="ADAL" clId="{B1DE9AC0-E20D-4C5A-9B05-AFE7D14C4B47}" dt="2020-08-13T01:28:58.947" v="1"/>
      <pc:docMkLst>
        <pc:docMk/>
      </pc:docMkLst>
      <pc:sldChg chg="add del">
        <pc:chgData name="정근채" userId="bf3f9740-ba12-4a95-bdcd-7a89d0b0b3a3" providerId="ADAL" clId="{B1DE9AC0-E20D-4C5A-9B05-AFE7D14C4B47}" dt="2020-08-13T01:28:58.947" v="1"/>
        <pc:sldMkLst>
          <pc:docMk/>
          <pc:sldMk cId="630795597" sldId="452"/>
        </pc:sldMkLst>
      </pc:sldChg>
      <pc:sldChg chg="add del">
        <pc:chgData name="정근채" userId="bf3f9740-ba12-4a95-bdcd-7a89d0b0b3a3" providerId="ADAL" clId="{B1DE9AC0-E20D-4C5A-9B05-AFE7D14C4B47}" dt="2020-08-13T01:28:58.947" v="1"/>
        <pc:sldMkLst>
          <pc:docMk/>
          <pc:sldMk cId="3989386303" sldId="453"/>
        </pc:sldMkLst>
      </pc:sldChg>
      <pc:sldChg chg="add del">
        <pc:chgData name="정근채" userId="bf3f9740-ba12-4a95-bdcd-7a89d0b0b3a3" providerId="ADAL" clId="{B1DE9AC0-E20D-4C5A-9B05-AFE7D14C4B47}" dt="2020-08-13T01:28:58.947" v="1"/>
        <pc:sldMkLst>
          <pc:docMk/>
          <pc:sldMk cId="1580002558" sldId="454"/>
        </pc:sldMkLst>
      </pc:sldChg>
      <pc:sldChg chg="add del">
        <pc:chgData name="정근채" userId="bf3f9740-ba12-4a95-bdcd-7a89d0b0b3a3" providerId="ADAL" clId="{B1DE9AC0-E20D-4C5A-9B05-AFE7D14C4B47}" dt="2020-08-13T01:28:58.947" v="1"/>
        <pc:sldMkLst>
          <pc:docMk/>
          <pc:sldMk cId="2630856406" sldId="455"/>
        </pc:sldMkLst>
      </pc:sldChg>
      <pc:sldChg chg="add del">
        <pc:chgData name="정근채" userId="bf3f9740-ba12-4a95-bdcd-7a89d0b0b3a3" providerId="ADAL" clId="{B1DE9AC0-E20D-4C5A-9B05-AFE7D14C4B47}" dt="2020-08-13T01:28:58.947" v="1"/>
        <pc:sldMkLst>
          <pc:docMk/>
          <pc:sldMk cId="2811813212" sldId="456"/>
        </pc:sldMkLst>
      </pc:sldChg>
      <pc:sldChg chg="add del">
        <pc:chgData name="정근채" userId="bf3f9740-ba12-4a95-bdcd-7a89d0b0b3a3" providerId="ADAL" clId="{B1DE9AC0-E20D-4C5A-9B05-AFE7D14C4B47}" dt="2020-08-13T01:28:58.947" v="1"/>
        <pc:sldMkLst>
          <pc:docMk/>
          <pc:sldMk cId="1749309759" sldId="466"/>
        </pc:sldMkLst>
      </pc:sldChg>
      <pc:sldChg chg="add del">
        <pc:chgData name="정근채" userId="bf3f9740-ba12-4a95-bdcd-7a89d0b0b3a3" providerId="ADAL" clId="{B1DE9AC0-E20D-4C5A-9B05-AFE7D14C4B47}" dt="2020-08-13T01:28:58.947" v="1"/>
        <pc:sldMkLst>
          <pc:docMk/>
          <pc:sldMk cId="571111365" sldId="467"/>
        </pc:sldMkLst>
      </pc:sldChg>
    </pc:docChg>
  </pc:docChgLst>
  <pc:docChgLst>
    <pc:chgData name="정근채" userId="bf3f9740-ba12-4a95-bdcd-7a89d0b0b3a3" providerId="ADAL" clId="{D63FC183-C576-43B2-9AF1-E5D77900A64E}"/>
    <pc:docChg chg="custSel modSld">
      <pc:chgData name="정근채" userId="bf3f9740-ba12-4a95-bdcd-7a89d0b0b3a3" providerId="ADAL" clId="{D63FC183-C576-43B2-9AF1-E5D77900A64E}" dt="2022-08-02T06:14:15.721" v="4"/>
      <pc:docMkLst>
        <pc:docMk/>
      </pc:docMkLst>
      <pc:sldChg chg="delSp modTransition modAnim">
        <pc:chgData name="정근채" userId="bf3f9740-ba12-4a95-bdcd-7a89d0b0b3a3" providerId="ADAL" clId="{D63FC183-C576-43B2-9AF1-E5D77900A64E}" dt="2022-08-02T06:09:16.401" v="0"/>
        <pc:sldMkLst>
          <pc:docMk/>
          <pc:sldMk cId="2349951582" sldId="451"/>
        </pc:sldMkLst>
        <pc:picChg chg="del">
          <ac:chgData name="정근채" userId="bf3f9740-ba12-4a95-bdcd-7a89d0b0b3a3" providerId="ADAL" clId="{D63FC183-C576-43B2-9AF1-E5D77900A64E}" dt="2022-08-02T06:09:16.401" v="0"/>
          <ac:picMkLst>
            <pc:docMk/>
            <pc:sldMk cId="2349951582" sldId="451"/>
            <ac:picMk id="4" creationId="{4C9B77E2-1AAB-49EB-877C-93A404C49BDB}"/>
          </ac:picMkLst>
        </pc:picChg>
        <pc:inkChg chg="del">
          <ac:chgData name="정근채" userId="bf3f9740-ba12-4a95-bdcd-7a89d0b0b3a3" providerId="ADAL" clId="{D63FC183-C576-43B2-9AF1-E5D77900A64E}" dt="2022-08-02T06:09:16.401" v="0"/>
          <ac:inkMkLst>
            <pc:docMk/>
            <pc:sldMk cId="2349951582" sldId="451"/>
            <ac:inkMk id="2" creationId="{AAFDDA8A-78F9-48C8-86E2-825A395B9742}"/>
          </ac:inkMkLst>
        </pc:inkChg>
      </pc:sldChg>
      <pc:sldChg chg="delSp modTransition modAnim">
        <pc:chgData name="정근채" userId="bf3f9740-ba12-4a95-bdcd-7a89d0b0b3a3" providerId="ADAL" clId="{D63FC183-C576-43B2-9AF1-E5D77900A64E}" dt="2022-08-02T06:09:16.401" v="0"/>
        <pc:sldMkLst>
          <pc:docMk/>
          <pc:sldMk cId="630795597" sldId="452"/>
        </pc:sldMkLst>
        <pc:picChg chg="del">
          <ac:chgData name="정근채" userId="bf3f9740-ba12-4a95-bdcd-7a89d0b0b3a3" providerId="ADAL" clId="{D63FC183-C576-43B2-9AF1-E5D77900A64E}" dt="2022-08-02T06:09:16.401" v="0"/>
          <ac:picMkLst>
            <pc:docMk/>
            <pc:sldMk cId="630795597" sldId="452"/>
            <ac:picMk id="4" creationId="{1EE2A693-5EAC-47B1-B199-580AC8170734}"/>
          </ac:picMkLst>
        </pc:picChg>
        <pc:inkChg chg="del">
          <ac:chgData name="정근채" userId="bf3f9740-ba12-4a95-bdcd-7a89d0b0b3a3" providerId="ADAL" clId="{D63FC183-C576-43B2-9AF1-E5D77900A64E}" dt="2022-08-02T06:09:16.401" v="0"/>
          <ac:inkMkLst>
            <pc:docMk/>
            <pc:sldMk cId="630795597" sldId="452"/>
            <ac:inkMk id="2" creationId="{071318D1-DE3F-4EE5-A026-51D206CB2CD0}"/>
          </ac:inkMkLst>
        </pc:inkChg>
      </pc:sldChg>
      <pc:sldChg chg="addSp delSp modSp mod modTransition modAnim">
        <pc:chgData name="정근채" userId="bf3f9740-ba12-4a95-bdcd-7a89d0b0b3a3" providerId="ADAL" clId="{D63FC183-C576-43B2-9AF1-E5D77900A64E}" dt="2022-08-02T06:14:15.721" v="4"/>
        <pc:sldMkLst>
          <pc:docMk/>
          <pc:sldMk cId="3989386303" sldId="453"/>
        </pc:sldMkLst>
        <pc:graphicFrameChg chg="add mod">
          <ac:chgData name="정근채" userId="bf3f9740-ba12-4a95-bdcd-7a89d0b0b3a3" providerId="ADAL" clId="{D63FC183-C576-43B2-9AF1-E5D77900A64E}" dt="2022-08-02T06:14:15.721" v="4"/>
          <ac:graphicFrameMkLst>
            <pc:docMk/>
            <pc:sldMk cId="3989386303" sldId="453"/>
            <ac:graphicFrameMk id="25" creationId="{30206DEE-7256-9765-7479-BCFCFE3C34C0}"/>
          </ac:graphicFrameMkLst>
        </pc:graphicFrameChg>
        <pc:graphicFrameChg chg="del">
          <ac:chgData name="정근채" userId="bf3f9740-ba12-4a95-bdcd-7a89d0b0b3a3" providerId="ADAL" clId="{D63FC183-C576-43B2-9AF1-E5D77900A64E}" dt="2022-08-02T06:14:15.315" v="3" actId="478"/>
          <ac:graphicFrameMkLst>
            <pc:docMk/>
            <pc:sldMk cId="3989386303" sldId="453"/>
            <ac:graphicFrameMk id="4099" creationId="{00000000-0000-0000-0000-000000000000}"/>
          </ac:graphicFrameMkLst>
        </pc:graphicFrameChg>
        <pc:picChg chg="del">
          <ac:chgData name="정근채" userId="bf3f9740-ba12-4a95-bdcd-7a89d0b0b3a3" providerId="ADAL" clId="{D63FC183-C576-43B2-9AF1-E5D77900A64E}" dt="2022-08-02T06:09:16.401" v="0"/>
          <ac:picMkLst>
            <pc:docMk/>
            <pc:sldMk cId="3989386303" sldId="453"/>
            <ac:picMk id="4" creationId="{32E98D6A-DC6F-40D8-8F36-FA7EB4E6E1BD}"/>
          </ac:picMkLst>
        </pc:picChg>
        <pc:inkChg chg="del">
          <ac:chgData name="정근채" userId="bf3f9740-ba12-4a95-bdcd-7a89d0b0b3a3" providerId="ADAL" clId="{D63FC183-C576-43B2-9AF1-E5D77900A64E}" dt="2022-08-02T06:09:16.401" v="0"/>
          <ac:inkMkLst>
            <pc:docMk/>
            <pc:sldMk cId="3989386303" sldId="453"/>
            <ac:inkMk id="2" creationId="{0D69C969-DF5B-4966-8EBB-2642DBF8CF25}"/>
          </ac:inkMkLst>
        </pc:inkChg>
      </pc:sldChg>
      <pc:sldChg chg="delSp modSp mod modTransition modAnim">
        <pc:chgData name="정근채" userId="bf3f9740-ba12-4a95-bdcd-7a89d0b0b3a3" providerId="ADAL" clId="{D63FC183-C576-43B2-9AF1-E5D77900A64E}" dt="2022-08-02T06:10:47.960" v="2" actId="20577"/>
        <pc:sldMkLst>
          <pc:docMk/>
          <pc:sldMk cId="1580002558" sldId="454"/>
        </pc:sldMkLst>
        <pc:spChg chg="mod">
          <ac:chgData name="정근채" userId="bf3f9740-ba12-4a95-bdcd-7a89d0b0b3a3" providerId="ADAL" clId="{D63FC183-C576-43B2-9AF1-E5D77900A64E}" dt="2022-08-02T06:10:47.960" v="2" actId="20577"/>
          <ac:spMkLst>
            <pc:docMk/>
            <pc:sldMk cId="1580002558" sldId="454"/>
            <ac:spMk id="5126" creationId="{00000000-0000-0000-0000-000000000000}"/>
          </ac:spMkLst>
        </pc:spChg>
        <pc:picChg chg="del">
          <ac:chgData name="정근채" userId="bf3f9740-ba12-4a95-bdcd-7a89d0b0b3a3" providerId="ADAL" clId="{D63FC183-C576-43B2-9AF1-E5D77900A64E}" dt="2022-08-02T06:09:16.401" v="0"/>
          <ac:picMkLst>
            <pc:docMk/>
            <pc:sldMk cId="1580002558" sldId="454"/>
            <ac:picMk id="4" creationId="{1F1B7247-6EBF-4E79-A345-A357506C7B04}"/>
          </ac:picMkLst>
        </pc:picChg>
        <pc:inkChg chg="del">
          <ac:chgData name="정근채" userId="bf3f9740-ba12-4a95-bdcd-7a89d0b0b3a3" providerId="ADAL" clId="{D63FC183-C576-43B2-9AF1-E5D77900A64E}" dt="2022-08-02T06:09:16.401" v="0"/>
          <ac:inkMkLst>
            <pc:docMk/>
            <pc:sldMk cId="1580002558" sldId="454"/>
            <ac:inkMk id="2" creationId="{4330B923-E764-44F6-BE53-B48DECC0B842}"/>
          </ac:inkMkLst>
        </pc:inkChg>
      </pc:sldChg>
      <pc:sldChg chg="delSp modTransition modAnim">
        <pc:chgData name="정근채" userId="bf3f9740-ba12-4a95-bdcd-7a89d0b0b3a3" providerId="ADAL" clId="{D63FC183-C576-43B2-9AF1-E5D77900A64E}" dt="2022-08-02T06:09:16.401" v="0"/>
        <pc:sldMkLst>
          <pc:docMk/>
          <pc:sldMk cId="2630856406" sldId="455"/>
        </pc:sldMkLst>
        <pc:picChg chg="del">
          <ac:chgData name="정근채" userId="bf3f9740-ba12-4a95-bdcd-7a89d0b0b3a3" providerId="ADAL" clId="{D63FC183-C576-43B2-9AF1-E5D77900A64E}" dt="2022-08-02T06:09:16.401" v="0"/>
          <ac:picMkLst>
            <pc:docMk/>
            <pc:sldMk cId="2630856406" sldId="455"/>
            <ac:picMk id="4" creationId="{E7E75F45-D431-464A-AA33-B4B11CEBCE80}"/>
          </ac:picMkLst>
        </pc:picChg>
        <pc:inkChg chg="del">
          <ac:chgData name="정근채" userId="bf3f9740-ba12-4a95-bdcd-7a89d0b0b3a3" providerId="ADAL" clId="{D63FC183-C576-43B2-9AF1-E5D77900A64E}" dt="2022-08-02T06:09:16.401" v="0"/>
          <ac:inkMkLst>
            <pc:docMk/>
            <pc:sldMk cId="2630856406" sldId="455"/>
            <ac:inkMk id="2" creationId="{15B61CB0-E914-43C4-B8EE-D6EA6B8966CD}"/>
          </ac:inkMkLst>
        </pc:inkChg>
      </pc:sldChg>
      <pc:sldChg chg="delSp modTransition modAnim">
        <pc:chgData name="정근채" userId="bf3f9740-ba12-4a95-bdcd-7a89d0b0b3a3" providerId="ADAL" clId="{D63FC183-C576-43B2-9AF1-E5D77900A64E}" dt="2022-08-02T06:09:16.401" v="0"/>
        <pc:sldMkLst>
          <pc:docMk/>
          <pc:sldMk cId="2811813212" sldId="456"/>
        </pc:sldMkLst>
        <pc:picChg chg="del">
          <ac:chgData name="정근채" userId="bf3f9740-ba12-4a95-bdcd-7a89d0b0b3a3" providerId="ADAL" clId="{D63FC183-C576-43B2-9AF1-E5D77900A64E}" dt="2022-08-02T06:09:16.401" v="0"/>
          <ac:picMkLst>
            <pc:docMk/>
            <pc:sldMk cId="2811813212" sldId="456"/>
            <ac:picMk id="4" creationId="{76A88136-3EC9-479A-8E39-32AF5A58E517}"/>
          </ac:picMkLst>
        </pc:picChg>
        <pc:inkChg chg="del">
          <ac:chgData name="정근채" userId="bf3f9740-ba12-4a95-bdcd-7a89d0b0b3a3" providerId="ADAL" clId="{D63FC183-C576-43B2-9AF1-E5D77900A64E}" dt="2022-08-02T06:09:16.401" v="0"/>
          <ac:inkMkLst>
            <pc:docMk/>
            <pc:sldMk cId="2811813212" sldId="456"/>
            <ac:inkMk id="2" creationId="{B0F72D0C-6615-4120-9CBF-F750FF47923A}"/>
          </ac:inkMkLst>
        </pc:inkChg>
      </pc:sldChg>
      <pc:sldChg chg="delSp modTransition modAnim">
        <pc:chgData name="정근채" userId="bf3f9740-ba12-4a95-bdcd-7a89d0b0b3a3" providerId="ADAL" clId="{D63FC183-C576-43B2-9AF1-E5D77900A64E}" dt="2022-08-02T06:09:16.401" v="0"/>
        <pc:sldMkLst>
          <pc:docMk/>
          <pc:sldMk cId="1749309759" sldId="466"/>
        </pc:sldMkLst>
        <pc:picChg chg="del">
          <ac:chgData name="정근채" userId="bf3f9740-ba12-4a95-bdcd-7a89d0b0b3a3" providerId="ADAL" clId="{D63FC183-C576-43B2-9AF1-E5D77900A64E}" dt="2022-08-02T06:09:16.401" v="0"/>
          <ac:picMkLst>
            <pc:docMk/>
            <pc:sldMk cId="1749309759" sldId="466"/>
            <ac:picMk id="23" creationId="{4B1B0E2F-0CBB-4587-B75F-4A37B2350CEF}"/>
          </ac:picMkLst>
        </pc:picChg>
        <pc:inkChg chg="del">
          <ac:chgData name="정근채" userId="bf3f9740-ba12-4a95-bdcd-7a89d0b0b3a3" providerId="ADAL" clId="{D63FC183-C576-43B2-9AF1-E5D77900A64E}" dt="2022-08-02T06:09:16.401" v="0"/>
          <ac:inkMkLst>
            <pc:docMk/>
            <pc:sldMk cId="1749309759" sldId="466"/>
            <ac:inkMk id="21" creationId="{182E2B53-98F3-4124-A912-1C84C99B77ED}"/>
          </ac:inkMkLst>
        </pc:inkChg>
      </pc:sldChg>
      <pc:sldChg chg="delSp modTransition modAnim">
        <pc:chgData name="정근채" userId="bf3f9740-ba12-4a95-bdcd-7a89d0b0b3a3" providerId="ADAL" clId="{D63FC183-C576-43B2-9AF1-E5D77900A64E}" dt="2022-08-02T06:09:16.401" v="0"/>
        <pc:sldMkLst>
          <pc:docMk/>
          <pc:sldMk cId="571111365" sldId="467"/>
        </pc:sldMkLst>
        <pc:picChg chg="del">
          <ac:chgData name="정근채" userId="bf3f9740-ba12-4a95-bdcd-7a89d0b0b3a3" providerId="ADAL" clId="{D63FC183-C576-43B2-9AF1-E5D77900A64E}" dt="2022-08-02T06:09:16.401" v="0"/>
          <ac:picMkLst>
            <pc:docMk/>
            <pc:sldMk cId="571111365" sldId="467"/>
            <ac:picMk id="4" creationId="{58FE5041-5812-4222-BBEF-D9883B017732}"/>
          </ac:picMkLst>
        </pc:picChg>
        <pc:inkChg chg="del">
          <ac:chgData name="정근채" userId="bf3f9740-ba12-4a95-bdcd-7a89d0b0b3a3" providerId="ADAL" clId="{D63FC183-C576-43B2-9AF1-E5D77900A64E}" dt="2022-08-02T06:09:16.401" v="0"/>
          <ac:inkMkLst>
            <pc:docMk/>
            <pc:sldMk cId="571111365" sldId="467"/>
            <ac:inkMk id="2" creationId="{285414E6-DD48-4021-9B1E-A9197C50F13F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264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0B1AADA3-F8E4-44E5-BB90-4067DEA6F4E0}" type="datetimeFigureOut">
              <a:rPr lang="ko-KR" altLang="en-US" smtClean="0"/>
              <a:pPr>
                <a:defRPr/>
              </a:pPr>
              <a:t>2022-08-24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47E2D278-5ED2-45B7-82EE-3DB7CC32A6D1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0514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2D278-5ED2-45B7-82EE-3DB7CC32A6D1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34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  <a:solidFill>
            <a:schemeClr val="tx1"/>
          </a:solidFill>
        </p:spPr>
        <p:txBody>
          <a:bodyPr anchor="ctr"/>
          <a:lstStyle>
            <a:lvl1pPr algn="ctr">
              <a:defRPr sz="18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616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D36CC93-3CDA-4BCE-9D46-A2CE1E0EA0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kshirehathaway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news24.com/image_gisa/200502/138725_01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-5016"/>
            <a:ext cx="6619875" cy="923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en-US" altLang="ko-KR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#11. </a:t>
            </a:r>
            <a:r>
              <a:rPr lang="ko-KR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최소요구수익률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670104" y="3048"/>
            <a:ext cx="2438400" cy="133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2075" indent="-9207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400" b="1" dirty="0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투자프로젝트</a:t>
            </a:r>
          </a:p>
          <a:p>
            <a:pPr eaLnBrk="1" hangingPunct="1"/>
            <a:r>
              <a:rPr lang="en-US" altLang="ko-KR" sz="1400" b="1" dirty="0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MARR</a:t>
            </a:r>
            <a:r>
              <a:rPr lang="ko-KR" altLang="en-US" sz="1400" b="1" dirty="0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의 결정</a:t>
            </a:r>
          </a:p>
        </p:txBody>
      </p:sp>
      <p:pic>
        <p:nvPicPr>
          <p:cNvPr id="96" name="Picture 7" descr="bill_g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14871"/>
          <a:stretch/>
        </p:blipFill>
        <p:spPr bwMode="auto">
          <a:xfrm>
            <a:off x="8744" y="930735"/>
            <a:ext cx="1250887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6" descr="warren_buffett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8"/>
          <a:stretch/>
        </p:blipFill>
        <p:spPr bwMode="auto">
          <a:xfrm>
            <a:off x="8745" y="2291393"/>
            <a:ext cx="1250887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순서도: 처리 92"/>
          <p:cNvSpPr/>
          <p:nvPr/>
        </p:nvSpPr>
        <p:spPr bwMode="auto">
          <a:xfrm>
            <a:off x="2695297" y="105273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4" name="순서도: 처리 93"/>
          <p:cNvSpPr/>
          <p:nvPr/>
        </p:nvSpPr>
        <p:spPr bwMode="auto">
          <a:xfrm>
            <a:off x="3115871" y="105273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경제성분석 입문</a:t>
            </a:r>
          </a:p>
        </p:txBody>
      </p:sp>
      <p:sp>
        <p:nvSpPr>
          <p:cNvPr id="95" name="순서도: 처리 94"/>
          <p:cNvSpPr/>
          <p:nvPr/>
        </p:nvSpPr>
        <p:spPr bwMode="auto">
          <a:xfrm>
            <a:off x="2695297" y="105273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3" name="꺾인 연결선 12"/>
          <p:cNvCxnSpPr>
            <a:stCxn id="84" idx="2"/>
            <a:endCxn id="78" idx="0"/>
          </p:cNvCxnSpPr>
          <p:nvPr/>
        </p:nvCxnSpPr>
        <p:spPr bwMode="auto">
          <a:xfrm rot="16200000" flipH="1">
            <a:off x="3784289" y="2700013"/>
            <a:ext cx="327248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90" name="순서도: 처리 89"/>
          <p:cNvSpPr/>
          <p:nvPr/>
        </p:nvSpPr>
        <p:spPr bwMode="auto">
          <a:xfrm>
            <a:off x="1818513" y="182158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1" name="순서도: 처리 90"/>
          <p:cNvSpPr/>
          <p:nvPr/>
        </p:nvSpPr>
        <p:spPr bwMode="auto">
          <a:xfrm>
            <a:off x="2239087" y="182158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돈의 시간적 가치</a:t>
            </a:r>
          </a:p>
        </p:txBody>
      </p:sp>
      <p:sp>
        <p:nvSpPr>
          <p:cNvPr id="92" name="순서도: 처리 91"/>
          <p:cNvSpPr/>
          <p:nvPr/>
        </p:nvSpPr>
        <p:spPr bwMode="auto">
          <a:xfrm>
            <a:off x="1818513" y="182158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7" name="순서도: 처리 86"/>
          <p:cNvSpPr/>
          <p:nvPr/>
        </p:nvSpPr>
        <p:spPr bwMode="auto">
          <a:xfrm>
            <a:off x="3682006" y="182158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8" name="순서도: 처리 87"/>
          <p:cNvSpPr/>
          <p:nvPr/>
        </p:nvSpPr>
        <p:spPr bwMode="auto">
          <a:xfrm>
            <a:off x="4102580" y="182158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경제적 등가</a:t>
            </a:r>
          </a:p>
        </p:txBody>
      </p:sp>
      <p:sp>
        <p:nvSpPr>
          <p:cNvPr id="89" name="순서도: 처리 88"/>
          <p:cNvSpPr/>
          <p:nvPr/>
        </p:nvSpPr>
        <p:spPr bwMode="auto">
          <a:xfrm>
            <a:off x="3682006" y="182158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6" name="꺾인 연결선 15"/>
          <p:cNvCxnSpPr>
            <a:stCxn id="84" idx="2"/>
            <a:endCxn id="81" idx="0"/>
          </p:cNvCxnSpPr>
          <p:nvPr/>
        </p:nvCxnSpPr>
        <p:spPr bwMode="auto">
          <a:xfrm rot="5400000">
            <a:off x="2852543" y="2754976"/>
            <a:ext cx="327248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84" name="순서도: 처리 83"/>
          <p:cNvSpPr/>
          <p:nvPr/>
        </p:nvSpPr>
        <p:spPr bwMode="auto">
          <a:xfrm>
            <a:off x="2695297" y="259769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5" name="순서도: 처리 84"/>
          <p:cNvSpPr/>
          <p:nvPr/>
        </p:nvSpPr>
        <p:spPr bwMode="auto">
          <a:xfrm>
            <a:off x="3115871" y="259769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이자공식</a:t>
            </a:r>
          </a:p>
        </p:txBody>
      </p:sp>
      <p:sp>
        <p:nvSpPr>
          <p:cNvPr id="86" name="순서도: 처리 85"/>
          <p:cNvSpPr/>
          <p:nvPr/>
        </p:nvSpPr>
        <p:spPr bwMode="auto">
          <a:xfrm>
            <a:off x="2695297" y="259769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순서도: 처리 80"/>
          <p:cNvSpPr/>
          <p:nvPr/>
        </p:nvSpPr>
        <p:spPr bwMode="auto">
          <a:xfrm>
            <a:off x="1818513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순서도: 처리 81"/>
          <p:cNvSpPr/>
          <p:nvPr/>
        </p:nvSpPr>
        <p:spPr bwMode="auto">
          <a:xfrm>
            <a:off x="2239087" y="335699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분석기간과 이자율 적용</a:t>
            </a:r>
          </a:p>
        </p:txBody>
      </p:sp>
      <p:sp>
        <p:nvSpPr>
          <p:cNvPr id="83" name="순서도: 처리 82"/>
          <p:cNvSpPr/>
          <p:nvPr/>
        </p:nvSpPr>
        <p:spPr bwMode="auto">
          <a:xfrm>
            <a:off x="1818513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8" name="순서도: 처리 77"/>
          <p:cNvSpPr/>
          <p:nvPr/>
        </p:nvSpPr>
        <p:spPr bwMode="auto">
          <a:xfrm>
            <a:off x="3682006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9" name="순서도: 처리 78"/>
          <p:cNvSpPr/>
          <p:nvPr/>
        </p:nvSpPr>
        <p:spPr bwMode="auto">
          <a:xfrm>
            <a:off x="4102580" y="335699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투자자금 조달과 대출</a:t>
            </a:r>
          </a:p>
        </p:txBody>
      </p:sp>
      <p:sp>
        <p:nvSpPr>
          <p:cNvPr id="80" name="순서도: 처리 79"/>
          <p:cNvSpPr/>
          <p:nvPr/>
        </p:nvSpPr>
        <p:spPr bwMode="auto">
          <a:xfrm>
            <a:off x="3682006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5" name="순서도: 처리 74"/>
          <p:cNvSpPr/>
          <p:nvPr/>
        </p:nvSpPr>
        <p:spPr bwMode="auto">
          <a:xfrm>
            <a:off x="5582471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6" name="순서도: 처리 75"/>
          <p:cNvSpPr/>
          <p:nvPr/>
        </p:nvSpPr>
        <p:spPr bwMode="auto">
          <a:xfrm>
            <a:off x="6003045" y="335699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인플레이션</a:t>
            </a:r>
          </a:p>
        </p:txBody>
      </p:sp>
      <p:sp>
        <p:nvSpPr>
          <p:cNvPr id="77" name="순서도: 처리 76"/>
          <p:cNvSpPr/>
          <p:nvPr/>
        </p:nvSpPr>
        <p:spPr bwMode="auto">
          <a:xfrm>
            <a:off x="5582471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2" name="순서도: 처리 71"/>
          <p:cNvSpPr/>
          <p:nvPr/>
        </p:nvSpPr>
        <p:spPr bwMode="auto">
          <a:xfrm>
            <a:off x="7445964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3" name="순서도: 처리 72"/>
          <p:cNvSpPr/>
          <p:nvPr/>
        </p:nvSpPr>
        <p:spPr bwMode="auto">
          <a:xfrm>
            <a:off x="7866538" y="335699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기준화폐가치와 명목화폐가치</a:t>
            </a:r>
          </a:p>
        </p:txBody>
      </p:sp>
      <p:sp>
        <p:nvSpPr>
          <p:cNvPr id="74" name="순서도: 처리 73"/>
          <p:cNvSpPr/>
          <p:nvPr/>
        </p:nvSpPr>
        <p:spPr bwMode="auto">
          <a:xfrm>
            <a:off x="7445964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2" name="꺾인 연결선 21"/>
          <p:cNvCxnSpPr>
            <a:stCxn id="93" idx="2"/>
            <a:endCxn id="87" idx="0"/>
          </p:cNvCxnSpPr>
          <p:nvPr/>
        </p:nvCxnSpPr>
        <p:spPr bwMode="auto">
          <a:xfrm rot="16200000" flipH="1">
            <a:off x="3779511" y="1159831"/>
            <a:ext cx="336804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3" name="꺾인 연결선 22"/>
          <p:cNvCxnSpPr>
            <a:stCxn id="93" idx="2"/>
            <a:endCxn id="90" idx="0"/>
          </p:cNvCxnSpPr>
          <p:nvPr/>
        </p:nvCxnSpPr>
        <p:spPr bwMode="auto">
          <a:xfrm rot="5400000">
            <a:off x="2847765" y="1214794"/>
            <a:ext cx="336804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4" name="꺾인 연결선 23"/>
          <p:cNvCxnSpPr>
            <a:stCxn id="90" idx="2"/>
            <a:endCxn id="84" idx="0"/>
          </p:cNvCxnSpPr>
          <p:nvPr/>
        </p:nvCxnSpPr>
        <p:spPr bwMode="auto">
          <a:xfrm rot="16200000" flipH="1">
            <a:off x="2844137" y="1987274"/>
            <a:ext cx="344060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5" name="꺾인 연결선 24"/>
          <p:cNvCxnSpPr>
            <a:stCxn id="87" idx="2"/>
            <a:endCxn id="84" idx="0"/>
          </p:cNvCxnSpPr>
          <p:nvPr/>
        </p:nvCxnSpPr>
        <p:spPr bwMode="auto">
          <a:xfrm rot="5400000">
            <a:off x="3775884" y="1932312"/>
            <a:ext cx="344060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69" name="순서도: 처리 68"/>
          <p:cNvSpPr/>
          <p:nvPr/>
        </p:nvSpPr>
        <p:spPr bwMode="auto">
          <a:xfrm>
            <a:off x="4637652" y="412169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0" name="순서도: 처리 69"/>
          <p:cNvSpPr/>
          <p:nvPr/>
        </p:nvSpPr>
        <p:spPr bwMode="auto">
          <a:xfrm>
            <a:off x="5058226" y="412169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투자프로젝트의 현금흐름</a:t>
            </a:r>
          </a:p>
        </p:txBody>
      </p:sp>
      <p:sp>
        <p:nvSpPr>
          <p:cNvPr id="71" name="순서도: 처리 70"/>
          <p:cNvSpPr/>
          <p:nvPr/>
        </p:nvSpPr>
        <p:spPr bwMode="auto">
          <a:xfrm>
            <a:off x="4637652" y="412169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8" name="순서도: 처리 97"/>
          <p:cNvSpPr/>
          <p:nvPr/>
        </p:nvSpPr>
        <p:spPr bwMode="auto">
          <a:xfrm>
            <a:off x="6952557" y="4121696"/>
            <a:ext cx="1097950" cy="432048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최소요구수익률</a:t>
            </a:r>
          </a:p>
        </p:txBody>
      </p:sp>
      <p:sp>
        <p:nvSpPr>
          <p:cNvPr id="99" name="순서도: 처리 98"/>
          <p:cNvSpPr/>
          <p:nvPr/>
        </p:nvSpPr>
        <p:spPr bwMode="auto">
          <a:xfrm>
            <a:off x="6531983" y="412169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7" name="꺾인 연결선 26"/>
          <p:cNvCxnSpPr>
            <a:stCxn id="75" idx="2"/>
            <a:endCxn id="69" idx="0"/>
          </p:cNvCxnSpPr>
          <p:nvPr/>
        </p:nvCxnSpPr>
        <p:spPr bwMode="auto">
          <a:xfrm rot="5400000">
            <a:off x="5702996" y="3482959"/>
            <a:ext cx="332656" cy="9448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8" name="꺾인 연결선 27"/>
          <p:cNvCxnSpPr>
            <a:stCxn id="78" idx="2"/>
            <a:endCxn id="69" idx="0"/>
          </p:cNvCxnSpPr>
          <p:nvPr/>
        </p:nvCxnSpPr>
        <p:spPr bwMode="auto">
          <a:xfrm rot="16200000" flipH="1">
            <a:off x="4752763" y="3477545"/>
            <a:ext cx="332656" cy="9556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9" name="꺾인 연결선 28"/>
          <p:cNvCxnSpPr>
            <a:stCxn id="81" idx="2"/>
            <a:endCxn id="69" idx="0"/>
          </p:cNvCxnSpPr>
          <p:nvPr/>
        </p:nvCxnSpPr>
        <p:spPr bwMode="auto">
          <a:xfrm rot="16200000" flipH="1">
            <a:off x="3821016" y="2545798"/>
            <a:ext cx="332656" cy="28191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30" name="꺾인 연결선 29"/>
          <p:cNvCxnSpPr>
            <a:stCxn id="72" idx="2"/>
            <a:endCxn id="69" idx="0"/>
          </p:cNvCxnSpPr>
          <p:nvPr/>
        </p:nvCxnSpPr>
        <p:spPr bwMode="auto">
          <a:xfrm rot="5400000">
            <a:off x="6634742" y="2551212"/>
            <a:ext cx="332656" cy="28083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66" name="순서도: 처리 65"/>
          <p:cNvSpPr/>
          <p:nvPr/>
        </p:nvSpPr>
        <p:spPr bwMode="auto">
          <a:xfrm>
            <a:off x="2695297" y="4121697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순서도: 처리 66"/>
          <p:cNvSpPr/>
          <p:nvPr/>
        </p:nvSpPr>
        <p:spPr bwMode="auto">
          <a:xfrm>
            <a:off x="3115871" y="4121697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감가상각과 법인세</a:t>
            </a:r>
          </a:p>
        </p:txBody>
      </p:sp>
      <p:sp>
        <p:nvSpPr>
          <p:cNvPr id="68" name="순서도: 처리 67"/>
          <p:cNvSpPr/>
          <p:nvPr/>
        </p:nvSpPr>
        <p:spPr bwMode="auto">
          <a:xfrm>
            <a:off x="2695297" y="4121697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2" name="직선 화살표 연결선 31"/>
          <p:cNvCxnSpPr>
            <a:stCxn id="67" idx="3"/>
            <a:endCxn id="71" idx="1"/>
          </p:cNvCxnSpPr>
          <p:nvPr/>
        </p:nvCxnSpPr>
        <p:spPr bwMode="auto">
          <a:xfrm flipV="1">
            <a:off x="4213821" y="4337720"/>
            <a:ext cx="423831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63" name="순서도: 처리 62"/>
          <p:cNvSpPr/>
          <p:nvPr/>
        </p:nvSpPr>
        <p:spPr bwMode="auto">
          <a:xfrm>
            <a:off x="1818513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4" name="순서도: 처리 63"/>
          <p:cNvSpPr/>
          <p:nvPr/>
        </p:nvSpPr>
        <p:spPr bwMode="auto">
          <a:xfrm>
            <a:off x="2239087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자본회수기간 분석</a:t>
            </a:r>
          </a:p>
        </p:txBody>
      </p:sp>
      <p:sp>
        <p:nvSpPr>
          <p:cNvPr id="65" name="순서도: 처리 64"/>
          <p:cNvSpPr/>
          <p:nvPr/>
        </p:nvSpPr>
        <p:spPr bwMode="auto">
          <a:xfrm>
            <a:off x="1818513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순서도: 처리 59"/>
          <p:cNvSpPr/>
          <p:nvPr/>
        </p:nvSpPr>
        <p:spPr bwMode="auto">
          <a:xfrm>
            <a:off x="3682006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순서도: 처리 60"/>
          <p:cNvSpPr/>
          <p:nvPr/>
        </p:nvSpPr>
        <p:spPr bwMode="auto">
          <a:xfrm>
            <a:off x="4102580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미래가치 분석</a:t>
            </a:r>
          </a:p>
        </p:txBody>
      </p:sp>
      <p:sp>
        <p:nvSpPr>
          <p:cNvPr id="62" name="순서도: 처리 61"/>
          <p:cNvSpPr/>
          <p:nvPr/>
        </p:nvSpPr>
        <p:spPr bwMode="auto">
          <a:xfrm>
            <a:off x="3682006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순서도: 처리 56"/>
          <p:cNvSpPr/>
          <p:nvPr/>
        </p:nvSpPr>
        <p:spPr bwMode="auto">
          <a:xfrm>
            <a:off x="5582471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순서도: 처리 57"/>
          <p:cNvSpPr/>
          <p:nvPr/>
        </p:nvSpPr>
        <p:spPr bwMode="auto">
          <a:xfrm>
            <a:off x="6003045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수익률 분석</a:t>
            </a:r>
          </a:p>
        </p:txBody>
      </p:sp>
      <p:sp>
        <p:nvSpPr>
          <p:cNvPr id="59" name="순서도: 처리 58"/>
          <p:cNvSpPr/>
          <p:nvPr/>
        </p:nvSpPr>
        <p:spPr bwMode="auto">
          <a:xfrm>
            <a:off x="5582471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16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순서도: 처리 53"/>
          <p:cNvSpPr/>
          <p:nvPr/>
        </p:nvSpPr>
        <p:spPr bwMode="auto">
          <a:xfrm>
            <a:off x="7445964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순서도: 처리 54"/>
          <p:cNvSpPr/>
          <p:nvPr/>
        </p:nvSpPr>
        <p:spPr bwMode="auto">
          <a:xfrm>
            <a:off x="7866538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수익</a:t>
            </a: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비용비율 분석</a:t>
            </a:r>
          </a:p>
        </p:txBody>
      </p:sp>
      <p:sp>
        <p:nvSpPr>
          <p:cNvPr id="56" name="순서도: 처리 55"/>
          <p:cNvSpPr/>
          <p:nvPr/>
        </p:nvSpPr>
        <p:spPr bwMode="auto">
          <a:xfrm>
            <a:off x="7445964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17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순서도: 처리 50"/>
          <p:cNvSpPr/>
          <p:nvPr/>
        </p:nvSpPr>
        <p:spPr bwMode="auto">
          <a:xfrm>
            <a:off x="3682006" y="558924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순서도: 처리 51"/>
          <p:cNvSpPr/>
          <p:nvPr/>
        </p:nvSpPr>
        <p:spPr bwMode="auto">
          <a:xfrm>
            <a:off x="4102580" y="558924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현재가치 분석</a:t>
            </a:r>
          </a:p>
        </p:txBody>
      </p:sp>
      <p:sp>
        <p:nvSpPr>
          <p:cNvPr id="53" name="순서도: 처리 52"/>
          <p:cNvSpPr/>
          <p:nvPr/>
        </p:nvSpPr>
        <p:spPr bwMode="auto">
          <a:xfrm>
            <a:off x="3682006" y="558924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순서도: 처리 47"/>
          <p:cNvSpPr/>
          <p:nvPr/>
        </p:nvSpPr>
        <p:spPr bwMode="auto">
          <a:xfrm>
            <a:off x="3682006" y="630932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순서도: 처리 48"/>
          <p:cNvSpPr/>
          <p:nvPr/>
        </p:nvSpPr>
        <p:spPr bwMode="auto">
          <a:xfrm>
            <a:off x="4102580" y="630932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연간등가 분석</a:t>
            </a:r>
          </a:p>
        </p:txBody>
      </p:sp>
      <p:sp>
        <p:nvSpPr>
          <p:cNvPr id="50" name="순서도: 처리 49"/>
          <p:cNvSpPr/>
          <p:nvPr/>
        </p:nvSpPr>
        <p:spPr bwMode="auto">
          <a:xfrm>
            <a:off x="3682006" y="630932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9" name="꺾인 연결선 38"/>
          <p:cNvCxnSpPr>
            <a:stCxn id="69" idx="2"/>
            <a:endCxn id="63" idx="0"/>
          </p:cNvCxnSpPr>
          <p:nvPr/>
        </p:nvCxnSpPr>
        <p:spPr bwMode="auto">
          <a:xfrm rot="5400000">
            <a:off x="3829637" y="3301883"/>
            <a:ext cx="315416" cy="281913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40" name="꺾인 연결선 39"/>
          <p:cNvCxnSpPr>
            <a:stCxn id="69" idx="2"/>
            <a:endCxn id="60" idx="0"/>
          </p:cNvCxnSpPr>
          <p:nvPr/>
        </p:nvCxnSpPr>
        <p:spPr bwMode="auto">
          <a:xfrm rot="5400000">
            <a:off x="4761383" y="4233629"/>
            <a:ext cx="315416" cy="9556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41" name="꺾인 연결선 40"/>
          <p:cNvCxnSpPr>
            <a:stCxn id="69" idx="2"/>
            <a:endCxn id="57" idx="0"/>
          </p:cNvCxnSpPr>
          <p:nvPr/>
        </p:nvCxnSpPr>
        <p:spPr bwMode="auto">
          <a:xfrm rot="16200000" flipH="1">
            <a:off x="5711615" y="4239042"/>
            <a:ext cx="315416" cy="9448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42" name="꺾인 연결선 41"/>
          <p:cNvCxnSpPr>
            <a:stCxn id="69" idx="2"/>
            <a:endCxn id="54" idx="0"/>
          </p:cNvCxnSpPr>
          <p:nvPr/>
        </p:nvCxnSpPr>
        <p:spPr bwMode="auto">
          <a:xfrm rot="16200000" flipH="1">
            <a:off x="6643362" y="3307296"/>
            <a:ext cx="315416" cy="28083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43" name="직선 연결선 42"/>
          <p:cNvCxnSpPr>
            <a:stCxn id="86" idx="1"/>
          </p:cNvCxnSpPr>
          <p:nvPr/>
        </p:nvCxnSpPr>
        <p:spPr bwMode="auto">
          <a:xfrm flipH="1">
            <a:off x="1619672" y="2813720"/>
            <a:ext cx="10756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직선 연결선 43"/>
          <p:cNvCxnSpPr/>
          <p:nvPr/>
        </p:nvCxnSpPr>
        <p:spPr bwMode="auto">
          <a:xfrm>
            <a:off x="1619672" y="2813720"/>
            <a:ext cx="0" cy="18977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직선 연결선 44"/>
          <p:cNvCxnSpPr/>
          <p:nvPr/>
        </p:nvCxnSpPr>
        <p:spPr bwMode="auto">
          <a:xfrm>
            <a:off x="1619672" y="4711452"/>
            <a:ext cx="11683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직선 연결선 45"/>
          <p:cNvCxnSpPr>
            <a:stCxn id="60" idx="2"/>
          </p:cNvCxnSpPr>
          <p:nvPr/>
        </p:nvCxnSpPr>
        <p:spPr bwMode="auto">
          <a:xfrm>
            <a:off x="4441268" y="530120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7" name="직선 연결선 46"/>
          <p:cNvCxnSpPr>
            <a:stCxn id="51" idx="2"/>
            <a:endCxn id="48" idx="0"/>
          </p:cNvCxnSpPr>
          <p:nvPr/>
        </p:nvCxnSpPr>
        <p:spPr bwMode="auto">
          <a:xfrm>
            <a:off x="4441268" y="602128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05" name="직선 연결선 104"/>
          <p:cNvCxnSpPr/>
          <p:nvPr/>
        </p:nvCxnSpPr>
        <p:spPr bwMode="auto">
          <a:xfrm>
            <a:off x="7308304" y="4553743"/>
            <a:ext cx="0" cy="1577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순서도: 처리 99"/>
          <p:cNvSpPr/>
          <p:nvPr/>
        </p:nvSpPr>
        <p:spPr bwMode="auto">
          <a:xfrm>
            <a:off x="7866538" y="558923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공공사업 프로젝트 평가</a:t>
            </a:r>
          </a:p>
        </p:txBody>
      </p:sp>
      <p:sp>
        <p:nvSpPr>
          <p:cNvPr id="101" name="순서도: 처리 100"/>
          <p:cNvSpPr/>
          <p:nvPr/>
        </p:nvSpPr>
        <p:spPr bwMode="auto">
          <a:xfrm>
            <a:off x="7445964" y="558923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18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2" name="직선 연결선 101"/>
          <p:cNvCxnSpPr/>
          <p:nvPr/>
        </p:nvCxnSpPr>
        <p:spPr bwMode="auto">
          <a:xfrm>
            <a:off x="8244408" y="530120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34995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13"/>
          <p:cNvSpPr>
            <a:spLocks noChangeArrowheads="1"/>
          </p:cNvSpPr>
          <p:nvPr/>
        </p:nvSpPr>
        <p:spPr bwMode="auto">
          <a:xfrm>
            <a:off x="381000" y="3430588"/>
            <a:ext cx="1981200" cy="10668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기업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6858000" y="3429000"/>
            <a:ext cx="1752600" cy="1066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프로젝트</a:t>
            </a:r>
          </a:p>
        </p:txBody>
      </p:sp>
      <p:sp>
        <p:nvSpPr>
          <p:cNvPr id="3077" name="Line 15"/>
          <p:cNvSpPr>
            <a:spLocks noChangeShapeType="1"/>
          </p:cNvSpPr>
          <p:nvPr/>
        </p:nvSpPr>
        <p:spPr bwMode="auto">
          <a:xfrm>
            <a:off x="2743200" y="3659188"/>
            <a:ext cx="3657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latinLnBrk="0" hangingPunct="0"/>
            <a:endParaRPr kumimoji="0" lang="ko-KR" altLang="en-US" dirty="0">
              <a:solidFill>
                <a:srgbClr val="000000"/>
              </a:solidFill>
              <a:effectLst/>
              <a:latin typeface="Tempus Sans ITC" pitchFamily="82" charset="0"/>
              <a:ea typeface="맑은 고딕" panose="020B0503020000020004" pitchFamily="50" charset="-127"/>
            </a:endParaRPr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 flipH="1">
            <a:off x="2667000" y="4192588"/>
            <a:ext cx="3733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latinLnBrk="0" hangingPunct="0"/>
            <a:endParaRPr kumimoji="0" lang="ko-KR" altLang="en-US" dirty="0">
              <a:solidFill>
                <a:srgbClr val="000000"/>
              </a:solidFill>
              <a:effectLst/>
              <a:latin typeface="Tempus Sans ITC" pitchFamily="82" charset="0"/>
              <a:ea typeface="맑은 고딕" panose="020B0503020000020004" pitchFamily="50" charset="-127"/>
            </a:endParaRPr>
          </a:p>
        </p:txBody>
      </p:sp>
      <p:sp>
        <p:nvSpPr>
          <p:cNvPr id="3079" name="Text Box 17"/>
          <p:cNvSpPr txBox="1">
            <a:spLocks noChangeArrowheads="1"/>
          </p:cNvSpPr>
          <p:nvPr/>
        </p:nvSpPr>
        <p:spPr bwMode="auto">
          <a:xfrm>
            <a:off x="4146441" y="312420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800" dirty="0">
                <a:effectLst/>
                <a:latin typeface="HY헤드라인M" pitchFamily="18" charset="-127"/>
                <a:ea typeface="HY헤드라인M" pitchFamily="18" charset="-127"/>
              </a:rPr>
              <a:t>투자</a:t>
            </a:r>
            <a:endParaRPr kumimoji="0" lang="en-US" altLang="ko-KR" sz="1800" dirty="0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80" name="Text Box 18"/>
          <p:cNvSpPr txBox="1">
            <a:spLocks noChangeArrowheads="1"/>
          </p:cNvSpPr>
          <p:nvPr/>
        </p:nvSpPr>
        <p:spPr bwMode="auto">
          <a:xfrm>
            <a:off x="4205178" y="4302125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</a:t>
            </a:r>
            <a:endParaRPr kumimoji="0" lang="en-US" altLang="ko-KR" sz="18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551238" y="152400"/>
            <a:ext cx="20320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투자프로젝트</a:t>
            </a:r>
          </a:p>
        </p:txBody>
      </p:sp>
      <p:pic>
        <p:nvPicPr>
          <p:cNvPr id="3082" name="Picture 27" descr="3620050814_18387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895128" cy="140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직사각형 10"/>
          <p:cNvSpPr>
            <a:spLocks noChangeArrowheads="1"/>
          </p:cNvSpPr>
          <p:nvPr/>
        </p:nvSpPr>
        <p:spPr bwMode="auto">
          <a:xfrm>
            <a:off x="914400" y="4572000"/>
            <a:ext cx="771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MARR</a:t>
            </a:r>
            <a:endParaRPr kumimoji="0" lang="ko-KR" altLang="en-US" sz="1800" dirty="0">
              <a:solidFill>
                <a:srgbClr val="000000"/>
              </a:solidFill>
              <a:effectLst/>
              <a:latin typeface="Tempus Sans ITC" pitchFamily="82" charset="0"/>
              <a:ea typeface="굴림" pitchFamily="50" charset="-127"/>
            </a:endParaRPr>
          </a:p>
        </p:txBody>
      </p:sp>
      <p:sp>
        <p:nvSpPr>
          <p:cNvPr id="3084" name="직사각형 11"/>
          <p:cNvSpPr>
            <a:spLocks noChangeArrowheads="1"/>
          </p:cNvSpPr>
          <p:nvPr/>
        </p:nvSpPr>
        <p:spPr bwMode="auto">
          <a:xfrm>
            <a:off x="7162800" y="4572000"/>
            <a:ext cx="1127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ROR (IRR)</a:t>
            </a:r>
            <a:endParaRPr kumimoji="0" lang="ko-KR" altLang="en-US" sz="1800" dirty="0">
              <a:solidFill>
                <a:srgbClr val="000000"/>
              </a:solidFill>
              <a:effectLst/>
              <a:latin typeface="Tempus Sans ITC" pitchFamily="82" charset="0"/>
              <a:ea typeface="굴림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  <p:sp>
        <p:nvSpPr>
          <p:cNvPr id="13" name="직사각형 11"/>
          <p:cNvSpPr>
            <a:spLocks noChangeArrowheads="1"/>
          </p:cNvSpPr>
          <p:nvPr/>
        </p:nvSpPr>
        <p:spPr bwMode="auto">
          <a:xfrm>
            <a:off x="6425288" y="4972050"/>
            <a:ext cx="26180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0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Rate of Return (Internal Rate of Return)</a:t>
            </a:r>
            <a:endParaRPr kumimoji="0" lang="ko-KR" altLang="en-US" sz="100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직사각형 10"/>
          <p:cNvSpPr>
            <a:spLocks noChangeArrowheads="1"/>
          </p:cNvSpPr>
          <p:nvPr/>
        </p:nvSpPr>
        <p:spPr bwMode="auto">
          <a:xfrm>
            <a:off x="502771" y="5373216"/>
            <a:ext cx="1620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6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최소요구수익률</a:t>
            </a:r>
            <a:endParaRPr kumimoji="0" lang="ko-KR" altLang="en-US" sz="1800" dirty="0">
              <a:solidFill>
                <a:srgbClr val="0000FF"/>
              </a:solidFill>
              <a:effectLst/>
              <a:latin typeface="Tempus Sans ITC" pitchFamily="82" charset="0"/>
              <a:ea typeface="굴림" pitchFamily="50" charset="-127"/>
            </a:endParaRPr>
          </a:p>
        </p:txBody>
      </p:sp>
      <p:sp>
        <p:nvSpPr>
          <p:cNvPr id="15" name="직사각형 10"/>
          <p:cNvSpPr>
            <a:spLocks noChangeArrowheads="1"/>
          </p:cNvSpPr>
          <p:nvPr/>
        </p:nvSpPr>
        <p:spPr bwMode="auto">
          <a:xfrm>
            <a:off x="7069694" y="5373216"/>
            <a:ext cx="1329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6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6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내부</a:t>
            </a:r>
            <a:r>
              <a:rPr kumimoji="0" lang="en-US" altLang="ko-KR" sz="16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16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수익률</a:t>
            </a:r>
            <a:endParaRPr kumimoji="0" lang="ko-KR" altLang="en-US" sz="1800" dirty="0">
              <a:solidFill>
                <a:srgbClr val="0000FF"/>
              </a:solidFill>
              <a:effectLst/>
              <a:latin typeface="Tempus Sans ITC" pitchFamily="82" charset="0"/>
              <a:ea typeface="굴림" pitchFamily="50" charset="-127"/>
            </a:endParaRPr>
          </a:p>
        </p:txBody>
      </p:sp>
      <p:sp>
        <p:nvSpPr>
          <p:cNvPr id="16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155</a:t>
            </a:r>
          </a:p>
        </p:txBody>
      </p:sp>
      <p:sp>
        <p:nvSpPr>
          <p:cNvPr id="17" name="직사각형 11"/>
          <p:cNvSpPr>
            <a:spLocks noChangeArrowheads="1"/>
          </p:cNvSpPr>
          <p:nvPr/>
        </p:nvSpPr>
        <p:spPr bwMode="auto">
          <a:xfrm>
            <a:off x="229766" y="4972050"/>
            <a:ext cx="23070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0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Minimum</a:t>
            </a:r>
            <a:r>
              <a:rPr kumimoji="0" lang="ko-KR" altLang="en-US" sz="10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0" lang="en-US" altLang="ko-KR" sz="10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Attractive Rate of Return</a:t>
            </a:r>
            <a:endParaRPr kumimoji="0" lang="ko-KR" altLang="en-US" sz="100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" name="직사각형 10"/>
          <p:cNvSpPr>
            <a:spLocks noChangeArrowheads="1"/>
          </p:cNvSpPr>
          <p:nvPr/>
        </p:nvSpPr>
        <p:spPr bwMode="auto">
          <a:xfrm>
            <a:off x="2351320" y="1196752"/>
            <a:ext cx="59650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800" dirty="0">
                <a:effectLst/>
                <a:latin typeface="HY헤드라인M" pitchFamily="18" charset="-127"/>
                <a:ea typeface="HY헤드라인M" pitchFamily="18" charset="-127"/>
              </a:rPr>
              <a:t>기업이 보유한 모든 </a:t>
            </a:r>
            <a:r>
              <a:rPr kumimoji="0" lang="ko-KR" altLang="en-US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자금</a:t>
            </a:r>
            <a:r>
              <a:rPr kumimoji="0" lang="ko-KR" altLang="en-US" sz="1800" dirty="0">
                <a:effectLst/>
                <a:latin typeface="HY헤드라인M" pitchFamily="18" charset="-127"/>
                <a:ea typeface="HY헤드라인M" pitchFamily="18" charset="-127"/>
              </a:rPr>
              <a:t>은 </a:t>
            </a:r>
            <a:endParaRPr kumimoji="0" lang="en-US" altLang="ko-KR" sz="18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800" dirty="0">
                <a:effectLst/>
                <a:latin typeface="HY헤드라인M" pitchFamily="18" charset="-127"/>
                <a:ea typeface="HY헤드라인M" pitchFamily="18" charset="-127"/>
              </a:rPr>
              <a:t>오직 </a:t>
            </a:r>
            <a:r>
              <a:rPr kumimoji="0" lang="ko-KR" altLang="en-US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기업의 투자 </a:t>
            </a:r>
            <a:r>
              <a:rPr kumimoji="0"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Pool</a:t>
            </a:r>
            <a:r>
              <a:rPr kumimoji="0" lang="ko-KR" altLang="en-US" sz="1800" dirty="0">
                <a:effectLst/>
                <a:latin typeface="HY헤드라인M" pitchFamily="18" charset="-127"/>
                <a:ea typeface="HY헤드라인M" pitchFamily="18" charset="-127"/>
              </a:rPr>
              <a:t>과 </a:t>
            </a:r>
            <a:r>
              <a:rPr kumimoji="0" lang="ko-KR" altLang="en-US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프로젝트</a:t>
            </a:r>
            <a:r>
              <a:rPr kumimoji="0" lang="ko-KR" altLang="en-US" sz="1800" dirty="0">
                <a:effectLst/>
                <a:latin typeface="HY헤드라인M" pitchFamily="18" charset="-127"/>
                <a:ea typeface="HY헤드라인M" pitchFamily="18" charset="-127"/>
              </a:rPr>
              <a:t>에만 존재한다고 가정</a:t>
            </a:r>
            <a:endParaRPr kumimoji="0" lang="ko-KR" altLang="en-US" sz="2000" dirty="0">
              <a:effectLst/>
              <a:latin typeface="Tempus Sans ITC" pitchFamily="82" charset="0"/>
              <a:ea typeface="굴림" pitchFamily="50" charset="-127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27241" y="5806955"/>
            <a:ext cx="19720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600" dirty="0">
                <a:solidFill>
                  <a:srgbClr val="FF33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투자 </a:t>
            </a:r>
            <a:r>
              <a:rPr kumimoji="0" lang="en-US" altLang="ko-KR" sz="1600" dirty="0">
                <a:solidFill>
                  <a:srgbClr val="FF33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Pool</a:t>
            </a:r>
            <a:r>
              <a:rPr kumimoji="0" lang="ko-KR" altLang="en-US" sz="1600" dirty="0">
                <a:solidFill>
                  <a:srgbClr val="FF33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의 수익률</a:t>
            </a:r>
            <a:endParaRPr kumimoji="0" lang="en-US" altLang="ko-KR" sz="1600" dirty="0">
              <a:solidFill>
                <a:srgbClr val="FF33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786764" y="5806955"/>
            <a:ext cx="18950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600" dirty="0">
                <a:solidFill>
                  <a:srgbClr val="FF33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프로젝트의 수익률</a:t>
            </a:r>
            <a:endParaRPr kumimoji="0" lang="en-US" altLang="ko-KR" sz="1600" dirty="0">
              <a:solidFill>
                <a:srgbClr val="FF33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079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3"/>
          <p:cNvSpPr>
            <a:spLocks noChangeArrowheads="1"/>
          </p:cNvSpPr>
          <p:nvPr/>
        </p:nvSpPr>
        <p:spPr bwMode="auto">
          <a:xfrm>
            <a:off x="2973760" y="4979640"/>
            <a:ext cx="2590800" cy="6096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endParaRPr kumimoji="0" lang="ko-KR" altLang="en-US" sz="1800">
              <a:solidFill>
                <a:srgbClr val="000000"/>
              </a:solidFill>
              <a:effectLst/>
              <a:latin typeface="Tempus Sans ITC" pitchFamily="82" charset="0"/>
              <a:ea typeface="굴림" pitchFamily="50" charset="-127"/>
            </a:endParaRPr>
          </a:p>
        </p:txBody>
      </p:sp>
      <p:sp>
        <p:nvSpPr>
          <p:cNvPr id="4101" name="Oval 4"/>
          <p:cNvSpPr>
            <a:spLocks noChangeArrowheads="1"/>
          </p:cNvSpPr>
          <p:nvPr/>
        </p:nvSpPr>
        <p:spPr bwMode="auto">
          <a:xfrm>
            <a:off x="2745160" y="1268761"/>
            <a:ext cx="2743200" cy="64383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latinLnBrk="0" hangingPunct="0"/>
            <a:endParaRPr kumimoji="0" lang="ko-KR" altLang="en-US">
              <a:solidFill>
                <a:srgbClr val="000000"/>
              </a:solidFill>
              <a:effectLst/>
              <a:latin typeface="Tempus Sans ITC" pitchFamily="82" charset="0"/>
              <a:ea typeface="굴림" pitchFamily="50" charset="-127"/>
            </a:endParaRPr>
          </a:p>
        </p:txBody>
      </p:sp>
      <p:graphicFrame>
        <p:nvGraphicFramePr>
          <p:cNvPr id="113731" name="Group 67"/>
          <p:cNvGraphicFramePr>
            <a:graphicFrameLocks noGrp="1"/>
          </p:cNvGraphicFramePr>
          <p:nvPr/>
        </p:nvGraphicFramePr>
        <p:xfrm>
          <a:off x="5564560" y="1647477"/>
          <a:ext cx="3048000" cy="1463676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기회손실비용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3%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인플레이션 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3%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위험할증 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0%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총 기대수익률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6%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3730" name="Group 66"/>
          <p:cNvGraphicFramePr>
            <a:graphicFrameLocks noGrp="1"/>
          </p:cNvGraphicFramePr>
          <p:nvPr/>
        </p:nvGraphicFramePr>
        <p:xfrm>
          <a:off x="5564560" y="3400077"/>
          <a:ext cx="3048000" cy="1463676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기회손실비용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3%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인플레이션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3%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위험할증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14%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총 기대수익률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20%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457200" y="45720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endParaRPr kumimoji="0" lang="ko-KR" altLang="en-US" sz="2800" b="1">
              <a:solidFill>
                <a:srgbClr val="000000"/>
              </a:solidFill>
              <a:effectLst/>
              <a:ea typeface="굴림" pitchFamily="50" charset="-127"/>
            </a:endParaRPr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685800" y="3048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endParaRPr kumimoji="0" lang="ko-KR" altLang="en-US">
              <a:solidFill>
                <a:srgbClr val="3333CC"/>
              </a:solidFill>
              <a:effectLst/>
              <a:ea typeface="굴림" pitchFamily="50" charset="-127"/>
            </a:endParaRPr>
          </a:p>
        </p:txBody>
      </p:sp>
      <p:sp>
        <p:nvSpPr>
          <p:cNvPr id="4138" name="Text Box 45"/>
          <p:cNvSpPr txBox="1">
            <a:spLocks noChangeArrowheads="1"/>
          </p:cNvSpPr>
          <p:nvPr/>
        </p:nvSpPr>
        <p:spPr bwMode="auto">
          <a:xfrm>
            <a:off x="3659560" y="1401056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국공채</a:t>
            </a:r>
          </a:p>
        </p:txBody>
      </p:sp>
      <p:sp>
        <p:nvSpPr>
          <p:cNvPr id="4139" name="Text Box 46"/>
          <p:cNvSpPr txBox="1">
            <a:spLocks noChangeArrowheads="1"/>
          </p:cNvSpPr>
          <p:nvPr/>
        </p:nvSpPr>
        <p:spPr bwMode="auto">
          <a:xfrm>
            <a:off x="3415085" y="5086002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웰컴투동막골</a:t>
            </a:r>
          </a:p>
        </p:txBody>
      </p:sp>
      <p:sp>
        <p:nvSpPr>
          <p:cNvPr id="4140" name="Line 47"/>
          <p:cNvSpPr>
            <a:spLocks noChangeShapeType="1"/>
          </p:cNvSpPr>
          <p:nvPr/>
        </p:nvSpPr>
        <p:spPr bwMode="auto">
          <a:xfrm rot="17762509">
            <a:off x="4754641" y="4487463"/>
            <a:ext cx="743238" cy="56433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dirty="0">
              <a:solidFill>
                <a:srgbClr val="000000"/>
              </a:solidFill>
              <a:effectLst/>
              <a:latin typeface="Tempus Sans ITC" pitchFamily="82" charset="0"/>
              <a:ea typeface="맑은 고딕" panose="020B0503020000020004" pitchFamily="50" charset="-127"/>
            </a:endParaRPr>
          </a:p>
        </p:txBody>
      </p:sp>
      <p:sp>
        <p:nvSpPr>
          <p:cNvPr id="4141" name="Line 48"/>
          <p:cNvSpPr>
            <a:spLocks noChangeShapeType="1"/>
          </p:cNvSpPr>
          <p:nvPr/>
        </p:nvSpPr>
        <p:spPr bwMode="auto">
          <a:xfrm rot="19706492">
            <a:off x="4898622" y="1735063"/>
            <a:ext cx="439205" cy="846473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latinLnBrk="0" hangingPunct="0"/>
            <a:endParaRPr kumimoji="0" lang="ko-KR" altLang="en-US" dirty="0">
              <a:solidFill>
                <a:srgbClr val="000000"/>
              </a:solidFill>
              <a:effectLst/>
              <a:latin typeface="Tempus Sans ITC" pitchFamily="82" charset="0"/>
              <a:ea typeface="맑은 고딕" panose="020B0503020000020004" pitchFamily="50" charset="-127"/>
            </a:endParaRPr>
          </a:p>
        </p:txBody>
      </p:sp>
      <p:sp>
        <p:nvSpPr>
          <p:cNvPr id="4142" name="Text Box 49"/>
          <p:cNvSpPr txBox="1">
            <a:spLocks noChangeArrowheads="1"/>
          </p:cNvSpPr>
          <p:nvPr/>
        </p:nvSpPr>
        <p:spPr bwMode="auto">
          <a:xfrm>
            <a:off x="4444013" y="2082592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매우</a:t>
            </a:r>
            <a:endParaRPr kumimoji="0" lang="en-US" altLang="ko-KR" sz="18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안전</a:t>
            </a:r>
          </a:p>
        </p:txBody>
      </p:sp>
      <p:sp>
        <p:nvSpPr>
          <p:cNvPr id="4143" name="Text Box 50"/>
          <p:cNvSpPr txBox="1">
            <a:spLocks noChangeArrowheads="1"/>
          </p:cNvSpPr>
          <p:nvPr/>
        </p:nvSpPr>
        <p:spPr bwMode="auto">
          <a:xfrm>
            <a:off x="4493568" y="4060725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매우</a:t>
            </a:r>
            <a:endParaRPr kumimoji="0" lang="en-US" altLang="ko-KR" sz="18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위험</a:t>
            </a:r>
          </a:p>
        </p:txBody>
      </p:sp>
      <p:sp>
        <p:nvSpPr>
          <p:cNvPr id="113715" name="Text Box 51"/>
          <p:cNvSpPr txBox="1">
            <a:spLocks noChangeArrowheads="1"/>
          </p:cNvSpPr>
          <p:nvPr/>
        </p:nvSpPr>
        <p:spPr bwMode="auto">
          <a:xfrm>
            <a:off x="855663" y="152400"/>
            <a:ext cx="7423150" cy="830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최소요구수익률 </a:t>
            </a:r>
            <a:r>
              <a:rPr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MARR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경제성 분석을 위한 할인율</a:t>
            </a:r>
            <a:endParaRPr lang="ko-KR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M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inimum </a:t>
            </a:r>
            <a:r>
              <a:rPr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A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ttractive </a:t>
            </a:r>
            <a:r>
              <a:rPr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R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ate of </a:t>
            </a:r>
            <a:r>
              <a:rPr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R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eturn)</a:t>
            </a:r>
          </a:p>
        </p:txBody>
      </p:sp>
      <p:grpSp>
        <p:nvGrpSpPr>
          <p:cNvPr id="4145" name="그룹 1"/>
          <p:cNvGrpSpPr>
            <a:grpSpLocks/>
          </p:cNvGrpSpPr>
          <p:nvPr/>
        </p:nvGrpSpPr>
        <p:grpSpPr bwMode="auto">
          <a:xfrm>
            <a:off x="611560" y="1760190"/>
            <a:ext cx="3352800" cy="3429000"/>
            <a:chOff x="762000" y="1560513"/>
            <a:chExt cx="3352800" cy="3429000"/>
          </a:xfrm>
        </p:grpSpPr>
        <p:sp>
          <p:nvSpPr>
            <p:cNvPr id="4146" name="Oval 5"/>
            <p:cNvSpPr>
              <a:spLocks noChangeArrowheads="1"/>
            </p:cNvSpPr>
            <p:nvPr/>
          </p:nvSpPr>
          <p:spPr bwMode="auto">
            <a:xfrm>
              <a:off x="762000" y="1560513"/>
              <a:ext cx="3352800" cy="3429000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latinLnBrk="0" hangingPunct="0">
                <a:spcBef>
                  <a:spcPct val="0"/>
                </a:spcBef>
                <a:buFontTx/>
                <a:buNone/>
              </a:pPr>
              <a:endParaRPr kumimoji="0" lang="ko-KR" altLang="en-US" sz="1800">
                <a:solidFill>
                  <a:srgbClr val="000000"/>
                </a:solidFill>
                <a:effectLst/>
                <a:latin typeface="Tempus Sans ITC" pitchFamily="82" charset="0"/>
                <a:ea typeface="굴림" pitchFamily="50" charset="-127"/>
              </a:endParaRPr>
            </a:p>
          </p:txBody>
        </p:sp>
        <p:sp>
          <p:nvSpPr>
            <p:cNvPr id="4147" name="Oval 42"/>
            <p:cNvSpPr>
              <a:spLocks noChangeArrowheads="1"/>
            </p:cNvSpPr>
            <p:nvPr/>
          </p:nvSpPr>
          <p:spPr bwMode="auto">
            <a:xfrm>
              <a:off x="1591944" y="1590675"/>
              <a:ext cx="1600200" cy="1524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kumimoji="0" lang="ko-KR" altLang="en-US" sz="180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기회손실비용</a:t>
              </a:r>
              <a:endPara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148" name="Oval 43"/>
            <p:cNvSpPr>
              <a:spLocks noChangeArrowheads="1"/>
            </p:cNvSpPr>
            <p:nvPr/>
          </p:nvSpPr>
          <p:spPr bwMode="auto">
            <a:xfrm>
              <a:off x="885825" y="2962275"/>
              <a:ext cx="1600200" cy="1524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kumimoji="0" lang="ko-KR" altLang="en-US" sz="1800" dirty="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인플레이션</a:t>
              </a:r>
            </a:p>
          </p:txBody>
        </p:sp>
        <p:sp>
          <p:nvSpPr>
            <p:cNvPr id="4149" name="Oval 44"/>
            <p:cNvSpPr>
              <a:spLocks noChangeArrowheads="1"/>
            </p:cNvSpPr>
            <p:nvPr/>
          </p:nvSpPr>
          <p:spPr bwMode="auto">
            <a:xfrm>
              <a:off x="2496185" y="2865755"/>
              <a:ext cx="1524000" cy="1524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kumimoji="0" lang="ko-KR" altLang="en-US" sz="1800" dirty="0" err="1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위험할증</a:t>
              </a:r>
              <a:endPara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150" name="직사각형 10"/>
            <p:cNvSpPr>
              <a:spLocks noChangeArrowheads="1"/>
            </p:cNvSpPr>
            <p:nvPr/>
          </p:nvSpPr>
          <p:spPr bwMode="auto">
            <a:xfrm>
              <a:off x="838201" y="2590801"/>
              <a:ext cx="7713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latinLnBrk="0" hangingPunct="0">
                <a:spcBef>
                  <a:spcPct val="0"/>
                </a:spcBef>
                <a:buFontTx/>
                <a:buNone/>
              </a:pPr>
              <a:r>
                <a:rPr kumimoji="0" lang="en-US" altLang="ko-KR" sz="180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MARR</a:t>
              </a:r>
              <a:endParaRPr kumimoji="0" lang="ko-KR" altLang="en-US" sz="1800">
                <a:solidFill>
                  <a:srgbClr val="000000"/>
                </a:solidFill>
                <a:effectLst/>
                <a:latin typeface="Tempus Sans ITC" pitchFamily="82" charset="0"/>
                <a:ea typeface="굴림" pitchFamily="50" charset="-127"/>
              </a:endParaRP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  <p:sp>
        <p:nvSpPr>
          <p:cNvPr id="23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166</a:t>
            </a:r>
          </a:p>
        </p:txBody>
      </p:sp>
      <p:sp>
        <p:nvSpPr>
          <p:cNvPr id="24" name="직사각형 10"/>
          <p:cNvSpPr>
            <a:spLocks noChangeArrowheads="1"/>
          </p:cNvSpPr>
          <p:nvPr/>
        </p:nvSpPr>
        <p:spPr bwMode="auto">
          <a:xfrm>
            <a:off x="855663" y="6104329"/>
            <a:ext cx="46666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2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MARR: </a:t>
            </a:r>
            <a:r>
              <a:rPr kumimoji="0" lang="ko-KR" altLang="en-US" sz="12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의사결정자가 느끼는 돈의 시간적 가치를 대변하는 이자율</a:t>
            </a:r>
            <a:endParaRPr kumimoji="0" lang="ko-KR" altLang="en-US" sz="1400" dirty="0">
              <a:solidFill>
                <a:srgbClr val="000000"/>
              </a:solidFill>
              <a:effectLst/>
              <a:latin typeface="Tempus Sans ITC" pitchFamily="82" charset="0"/>
              <a:ea typeface="굴림" pitchFamily="50" charset="-127"/>
            </a:endParaRPr>
          </a:p>
        </p:txBody>
      </p:sp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30206DEE-7256-9765-7479-BCFCFE3C34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4208" y="5217331"/>
          <a:ext cx="2166392" cy="162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사진" r:id="rId3" imgW="9752381" imgH="7314286" progId="MSPhotoEd.3">
                  <p:embed/>
                </p:oleObj>
              </mc:Choice>
              <mc:Fallback>
                <p:oleObj name="Photo Editor 사진" r:id="rId3" imgW="9752381" imgH="7314286" progId="MSPhotoEd.3">
                  <p:embed/>
                  <p:pic>
                    <p:nvPicPr>
                      <p:cNvPr id="40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217331"/>
                        <a:ext cx="2166392" cy="1624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38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285750" y="1431925"/>
            <a:ext cx="3905250" cy="314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국공채에 대한 투자자</a:t>
            </a:r>
          </a:p>
          <a:p>
            <a:pPr eaLnBrk="0" latinLnBrk="0" hangingPunct="0">
              <a:spcBef>
                <a:spcPct val="0"/>
              </a:spcBef>
              <a:buFontTx/>
              <a:buNone/>
            </a:pPr>
            <a:endParaRPr kumimoji="0" lang="en-US" altLang="ko-KR" sz="20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MARR = 6%</a:t>
            </a:r>
          </a:p>
          <a:p>
            <a:pPr eaLnBrk="0" latinLnBrk="0" hangingPunct="0">
              <a:spcBef>
                <a:spcPct val="0"/>
              </a:spcBef>
              <a:buFontTx/>
              <a:buNone/>
            </a:pPr>
            <a:endParaRPr kumimoji="0" lang="ko-KR" altLang="en-US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후에 발생할 것으로 예상되는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106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원과 현재 시점의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100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원을 동등하게 평가</a:t>
            </a:r>
          </a:p>
          <a:p>
            <a:pPr eaLnBrk="0" latinLnBrk="0" hangingPunct="0">
              <a:spcBef>
                <a:spcPct val="0"/>
              </a:spcBef>
              <a:buFontTx/>
              <a:buNone/>
            </a:pPr>
            <a:endParaRPr kumimoji="0" lang="ko-KR" altLang="en-US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현재의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100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1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후의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106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0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경제적등가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4933950" y="1431925"/>
            <a:ext cx="3905250" cy="314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20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웰컴투동막골에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대한 투자자</a:t>
            </a:r>
          </a:p>
          <a:p>
            <a:pPr eaLnBrk="0" latinLnBrk="0" hangingPunct="0">
              <a:spcBef>
                <a:spcPct val="0"/>
              </a:spcBef>
              <a:buFontTx/>
              <a:buNone/>
            </a:pPr>
            <a:endParaRPr kumimoji="0" lang="en-US" altLang="ko-KR" sz="20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MARR = 20%</a:t>
            </a:r>
          </a:p>
          <a:p>
            <a:pPr eaLnBrk="0" latinLnBrk="0" hangingPunct="0">
              <a:spcBef>
                <a:spcPct val="0"/>
              </a:spcBef>
              <a:buFontTx/>
              <a:buNone/>
            </a:pPr>
            <a:endParaRPr kumimoji="0" lang="ko-KR" altLang="en-US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후에 발생할 것으로 예상되는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120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원과 현재 시점의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100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원을 동등하게 평가</a:t>
            </a:r>
          </a:p>
          <a:p>
            <a:pPr eaLnBrk="0" latinLnBrk="0" hangingPunct="0">
              <a:spcBef>
                <a:spcPct val="0"/>
              </a:spcBef>
              <a:buFontTx/>
              <a:buNone/>
            </a:pPr>
            <a:endParaRPr kumimoji="0" lang="ko-KR" altLang="en-US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현재의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100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1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후의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120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0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경제적등가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2914650" y="152400"/>
            <a:ext cx="33051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MARR</a:t>
            </a: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 다른 의사결정</a:t>
            </a: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2286000" y="5410200"/>
            <a:ext cx="4953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웰컴투</a:t>
            </a:r>
            <a:r>
              <a:rPr kumimoji="0" lang="en-US" altLang="ko-KR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동막골</a:t>
            </a:r>
            <a:r>
              <a:rPr kumimoji="0" lang="ko-KR" altLang="en-US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제작 프로젝트에서 </a:t>
            </a:r>
            <a:r>
              <a:rPr kumimoji="0" lang="en-US" altLang="ko-KR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KTF </a:t>
            </a:r>
            <a:r>
              <a:rPr kumimoji="0" lang="ko-KR" altLang="en-US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고객은 요금 투자 30억원과 현금 투자 5억원 등 35억원을, </a:t>
            </a:r>
            <a:r>
              <a:rPr kumimoji="0" lang="en-US" altLang="ko-KR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KTF</a:t>
            </a:r>
            <a:r>
              <a:rPr kumimoji="0" lang="ko-KR" altLang="en-US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는 5억원을 각각 투자하게 된다. 영화 흥행에서 손실이 발생할 경우, </a:t>
            </a:r>
            <a:r>
              <a:rPr kumimoji="0" lang="ko-KR" altLang="en-US" sz="1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쇼박스가</a:t>
            </a:r>
            <a:r>
              <a:rPr kumimoji="0" lang="ko-KR" altLang="en-US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고객 출자금의 70%를 보장한다. 이미 50% 이상의 </a:t>
            </a:r>
            <a:r>
              <a:rPr kumimoji="0" lang="ko-KR" altLang="en-US" sz="1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수익율을</a:t>
            </a:r>
            <a:r>
              <a:rPr kumimoji="0" lang="ko-KR" altLang="en-US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기록하고 있다. 관객이 1천만을 넘는 순간, 이들의 </a:t>
            </a:r>
            <a:r>
              <a:rPr kumimoji="0" lang="ko-KR" altLang="en-US" sz="1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수익율은</a:t>
            </a:r>
            <a:r>
              <a:rPr kumimoji="0" lang="ko-KR" altLang="en-US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129%를 넘어선다</a:t>
            </a:r>
            <a:r>
              <a:rPr kumimoji="0" lang="en-US" altLang="ko-KR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 (</a:t>
            </a:r>
            <a:r>
              <a:rPr kumimoji="0" lang="en-US" altLang="ko-KR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kumimoji="0" lang="ko-KR" altLang="en-US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관객수</a:t>
            </a:r>
            <a:r>
              <a:rPr kumimoji="0" lang="en-US" altLang="ko-KR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6,436,900</a:t>
            </a:r>
            <a:r>
              <a:rPr kumimoji="0" lang="ko-KR" altLang="en-US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명 </a:t>
            </a:r>
            <a:r>
              <a:rPr kumimoji="0" lang="en-US" altLang="ko-KR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: 83%)</a:t>
            </a:r>
            <a:r>
              <a:rPr kumimoji="0" lang="ko-KR" altLang="en-US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pic>
        <p:nvPicPr>
          <p:cNvPr id="5127" name="Picture 10" descr="138725_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387975"/>
            <a:ext cx="21717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000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2237112" y="152400"/>
            <a:ext cx="466025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최소요구수익률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MARR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선택 영향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457200" y="1143000"/>
            <a:ext cx="82296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09625" indent="-3524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위험할증이 커져서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MARR</a:t>
            </a:r>
            <a:r>
              <a:rPr kumimoji="0" lang="ko-KR" altLang="en-US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</a:t>
            </a:r>
            <a:r>
              <a:rPr kumimoji="0" lang="en-US" altLang="ko-KR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커진다는 것은</a:t>
            </a:r>
            <a:r>
              <a:rPr kumimoji="0" lang="en-US" altLang="ko-KR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0" lang="ko-KR" altLang="en-US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미래에 발생할 수익에 대한 위험성이나 불확실성이 </a:t>
            </a:r>
            <a:r>
              <a:rPr kumimoji="0" lang="ko-KR" altLang="en-US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크기 때문에</a:t>
            </a:r>
            <a:r>
              <a:rPr kumimoji="0" lang="en-US" altLang="ko-KR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미래에 발생할 </a:t>
            </a:r>
            <a:r>
              <a:rPr kumimoji="0" lang="ko-KR" altLang="en-US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수익을 </a:t>
            </a:r>
            <a:r>
              <a:rPr kumimoji="0" lang="ko-KR" altLang="en-US" sz="20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과소평가</a:t>
            </a:r>
            <a:r>
              <a:rPr kumimoji="0" lang="ko-KR" altLang="en-US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한다는 의미다</a:t>
            </a:r>
            <a:r>
              <a:rPr kumimoji="0" lang="en-US" altLang="ko-KR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 </a:t>
            </a:r>
            <a:endParaRPr kumimoji="0"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위험할증이 작아져서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MARR</a:t>
            </a:r>
            <a:r>
              <a:rPr kumimoji="0" lang="ko-KR" altLang="en-US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</a:t>
            </a:r>
            <a:r>
              <a:rPr kumimoji="0" lang="en-US" altLang="ko-KR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작아진다는 것은</a:t>
            </a:r>
            <a:r>
              <a:rPr kumimoji="0" lang="en-US" altLang="ko-KR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0" lang="ko-KR" altLang="en-US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미래에 발생할 수익에 대한 위험성이나 불확실성이 </a:t>
            </a:r>
            <a:r>
              <a:rPr kumimoji="0" lang="ko-KR" altLang="en-US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작기 때문에</a:t>
            </a:r>
            <a:r>
              <a:rPr kumimoji="0" lang="en-US" altLang="ko-KR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미래에 발생할 </a:t>
            </a:r>
            <a:r>
              <a:rPr kumimoji="0" lang="ko-KR" altLang="en-US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수익을 </a:t>
            </a:r>
            <a:r>
              <a:rPr kumimoji="0" lang="ko-KR" altLang="en-US" sz="20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과대평가</a:t>
            </a:r>
            <a:r>
              <a:rPr kumimoji="0" lang="ko-KR" altLang="en-US" sz="2000">
                <a:effectLst/>
                <a:latin typeface="HY헤드라인M" pitchFamily="18" charset="-127"/>
                <a:ea typeface="HY헤드라인M" pitchFamily="18" charset="-127"/>
              </a:rPr>
              <a:t>한다는 의미다</a:t>
            </a:r>
            <a:r>
              <a:rPr kumimoji="0" lang="en-US" altLang="ko-KR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 </a:t>
            </a:r>
            <a:endParaRPr kumimoji="0"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endParaRPr kumimoji="0"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위험할증 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 </a:t>
            </a:r>
            <a:r>
              <a:rPr kumimoji="0"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 </a:t>
            </a:r>
            <a:r>
              <a:rPr kumimoji="0"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MARR 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 </a:t>
            </a:r>
            <a:r>
              <a:rPr kumimoji="0"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미래의</a:t>
            </a:r>
            <a:r>
              <a:rPr kumimoji="0"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수익을 작게 평가 </a:t>
            </a:r>
            <a:r>
              <a:rPr kumimoji="0"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경제성</a:t>
            </a:r>
            <a:r>
              <a:rPr kumimoji="0"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</a:t>
            </a:r>
            <a:endParaRPr kumimoji="0" lang="en-US" altLang="ko-KR" sz="20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  <a:sym typeface="Wingdings 3" pitchFamily="18" charset="2"/>
            </a:endParaRP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위험할증 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 </a:t>
            </a:r>
            <a:r>
              <a:rPr kumimoji="0" lang="en-US" altLang="ko-KR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MARR 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 </a:t>
            </a:r>
            <a:r>
              <a:rPr kumimoji="0" lang="en-US" altLang="ko-KR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미래의</a:t>
            </a:r>
            <a:r>
              <a:rPr kumimoji="0" lang="en-US" altLang="ko-KR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수익을 크게 평가 </a:t>
            </a:r>
            <a:r>
              <a:rPr kumimoji="0" lang="en-US" altLang="ko-KR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경제성</a:t>
            </a:r>
            <a:r>
              <a:rPr kumimoji="0" lang="en-US" altLang="ko-KR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</a:t>
            </a:r>
            <a:endParaRPr kumimoji="0" lang="en-US" altLang="ko-KR" sz="200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  <a:sym typeface="Wingdings 3" pitchFamily="18" charset="2"/>
            </a:endParaRP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endParaRPr kumimoji="0" lang="en-US" altLang="ko-KR" sz="20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  <a:sym typeface="Wingdings 3" pitchFamily="18" charset="2"/>
            </a:endParaRP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위험성이 큰 프로젝트라면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...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위험할증 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 </a:t>
            </a:r>
            <a:r>
              <a:rPr kumimoji="0"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 </a:t>
            </a:r>
            <a:r>
              <a:rPr kumimoji="0"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MARR 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 </a:t>
            </a:r>
            <a:endParaRPr kumimoji="0"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  <a:sym typeface="Wingdings 3" pitchFamily="18" charset="2"/>
            </a:endParaRP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위험성이 작은 프로젝트라면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...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위험할증 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 </a:t>
            </a:r>
            <a:r>
              <a:rPr kumimoji="0" lang="en-US" altLang="ko-KR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MARR 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 </a:t>
            </a:r>
            <a:endParaRPr kumimoji="0" lang="en-US" altLang="ko-KR" sz="200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  <a:sym typeface="Wingdings 3" pitchFamily="18" charset="2"/>
            </a:endParaRP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endParaRPr kumimoji="0"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  <a:sym typeface="Wingdings 3" pitchFamily="18" charset="2"/>
            </a:endParaRP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endParaRPr kumimoji="0"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  <a:sym typeface="Wingdings 3" pitchFamily="18" charset="2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3085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27276" y="843911"/>
            <a:ext cx="6629100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09625" indent="-3524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MARR </a:t>
            </a:r>
            <a:r>
              <a:rPr kumimoji="0" lang="ko-KR" altLang="en-US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 </a:t>
            </a:r>
            <a:r>
              <a:rPr kumimoji="0"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kumimoji="0" lang="ko-KR" altLang="en-US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미래의</a:t>
            </a:r>
            <a:r>
              <a:rPr kumimoji="0"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kumimoji="0" lang="ko-KR" altLang="en-US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수익을 작게 평가 </a:t>
            </a:r>
            <a:r>
              <a:rPr kumimoji="0"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kumimoji="0" lang="ko-KR" altLang="en-US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경제성</a:t>
            </a:r>
            <a:r>
              <a:rPr kumimoji="0"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kumimoji="0" lang="ko-KR" altLang="en-US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</a:t>
            </a:r>
            <a:endParaRPr kumimoji="0" lang="en-US" altLang="ko-KR" sz="18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  <a:sym typeface="Wingdings 3" pitchFamily="18" charset="2"/>
            </a:endParaRP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MARR </a:t>
            </a:r>
            <a:r>
              <a:rPr kumimoji="0"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 </a:t>
            </a:r>
            <a:r>
              <a:rPr kumimoji="0"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kumimoji="0"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미래의</a:t>
            </a:r>
            <a:r>
              <a:rPr kumimoji="0"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kumimoji="0"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수익을 크게 평가 </a:t>
            </a:r>
            <a:r>
              <a:rPr kumimoji="0"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kumimoji="0"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경제성</a:t>
            </a:r>
            <a:r>
              <a:rPr kumimoji="0"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kumimoji="0"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</a:t>
            </a:r>
            <a:endParaRPr kumimoji="0" lang="en-US" altLang="ko-KR" sz="18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  <a:sym typeface="Wingdings 3" pitchFamily="18" charset="2"/>
            </a:endParaRP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비용과 수익의 </a:t>
            </a:r>
            <a:r>
              <a:rPr kumimoji="0" lang="ko-KR" altLang="en-US" sz="18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비교시점을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 현재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(0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년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)</a:t>
            </a:r>
            <a:r>
              <a: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으로 하면</a:t>
            </a: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,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37112" y="152400"/>
            <a:ext cx="466025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최소요구수익률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MARR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선택 영향</a:t>
            </a:r>
          </a:p>
        </p:txBody>
      </p:sp>
      <p:cxnSp>
        <p:nvCxnSpPr>
          <p:cNvPr id="5" name="직선 연결선 2"/>
          <p:cNvCxnSpPr>
            <a:cxnSpLocks noChangeShapeType="1"/>
          </p:cNvCxnSpPr>
          <p:nvPr/>
        </p:nvCxnSpPr>
        <p:spPr bwMode="auto">
          <a:xfrm>
            <a:off x="525217" y="4896183"/>
            <a:ext cx="36779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직선 연결선 4"/>
          <p:cNvCxnSpPr>
            <a:cxnSpLocks noChangeShapeType="1"/>
          </p:cNvCxnSpPr>
          <p:nvPr/>
        </p:nvCxnSpPr>
        <p:spPr bwMode="auto">
          <a:xfrm>
            <a:off x="525217" y="4801992"/>
            <a:ext cx="0" cy="18838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직선 연결선 18"/>
          <p:cNvCxnSpPr>
            <a:cxnSpLocks noChangeShapeType="1"/>
          </p:cNvCxnSpPr>
          <p:nvPr/>
        </p:nvCxnSpPr>
        <p:spPr bwMode="auto">
          <a:xfrm>
            <a:off x="1109025" y="4801992"/>
            <a:ext cx="0" cy="18838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직선 연결선 19"/>
          <p:cNvCxnSpPr>
            <a:cxnSpLocks noChangeShapeType="1"/>
          </p:cNvCxnSpPr>
          <p:nvPr/>
        </p:nvCxnSpPr>
        <p:spPr bwMode="auto">
          <a:xfrm>
            <a:off x="1692832" y="4801992"/>
            <a:ext cx="0" cy="18838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직선 연결선 20"/>
          <p:cNvCxnSpPr>
            <a:cxnSpLocks noChangeShapeType="1"/>
          </p:cNvCxnSpPr>
          <p:nvPr/>
        </p:nvCxnSpPr>
        <p:spPr bwMode="auto">
          <a:xfrm>
            <a:off x="2276640" y="4801992"/>
            <a:ext cx="0" cy="18838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직선 연결선 21"/>
          <p:cNvCxnSpPr>
            <a:cxnSpLocks noChangeShapeType="1"/>
          </p:cNvCxnSpPr>
          <p:nvPr/>
        </p:nvCxnSpPr>
        <p:spPr bwMode="auto">
          <a:xfrm>
            <a:off x="2860448" y="4801992"/>
            <a:ext cx="0" cy="18838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직선 연결선 22"/>
          <p:cNvCxnSpPr>
            <a:cxnSpLocks noChangeShapeType="1"/>
          </p:cNvCxnSpPr>
          <p:nvPr/>
        </p:nvCxnSpPr>
        <p:spPr bwMode="auto">
          <a:xfrm>
            <a:off x="3444255" y="4801992"/>
            <a:ext cx="0" cy="18838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직선 연결선 23"/>
          <p:cNvCxnSpPr>
            <a:cxnSpLocks noChangeShapeType="1"/>
          </p:cNvCxnSpPr>
          <p:nvPr/>
        </p:nvCxnSpPr>
        <p:spPr bwMode="auto">
          <a:xfrm>
            <a:off x="4028063" y="4801992"/>
            <a:ext cx="0" cy="18838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71018" y="4990373"/>
            <a:ext cx="206765" cy="1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0</a:t>
            </a:r>
            <a:endParaRPr kumimoji="0" lang="ko-KR" altLang="en-US" sz="120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1005643" y="4990373"/>
            <a:ext cx="205549" cy="1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ko-KR" altLang="en-US" sz="120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1589450" y="4990373"/>
            <a:ext cx="205549" cy="1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20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2173258" y="4990373"/>
            <a:ext cx="205549" cy="1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20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30"/>
          <p:cNvSpPr txBox="1">
            <a:spLocks noChangeArrowheads="1"/>
          </p:cNvSpPr>
          <p:nvPr/>
        </p:nvSpPr>
        <p:spPr bwMode="auto">
          <a:xfrm>
            <a:off x="2757065" y="4990373"/>
            <a:ext cx="205549" cy="1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ko-KR" altLang="en-US" sz="120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3340873" y="4990373"/>
            <a:ext cx="205549" cy="1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5</a:t>
            </a:r>
            <a:endParaRPr kumimoji="0" lang="ko-KR" altLang="en-US" sz="120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32"/>
          <p:cNvSpPr txBox="1">
            <a:spLocks noChangeArrowheads="1"/>
          </p:cNvSpPr>
          <p:nvPr/>
        </p:nvSpPr>
        <p:spPr bwMode="auto">
          <a:xfrm>
            <a:off x="3924681" y="4990373"/>
            <a:ext cx="205549" cy="1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6</a:t>
            </a:r>
            <a:endParaRPr kumimoji="0" lang="ko-KR" altLang="en-US" sz="120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0" name="직선 화살표 연결선 10"/>
          <p:cNvCxnSpPr>
            <a:cxnSpLocks noChangeShapeType="1"/>
          </p:cNvCxnSpPr>
          <p:nvPr/>
        </p:nvCxnSpPr>
        <p:spPr bwMode="auto">
          <a:xfrm>
            <a:off x="525217" y="4896183"/>
            <a:ext cx="0" cy="148514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직선 화살표 연결선 13"/>
          <p:cNvCxnSpPr>
            <a:cxnSpLocks noChangeShapeType="1"/>
          </p:cNvCxnSpPr>
          <p:nvPr/>
        </p:nvCxnSpPr>
        <p:spPr bwMode="auto">
          <a:xfrm flipV="1">
            <a:off x="1109025" y="4566515"/>
            <a:ext cx="0" cy="329667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직선 화살표 연결선 42"/>
          <p:cNvCxnSpPr>
            <a:cxnSpLocks noChangeShapeType="1"/>
          </p:cNvCxnSpPr>
          <p:nvPr/>
        </p:nvCxnSpPr>
        <p:spPr bwMode="auto">
          <a:xfrm flipV="1">
            <a:off x="1692832" y="4461531"/>
            <a:ext cx="0" cy="434651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직선 화살표 연결선 45"/>
          <p:cNvCxnSpPr>
            <a:cxnSpLocks noChangeShapeType="1"/>
          </p:cNvCxnSpPr>
          <p:nvPr/>
        </p:nvCxnSpPr>
        <p:spPr bwMode="auto">
          <a:xfrm flipV="1">
            <a:off x="2276640" y="4293755"/>
            <a:ext cx="0" cy="602428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직선 화살표 연결선 48"/>
          <p:cNvCxnSpPr>
            <a:cxnSpLocks noChangeShapeType="1"/>
          </p:cNvCxnSpPr>
          <p:nvPr/>
        </p:nvCxnSpPr>
        <p:spPr bwMode="auto">
          <a:xfrm flipV="1">
            <a:off x="2860448" y="4105373"/>
            <a:ext cx="0" cy="790809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직선 화살표 연결선 52"/>
          <p:cNvCxnSpPr>
            <a:cxnSpLocks noChangeShapeType="1"/>
          </p:cNvCxnSpPr>
          <p:nvPr/>
        </p:nvCxnSpPr>
        <p:spPr bwMode="auto">
          <a:xfrm flipV="1">
            <a:off x="3452769" y="4105373"/>
            <a:ext cx="0" cy="790809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직선 화살표 연결선 54"/>
          <p:cNvCxnSpPr>
            <a:cxnSpLocks noChangeShapeType="1"/>
          </p:cNvCxnSpPr>
          <p:nvPr/>
        </p:nvCxnSpPr>
        <p:spPr bwMode="auto">
          <a:xfrm flipV="1">
            <a:off x="4028063" y="4293755"/>
            <a:ext cx="0" cy="602428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직선 화살표 연결선 52"/>
          <p:cNvCxnSpPr>
            <a:cxnSpLocks noChangeShapeType="1"/>
          </p:cNvCxnSpPr>
          <p:nvPr/>
        </p:nvCxnSpPr>
        <p:spPr bwMode="auto">
          <a:xfrm flipV="1">
            <a:off x="526689" y="3470981"/>
            <a:ext cx="0" cy="1415794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자유형 65"/>
          <p:cNvSpPr/>
          <p:nvPr/>
        </p:nvSpPr>
        <p:spPr bwMode="auto">
          <a:xfrm>
            <a:off x="540326" y="4566515"/>
            <a:ext cx="565735" cy="333670"/>
          </a:xfrm>
          <a:custGeom>
            <a:avLst/>
            <a:gdLst>
              <a:gd name="connsiteX0" fmla="*/ 565266 w 565266"/>
              <a:gd name="connsiteY0" fmla="*/ 0 h 423949"/>
              <a:gd name="connsiteX1" fmla="*/ 315884 w 565266"/>
              <a:gd name="connsiteY1" fmla="*/ 74814 h 423949"/>
              <a:gd name="connsiteX2" fmla="*/ 0 w 565266"/>
              <a:gd name="connsiteY2" fmla="*/ 423949 h 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266" h="423949">
                <a:moveTo>
                  <a:pt x="565266" y="0"/>
                </a:moveTo>
                <a:cubicBezTo>
                  <a:pt x="487680" y="2078"/>
                  <a:pt x="410095" y="4156"/>
                  <a:pt x="315884" y="74814"/>
                </a:cubicBezTo>
                <a:cubicBezTo>
                  <a:pt x="221673" y="145472"/>
                  <a:pt x="110836" y="284710"/>
                  <a:pt x="0" y="423949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자유형 66"/>
          <p:cNvSpPr/>
          <p:nvPr/>
        </p:nvSpPr>
        <p:spPr bwMode="auto">
          <a:xfrm>
            <a:off x="515389" y="4301150"/>
            <a:ext cx="1180407" cy="592330"/>
          </a:xfrm>
          <a:custGeom>
            <a:avLst/>
            <a:gdLst>
              <a:gd name="connsiteX0" fmla="*/ 1180407 w 1180407"/>
              <a:gd name="connsiteY0" fmla="*/ 210567 h 734269"/>
              <a:gd name="connsiteX1" fmla="*/ 689956 w 1180407"/>
              <a:gd name="connsiteY1" fmla="*/ 27687 h 734269"/>
              <a:gd name="connsiteX2" fmla="*/ 0 w 1180407"/>
              <a:gd name="connsiteY2" fmla="*/ 734269 h 73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407" h="734269">
                <a:moveTo>
                  <a:pt x="1180407" y="210567"/>
                </a:moveTo>
                <a:cubicBezTo>
                  <a:pt x="1033548" y="75485"/>
                  <a:pt x="886690" y="-59597"/>
                  <a:pt x="689956" y="27687"/>
                </a:cubicBezTo>
                <a:cubicBezTo>
                  <a:pt x="493221" y="114971"/>
                  <a:pt x="246610" y="424620"/>
                  <a:pt x="0" y="734269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8" name="자유형 67"/>
          <p:cNvSpPr/>
          <p:nvPr/>
        </p:nvSpPr>
        <p:spPr bwMode="auto">
          <a:xfrm>
            <a:off x="532015" y="3852607"/>
            <a:ext cx="1753985" cy="1034167"/>
          </a:xfrm>
          <a:custGeom>
            <a:avLst/>
            <a:gdLst>
              <a:gd name="connsiteX0" fmla="*/ 1753985 w 1753985"/>
              <a:gd name="connsiteY0" fmla="*/ 575401 h 1281983"/>
              <a:gd name="connsiteX1" fmla="*/ 1446414 w 1753985"/>
              <a:gd name="connsiteY1" fmla="*/ 1823 h 1281983"/>
              <a:gd name="connsiteX2" fmla="*/ 698269 w 1753985"/>
              <a:gd name="connsiteY2" fmla="*/ 425772 h 1281983"/>
              <a:gd name="connsiteX3" fmla="*/ 0 w 1753985"/>
              <a:gd name="connsiteY3" fmla="*/ 1281983 h 128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985" h="1281983">
                <a:moveTo>
                  <a:pt x="1753985" y="575401"/>
                </a:moveTo>
                <a:cubicBezTo>
                  <a:pt x="1688176" y="301081"/>
                  <a:pt x="1622367" y="26761"/>
                  <a:pt x="1446414" y="1823"/>
                </a:cubicBezTo>
                <a:cubicBezTo>
                  <a:pt x="1270461" y="-23115"/>
                  <a:pt x="939338" y="212412"/>
                  <a:pt x="698269" y="425772"/>
                </a:cubicBezTo>
                <a:cubicBezTo>
                  <a:pt x="457200" y="639132"/>
                  <a:pt x="228600" y="960557"/>
                  <a:pt x="0" y="1281983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자유형 68"/>
          <p:cNvSpPr/>
          <p:nvPr/>
        </p:nvSpPr>
        <p:spPr bwMode="auto">
          <a:xfrm>
            <a:off x="532015" y="3470981"/>
            <a:ext cx="2328645" cy="1415793"/>
          </a:xfrm>
          <a:custGeom>
            <a:avLst/>
            <a:gdLst>
              <a:gd name="connsiteX0" fmla="*/ 2327563 w 2328645"/>
              <a:gd name="connsiteY0" fmla="*/ 790781 h 1755058"/>
              <a:gd name="connsiteX1" fmla="*/ 2094807 w 2328645"/>
              <a:gd name="connsiteY1" fmla="*/ 17698 h 1755058"/>
              <a:gd name="connsiteX2" fmla="*/ 881149 w 2328645"/>
              <a:gd name="connsiteY2" fmla="*/ 375145 h 1755058"/>
              <a:gd name="connsiteX3" fmla="*/ 0 w 2328645"/>
              <a:gd name="connsiteY3" fmla="*/ 1755058 h 175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8645" h="1755058">
                <a:moveTo>
                  <a:pt x="2327563" y="790781"/>
                </a:moveTo>
                <a:cubicBezTo>
                  <a:pt x="2331719" y="438876"/>
                  <a:pt x="2335876" y="86971"/>
                  <a:pt x="2094807" y="17698"/>
                </a:cubicBezTo>
                <a:cubicBezTo>
                  <a:pt x="1853738" y="-51575"/>
                  <a:pt x="1230283" y="85585"/>
                  <a:pt x="881149" y="375145"/>
                </a:cubicBezTo>
                <a:cubicBezTo>
                  <a:pt x="532015" y="664705"/>
                  <a:pt x="266007" y="1209881"/>
                  <a:pt x="0" y="1755058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2" name="자유형 71"/>
          <p:cNvSpPr/>
          <p:nvPr/>
        </p:nvSpPr>
        <p:spPr bwMode="auto">
          <a:xfrm>
            <a:off x="532015" y="2780927"/>
            <a:ext cx="3507970" cy="2112552"/>
          </a:xfrm>
          <a:custGeom>
            <a:avLst/>
            <a:gdLst>
              <a:gd name="connsiteX0" fmla="*/ 3507970 w 3507970"/>
              <a:gd name="connsiteY0" fmla="*/ 1870636 h 2618781"/>
              <a:gd name="connsiteX1" fmla="*/ 2892829 w 3507970"/>
              <a:gd name="connsiteY1" fmla="*/ 141589 h 2618781"/>
              <a:gd name="connsiteX2" fmla="*/ 997527 w 3507970"/>
              <a:gd name="connsiteY2" fmla="*/ 382658 h 2618781"/>
              <a:gd name="connsiteX3" fmla="*/ 0 w 3507970"/>
              <a:gd name="connsiteY3" fmla="*/ 2618781 h 2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7970" h="2618781">
                <a:moveTo>
                  <a:pt x="3507970" y="1870636"/>
                </a:moveTo>
                <a:cubicBezTo>
                  <a:pt x="3409603" y="1130110"/>
                  <a:pt x="3311236" y="389585"/>
                  <a:pt x="2892829" y="141589"/>
                </a:cubicBezTo>
                <a:cubicBezTo>
                  <a:pt x="2474422" y="-106407"/>
                  <a:pt x="1479665" y="-30207"/>
                  <a:pt x="997527" y="382658"/>
                </a:cubicBezTo>
                <a:cubicBezTo>
                  <a:pt x="515389" y="795523"/>
                  <a:pt x="257694" y="1707152"/>
                  <a:pt x="0" y="2618781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3" name="자유형 72"/>
          <p:cNvSpPr/>
          <p:nvPr/>
        </p:nvSpPr>
        <p:spPr bwMode="auto">
          <a:xfrm>
            <a:off x="532015" y="3088689"/>
            <a:ext cx="2901141" cy="1798085"/>
          </a:xfrm>
          <a:custGeom>
            <a:avLst/>
            <a:gdLst>
              <a:gd name="connsiteX0" fmla="*/ 2901141 w 2901141"/>
              <a:gd name="connsiteY0" fmla="*/ 1264681 h 2228958"/>
              <a:gd name="connsiteX1" fmla="*/ 2435629 w 2901141"/>
              <a:gd name="connsiteY1" fmla="*/ 26085 h 2228958"/>
              <a:gd name="connsiteX2" fmla="*/ 789709 w 2901141"/>
              <a:gd name="connsiteY2" fmla="*/ 566412 h 2228958"/>
              <a:gd name="connsiteX3" fmla="*/ 0 w 2901141"/>
              <a:gd name="connsiteY3" fmla="*/ 2228958 h 222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1141" h="2228958">
                <a:moveTo>
                  <a:pt x="2901141" y="1264681"/>
                </a:moveTo>
                <a:cubicBezTo>
                  <a:pt x="2844337" y="703572"/>
                  <a:pt x="2787534" y="142463"/>
                  <a:pt x="2435629" y="26085"/>
                </a:cubicBezTo>
                <a:cubicBezTo>
                  <a:pt x="2083724" y="-90293"/>
                  <a:pt x="1195647" y="199267"/>
                  <a:pt x="789709" y="566412"/>
                </a:cubicBezTo>
                <a:cubicBezTo>
                  <a:pt x="383771" y="933557"/>
                  <a:pt x="191885" y="1581257"/>
                  <a:pt x="0" y="2228958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9" name="직선 연결선 2"/>
          <p:cNvCxnSpPr>
            <a:cxnSpLocks noChangeShapeType="1"/>
          </p:cNvCxnSpPr>
          <p:nvPr/>
        </p:nvCxnSpPr>
        <p:spPr bwMode="auto">
          <a:xfrm>
            <a:off x="5042223" y="4896183"/>
            <a:ext cx="36779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직선 연결선 4"/>
          <p:cNvCxnSpPr>
            <a:cxnSpLocks noChangeShapeType="1"/>
          </p:cNvCxnSpPr>
          <p:nvPr/>
        </p:nvCxnSpPr>
        <p:spPr bwMode="auto">
          <a:xfrm>
            <a:off x="5042223" y="4801993"/>
            <a:ext cx="0" cy="18838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직선 연결선 18"/>
          <p:cNvCxnSpPr>
            <a:cxnSpLocks noChangeShapeType="1"/>
          </p:cNvCxnSpPr>
          <p:nvPr/>
        </p:nvCxnSpPr>
        <p:spPr bwMode="auto">
          <a:xfrm>
            <a:off x="5626031" y="4801993"/>
            <a:ext cx="0" cy="18838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직선 연결선 19"/>
          <p:cNvCxnSpPr>
            <a:cxnSpLocks noChangeShapeType="1"/>
          </p:cNvCxnSpPr>
          <p:nvPr/>
        </p:nvCxnSpPr>
        <p:spPr bwMode="auto">
          <a:xfrm>
            <a:off x="6209838" y="4801993"/>
            <a:ext cx="0" cy="18838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직선 연결선 20"/>
          <p:cNvCxnSpPr>
            <a:cxnSpLocks noChangeShapeType="1"/>
          </p:cNvCxnSpPr>
          <p:nvPr/>
        </p:nvCxnSpPr>
        <p:spPr bwMode="auto">
          <a:xfrm>
            <a:off x="6793646" y="4801993"/>
            <a:ext cx="0" cy="18838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직선 연결선 21"/>
          <p:cNvCxnSpPr>
            <a:cxnSpLocks noChangeShapeType="1"/>
          </p:cNvCxnSpPr>
          <p:nvPr/>
        </p:nvCxnSpPr>
        <p:spPr bwMode="auto">
          <a:xfrm>
            <a:off x="7377454" y="4801993"/>
            <a:ext cx="0" cy="18838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직선 연결선 22"/>
          <p:cNvCxnSpPr>
            <a:cxnSpLocks noChangeShapeType="1"/>
          </p:cNvCxnSpPr>
          <p:nvPr/>
        </p:nvCxnSpPr>
        <p:spPr bwMode="auto">
          <a:xfrm>
            <a:off x="7961261" y="4801993"/>
            <a:ext cx="0" cy="18838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직선 연결선 23"/>
          <p:cNvCxnSpPr>
            <a:cxnSpLocks noChangeShapeType="1"/>
          </p:cNvCxnSpPr>
          <p:nvPr/>
        </p:nvCxnSpPr>
        <p:spPr bwMode="auto">
          <a:xfrm>
            <a:off x="8545069" y="4801993"/>
            <a:ext cx="0" cy="18838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" name="TextBox 7"/>
          <p:cNvSpPr txBox="1">
            <a:spLocks noChangeArrowheads="1"/>
          </p:cNvSpPr>
          <p:nvPr/>
        </p:nvSpPr>
        <p:spPr bwMode="auto">
          <a:xfrm>
            <a:off x="4788024" y="4990374"/>
            <a:ext cx="206765" cy="1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0</a:t>
            </a:r>
            <a:endParaRPr kumimoji="0" lang="ko-KR" altLang="en-US" sz="120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8" name="TextBox 27"/>
          <p:cNvSpPr txBox="1">
            <a:spLocks noChangeArrowheads="1"/>
          </p:cNvSpPr>
          <p:nvPr/>
        </p:nvSpPr>
        <p:spPr bwMode="auto">
          <a:xfrm>
            <a:off x="5522649" y="4990374"/>
            <a:ext cx="205549" cy="1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ko-KR" altLang="en-US" sz="120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9" name="TextBox 28"/>
          <p:cNvSpPr txBox="1">
            <a:spLocks noChangeArrowheads="1"/>
          </p:cNvSpPr>
          <p:nvPr/>
        </p:nvSpPr>
        <p:spPr bwMode="auto">
          <a:xfrm>
            <a:off x="6106456" y="4990374"/>
            <a:ext cx="205549" cy="1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20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0" name="TextBox 29"/>
          <p:cNvSpPr txBox="1">
            <a:spLocks noChangeArrowheads="1"/>
          </p:cNvSpPr>
          <p:nvPr/>
        </p:nvSpPr>
        <p:spPr bwMode="auto">
          <a:xfrm>
            <a:off x="6690264" y="4990374"/>
            <a:ext cx="205549" cy="1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20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1" name="TextBox 30"/>
          <p:cNvSpPr txBox="1">
            <a:spLocks noChangeArrowheads="1"/>
          </p:cNvSpPr>
          <p:nvPr/>
        </p:nvSpPr>
        <p:spPr bwMode="auto">
          <a:xfrm>
            <a:off x="7274071" y="4990374"/>
            <a:ext cx="205549" cy="1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ko-KR" altLang="en-US" sz="120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2" name="TextBox 31"/>
          <p:cNvSpPr txBox="1">
            <a:spLocks noChangeArrowheads="1"/>
          </p:cNvSpPr>
          <p:nvPr/>
        </p:nvSpPr>
        <p:spPr bwMode="auto">
          <a:xfrm>
            <a:off x="7857879" y="4990374"/>
            <a:ext cx="205549" cy="1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5</a:t>
            </a:r>
            <a:endParaRPr kumimoji="0" lang="ko-KR" altLang="en-US" sz="120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3" name="TextBox 32"/>
          <p:cNvSpPr txBox="1">
            <a:spLocks noChangeArrowheads="1"/>
          </p:cNvSpPr>
          <p:nvPr/>
        </p:nvSpPr>
        <p:spPr bwMode="auto">
          <a:xfrm>
            <a:off x="8441687" y="4990374"/>
            <a:ext cx="205549" cy="1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6</a:t>
            </a:r>
            <a:endParaRPr kumimoji="0" lang="ko-KR" altLang="en-US" sz="120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24" name="직선 화살표 연결선 10"/>
          <p:cNvCxnSpPr>
            <a:cxnSpLocks noChangeShapeType="1"/>
          </p:cNvCxnSpPr>
          <p:nvPr/>
        </p:nvCxnSpPr>
        <p:spPr bwMode="auto">
          <a:xfrm>
            <a:off x="5042223" y="4896184"/>
            <a:ext cx="0" cy="148514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" name="직선 화살표 연결선 13"/>
          <p:cNvCxnSpPr>
            <a:cxnSpLocks noChangeShapeType="1"/>
          </p:cNvCxnSpPr>
          <p:nvPr/>
        </p:nvCxnSpPr>
        <p:spPr bwMode="auto">
          <a:xfrm flipV="1">
            <a:off x="5626031" y="4566516"/>
            <a:ext cx="0" cy="329667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직선 화살표 연결선 42"/>
          <p:cNvCxnSpPr>
            <a:cxnSpLocks noChangeShapeType="1"/>
          </p:cNvCxnSpPr>
          <p:nvPr/>
        </p:nvCxnSpPr>
        <p:spPr bwMode="auto">
          <a:xfrm flipV="1">
            <a:off x="6209838" y="4461532"/>
            <a:ext cx="0" cy="434651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직선 화살표 연결선 45"/>
          <p:cNvCxnSpPr>
            <a:cxnSpLocks noChangeShapeType="1"/>
          </p:cNvCxnSpPr>
          <p:nvPr/>
        </p:nvCxnSpPr>
        <p:spPr bwMode="auto">
          <a:xfrm flipV="1">
            <a:off x="6793646" y="4293755"/>
            <a:ext cx="0" cy="602428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직선 화살표 연결선 48"/>
          <p:cNvCxnSpPr>
            <a:cxnSpLocks noChangeShapeType="1"/>
          </p:cNvCxnSpPr>
          <p:nvPr/>
        </p:nvCxnSpPr>
        <p:spPr bwMode="auto">
          <a:xfrm flipV="1">
            <a:off x="7377454" y="4105374"/>
            <a:ext cx="0" cy="790809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" name="직선 화살표 연결선 52"/>
          <p:cNvCxnSpPr>
            <a:cxnSpLocks noChangeShapeType="1"/>
          </p:cNvCxnSpPr>
          <p:nvPr/>
        </p:nvCxnSpPr>
        <p:spPr bwMode="auto">
          <a:xfrm flipV="1">
            <a:off x="7969775" y="4105374"/>
            <a:ext cx="0" cy="790809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" name="직선 화살표 연결선 54"/>
          <p:cNvCxnSpPr>
            <a:cxnSpLocks noChangeShapeType="1"/>
          </p:cNvCxnSpPr>
          <p:nvPr/>
        </p:nvCxnSpPr>
        <p:spPr bwMode="auto">
          <a:xfrm flipV="1">
            <a:off x="8545069" y="4293755"/>
            <a:ext cx="0" cy="602428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" name="직선 화살표 연결선 52"/>
          <p:cNvCxnSpPr>
            <a:cxnSpLocks noChangeShapeType="1"/>
          </p:cNvCxnSpPr>
          <p:nvPr/>
        </p:nvCxnSpPr>
        <p:spPr bwMode="auto">
          <a:xfrm flipV="1">
            <a:off x="5043695" y="2420887"/>
            <a:ext cx="0" cy="2465891"/>
          </a:xfrm>
          <a:prstGeom prst="straightConnector1">
            <a:avLst/>
          </a:prstGeom>
          <a:noFill/>
          <a:ln w="7620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자유형 102"/>
          <p:cNvSpPr/>
          <p:nvPr/>
        </p:nvSpPr>
        <p:spPr bwMode="auto">
          <a:xfrm>
            <a:off x="5057332" y="4566516"/>
            <a:ext cx="565735" cy="333670"/>
          </a:xfrm>
          <a:custGeom>
            <a:avLst/>
            <a:gdLst>
              <a:gd name="connsiteX0" fmla="*/ 565266 w 565266"/>
              <a:gd name="connsiteY0" fmla="*/ 0 h 423949"/>
              <a:gd name="connsiteX1" fmla="*/ 315884 w 565266"/>
              <a:gd name="connsiteY1" fmla="*/ 74814 h 423949"/>
              <a:gd name="connsiteX2" fmla="*/ 0 w 565266"/>
              <a:gd name="connsiteY2" fmla="*/ 423949 h 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266" h="423949">
                <a:moveTo>
                  <a:pt x="565266" y="0"/>
                </a:moveTo>
                <a:cubicBezTo>
                  <a:pt x="487680" y="2078"/>
                  <a:pt x="410095" y="4156"/>
                  <a:pt x="315884" y="74814"/>
                </a:cubicBezTo>
                <a:cubicBezTo>
                  <a:pt x="221673" y="145472"/>
                  <a:pt x="110836" y="284710"/>
                  <a:pt x="0" y="423949"/>
                </a:cubicBezTo>
              </a:path>
            </a:pathLst>
          </a:custGeom>
          <a:noFill/>
          <a:ln w="3175">
            <a:solidFill>
              <a:srgbClr val="0000FF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4" name="자유형 103"/>
          <p:cNvSpPr/>
          <p:nvPr/>
        </p:nvSpPr>
        <p:spPr bwMode="auto">
          <a:xfrm>
            <a:off x="5032395" y="4301150"/>
            <a:ext cx="1180407" cy="592330"/>
          </a:xfrm>
          <a:custGeom>
            <a:avLst/>
            <a:gdLst>
              <a:gd name="connsiteX0" fmla="*/ 1180407 w 1180407"/>
              <a:gd name="connsiteY0" fmla="*/ 210567 h 734269"/>
              <a:gd name="connsiteX1" fmla="*/ 689956 w 1180407"/>
              <a:gd name="connsiteY1" fmla="*/ 27687 h 734269"/>
              <a:gd name="connsiteX2" fmla="*/ 0 w 1180407"/>
              <a:gd name="connsiteY2" fmla="*/ 734269 h 73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407" h="734269">
                <a:moveTo>
                  <a:pt x="1180407" y="210567"/>
                </a:moveTo>
                <a:cubicBezTo>
                  <a:pt x="1033548" y="75485"/>
                  <a:pt x="886690" y="-59597"/>
                  <a:pt x="689956" y="27687"/>
                </a:cubicBezTo>
                <a:cubicBezTo>
                  <a:pt x="493221" y="114971"/>
                  <a:pt x="246610" y="424620"/>
                  <a:pt x="0" y="734269"/>
                </a:cubicBezTo>
              </a:path>
            </a:pathLst>
          </a:custGeom>
          <a:noFill/>
          <a:ln w="3175">
            <a:solidFill>
              <a:srgbClr val="0000FF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5" name="자유형 104"/>
          <p:cNvSpPr/>
          <p:nvPr/>
        </p:nvSpPr>
        <p:spPr bwMode="auto">
          <a:xfrm>
            <a:off x="5049021" y="3852608"/>
            <a:ext cx="1753985" cy="1034167"/>
          </a:xfrm>
          <a:custGeom>
            <a:avLst/>
            <a:gdLst>
              <a:gd name="connsiteX0" fmla="*/ 1753985 w 1753985"/>
              <a:gd name="connsiteY0" fmla="*/ 575401 h 1281983"/>
              <a:gd name="connsiteX1" fmla="*/ 1446414 w 1753985"/>
              <a:gd name="connsiteY1" fmla="*/ 1823 h 1281983"/>
              <a:gd name="connsiteX2" fmla="*/ 698269 w 1753985"/>
              <a:gd name="connsiteY2" fmla="*/ 425772 h 1281983"/>
              <a:gd name="connsiteX3" fmla="*/ 0 w 1753985"/>
              <a:gd name="connsiteY3" fmla="*/ 1281983 h 128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985" h="1281983">
                <a:moveTo>
                  <a:pt x="1753985" y="575401"/>
                </a:moveTo>
                <a:cubicBezTo>
                  <a:pt x="1688176" y="301081"/>
                  <a:pt x="1622367" y="26761"/>
                  <a:pt x="1446414" y="1823"/>
                </a:cubicBezTo>
                <a:cubicBezTo>
                  <a:pt x="1270461" y="-23115"/>
                  <a:pt x="939338" y="212412"/>
                  <a:pt x="698269" y="425772"/>
                </a:cubicBezTo>
                <a:cubicBezTo>
                  <a:pt x="457200" y="639132"/>
                  <a:pt x="228600" y="960557"/>
                  <a:pt x="0" y="1281983"/>
                </a:cubicBezTo>
              </a:path>
            </a:pathLst>
          </a:custGeom>
          <a:noFill/>
          <a:ln w="3175">
            <a:solidFill>
              <a:srgbClr val="0000FF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6" name="자유형 105"/>
          <p:cNvSpPr/>
          <p:nvPr/>
        </p:nvSpPr>
        <p:spPr bwMode="auto">
          <a:xfrm>
            <a:off x="5049021" y="3470981"/>
            <a:ext cx="2328645" cy="1415793"/>
          </a:xfrm>
          <a:custGeom>
            <a:avLst/>
            <a:gdLst>
              <a:gd name="connsiteX0" fmla="*/ 2327563 w 2328645"/>
              <a:gd name="connsiteY0" fmla="*/ 790781 h 1755058"/>
              <a:gd name="connsiteX1" fmla="*/ 2094807 w 2328645"/>
              <a:gd name="connsiteY1" fmla="*/ 17698 h 1755058"/>
              <a:gd name="connsiteX2" fmla="*/ 881149 w 2328645"/>
              <a:gd name="connsiteY2" fmla="*/ 375145 h 1755058"/>
              <a:gd name="connsiteX3" fmla="*/ 0 w 2328645"/>
              <a:gd name="connsiteY3" fmla="*/ 1755058 h 175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8645" h="1755058">
                <a:moveTo>
                  <a:pt x="2327563" y="790781"/>
                </a:moveTo>
                <a:cubicBezTo>
                  <a:pt x="2331719" y="438876"/>
                  <a:pt x="2335876" y="86971"/>
                  <a:pt x="2094807" y="17698"/>
                </a:cubicBezTo>
                <a:cubicBezTo>
                  <a:pt x="1853738" y="-51575"/>
                  <a:pt x="1230283" y="85585"/>
                  <a:pt x="881149" y="375145"/>
                </a:cubicBezTo>
                <a:cubicBezTo>
                  <a:pt x="532015" y="664705"/>
                  <a:pt x="266007" y="1209881"/>
                  <a:pt x="0" y="1755058"/>
                </a:cubicBezTo>
              </a:path>
            </a:pathLst>
          </a:custGeom>
          <a:noFill/>
          <a:ln w="3175">
            <a:solidFill>
              <a:srgbClr val="0000FF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7" name="자유형 106"/>
          <p:cNvSpPr/>
          <p:nvPr/>
        </p:nvSpPr>
        <p:spPr bwMode="auto">
          <a:xfrm>
            <a:off x="5049021" y="2780927"/>
            <a:ext cx="3507970" cy="2112553"/>
          </a:xfrm>
          <a:custGeom>
            <a:avLst/>
            <a:gdLst>
              <a:gd name="connsiteX0" fmla="*/ 3507970 w 3507970"/>
              <a:gd name="connsiteY0" fmla="*/ 1870636 h 2618781"/>
              <a:gd name="connsiteX1" fmla="*/ 2892829 w 3507970"/>
              <a:gd name="connsiteY1" fmla="*/ 141589 h 2618781"/>
              <a:gd name="connsiteX2" fmla="*/ 997527 w 3507970"/>
              <a:gd name="connsiteY2" fmla="*/ 382658 h 2618781"/>
              <a:gd name="connsiteX3" fmla="*/ 0 w 3507970"/>
              <a:gd name="connsiteY3" fmla="*/ 2618781 h 2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7970" h="2618781">
                <a:moveTo>
                  <a:pt x="3507970" y="1870636"/>
                </a:moveTo>
                <a:cubicBezTo>
                  <a:pt x="3409603" y="1130110"/>
                  <a:pt x="3311236" y="389585"/>
                  <a:pt x="2892829" y="141589"/>
                </a:cubicBezTo>
                <a:cubicBezTo>
                  <a:pt x="2474422" y="-106407"/>
                  <a:pt x="1479665" y="-30207"/>
                  <a:pt x="997527" y="382658"/>
                </a:cubicBezTo>
                <a:cubicBezTo>
                  <a:pt x="515389" y="795523"/>
                  <a:pt x="257694" y="1707152"/>
                  <a:pt x="0" y="2618781"/>
                </a:cubicBezTo>
              </a:path>
            </a:pathLst>
          </a:custGeom>
          <a:noFill/>
          <a:ln w="3175">
            <a:solidFill>
              <a:srgbClr val="0000FF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8" name="자유형 107"/>
          <p:cNvSpPr/>
          <p:nvPr/>
        </p:nvSpPr>
        <p:spPr bwMode="auto">
          <a:xfrm>
            <a:off x="5049021" y="3088689"/>
            <a:ext cx="2901141" cy="1798085"/>
          </a:xfrm>
          <a:custGeom>
            <a:avLst/>
            <a:gdLst>
              <a:gd name="connsiteX0" fmla="*/ 2901141 w 2901141"/>
              <a:gd name="connsiteY0" fmla="*/ 1264681 h 2228958"/>
              <a:gd name="connsiteX1" fmla="*/ 2435629 w 2901141"/>
              <a:gd name="connsiteY1" fmla="*/ 26085 h 2228958"/>
              <a:gd name="connsiteX2" fmla="*/ 789709 w 2901141"/>
              <a:gd name="connsiteY2" fmla="*/ 566412 h 2228958"/>
              <a:gd name="connsiteX3" fmla="*/ 0 w 2901141"/>
              <a:gd name="connsiteY3" fmla="*/ 2228958 h 222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1141" h="2228958">
                <a:moveTo>
                  <a:pt x="2901141" y="1264681"/>
                </a:moveTo>
                <a:cubicBezTo>
                  <a:pt x="2844337" y="703572"/>
                  <a:pt x="2787534" y="142463"/>
                  <a:pt x="2435629" y="26085"/>
                </a:cubicBezTo>
                <a:cubicBezTo>
                  <a:pt x="2083724" y="-90293"/>
                  <a:pt x="1195647" y="199267"/>
                  <a:pt x="789709" y="566412"/>
                </a:cubicBezTo>
                <a:cubicBezTo>
                  <a:pt x="383771" y="933557"/>
                  <a:pt x="191885" y="1581257"/>
                  <a:pt x="0" y="2228958"/>
                </a:cubicBezTo>
              </a:path>
            </a:pathLst>
          </a:custGeom>
          <a:noFill/>
          <a:ln w="3175">
            <a:solidFill>
              <a:srgbClr val="0000FF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36" name="개체 135"/>
          <p:cNvGraphicFramePr>
            <a:graphicFrameLocks noChangeAspect="1"/>
          </p:cNvGraphicFramePr>
          <p:nvPr/>
        </p:nvGraphicFramePr>
        <p:xfrm>
          <a:off x="2177561" y="2156984"/>
          <a:ext cx="1231338" cy="615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3" imgW="838080" imgH="419040" progId="Equation.3">
                  <p:embed/>
                </p:oleObj>
              </mc:Choice>
              <mc:Fallback>
                <p:oleObj name="수식" r:id="rId3" imgW="838080" imgH="419040" progId="Equation.3">
                  <p:embed/>
                  <p:pic>
                    <p:nvPicPr>
                      <p:cNvPr id="136" name="개체 1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7561" y="2156984"/>
                        <a:ext cx="1231338" cy="615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개체 136"/>
          <p:cNvGraphicFramePr>
            <a:graphicFrameLocks noChangeAspect="1"/>
          </p:cNvGraphicFramePr>
          <p:nvPr/>
        </p:nvGraphicFramePr>
        <p:xfrm>
          <a:off x="6545208" y="2175309"/>
          <a:ext cx="1231338" cy="615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5" imgW="838080" imgH="419040" progId="Equation.3">
                  <p:embed/>
                </p:oleObj>
              </mc:Choice>
              <mc:Fallback>
                <p:oleObj name="수식" r:id="rId5" imgW="838080" imgH="419040" progId="Equation.3">
                  <p:embed/>
                  <p:pic>
                    <p:nvPicPr>
                      <p:cNvPr id="137" name="개체 1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5208" y="2175309"/>
                        <a:ext cx="1231338" cy="615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직사각형 140"/>
          <p:cNvSpPr/>
          <p:nvPr/>
        </p:nvSpPr>
        <p:spPr>
          <a:xfrm>
            <a:off x="1115616" y="5589240"/>
            <a:ext cx="281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비용 </a:t>
            </a:r>
            <a:r>
              <a:rPr kumimoji="0" lang="en-US" altLang="ko-KR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&gt; </a:t>
            </a:r>
            <a:r>
              <a:rPr kumimoji="0" lang="ko-KR" altLang="en-US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수익 </a:t>
            </a:r>
            <a:r>
              <a:rPr kumimoji="0" lang="en-US" altLang="ko-KR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: </a:t>
            </a:r>
            <a:r>
              <a:rPr kumimoji="0" lang="ko-KR" altLang="en-US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경제성 없음</a:t>
            </a:r>
            <a:endParaRPr lang="ko-KR" altLang="en-US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5650047" y="5589240"/>
            <a:ext cx="281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비용 </a:t>
            </a:r>
            <a:r>
              <a:rPr kumimoji="0" lang="en-US" altLang="ko-KR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&lt; </a:t>
            </a:r>
            <a:r>
              <a:rPr kumimoji="0" lang="ko-KR" altLang="en-US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수익 </a:t>
            </a:r>
            <a:r>
              <a:rPr kumimoji="0" lang="en-US" altLang="ko-KR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: </a:t>
            </a:r>
            <a:r>
              <a:rPr kumimoji="0" lang="ko-KR" altLang="en-US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경제성 있음</a:t>
            </a:r>
            <a:endParaRPr lang="ko-KR" altLang="en-US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30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2237112" y="152400"/>
            <a:ext cx="466025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최소요구수익률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MARR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선택 기준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457200" y="1143000"/>
            <a:ext cx="82296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09625" indent="-3524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43025" indent="-3540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Aft>
                <a:spcPct val="20000"/>
              </a:spcAft>
              <a:buFont typeface="Wingdings" pitchFamily="2" charset="2"/>
              <a:buChar char="q"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일반적 방법</a:t>
            </a: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기준화폐분석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기회손실비용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+ 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위험할증</a:t>
            </a:r>
            <a:endParaRPr kumimoji="0" lang="en-US" altLang="ko-KR" sz="20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명목화폐분석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기회손실비용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+ </a:t>
            </a:r>
            <a:r>
              <a:rPr kumimoji="0" lang="ko-KR" altLang="en-US" sz="20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인플레이션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+ 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위험할증</a:t>
            </a:r>
            <a:endParaRPr kumimoji="0" lang="ko-KR" altLang="en-US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endParaRPr kumimoji="0" lang="ko-KR" altLang="en-US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Aft>
                <a:spcPct val="20000"/>
              </a:spcAft>
              <a:buFont typeface="Wingdings" pitchFamily="2" charset="2"/>
              <a:buChar char="q"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내부 의사결정자의 관점</a:t>
            </a: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투자자금을 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외부</a:t>
            </a:r>
            <a:r>
              <a:rPr kumimoji="0"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타인자본</a:t>
            </a:r>
            <a:r>
              <a:rPr kumimoji="0"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로부터 조달하는 경우</a:t>
            </a:r>
          </a:p>
          <a:p>
            <a:pPr lvl="2" eaLnBrk="0" latinLnBrk="0" hangingPunct="0">
              <a:spcAft>
                <a:spcPct val="20000"/>
              </a:spcAft>
              <a:buFont typeface="HY헤드라인M" pitchFamily="18" charset="-127"/>
              <a:buChar char="-"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기업의 신용등급에 따른 조달금리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이자율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ko-KR" altLang="en-US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투자자금을 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내부</a:t>
            </a:r>
            <a:r>
              <a:rPr kumimoji="0" lang="en-US" altLang="ko-KR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자기자본</a:t>
            </a:r>
            <a:r>
              <a:rPr kumimoji="0" lang="en-US" altLang="ko-KR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로부터 조달하는 경우</a:t>
            </a:r>
          </a:p>
          <a:p>
            <a:pPr lvl="2" eaLnBrk="0" latinLnBrk="0" hangingPunct="0">
              <a:spcAft>
                <a:spcPct val="20000"/>
              </a:spcAft>
              <a:buFont typeface="HY헤드라인M" pitchFamily="18" charset="-127"/>
              <a:buChar char="-"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기업 여유자금의 활용방법에 따른 수익률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정기예금 금리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수행사업 평균 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수익률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등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투자자금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자기자본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+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타인자본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</a:p>
          <a:p>
            <a:pPr lvl="2" eaLnBrk="0" latinLnBrk="0" hangingPunct="0">
              <a:spcAft>
                <a:spcPct val="20000"/>
              </a:spcAft>
              <a:buFont typeface="HY헤드라인M" pitchFamily="18" charset="-127"/>
              <a:buChar char="-"/>
            </a:pP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수익률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자기자본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투자자금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 + 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이자율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타인자본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투자자금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1181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2596184" y="152400"/>
            <a:ext cx="394210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최소요구수익률 </a:t>
            </a: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MARR</a:t>
            </a: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예제</a:t>
            </a:r>
            <a:endParaRPr lang="ko-KR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457200" y="1143000"/>
            <a:ext cx="8229600" cy="51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09625" indent="-3524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43025" indent="-3540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Aft>
                <a:spcPct val="20000"/>
              </a:spcAft>
              <a:buFont typeface="Wingdings" pitchFamily="2" charset="2"/>
              <a:buChar char="q"/>
            </a:pP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충북건설㈜는 청주시에서 산업단지 개발사업을 진행하고자 한다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총 투자자금 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1,000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억원 중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en-US" altLang="ko-KR" sz="18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400</a:t>
            </a:r>
            <a:r>
              <a:rPr kumimoji="0" lang="ko-KR" altLang="en-US" sz="18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은 대출을 통한 타인자본으로 조달하고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나머지 </a:t>
            </a:r>
            <a:r>
              <a:rPr kumimoji="0" lang="en-US" altLang="ko-KR" sz="180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600</a:t>
            </a:r>
            <a:r>
              <a:rPr kumimoji="0" lang="ko-KR" altLang="en-US" sz="180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은 기업이 보유하고 있던 자금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즉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자기자본으로 충당할 예정이다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은행의 대출 이자율은 </a:t>
            </a:r>
            <a:r>
              <a:rPr kumimoji="0" lang="en-US" altLang="ko-KR" sz="18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6%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로 예상되며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 기업의 자기자본 투자에 대한 과거 평균 수익률은 </a:t>
            </a:r>
            <a:r>
              <a:rPr kumimoji="0" lang="en-US" altLang="ko-KR" sz="180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8.25%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로 추정된다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최소요구수익률 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MARR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 대출 이자율과 평균 수익률의 가중평균으로 결정된다면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MARR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은 몇 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%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가 되겠는가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eaLnBrk="0" latinLnBrk="0" hangingPunct="0">
              <a:spcAft>
                <a:spcPct val="20000"/>
              </a:spcAft>
              <a:buFont typeface="Wingdings" pitchFamily="2" charset="2"/>
              <a:buChar char="q"/>
            </a:pPr>
            <a:endParaRPr kumimoji="0" lang="en-US" altLang="ko-KR" sz="180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1,000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억원 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800" u="sng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투자자금 </a:t>
            </a:r>
            <a:r>
              <a:rPr kumimoji="0" lang="en-US" altLang="ko-KR" sz="1800" u="sng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kumimoji="0" lang="ko-KR" altLang="en-US" sz="1800" u="sng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자기자본</a:t>
            </a:r>
            <a:r>
              <a:rPr kumimoji="0" lang="ko-KR" altLang="en-US" sz="1800" u="sng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800" u="sng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kumimoji="0" lang="ko-KR" altLang="en-US" sz="1800" u="sng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타인자본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80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600</a:t>
            </a:r>
            <a:r>
              <a:rPr kumimoji="0" lang="ko-KR" altLang="en-US" sz="180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억원 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kumimoji="0" lang="en-US" altLang="ko-KR" sz="18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400</a:t>
            </a:r>
            <a:r>
              <a:rPr kumimoji="0" lang="ko-KR" altLang="en-US" sz="18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kumimoji="0" lang="en-US" altLang="ko-KR" sz="180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ko-KR" altLang="en-US" sz="1800" u="sng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대출 이자율</a:t>
            </a:r>
            <a:r>
              <a:rPr kumimoji="0" lang="ko-KR" altLang="en-US" sz="18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kumimoji="0" lang="en-US" altLang="ko-KR" sz="18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6%, </a:t>
            </a:r>
            <a:r>
              <a:rPr kumimoji="0" lang="ko-KR" altLang="en-US" sz="1800" u="sng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평균 수익률</a:t>
            </a:r>
            <a:r>
              <a:rPr kumimoji="0" lang="ko-KR" altLang="en-US" sz="180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kumimoji="0" lang="en-US" altLang="ko-KR" sz="180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8.25%</a:t>
            </a:r>
            <a:endParaRPr kumimoji="0" lang="en-US" altLang="ko-KR" sz="180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endParaRPr kumimoji="0" lang="en-US" altLang="ko-KR" sz="180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en-US" altLang="ko-KR" sz="180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MARR = </a:t>
            </a:r>
            <a:r>
              <a:rPr kumimoji="0" lang="ko-KR" altLang="en-US" sz="180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수익률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* 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80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자기자본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투자자금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+ </a:t>
            </a:r>
            <a:r>
              <a:rPr kumimoji="0" lang="ko-KR" altLang="en-US" sz="18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이자율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* 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8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타인자본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투자자금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투자자금 중 자기자본 비율 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kumimoji="0" lang="en-US" altLang="ko-KR" sz="180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600</a:t>
            </a:r>
            <a:r>
              <a:rPr kumimoji="0" lang="ko-KR" altLang="en-US" sz="180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/1,000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억원 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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100% = </a:t>
            </a:r>
            <a:r>
              <a:rPr kumimoji="0" lang="en-US" altLang="ko-KR" sz="180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60%</a:t>
            </a:r>
          </a:p>
          <a:p>
            <a:pPr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투자자금 중 타인자본 비율 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kumimoji="0" lang="en-US" altLang="ko-KR" sz="18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400</a:t>
            </a:r>
            <a:r>
              <a:rPr kumimoji="0" lang="ko-KR" altLang="en-US" sz="18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/1,000</a:t>
            </a:r>
            <a:r>
              <a:rPr kumimoji="0" lang="ko-KR" altLang="en-US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억원 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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100% = </a:t>
            </a:r>
            <a:r>
              <a:rPr kumimoji="0" lang="en-US" altLang="ko-KR" sz="18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40%</a:t>
            </a:r>
          </a:p>
          <a:p>
            <a:pPr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MARR = </a:t>
            </a:r>
            <a:r>
              <a:rPr kumimoji="0" lang="en-US" altLang="ko-KR" sz="180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8.25%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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80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0.6 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kumimoji="0" lang="en-US" altLang="ko-KR" sz="18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6%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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8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0.4</a:t>
            </a:r>
            <a:r>
              <a:rPr kumimoji="0" lang="en-US" altLang="ko-KR" sz="180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= 7.35%</a:t>
            </a:r>
            <a:endParaRPr kumimoji="0" lang="en-US" altLang="ko-KR" sz="180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711113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8.1|60.6"/>
</p:tagLst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휴먼견출새내기체" pitchFamily="18" charset="-127"/>
            <a:ea typeface="휴먼견출새내기체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휴먼견출새내기체" pitchFamily="18" charset="-127"/>
            <a:ea typeface="휴먼견출새내기체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718</Words>
  <Application>Microsoft Office PowerPoint</Application>
  <PresentationFormat>화면 슬라이드 쇼(4:3)</PresentationFormat>
  <Paragraphs>161</Paragraphs>
  <Slides>8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19" baseType="lpstr">
      <vt:lpstr>HY헤드라인M</vt:lpstr>
      <vt:lpstr>굴림</vt:lpstr>
      <vt:lpstr>굴림</vt:lpstr>
      <vt:lpstr>맑은 고딕</vt:lpstr>
      <vt:lpstr>휴먼견출새내기체</vt:lpstr>
      <vt:lpstr>Tempus Sans ITC</vt:lpstr>
      <vt:lpstr>Times New Roman</vt:lpstr>
      <vt:lpstr>Wingdings</vt:lpstr>
      <vt:lpstr>기본 디자인</vt:lpstr>
      <vt:lpstr>Photo Editor 사진</vt:lpstr>
      <vt:lpstr>수식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충북대학교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정근채</cp:lastModifiedBy>
  <cp:revision>185</cp:revision>
  <cp:lastPrinted>2019-08-06T07:11:22Z</cp:lastPrinted>
  <dcterms:created xsi:type="dcterms:W3CDTF">2005-08-31T02:37:35Z</dcterms:created>
  <dcterms:modified xsi:type="dcterms:W3CDTF">2022-08-24T02:07:13Z</dcterms:modified>
</cp:coreProperties>
</file>