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1" r:id="rId2"/>
    <p:sldId id="457" r:id="rId3"/>
    <p:sldId id="458" r:id="rId4"/>
    <p:sldId id="459" r:id="rId5"/>
    <p:sldId id="460" r:id="rId6"/>
    <p:sldId id="461" r:id="rId7"/>
    <p:sldId id="462" r:id="rId8"/>
    <p:sldId id="463" r:id="rId9"/>
    <p:sldId id="464" r:id="rId10"/>
    <p:sldId id="465" r:id="rId11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97000-5E9A-464C-8016-E124D4BC64E5}" v="1" dt="2020-08-28T01:40:57.7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7" autoAdjust="0"/>
    <p:restoredTop sz="94660" autoAdjust="0"/>
  </p:normalViewPr>
  <p:slideViewPr>
    <p:cSldViewPr showGuides="1">
      <p:cViewPr varScale="1">
        <p:scale>
          <a:sx n="173" d="100"/>
          <a:sy n="173" d="100"/>
        </p:scale>
        <p:origin x="168" y="894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FAF88308-C523-4F4B-8CE5-A0BD21C5F644}"/>
    <pc:docChg chg="modSld">
      <pc:chgData name="정근채" userId="bf3f9740-ba12-4a95-bdcd-7a89d0b0b3a3" providerId="ADAL" clId="{FAF88308-C523-4F4B-8CE5-A0BD21C5F644}" dt="2022-08-02T06:10:26.503" v="0"/>
      <pc:docMkLst>
        <pc:docMk/>
      </pc:docMkLst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2349951582" sldId="451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2349951582" sldId="451"/>
            <ac:picMk id="3" creationId="{E6329C1F-5800-4592-BEA8-F76C5AF91A78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2349951582" sldId="451"/>
            <ac:inkMk id="2" creationId="{AB3E7CD8-717F-4DE2-875E-4B2C7A27DD68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1520655767" sldId="457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1520655767" sldId="457"/>
            <ac:picMk id="4" creationId="{C0FC2305-9890-44E9-BA84-3952F1E1777A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1520655767" sldId="457"/>
            <ac:inkMk id="2" creationId="{0672F01E-DAF5-4FBF-B6FB-F90077F25553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1192851654" sldId="458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1192851654" sldId="458"/>
            <ac:picMk id="4" creationId="{71CA938F-A82D-4122-8086-C12736A4FDD8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1192851654" sldId="458"/>
            <ac:inkMk id="2" creationId="{0791D31F-0625-43A2-B6EF-186A9DA803FA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373532698" sldId="459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373532698" sldId="459"/>
            <ac:picMk id="4" creationId="{43B8AA34-A549-4711-9760-383A29EBACBD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373532698" sldId="459"/>
            <ac:inkMk id="2" creationId="{2C14E70E-7A83-4AE6-95B7-623EA987697A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1979472451" sldId="460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1979472451" sldId="460"/>
            <ac:picMk id="4" creationId="{B2D0123B-F334-49E3-A3AA-2A54CB23D23A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1979472451" sldId="460"/>
            <ac:inkMk id="2" creationId="{F90A0957-7849-4E15-86A0-E6DD18838CD8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2659224449" sldId="461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2659224449" sldId="461"/>
            <ac:picMk id="4" creationId="{C4F69684-2A5B-4A6D-880D-1356E46BF036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2659224449" sldId="461"/>
            <ac:inkMk id="2" creationId="{37B33C9D-D811-49DD-A6E1-2311605FC11E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2262876680" sldId="462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2262876680" sldId="462"/>
            <ac:picMk id="5" creationId="{C106F73E-11ED-447B-BDAC-681C2C127317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2262876680" sldId="462"/>
            <ac:inkMk id="2" creationId="{E0A9BA62-AD76-4C8C-92D5-C38019942244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2218732851" sldId="463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2218732851" sldId="463"/>
            <ac:picMk id="5" creationId="{5BF7E960-6F16-4ED8-AAB1-404D8B8E6C6C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2218732851" sldId="463"/>
            <ac:inkMk id="2" creationId="{32879C86-E559-46C2-81DB-BC158CE27644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3488906482" sldId="464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3488906482" sldId="464"/>
            <ac:picMk id="6" creationId="{B5A4991B-9537-45D2-982E-FAD50D08D6B5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3488906482" sldId="464"/>
            <ac:inkMk id="2" creationId="{B7B74887-0348-41FF-8EDC-997BF513A87E}"/>
          </ac:inkMkLst>
        </pc:inkChg>
      </pc:sldChg>
      <pc:sldChg chg="delSp modTransition modAnim">
        <pc:chgData name="정근채" userId="bf3f9740-ba12-4a95-bdcd-7a89d0b0b3a3" providerId="ADAL" clId="{FAF88308-C523-4F4B-8CE5-A0BD21C5F644}" dt="2022-08-02T06:10:26.503" v="0"/>
        <pc:sldMkLst>
          <pc:docMk/>
          <pc:sldMk cId="396491855" sldId="465"/>
        </pc:sldMkLst>
        <pc:picChg chg="del">
          <ac:chgData name="정근채" userId="bf3f9740-ba12-4a95-bdcd-7a89d0b0b3a3" providerId="ADAL" clId="{FAF88308-C523-4F4B-8CE5-A0BD21C5F644}" dt="2022-08-02T06:10:26.503" v="0"/>
          <ac:picMkLst>
            <pc:docMk/>
            <pc:sldMk cId="396491855" sldId="465"/>
            <ac:picMk id="6" creationId="{7F47EE8E-6F84-494C-9DB4-135B22F3BA57}"/>
          </ac:picMkLst>
        </pc:picChg>
        <pc:inkChg chg="del">
          <ac:chgData name="정근채" userId="bf3f9740-ba12-4a95-bdcd-7a89d0b0b3a3" providerId="ADAL" clId="{FAF88308-C523-4F4B-8CE5-A0BD21C5F644}" dt="2022-08-02T06:10:26.503" v="0"/>
          <ac:inkMkLst>
            <pc:docMk/>
            <pc:sldMk cId="396491855" sldId="465"/>
            <ac:inkMk id="2" creationId="{97477254-0F55-4852-B34D-F287A1E17A9E}"/>
          </ac:inkMkLst>
        </pc:inkChg>
      </pc:sldChg>
    </pc:docChg>
  </pc:docChgLst>
  <pc:docChgLst>
    <pc:chgData name="정근채" userId="bf3f9740-ba12-4a95-bdcd-7a89d0b0b3a3" providerId="ADAL" clId="{73297000-5E9A-464C-8016-E124D4BC64E5}"/>
    <pc:docChg chg="modSld">
      <pc:chgData name="정근채" userId="bf3f9740-ba12-4a95-bdcd-7a89d0b0b3a3" providerId="ADAL" clId="{73297000-5E9A-464C-8016-E124D4BC64E5}" dt="2020-08-28T01:40:57.781" v="0"/>
      <pc:docMkLst>
        <pc:docMk/>
      </pc:docMkLst>
      <pc:sldChg chg="addSp modSp">
        <pc:chgData name="정근채" userId="bf3f9740-ba12-4a95-bdcd-7a89d0b0b3a3" providerId="ADAL" clId="{73297000-5E9A-464C-8016-E124D4BC64E5}" dt="2020-08-28T01:40:57.781" v="0"/>
        <pc:sldMkLst>
          <pc:docMk/>
          <pc:sldMk cId="2349951582" sldId="451"/>
        </pc:sldMkLst>
        <pc:picChg chg="add mod">
          <ac:chgData name="정근채" userId="bf3f9740-ba12-4a95-bdcd-7a89d0b0b3a3" providerId="ADAL" clId="{73297000-5E9A-464C-8016-E124D4BC64E5}" dt="2020-08-28T01:40:57.781" v="0"/>
          <ac:picMkLst>
            <pc:docMk/>
            <pc:sldMk cId="2349951582" sldId="451"/>
            <ac:picMk id="3" creationId="{E6329C1F-5800-4592-BEA8-F76C5AF91A78}"/>
          </ac:picMkLst>
        </pc:picChg>
        <pc:inkChg chg="add">
          <ac:chgData name="정근채" userId="bf3f9740-ba12-4a95-bdcd-7a89d0b0b3a3" providerId="ADAL" clId="{73297000-5E9A-464C-8016-E124D4BC64E5}" dt="2020-08-28T01:40:57.781" v="0"/>
          <ac:inkMkLst>
            <pc:docMk/>
            <pc:sldMk cId="2349951582" sldId="451"/>
            <ac:inkMk id="2" creationId="{AB3E7CD8-717F-4DE2-875E-4B2C7A27DD68}"/>
          </ac:inkMkLst>
        </pc:inkChg>
      </pc:sldChg>
    </pc:docChg>
  </pc:docChgLst>
  <pc:docChgLst>
    <pc:chgData name="정근채" userId="bf3f9740-ba12-4a95-bdcd-7a89d0b0b3a3" providerId="ADAL" clId="{F9735AC2-73E5-49EC-A8F5-F40A1E98B0BA}"/>
    <pc:docChg chg="addSld delSld modSld">
      <pc:chgData name="정근채" userId="bf3f9740-ba12-4a95-bdcd-7a89d0b0b3a3" providerId="ADAL" clId="{F9735AC2-73E5-49EC-A8F5-F40A1E98B0BA}" dt="2020-08-13T01:30:20.955" v="1"/>
      <pc:docMkLst>
        <pc:docMk/>
      </pc:docMkLst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1520655767" sldId="457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1192851654" sldId="458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373532698" sldId="459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1979472451" sldId="460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2659224449" sldId="461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2262876680" sldId="462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2218732851" sldId="463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3488906482" sldId="464"/>
        </pc:sldMkLst>
      </pc:sldChg>
      <pc:sldChg chg="add del">
        <pc:chgData name="정근채" userId="bf3f9740-ba12-4a95-bdcd-7a89d0b0b3a3" providerId="ADAL" clId="{F9735AC2-73E5-49EC-A8F5-F40A1E98B0BA}" dt="2020-08-13T01:30:20.955" v="1"/>
        <pc:sldMkLst>
          <pc:docMk/>
          <pc:sldMk cId="396491855" sldId="46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9264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2022-08-24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#12.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자본회수기간분석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 분석</a:t>
            </a:r>
          </a:p>
        </p:txBody>
      </p: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</p:spPr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grpSp>
        <p:nvGrpSpPr>
          <p:cNvPr id="99" name="그룹 98"/>
          <p:cNvGrpSpPr/>
          <p:nvPr/>
        </p:nvGrpSpPr>
        <p:grpSpPr>
          <a:xfrm>
            <a:off x="2695297" y="1052736"/>
            <a:ext cx="1518524" cy="432048"/>
            <a:chOff x="2649537" y="4437112"/>
            <a:chExt cx="1428724" cy="360040"/>
          </a:xfrm>
        </p:grpSpPr>
        <p:sp>
          <p:nvSpPr>
            <p:cNvPr id="100" name="순서도: 처리 99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1" name="순서도: 처리 100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경제성분석 입문</a:t>
              </a:r>
            </a:p>
          </p:txBody>
        </p:sp>
        <p:sp>
          <p:nvSpPr>
            <p:cNvPr id="102" name="순서도: 처리 101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03" name="꺾인 연결선 102"/>
          <p:cNvCxnSpPr>
            <a:stCxn id="114" idx="2"/>
            <a:endCxn id="122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grpSp>
        <p:nvGrpSpPr>
          <p:cNvPr id="104" name="그룹 103"/>
          <p:cNvGrpSpPr/>
          <p:nvPr/>
        </p:nvGrpSpPr>
        <p:grpSpPr>
          <a:xfrm>
            <a:off x="1818513" y="1821588"/>
            <a:ext cx="1518524" cy="432048"/>
            <a:chOff x="2649537" y="4437112"/>
            <a:chExt cx="1428724" cy="360040"/>
          </a:xfrm>
        </p:grpSpPr>
        <p:sp>
          <p:nvSpPr>
            <p:cNvPr id="105" name="순서도: 처리 104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6" name="순서도: 처리 105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돈의 시간적 가치</a:t>
              </a:r>
            </a:p>
          </p:txBody>
        </p:sp>
        <p:sp>
          <p:nvSpPr>
            <p:cNvPr id="107" name="순서도: 처리 106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08" name="그룹 107"/>
          <p:cNvGrpSpPr/>
          <p:nvPr/>
        </p:nvGrpSpPr>
        <p:grpSpPr>
          <a:xfrm>
            <a:off x="3682006" y="1821588"/>
            <a:ext cx="1518524" cy="432048"/>
            <a:chOff x="2649537" y="4437112"/>
            <a:chExt cx="1428724" cy="360040"/>
          </a:xfrm>
        </p:grpSpPr>
        <p:sp>
          <p:nvSpPr>
            <p:cNvPr id="109" name="순서도: 처리 108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0" name="순서도: 처리 109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경제적 등가</a:t>
              </a:r>
            </a:p>
          </p:txBody>
        </p:sp>
        <p:sp>
          <p:nvSpPr>
            <p:cNvPr id="111" name="순서도: 처리 110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3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12" name="꺾인 연결선 111"/>
          <p:cNvCxnSpPr>
            <a:stCxn id="114" idx="2"/>
            <a:endCxn id="118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grpSp>
        <p:nvGrpSpPr>
          <p:cNvPr id="113" name="그룹 112"/>
          <p:cNvGrpSpPr/>
          <p:nvPr/>
        </p:nvGrpSpPr>
        <p:grpSpPr>
          <a:xfrm>
            <a:off x="2695297" y="2597696"/>
            <a:ext cx="1518524" cy="432048"/>
            <a:chOff x="2649537" y="4437112"/>
            <a:chExt cx="1428724" cy="360040"/>
          </a:xfrm>
        </p:grpSpPr>
        <p:sp>
          <p:nvSpPr>
            <p:cNvPr id="114" name="순서도: 처리 113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5" name="순서도: 처리 114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이자공식</a:t>
              </a:r>
            </a:p>
          </p:txBody>
        </p:sp>
        <p:sp>
          <p:nvSpPr>
            <p:cNvPr id="116" name="순서도: 처리 115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17" name="그룹 116"/>
          <p:cNvGrpSpPr/>
          <p:nvPr/>
        </p:nvGrpSpPr>
        <p:grpSpPr>
          <a:xfrm>
            <a:off x="1818513" y="3356992"/>
            <a:ext cx="1518524" cy="432048"/>
            <a:chOff x="2649537" y="4437112"/>
            <a:chExt cx="1428724" cy="360040"/>
          </a:xfrm>
        </p:grpSpPr>
        <p:sp>
          <p:nvSpPr>
            <p:cNvPr id="118" name="순서도: 처리 117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9" name="순서도: 처리 118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분석기간과 이자율 적용</a:t>
              </a:r>
            </a:p>
          </p:txBody>
        </p:sp>
        <p:sp>
          <p:nvSpPr>
            <p:cNvPr id="120" name="순서도: 처리 119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21" name="그룹 120"/>
          <p:cNvGrpSpPr/>
          <p:nvPr/>
        </p:nvGrpSpPr>
        <p:grpSpPr>
          <a:xfrm>
            <a:off x="3682006" y="3356992"/>
            <a:ext cx="1518524" cy="432048"/>
            <a:chOff x="2649537" y="4437112"/>
            <a:chExt cx="1428724" cy="360040"/>
          </a:xfrm>
        </p:grpSpPr>
        <p:sp>
          <p:nvSpPr>
            <p:cNvPr id="122" name="순서도: 처리 121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3" name="순서도: 처리 122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투자자금 조달과 대출</a:t>
              </a:r>
            </a:p>
          </p:txBody>
        </p:sp>
        <p:sp>
          <p:nvSpPr>
            <p:cNvPr id="124" name="순서도: 처리 123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25" name="그룹 124"/>
          <p:cNvGrpSpPr/>
          <p:nvPr/>
        </p:nvGrpSpPr>
        <p:grpSpPr>
          <a:xfrm>
            <a:off x="5582471" y="3356992"/>
            <a:ext cx="1518524" cy="432048"/>
            <a:chOff x="2649537" y="4437112"/>
            <a:chExt cx="1428724" cy="360040"/>
          </a:xfrm>
        </p:grpSpPr>
        <p:sp>
          <p:nvSpPr>
            <p:cNvPr id="126" name="순서도: 처리 125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7" name="순서도: 처리 126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인플레이션</a:t>
              </a:r>
            </a:p>
          </p:txBody>
        </p:sp>
        <p:sp>
          <p:nvSpPr>
            <p:cNvPr id="128" name="순서도: 처리 127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7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29" name="그룹 128"/>
          <p:cNvGrpSpPr/>
          <p:nvPr/>
        </p:nvGrpSpPr>
        <p:grpSpPr>
          <a:xfrm>
            <a:off x="7445964" y="3356992"/>
            <a:ext cx="1518524" cy="432048"/>
            <a:chOff x="2649537" y="4437112"/>
            <a:chExt cx="1428724" cy="360040"/>
          </a:xfrm>
        </p:grpSpPr>
        <p:sp>
          <p:nvSpPr>
            <p:cNvPr id="130" name="순서도: 처리 129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1" name="순서도: 처리 130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기준화폐가치와 명목화폐가치</a:t>
              </a:r>
            </a:p>
          </p:txBody>
        </p:sp>
        <p:sp>
          <p:nvSpPr>
            <p:cNvPr id="132" name="순서도: 처리 131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8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33" name="꺾인 연결선 132"/>
          <p:cNvCxnSpPr>
            <a:stCxn id="100" idx="2"/>
            <a:endCxn id="109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4" name="꺾인 연결선 133"/>
          <p:cNvCxnSpPr>
            <a:stCxn id="100" idx="2"/>
            <a:endCxn id="105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5" name="꺾인 연결선 134"/>
          <p:cNvCxnSpPr>
            <a:stCxn id="105" idx="2"/>
            <a:endCxn id="114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6" name="꺾인 연결선 135"/>
          <p:cNvCxnSpPr>
            <a:stCxn id="109" idx="2"/>
            <a:endCxn id="114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grpSp>
        <p:nvGrpSpPr>
          <p:cNvPr id="137" name="그룹 136"/>
          <p:cNvGrpSpPr/>
          <p:nvPr/>
        </p:nvGrpSpPr>
        <p:grpSpPr>
          <a:xfrm>
            <a:off x="4637652" y="4121696"/>
            <a:ext cx="3412855" cy="432048"/>
            <a:chOff x="2649537" y="4437112"/>
            <a:chExt cx="3211031" cy="360040"/>
          </a:xfrm>
        </p:grpSpPr>
        <p:sp>
          <p:nvSpPr>
            <p:cNvPr id="138" name="순서도: 처리 137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9" name="순서도: 처리 138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투자프로젝트의 현금흐름</a:t>
              </a:r>
            </a:p>
          </p:txBody>
        </p:sp>
        <p:sp>
          <p:nvSpPr>
            <p:cNvPr id="140" name="순서도: 처리 139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1" name="순서도: 처리 140"/>
            <p:cNvSpPr/>
            <p:nvPr/>
          </p:nvSpPr>
          <p:spPr bwMode="auto">
            <a:xfrm>
              <a:off x="4827547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최소요구수익률</a:t>
              </a:r>
            </a:p>
          </p:txBody>
        </p:sp>
        <p:sp>
          <p:nvSpPr>
            <p:cNvPr id="142" name="순서도: 처리 141"/>
            <p:cNvSpPr/>
            <p:nvPr/>
          </p:nvSpPr>
          <p:spPr bwMode="auto">
            <a:xfrm>
              <a:off x="4431844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11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43" name="꺾인 연결선 142"/>
          <p:cNvCxnSpPr>
            <a:stCxn id="126" idx="2"/>
            <a:endCxn id="138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44" name="꺾인 연결선 143"/>
          <p:cNvCxnSpPr>
            <a:stCxn id="122" idx="2"/>
            <a:endCxn id="138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45" name="꺾인 연결선 144"/>
          <p:cNvCxnSpPr>
            <a:stCxn id="118" idx="2"/>
            <a:endCxn id="138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46" name="꺾인 연결선 145"/>
          <p:cNvCxnSpPr>
            <a:stCxn id="130" idx="2"/>
            <a:endCxn id="138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grpSp>
        <p:nvGrpSpPr>
          <p:cNvPr id="147" name="그룹 146"/>
          <p:cNvGrpSpPr/>
          <p:nvPr/>
        </p:nvGrpSpPr>
        <p:grpSpPr>
          <a:xfrm>
            <a:off x="2695297" y="4121697"/>
            <a:ext cx="1518524" cy="432048"/>
            <a:chOff x="2649537" y="4437112"/>
            <a:chExt cx="1428724" cy="360040"/>
          </a:xfrm>
        </p:grpSpPr>
        <p:sp>
          <p:nvSpPr>
            <p:cNvPr id="148" name="순서도: 처리 147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9" name="순서도: 처리 148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감가상각과 법인세</a:t>
              </a:r>
            </a:p>
          </p:txBody>
        </p:sp>
        <p:sp>
          <p:nvSpPr>
            <p:cNvPr id="150" name="순서도: 처리 149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9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51" name="직선 화살표 연결선 150"/>
          <p:cNvCxnSpPr>
            <a:stCxn id="149" idx="3"/>
            <a:endCxn id="140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grpSp>
        <p:nvGrpSpPr>
          <p:cNvPr id="152" name="그룹 151"/>
          <p:cNvGrpSpPr/>
          <p:nvPr/>
        </p:nvGrpSpPr>
        <p:grpSpPr>
          <a:xfrm>
            <a:off x="1818513" y="4869160"/>
            <a:ext cx="1518524" cy="432048"/>
            <a:chOff x="2649537" y="4437112"/>
            <a:chExt cx="1428724" cy="360040"/>
          </a:xfrm>
        </p:grpSpPr>
        <p:sp>
          <p:nvSpPr>
            <p:cNvPr id="153" name="순서도: 처리 152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4" name="순서도: 처리 153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algn="ctr" latinLnBrk="0"/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자본회수기간 분석</a:t>
              </a:r>
            </a:p>
          </p:txBody>
        </p:sp>
        <p:sp>
          <p:nvSpPr>
            <p:cNvPr id="155" name="순서도: 처리 154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12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56" name="그룹 155"/>
          <p:cNvGrpSpPr/>
          <p:nvPr/>
        </p:nvGrpSpPr>
        <p:grpSpPr>
          <a:xfrm>
            <a:off x="3682006" y="4869160"/>
            <a:ext cx="1518524" cy="432048"/>
            <a:chOff x="2649537" y="4437112"/>
            <a:chExt cx="1428724" cy="360040"/>
          </a:xfrm>
        </p:grpSpPr>
        <p:sp>
          <p:nvSpPr>
            <p:cNvPr id="157" name="순서도: 처리 156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8" name="순서도: 처리 157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미래가치 분석</a:t>
              </a:r>
            </a:p>
          </p:txBody>
        </p:sp>
        <p:sp>
          <p:nvSpPr>
            <p:cNvPr id="159" name="순서도: 처리 158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13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60" name="그룹 159"/>
          <p:cNvGrpSpPr/>
          <p:nvPr/>
        </p:nvGrpSpPr>
        <p:grpSpPr>
          <a:xfrm>
            <a:off x="5582471" y="4869160"/>
            <a:ext cx="1518524" cy="432048"/>
            <a:chOff x="2649537" y="4437112"/>
            <a:chExt cx="1428724" cy="360040"/>
          </a:xfrm>
        </p:grpSpPr>
        <p:sp>
          <p:nvSpPr>
            <p:cNvPr id="161" name="순서도: 처리 160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2" name="순서도: 처리 161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수익률 분석</a:t>
              </a:r>
            </a:p>
          </p:txBody>
        </p:sp>
        <p:sp>
          <p:nvSpPr>
            <p:cNvPr id="163" name="순서도: 처리 162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16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64" name="그룹 163"/>
          <p:cNvGrpSpPr/>
          <p:nvPr/>
        </p:nvGrpSpPr>
        <p:grpSpPr>
          <a:xfrm>
            <a:off x="7445964" y="4869160"/>
            <a:ext cx="1518524" cy="432048"/>
            <a:chOff x="2649537" y="4437112"/>
            <a:chExt cx="1428724" cy="360040"/>
          </a:xfrm>
        </p:grpSpPr>
        <p:sp>
          <p:nvSpPr>
            <p:cNvPr id="165" name="순서도: 처리 164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6" name="순서도: 처리 165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수익</a:t>
              </a: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비용비율 분석</a:t>
              </a:r>
            </a:p>
          </p:txBody>
        </p:sp>
        <p:sp>
          <p:nvSpPr>
            <p:cNvPr id="167" name="순서도: 처리 166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17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68" name="그룹 167"/>
          <p:cNvGrpSpPr/>
          <p:nvPr/>
        </p:nvGrpSpPr>
        <p:grpSpPr>
          <a:xfrm>
            <a:off x="3682006" y="5589240"/>
            <a:ext cx="1518524" cy="432048"/>
            <a:chOff x="2649537" y="4437112"/>
            <a:chExt cx="1428724" cy="360040"/>
          </a:xfrm>
        </p:grpSpPr>
        <p:sp>
          <p:nvSpPr>
            <p:cNvPr id="169" name="순서도: 처리 168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0" name="순서도: 처리 169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현재가치 분석</a:t>
              </a:r>
            </a:p>
          </p:txBody>
        </p:sp>
        <p:sp>
          <p:nvSpPr>
            <p:cNvPr id="171" name="순서도: 처리 170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14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72" name="그룹 171"/>
          <p:cNvGrpSpPr/>
          <p:nvPr/>
        </p:nvGrpSpPr>
        <p:grpSpPr>
          <a:xfrm>
            <a:off x="3682006" y="6309320"/>
            <a:ext cx="1518524" cy="432048"/>
            <a:chOff x="2649537" y="4437112"/>
            <a:chExt cx="1428724" cy="360040"/>
          </a:xfrm>
        </p:grpSpPr>
        <p:sp>
          <p:nvSpPr>
            <p:cNvPr id="173" name="순서도: 처리 172"/>
            <p:cNvSpPr/>
            <p:nvPr/>
          </p:nvSpPr>
          <p:spPr bwMode="auto">
            <a:xfrm>
              <a:off x="2649537" y="4437112"/>
              <a:ext cx="1428724" cy="360040"/>
            </a:xfrm>
            <a:prstGeom prst="flowChartProcess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4" name="순서도: 처리 173"/>
            <p:cNvSpPr/>
            <p:nvPr/>
          </p:nvSpPr>
          <p:spPr bwMode="auto">
            <a:xfrm>
              <a:off x="3045240" y="4437112"/>
              <a:ext cx="1033021" cy="360040"/>
            </a:xfrm>
            <a:prstGeom prst="flowChartProcess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ko-KR" altLang="en-US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연간등가 분석</a:t>
              </a:r>
            </a:p>
          </p:txBody>
        </p:sp>
        <p:sp>
          <p:nvSpPr>
            <p:cNvPr id="175" name="순서도: 처리 174"/>
            <p:cNvSpPr/>
            <p:nvPr/>
          </p:nvSpPr>
          <p:spPr bwMode="auto">
            <a:xfrm>
              <a:off x="2649537" y="4437112"/>
              <a:ext cx="395703" cy="360040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36000" rIns="0" bIns="36000" rtlCol="0" anchor="ctr"/>
            <a:lstStyle/>
            <a:p>
              <a:pPr marL="0" marR="0" indent="0" algn="ctr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altLang="ko-KR" sz="1000" b="1" dirty="0"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15</a:t>
              </a:r>
              <a:endPara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76" name="꺾인 연결선 175"/>
          <p:cNvCxnSpPr>
            <a:stCxn id="138" idx="2"/>
            <a:endCxn id="153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77" name="꺾인 연결선 176"/>
          <p:cNvCxnSpPr>
            <a:stCxn id="138" idx="2"/>
            <a:endCxn id="157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78" name="꺾인 연결선 177"/>
          <p:cNvCxnSpPr>
            <a:stCxn id="138" idx="2"/>
            <a:endCxn id="161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79" name="꺾인 연결선 178"/>
          <p:cNvCxnSpPr>
            <a:stCxn id="138" idx="2"/>
            <a:endCxn id="165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80" name="직선 연결선 179"/>
          <p:cNvCxnSpPr>
            <a:stCxn id="116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81" name="직선 연결선 180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82" name="직선 연결선 181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83" name="직선 연결선 182"/>
          <p:cNvCxnSpPr>
            <a:stCxn id="157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84" name="직선 연결선 183"/>
          <p:cNvCxnSpPr>
            <a:stCxn id="169" idx="2"/>
            <a:endCxn id="173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85" name="직선 연결선 184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순서도: 처리 93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95" name="순서도: 처리 94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86" name="직선 연결선 185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49951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2268538" y="152400"/>
            <a:ext cx="45974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자동화 설비 투자프로젝트 사례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57200" y="1219200"/>
          <a:ext cx="8153399" cy="3000375"/>
        </p:xfrm>
        <a:graphic>
          <a:graphicData uri="http://schemas.openxmlformats.org/drawingml/2006/table">
            <a:tbl>
              <a:tblPr/>
              <a:tblGrid>
                <a:gridCol w="788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4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현금흐름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자본비용</a:t>
                      </a:r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(7%)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투자자본 회수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프로젝트 잔액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-85,500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　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　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-85,500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36,075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-5,985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30,090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-55,410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38,182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-3,879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34,303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-21,107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40,381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-1,477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38,904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17,797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42,676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1,246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43,922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61,719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118,070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4,320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122,390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184,109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414" name="직사각형 4"/>
          <p:cNvSpPr>
            <a:spLocks noChangeArrowheads="1"/>
          </p:cNvSpPr>
          <p:nvPr/>
        </p:nvSpPr>
        <p:spPr bwMode="auto">
          <a:xfrm>
            <a:off x="1117600" y="4648200"/>
            <a:ext cx="68532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ctr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 기간 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2 + 21,107 / (21,107 + 17,797)</a:t>
            </a:r>
          </a:p>
          <a:p>
            <a:pPr eaLnBrk="0" fontAlgn="ctr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   = 2.54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649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438400" y="152400"/>
            <a:ext cx="4186238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경제성 분석 방법론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11188" y="1676400"/>
            <a:ext cx="7993062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&lt; N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미래가치법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현재가치법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현재등가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연간등가법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연등가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&gt; 0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수익률법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수익률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(%) &gt; MARR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indent="-457200" eaLnBrk="0" latinLnBrk="0" hangingPunct="0">
              <a:spcBef>
                <a:spcPct val="200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민간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marL="452438" lvl="0" indent="-452438" eaLnBrk="0" latin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공공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비용비율법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편익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비용비율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&gt; 1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065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838200" y="1143000"/>
            <a:ext cx="748347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개념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 투자자본을 얼마나 빨리 회수하는가?</a:t>
            </a:r>
          </a:p>
          <a:p>
            <a:pPr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kumimoji="0" lang="ko-KR" altLang="en-US" sz="2000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판정기준</a:t>
            </a:r>
            <a:endParaRPr kumimoji="0" lang="ko-KR" altLang="en-US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&lt;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수명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20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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경제성 있음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5891" name="Text Box 3"/>
          <p:cNvSpPr txBox="1">
            <a:spLocks noChangeArrowheads="1"/>
          </p:cNvSpPr>
          <p:nvPr/>
        </p:nvSpPr>
        <p:spPr bwMode="auto">
          <a:xfrm>
            <a:off x="1804988" y="196850"/>
            <a:ext cx="5529262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경제성분석방법론 </a:t>
            </a:r>
            <a:r>
              <a:rPr lang="en-US" altLang="ko-KR" dirty="0"/>
              <a:t>– </a:t>
            </a:r>
            <a:r>
              <a:rPr lang="ko-KR" altLang="en-US" dirty="0">
                <a:solidFill>
                  <a:srgbClr val="FF0000"/>
                </a:solidFill>
                <a:sym typeface="Wingdings" pitchFamily="2" charset="2"/>
              </a:rPr>
              <a:t> </a:t>
            </a:r>
            <a:r>
              <a:rPr lang="ko-KR" altLang="en-US" dirty="0" err="1">
                <a:solidFill>
                  <a:srgbClr val="FF0000"/>
                </a:solidFill>
              </a:rPr>
              <a:t>자본회수기간법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9221" name="Picture 4" descr="Payback Perio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1905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159</a:t>
            </a:r>
          </a:p>
        </p:txBody>
      </p:sp>
    </p:spTree>
    <p:extLst>
      <p:ext uri="{BB962C8B-B14F-4D97-AF65-F5344CB8AC3E}">
        <p14:creationId xmlns:p14="http://schemas.microsoft.com/office/powerpoint/2010/main" val="119285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2" name="Text Box 52"/>
          <p:cNvSpPr txBox="1">
            <a:spLocks noChangeArrowheads="1"/>
          </p:cNvSpPr>
          <p:nvPr/>
        </p:nvSpPr>
        <p:spPr bwMode="auto">
          <a:xfrm>
            <a:off x="2928938" y="152400"/>
            <a:ext cx="32766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예제 5.2 자본회수기간</a:t>
            </a:r>
          </a:p>
        </p:txBody>
      </p:sp>
      <p:sp>
        <p:nvSpPr>
          <p:cNvPr id="10244" name="직사각형 5"/>
          <p:cNvSpPr>
            <a:spLocks noChangeArrowheads="1"/>
          </p:cNvSpPr>
          <p:nvPr/>
        </p:nvSpPr>
        <p:spPr bwMode="auto">
          <a:xfrm>
            <a:off x="882650" y="990600"/>
            <a:ext cx="780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</a:t>
            </a:r>
            <a:r>
              <a:rPr kumimoji="0" lang="en-US" altLang="ko-KR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15%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 경우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다음 현금흐름을 갖는 투자 프로젝트에 대한 </a:t>
            </a:r>
            <a:r>
              <a:rPr kumimoji="0" lang="ko-KR" altLang="en-US" sz="18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</a:t>
            </a:r>
            <a:r>
              <a:rPr kumimoji="0" lang="ko-KR" altLang="en-US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을 구하시오</a:t>
            </a:r>
            <a:r>
              <a:rPr kumimoji="0" lang="en-US" altLang="ko-KR" sz="18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.</a:t>
            </a:r>
            <a:endParaRPr kumimoji="0" lang="ko-KR" altLang="en-US" sz="24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0245" name="직선 연결선 2"/>
          <p:cNvCxnSpPr>
            <a:cxnSpLocks noChangeShapeType="1"/>
          </p:cNvCxnSpPr>
          <p:nvPr/>
        </p:nvCxnSpPr>
        <p:spPr bwMode="auto">
          <a:xfrm>
            <a:off x="2076450" y="3700463"/>
            <a:ext cx="4800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직선 연결선 4"/>
          <p:cNvCxnSpPr>
            <a:cxnSpLocks noChangeShapeType="1"/>
          </p:cNvCxnSpPr>
          <p:nvPr/>
        </p:nvCxnSpPr>
        <p:spPr bwMode="auto">
          <a:xfrm>
            <a:off x="2076450" y="3548063"/>
            <a:ext cx="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직선 연결선 18"/>
          <p:cNvCxnSpPr>
            <a:cxnSpLocks noChangeShapeType="1"/>
          </p:cNvCxnSpPr>
          <p:nvPr/>
        </p:nvCxnSpPr>
        <p:spPr bwMode="auto">
          <a:xfrm>
            <a:off x="2838450" y="3548063"/>
            <a:ext cx="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직선 연결선 19"/>
          <p:cNvCxnSpPr>
            <a:cxnSpLocks noChangeShapeType="1"/>
          </p:cNvCxnSpPr>
          <p:nvPr/>
        </p:nvCxnSpPr>
        <p:spPr bwMode="auto">
          <a:xfrm>
            <a:off x="3600450" y="3548063"/>
            <a:ext cx="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직선 연결선 20"/>
          <p:cNvCxnSpPr>
            <a:cxnSpLocks noChangeShapeType="1"/>
          </p:cNvCxnSpPr>
          <p:nvPr/>
        </p:nvCxnSpPr>
        <p:spPr bwMode="auto">
          <a:xfrm>
            <a:off x="4362450" y="3548063"/>
            <a:ext cx="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직선 연결선 21"/>
          <p:cNvCxnSpPr>
            <a:cxnSpLocks noChangeShapeType="1"/>
          </p:cNvCxnSpPr>
          <p:nvPr/>
        </p:nvCxnSpPr>
        <p:spPr bwMode="auto">
          <a:xfrm>
            <a:off x="5124450" y="3548063"/>
            <a:ext cx="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직선 연결선 22"/>
          <p:cNvCxnSpPr>
            <a:cxnSpLocks noChangeShapeType="1"/>
          </p:cNvCxnSpPr>
          <p:nvPr/>
        </p:nvCxnSpPr>
        <p:spPr bwMode="auto">
          <a:xfrm>
            <a:off x="5886450" y="3548063"/>
            <a:ext cx="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직선 연결선 23"/>
          <p:cNvCxnSpPr>
            <a:cxnSpLocks noChangeShapeType="1"/>
          </p:cNvCxnSpPr>
          <p:nvPr/>
        </p:nvCxnSpPr>
        <p:spPr bwMode="auto">
          <a:xfrm>
            <a:off x="6648450" y="3548063"/>
            <a:ext cx="0" cy="304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3" name="TextBox 7"/>
          <p:cNvSpPr txBox="1">
            <a:spLocks noChangeArrowheads="1"/>
          </p:cNvSpPr>
          <p:nvPr/>
        </p:nvSpPr>
        <p:spPr bwMode="auto">
          <a:xfrm>
            <a:off x="1744663" y="3852863"/>
            <a:ext cx="269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0</a:t>
            </a:r>
            <a:endParaRPr kumimoji="0" lang="ko-KR" altLang="en-US" sz="12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54" name="TextBox 27"/>
          <p:cNvSpPr txBox="1">
            <a:spLocks noChangeArrowheads="1"/>
          </p:cNvSpPr>
          <p:nvPr/>
        </p:nvSpPr>
        <p:spPr bwMode="auto">
          <a:xfrm>
            <a:off x="2703513" y="3852863"/>
            <a:ext cx="26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1</a:t>
            </a:r>
            <a:endParaRPr kumimoji="0" lang="ko-KR" altLang="en-US" sz="12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55" name="TextBox 28"/>
          <p:cNvSpPr txBox="1">
            <a:spLocks noChangeArrowheads="1"/>
          </p:cNvSpPr>
          <p:nvPr/>
        </p:nvSpPr>
        <p:spPr bwMode="auto">
          <a:xfrm>
            <a:off x="3465513" y="3852863"/>
            <a:ext cx="26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2</a:t>
            </a:r>
            <a:endParaRPr kumimoji="0" lang="ko-KR" altLang="en-US" sz="12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56" name="TextBox 29"/>
          <p:cNvSpPr txBox="1">
            <a:spLocks noChangeArrowheads="1"/>
          </p:cNvSpPr>
          <p:nvPr/>
        </p:nvSpPr>
        <p:spPr bwMode="auto">
          <a:xfrm>
            <a:off x="4227513" y="3852863"/>
            <a:ext cx="26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3</a:t>
            </a:r>
            <a:endParaRPr kumimoji="0" lang="ko-KR" altLang="en-US" sz="12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57" name="TextBox 30"/>
          <p:cNvSpPr txBox="1">
            <a:spLocks noChangeArrowheads="1"/>
          </p:cNvSpPr>
          <p:nvPr/>
        </p:nvSpPr>
        <p:spPr bwMode="auto">
          <a:xfrm>
            <a:off x="4989513" y="3852863"/>
            <a:ext cx="26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4</a:t>
            </a:r>
            <a:endParaRPr kumimoji="0" lang="ko-KR" altLang="en-US" sz="12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58" name="TextBox 31"/>
          <p:cNvSpPr txBox="1">
            <a:spLocks noChangeArrowheads="1"/>
          </p:cNvSpPr>
          <p:nvPr/>
        </p:nvSpPr>
        <p:spPr bwMode="auto">
          <a:xfrm>
            <a:off x="5751513" y="3852863"/>
            <a:ext cx="26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5</a:t>
            </a:r>
            <a:endParaRPr kumimoji="0" lang="ko-KR" altLang="en-US" sz="12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59" name="TextBox 32"/>
          <p:cNvSpPr txBox="1">
            <a:spLocks noChangeArrowheads="1"/>
          </p:cNvSpPr>
          <p:nvPr/>
        </p:nvSpPr>
        <p:spPr bwMode="auto">
          <a:xfrm>
            <a:off x="6513513" y="3852863"/>
            <a:ext cx="26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2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6</a:t>
            </a:r>
            <a:endParaRPr kumimoji="0" lang="ko-KR" altLang="en-US" sz="12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60" name="직선 화살표 연결선 10"/>
          <p:cNvCxnSpPr>
            <a:cxnSpLocks noChangeShapeType="1"/>
          </p:cNvCxnSpPr>
          <p:nvPr/>
        </p:nvCxnSpPr>
        <p:spPr bwMode="auto">
          <a:xfrm flipH="1">
            <a:off x="2076450" y="3700463"/>
            <a:ext cx="0" cy="18288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1" name="TextBox 36"/>
          <p:cNvSpPr txBox="1">
            <a:spLocks noChangeArrowheads="1"/>
          </p:cNvSpPr>
          <p:nvPr/>
        </p:nvSpPr>
        <p:spPr bwMode="auto">
          <a:xfrm>
            <a:off x="1676400" y="5529263"/>
            <a:ext cx="798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85,000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62" name="직선 화살표 연결선 13"/>
          <p:cNvCxnSpPr>
            <a:cxnSpLocks noChangeShapeType="1"/>
          </p:cNvCxnSpPr>
          <p:nvPr/>
        </p:nvCxnSpPr>
        <p:spPr bwMode="auto">
          <a:xfrm flipV="1">
            <a:off x="2838450" y="3167063"/>
            <a:ext cx="0" cy="5334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3" name="TextBox 41"/>
          <p:cNvSpPr txBox="1">
            <a:spLocks noChangeArrowheads="1"/>
          </p:cNvSpPr>
          <p:nvPr/>
        </p:nvSpPr>
        <p:spPr bwMode="auto">
          <a:xfrm>
            <a:off x="2438400" y="2827338"/>
            <a:ext cx="7985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15,000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64" name="직선 화살표 연결선 42"/>
          <p:cNvCxnSpPr>
            <a:cxnSpLocks noChangeShapeType="1"/>
          </p:cNvCxnSpPr>
          <p:nvPr/>
        </p:nvCxnSpPr>
        <p:spPr bwMode="auto">
          <a:xfrm flipV="1">
            <a:off x="3600450" y="2997200"/>
            <a:ext cx="0" cy="70326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5" name="TextBox 43"/>
          <p:cNvSpPr txBox="1">
            <a:spLocks noChangeArrowheads="1"/>
          </p:cNvSpPr>
          <p:nvPr/>
        </p:nvSpPr>
        <p:spPr bwMode="auto">
          <a:xfrm>
            <a:off x="3200400" y="2557463"/>
            <a:ext cx="798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25,000</a:t>
            </a:r>
            <a:endParaRPr kumimoji="0" lang="ko-KR" altLang="en-US" sz="16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66" name="직선 화살표 연결선 45"/>
          <p:cNvCxnSpPr>
            <a:cxnSpLocks noChangeShapeType="1"/>
          </p:cNvCxnSpPr>
          <p:nvPr/>
        </p:nvCxnSpPr>
        <p:spPr bwMode="auto">
          <a:xfrm flipV="1">
            <a:off x="4362450" y="2725738"/>
            <a:ext cx="0" cy="974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7" name="TextBox 46"/>
          <p:cNvSpPr txBox="1">
            <a:spLocks noChangeArrowheads="1"/>
          </p:cNvSpPr>
          <p:nvPr/>
        </p:nvSpPr>
        <p:spPr bwMode="auto">
          <a:xfrm>
            <a:off x="3962400" y="2252663"/>
            <a:ext cx="798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35,000</a:t>
            </a:r>
            <a:endParaRPr kumimoji="0" lang="ko-KR" altLang="en-US" sz="16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68" name="직선 화살표 연결선 48"/>
          <p:cNvCxnSpPr>
            <a:cxnSpLocks noChangeShapeType="1"/>
          </p:cNvCxnSpPr>
          <p:nvPr/>
        </p:nvCxnSpPr>
        <p:spPr bwMode="auto">
          <a:xfrm flipV="1">
            <a:off x="5124450" y="2420938"/>
            <a:ext cx="0" cy="12795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69" name="TextBox 49"/>
          <p:cNvSpPr txBox="1">
            <a:spLocks noChangeArrowheads="1"/>
          </p:cNvSpPr>
          <p:nvPr/>
        </p:nvSpPr>
        <p:spPr bwMode="auto">
          <a:xfrm>
            <a:off x="4724400" y="2024063"/>
            <a:ext cx="798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45,000</a:t>
            </a:r>
            <a:endParaRPr kumimoji="0" lang="ko-KR" altLang="en-US" sz="160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70" name="직선 화살표 연결선 52"/>
          <p:cNvCxnSpPr>
            <a:cxnSpLocks noChangeShapeType="1"/>
          </p:cNvCxnSpPr>
          <p:nvPr/>
        </p:nvCxnSpPr>
        <p:spPr bwMode="auto">
          <a:xfrm flipV="1">
            <a:off x="5897563" y="2420938"/>
            <a:ext cx="0" cy="12795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TextBox 53"/>
          <p:cNvSpPr txBox="1">
            <a:spLocks noChangeArrowheads="1"/>
          </p:cNvSpPr>
          <p:nvPr/>
        </p:nvSpPr>
        <p:spPr bwMode="auto">
          <a:xfrm>
            <a:off x="5497513" y="2024063"/>
            <a:ext cx="7985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45,000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72" name="직선 화살표 연결선 54"/>
          <p:cNvCxnSpPr>
            <a:cxnSpLocks noChangeShapeType="1"/>
          </p:cNvCxnSpPr>
          <p:nvPr/>
        </p:nvCxnSpPr>
        <p:spPr bwMode="auto">
          <a:xfrm flipV="1">
            <a:off x="6648450" y="2725738"/>
            <a:ext cx="0" cy="974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3" name="TextBox 55"/>
          <p:cNvSpPr txBox="1">
            <a:spLocks noChangeArrowheads="1"/>
          </p:cNvSpPr>
          <p:nvPr/>
        </p:nvSpPr>
        <p:spPr bwMode="auto">
          <a:xfrm>
            <a:off x="6248400" y="2252663"/>
            <a:ext cx="798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 dirty="0"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</a:rPr>
              <a:t>35,000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274" name="Text Box 51"/>
          <p:cNvSpPr txBox="1">
            <a:spLocks noChangeArrowheads="1"/>
          </p:cNvSpPr>
          <p:nvPr/>
        </p:nvSpPr>
        <p:spPr bwMode="auto">
          <a:xfrm>
            <a:off x="5410200" y="4305301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3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159</a:t>
            </a:r>
          </a:p>
        </p:txBody>
      </p:sp>
    </p:spTree>
    <p:extLst>
      <p:ext uri="{BB962C8B-B14F-4D97-AF65-F5344CB8AC3E}">
        <p14:creationId xmlns:p14="http://schemas.microsoft.com/office/powerpoint/2010/main" val="37353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7"/>
          <p:cNvSpPr>
            <a:spLocks noChangeArrowheads="1"/>
          </p:cNvSpPr>
          <p:nvPr/>
        </p:nvSpPr>
        <p:spPr bwMode="auto">
          <a:xfrm>
            <a:off x="7315200" y="3838575"/>
            <a:ext cx="596900" cy="1038225"/>
          </a:xfrm>
          <a:prstGeom prst="rect">
            <a:avLst/>
          </a:prstGeom>
          <a:solidFill>
            <a:srgbClr val="FF6699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graphicFrame>
        <p:nvGraphicFramePr>
          <p:cNvPr id="102403" name="Group 3"/>
          <p:cNvGraphicFramePr>
            <a:graphicFrameLocks noGrp="1"/>
          </p:cNvGraphicFramePr>
          <p:nvPr/>
        </p:nvGraphicFramePr>
        <p:xfrm>
          <a:off x="152400" y="1066800"/>
          <a:ext cx="7772400" cy="4313238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32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기간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현금흐름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자본비용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(15%)*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투자자본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회수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프로젝트 잔액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투자자본 잔액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누적 현금흐름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-85,000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-85,000(0.15) = -12,750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15,000 - 12,750 = 2,250</a:t>
                      </a: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-85,000 + 2,250 =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-82,750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-82,750(0.15) = -12,413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25,000 - 12,413 = 12,587</a:t>
                      </a: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-82750 + 12,587 =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-70,163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-70,163(0.15) = -10,524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35,000 - 10,524 = 24,476</a:t>
                      </a: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-70,163 + 24,476 =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-45,687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-45,687(0.15) =-6,853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45,000 - 6,853 = 38,147</a:t>
                      </a: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-45,687 + 38,147 =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-7,540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-7,540(0.15) = -1,131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45,000 - 1,131 = 43,869</a:t>
                      </a: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-7,560 + 43,869 =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36,329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35,000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36,329(0.15) = 5,449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35,000 + 5,449 = 40,449</a:t>
                      </a:r>
                      <a:endParaRPr kumimoji="0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36,329 + 40,449 =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76,778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324" name="Text Box 50"/>
          <p:cNvSpPr txBox="1">
            <a:spLocks noChangeArrowheads="1"/>
          </p:cNvSpPr>
          <p:nvPr/>
        </p:nvSpPr>
        <p:spPr bwMode="auto">
          <a:xfrm>
            <a:off x="152400" y="5394325"/>
            <a:ext cx="388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None/>
            </a:pPr>
            <a:r>
              <a:rPr kumimoji="0" lang="en-US" altLang="ko-KR" sz="16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* </a:t>
            </a:r>
            <a:r>
              <a:rPr kumimoji="0" lang="ko-KR" altLang="en-US" sz="16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자본비용 = 연초 프로젝트</a:t>
            </a:r>
            <a:r>
              <a:rPr kumimoji="0" lang="en-US" altLang="ko-KR" sz="16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잔액 </a:t>
            </a:r>
            <a:r>
              <a:rPr kumimoji="0" lang="en-US" altLang="ko-KR" sz="16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</a:t>
            </a:r>
            <a:r>
              <a:rPr kumimoji="0" lang="en-US" altLang="ko-KR" sz="16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MARR</a:t>
            </a:r>
          </a:p>
          <a:p>
            <a:pPr marL="271463" eaLnBrk="0" latinLnBrk="0" hangingPunct="0">
              <a:spcBef>
                <a:spcPct val="0"/>
              </a:spcBef>
              <a:buNone/>
            </a:pPr>
            <a:endParaRPr kumimoji="0" lang="en-US" altLang="ko-KR" sz="1600" b="1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None/>
            </a:pP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 (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잔액  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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 회수된 투자자본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ko-KR" altLang="en-US" sz="2000" b="1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325" name="Text Box 51"/>
          <p:cNvSpPr txBox="1">
            <a:spLocks noChangeArrowheads="1"/>
          </p:cNvSpPr>
          <p:nvPr/>
        </p:nvSpPr>
        <p:spPr bwMode="auto">
          <a:xfrm>
            <a:off x="6553200" y="762000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>
              <a:spcBef>
                <a:spcPct val="5000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단위: 천원</a:t>
            </a:r>
          </a:p>
        </p:txBody>
      </p:sp>
      <p:sp>
        <p:nvSpPr>
          <p:cNvPr id="102452" name="Text Box 52"/>
          <p:cNvSpPr txBox="1">
            <a:spLocks noChangeArrowheads="1"/>
          </p:cNvSpPr>
          <p:nvPr/>
        </p:nvSpPr>
        <p:spPr bwMode="auto">
          <a:xfrm>
            <a:off x="2928938" y="152400"/>
            <a:ext cx="32766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예제 5.2 자본회수기간</a:t>
            </a:r>
          </a:p>
        </p:txBody>
      </p:sp>
      <p:sp>
        <p:nvSpPr>
          <p:cNvPr id="11327" name="Text Box 58"/>
          <p:cNvSpPr txBox="1">
            <a:spLocks noChangeArrowheads="1"/>
          </p:cNvSpPr>
          <p:nvPr/>
        </p:nvSpPr>
        <p:spPr bwMode="auto">
          <a:xfrm>
            <a:off x="8026400" y="3581400"/>
            <a:ext cx="984250" cy="1384300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자본회수기간은 </a:t>
            </a:r>
            <a:endParaRPr kumimoji="0" lang="en-US" altLang="ko-KR" sz="14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 = 4</a:t>
            </a:r>
            <a:r>
              <a:rPr kumimoji="0" lang="ko-KR" altLang="en-US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와  </a:t>
            </a:r>
            <a:r>
              <a:rPr kumimoji="0" lang="en-US" altLang="ko-KR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 = 5 </a:t>
            </a:r>
            <a:r>
              <a:rPr kumimoji="0" lang="ko-KR" altLang="en-US" sz="14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사이에 존재</a:t>
            </a:r>
          </a:p>
        </p:txBody>
      </p:sp>
      <p:sp>
        <p:nvSpPr>
          <p:cNvPr id="11328" name="Text Box 58"/>
          <p:cNvSpPr txBox="1">
            <a:spLocks noChangeArrowheads="1"/>
          </p:cNvSpPr>
          <p:nvPr/>
        </p:nvSpPr>
        <p:spPr bwMode="auto">
          <a:xfrm>
            <a:off x="5257800" y="5791200"/>
            <a:ext cx="3505200" cy="338138"/>
          </a:xfrm>
          <a:prstGeom prst="rect">
            <a:avLst/>
          </a:prstGeom>
          <a:solidFill>
            <a:srgbClr val="FFFFCC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  <a:r>
              <a:rPr kumimoji="0" lang="ko-KR" altLang="en-US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말의 프로젝트 잔액 </a:t>
            </a:r>
            <a:r>
              <a:rPr kumimoji="0" lang="en-US" altLang="ko-KR" sz="16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600" b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미래등가</a:t>
            </a:r>
          </a:p>
        </p:txBody>
      </p:sp>
      <p:sp>
        <p:nvSpPr>
          <p:cNvPr id="11329" name="타원 22"/>
          <p:cNvSpPr>
            <a:spLocks noChangeArrowheads="1"/>
          </p:cNvSpPr>
          <p:nvPr/>
        </p:nvSpPr>
        <p:spPr bwMode="auto">
          <a:xfrm>
            <a:off x="7315200" y="4876800"/>
            <a:ext cx="5969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cxnSp>
        <p:nvCxnSpPr>
          <p:cNvPr id="11330" name="직선 화살표 연결선 24"/>
          <p:cNvCxnSpPr>
            <a:cxnSpLocks noChangeShapeType="1"/>
            <a:stCxn id="11329" idx="4"/>
            <a:endCxn id="11328" idx="0"/>
          </p:cNvCxnSpPr>
          <p:nvPr/>
        </p:nvCxnSpPr>
        <p:spPr bwMode="auto">
          <a:xfrm flipH="1">
            <a:off x="7010400" y="5334000"/>
            <a:ext cx="603250" cy="45720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31" name="직사각형 5"/>
          <p:cNvSpPr>
            <a:spLocks noChangeArrowheads="1"/>
          </p:cNvSpPr>
          <p:nvPr/>
        </p:nvSpPr>
        <p:spPr bwMode="auto">
          <a:xfrm>
            <a:off x="3919538" y="652463"/>
            <a:ext cx="1338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600" b="1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MARR = 15%</a:t>
            </a:r>
            <a:endParaRPr kumimoji="0" lang="ko-KR" altLang="en-US" sz="2000" b="1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13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160</a:t>
            </a:r>
          </a:p>
        </p:txBody>
      </p:sp>
    </p:spTree>
    <p:extLst>
      <p:ext uri="{BB962C8B-B14F-4D97-AF65-F5344CB8AC3E}">
        <p14:creationId xmlns:p14="http://schemas.microsoft.com/office/powerpoint/2010/main" val="1979472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2"/>
          <p:cNvSpPr>
            <a:spLocks noChangeArrowheads="1"/>
          </p:cNvSpPr>
          <p:nvPr/>
        </p:nvSpPr>
        <p:spPr bwMode="auto">
          <a:xfrm>
            <a:off x="5211763" y="2433638"/>
            <a:ext cx="1752600" cy="995362"/>
          </a:xfrm>
          <a:prstGeom prst="ellipse">
            <a:avLst/>
          </a:prstGeom>
          <a:solidFill>
            <a:srgbClr val="FF0000">
              <a:alpha val="10196"/>
            </a:srgbClr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2292" name="Line 3"/>
          <p:cNvSpPr>
            <a:spLocks noChangeShapeType="1"/>
          </p:cNvSpPr>
          <p:nvPr/>
        </p:nvSpPr>
        <p:spPr bwMode="auto">
          <a:xfrm>
            <a:off x="1325563" y="1833563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>
            <a:off x="1325563" y="4424363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7802563" y="44243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4525963" y="44243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>
            <a:off x="2468563" y="44243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>
            <a:off x="3535363" y="44243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>
            <a:off x="5516563" y="44243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>
            <a:off x="6659563" y="4424363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 flipH="1">
            <a:off x="1249363" y="3052763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 flipH="1">
            <a:off x="1249363" y="3509963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02" name="Line 13"/>
          <p:cNvSpPr>
            <a:spLocks noChangeShapeType="1"/>
          </p:cNvSpPr>
          <p:nvPr/>
        </p:nvSpPr>
        <p:spPr bwMode="auto">
          <a:xfrm flipH="1">
            <a:off x="1249363" y="3967163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03" name="Line 14"/>
          <p:cNvSpPr>
            <a:spLocks noChangeShapeType="1"/>
          </p:cNvSpPr>
          <p:nvPr/>
        </p:nvSpPr>
        <p:spPr bwMode="auto">
          <a:xfrm flipH="1">
            <a:off x="1249363" y="2138363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04" name="Line 15"/>
          <p:cNvSpPr>
            <a:spLocks noChangeShapeType="1"/>
          </p:cNvSpPr>
          <p:nvPr/>
        </p:nvSpPr>
        <p:spPr bwMode="auto">
          <a:xfrm flipH="1">
            <a:off x="1249363" y="2595563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05" name="Text Box 16"/>
          <p:cNvSpPr txBox="1">
            <a:spLocks noChangeArrowheads="1"/>
          </p:cNvSpPr>
          <p:nvPr/>
        </p:nvSpPr>
        <p:spPr bwMode="auto">
          <a:xfrm>
            <a:off x="304800" y="3829050"/>
            <a:ext cx="942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-100,000</a:t>
            </a:r>
          </a:p>
        </p:txBody>
      </p:sp>
      <p:sp>
        <p:nvSpPr>
          <p:cNvPr id="12306" name="Text Box 17"/>
          <p:cNvSpPr txBox="1">
            <a:spLocks noChangeArrowheads="1"/>
          </p:cNvSpPr>
          <p:nvPr/>
        </p:nvSpPr>
        <p:spPr bwMode="auto">
          <a:xfrm>
            <a:off x="425450" y="3357563"/>
            <a:ext cx="839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-50,000</a:t>
            </a:r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977900" y="2900363"/>
            <a:ext cx="28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2308" name="Text Box 19"/>
          <p:cNvSpPr txBox="1">
            <a:spLocks noChangeArrowheads="1"/>
          </p:cNvSpPr>
          <p:nvPr/>
        </p:nvSpPr>
        <p:spPr bwMode="auto">
          <a:xfrm>
            <a:off x="493713" y="2457450"/>
            <a:ext cx="73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50,000</a:t>
            </a:r>
          </a:p>
        </p:txBody>
      </p:sp>
      <p:sp>
        <p:nvSpPr>
          <p:cNvPr id="12309" name="Text Box 20"/>
          <p:cNvSpPr txBox="1">
            <a:spLocks noChangeArrowheads="1"/>
          </p:cNvSpPr>
          <p:nvPr/>
        </p:nvSpPr>
        <p:spPr bwMode="auto">
          <a:xfrm>
            <a:off x="415925" y="2000250"/>
            <a:ext cx="839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100,000</a:t>
            </a:r>
          </a:p>
        </p:txBody>
      </p:sp>
      <p:sp>
        <p:nvSpPr>
          <p:cNvPr id="12310" name="Text Box 21"/>
          <p:cNvSpPr txBox="1">
            <a:spLocks noChangeArrowheads="1"/>
          </p:cNvSpPr>
          <p:nvPr/>
        </p:nvSpPr>
        <p:spPr bwMode="auto">
          <a:xfrm>
            <a:off x="425450" y="1681163"/>
            <a:ext cx="839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150,000</a:t>
            </a:r>
          </a:p>
        </p:txBody>
      </p:sp>
      <p:sp>
        <p:nvSpPr>
          <p:cNvPr id="12311" name="Text Box 22"/>
          <p:cNvSpPr txBox="1">
            <a:spLocks noChangeArrowheads="1"/>
          </p:cNvSpPr>
          <p:nvPr/>
        </p:nvSpPr>
        <p:spPr bwMode="auto">
          <a:xfrm>
            <a:off x="1187450" y="4471988"/>
            <a:ext cx="28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</a:p>
        </p:txBody>
      </p:sp>
      <p:sp>
        <p:nvSpPr>
          <p:cNvPr id="12312" name="Text Box 23"/>
          <p:cNvSpPr txBox="1">
            <a:spLocks noChangeArrowheads="1"/>
          </p:cNvSpPr>
          <p:nvPr/>
        </p:nvSpPr>
        <p:spPr bwMode="auto">
          <a:xfrm>
            <a:off x="2330450" y="4471988"/>
            <a:ext cx="28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</a:p>
        </p:txBody>
      </p:sp>
      <p:sp>
        <p:nvSpPr>
          <p:cNvPr id="12313" name="Text Box 24"/>
          <p:cNvSpPr txBox="1">
            <a:spLocks noChangeArrowheads="1"/>
          </p:cNvSpPr>
          <p:nvPr/>
        </p:nvSpPr>
        <p:spPr bwMode="auto">
          <a:xfrm>
            <a:off x="3397250" y="4471988"/>
            <a:ext cx="28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</a:p>
        </p:txBody>
      </p:sp>
      <p:sp>
        <p:nvSpPr>
          <p:cNvPr id="12314" name="Text Box 25"/>
          <p:cNvSpPr txBox="1">
            <a:spLocks noChangeArrowheads="1"/>
          </p:cNvSpPr>
          <p:nvPr/>
        </p:nvSpPr>
        <p:spPr bwMode="auto">
          <a:xfrm>
            <a:off x="4373563" y="4467225"/>
            <a:ext cx="2873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</a:p>
        </p:txBody>
      </p:sp>
      <p:sp>
        <p:nvSpPr>
          <p:cNvPr id="12315" name="Text Box 26"/>
          <p:cNvSpPr txBox="1">
            <a:spLocks noChangeArrowheads="1"/>
          </p:cNvSpPr>
          <p:nvPr/>
        </p:nvSpPr>
        <p:spPr bwMode="auto">
          <a:xfrm>
            <a:off x="5378450" y="4471988"/>
            <a:ext cx="28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</a:p>
        </p:txBody>
      </p:sp>
      <p:sp>
        <p:nvSpPr>
          <p:cNvPr id="12316" name="Text Box 27"/>
          <p:cNvSpPr txBox="1">
            <a:spLocks noChangeArrowheads="1"/>
          </p:cNvSpPr>
          <p:nvPr/>
        </p:nvSpPr>
        <p:spPr bwMode="auto">
          <a:xfrm>
            <a:off x="6521450" y="4471988"/>
            <a:ext cx="28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</a:p>
        </p:txBody>
      </p:sp>
      <p:sp>
        <p:nvSpPr>
          <p:cNvPr id="12317" name="Text Box 28"/>
          <p:cNvSpPr txBox="1">
            <a:spLocks noChangeArrowheads="1"/>
          </p:cNvSpPr>
          <p:nvPr/>
        </p:nvSpPr>
        <p:spPr bwMode="auto">
          <a:xfrm>
            <a:off x="7664450" y="4471988"/>
            <a:ext cx="287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6</a:t>
            </a:r>
          </a:p>
        </p:txBody>
      </p:sp>
      <p:sp>
        <p:nvSpPr>
          <p:cNvPr id="12318" name="Text Box 29"/>
          <p:cNvSpPr txBox="1">
            <a:spLocks noChangeArrowheads="1"/>
          </p:cNvSpPr>
          <p:nvPr/>
        </p:nvSpPr>
        <p:spPr bwMode="auto">
          <a:xfrm>
            <a:off x="7878763" y="4271963"/>
            <a:ext cx="8064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연도 (</a:t>
            </a:r>
            <a:r>
              <a:rPr kumimoji="0" lang="en-US" altLang="ko-KR" sz="14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2319" name="Line 30"/>
          <p:cNvSpPr>
            <a:spLocks noChangeShapeType="1"/>
          </p:cNvSpPr>
          <p:nvPr/>
        </p:nvSpPr>
        <p:spPr bwMode="auto">
          <a:xfrm>
            <a:off x="1401763" y="3814763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0" name="Line 31"/>
          <p:cNvSpPr>
            <a:spLocks noChangeShapeType="1"/>
          </p:cNvSpPr>
          <p:nvPr/>
        </p:nvSpPr>
        <p:spPr bwMode="auto">
          <a:xfrm flipV="1">
            <a:off x="2468563" y="3748088"/>
            <a:ext cx="0" cy="66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1" name="Line 32"/>
          <p:cNvSpPr>
            <a:spLocks noChangeShapeType="1"/>
          </p:cNvSpPr>
          <p:nvPr/>
        </p:nvSpPr>
        <p:spPr bwMode="auto">
          <a:xfrm>
            <a:off x="2468563" y="3733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2" name="Line 33"/>
          <p:cNvSpPr>
            <a:spLocks noChangeShapeType="1"/>
          </p:cNvSpPr>
          <p:nvPr/>
        </p:nvSpPr>
        <p:spPr bwMode="auto">
          <a:xfrm flipV="1">
            <a:off x="3459163" y="3686175"/>
            <a:ext cx="4762" cy="5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3" name="Line 34"/>
          <p:cNvSpPr>
            <a:spLocks noChangeShapeType="1"/>
          </p:cNvSpPr>
          <p:nvPr/>
        </p:nvSpPr>
        <p:spPr bwMode="auto">
          <a:xfrm>
            <a:off x="3459163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4" name="Line 35"/>
          <p:cNvSpPr>
            <a:spLocks noChangeShapeType="1"/>
          </p:cNvSpPr>
          <p:nvPr/>
        </p:nvSpPr>
        <p:spPr bwMode="auto">
          <a:xfrm flipV="1">
            <a:off x="4525963" y="3438525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5" name="Line 36"/>
          <p:cNvSpPr>
            <a:spLocks noChangeShapeType="1"/>
          </p:cNvSpPr>
          <p:nvPr/>
        </p:nvSpPr>
        <p:spPr bwMode="auto">
          <a:xfrm>
            <a:off x="4525963" y="3429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6" name="Line 37"/>
          <p:cNvSpPr>
            <a:spLocks noChangeShapeType="1"/>
          </p:cNvSpPr>
          <p:nvPr/>
        </p:nvSpPr>
        <p:spPr bwMode="auto">
          <a:xfrm flipV="1">
            <a:off x="5516563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7" name="Line 38"/>
          <p:cNvSpPr>
            <a:spLocks noChangeShapeType="1"/>
          </p:cNvSpPr>
          <p:nvPr/>
        </p:nvSpPr>
        <p:spPr bwMode="auto">
          <a:xfrm>
            <a:off x="5516563" y="3124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8" name="Line 39"/>
          <p:cNvSpPr>
            <a:spLocks noChangeShapeType="1"/>
          </p:cNvSpPr>
          <p:nvPr/>
        </p:nvSpPr>
        <p:spPr bwMode="auto">
          <a:xfrm flipV="1">
            <a:off x="6659563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29" name="Line 40"/>
          <p:cNvSpPr>
            <a:spLocks noChangeShapeType="1"/>
          </p:cNvSpPr>
          <p:nvPr/>
        </p:nvSpPr>
        <p:spPr bwMode="auto">
          <a:xfrm>
            <a:off x="6659563" y="2819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30" name="Freeform 41"/>
          <p:cNvSpPr>
            <a:spLocks/>
          </p:cNvSpPr>
          <p:nvPr/>
        </p:nvSpPr>
        <p:spPr bwMode="auto">
          <a:xfrm>
            <a:off x="1330325" y="2447925"/>
            <a:ext cx="6381750" cy="1363663"/>
          </a:xfrm>
          <a:custGeom>
            <a:avLst/>
            <a:gdLst>
              <a:gd name="T0" fmla="*/ 0 w 9914"/>
              <a:gd name="T1" fmla="*/ 2147483647 h 9834"/>
              <a:gd name="T2" fmla="*/ 2147483647 w 9914"/>
              <a:gd name="T3" fmla="*/ 2147483647 h 9834"/>
              <a:gd name="T4" fmla="*/ 2147483647 w 9914"/>
              <a:gd name="T5" fmla="*/ 2147483647 h 9834"/>
              <a:gd name="T6" fmla="*/ 2147483647 w 9914"/>
              <a:gd name="T7" fmla="*/ 2147483647 h 9834"/>
              <a:gd name="T8" fmla="*/ 2147483647 w 9914"/>
              <a:gd name="T9" fmla="*/ 2147483647 h 9834"/>
              <a:gd name="T10" fmla="*/ 2147483647 w 9914"/>
              <a:gd name="T11" fmla="*/ 2147483647 h 9834"/>
              <a:gd name="T12" fmla="*/ 2147483647 w 9914"/>
              <a:gd name="T13" fmla="*/ 0 h 98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914" h="9834">
                <a:moveTo>
                  <a:pt x="0" y="9834"/>
                </a:moveTo>
                <a:cubicBezTo>
                  <a:pt x="293" y="9800"/>
                  <a:pt x="1216" y="9457"/>
                  <a:pt x="1768" y="9268"/>
                </a:cubicBezTo>
                <a:cubicBezTo>
                  <a:pt x="2320" y="9079"/>
                  <a:pt x="2782" y="9056"/>
                  <a:pt x="3311" y="8701"/>
                </a:cubicBezTo>
                <a:cubicBezTo>
                  <a:pt x="3840" y="8346"/>
                  <a:pt x="4407" y="7778"/>
                  <a:pt x="4942" y="7140"/>
                </a:cubicBezTo>
                <a:cubicBezTo>
                  <a:pt x="5477" y="6502"/>
                  <a:pt x="5963" y="5625"/>
                  <a:pt x="6521" y="4875"/>
                </a:cubicBezTo>
                <a:cubicBezTo>
                  <a:pt x="7079" y="4125"/>
                  <a:pt x="7725" y="3454"/>
                  <a:pt x="8290" y="2642"/>
                </a:cubicBezTo>
                <a:cubicBezTo>
                  <a:pt x="8855" y="1830"/>
                  <a:pt x="9576" y="551"/>
                  <a:pt x="9914" y="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31" name="Line 42"/>
          <p:cNvSpPr>
            <a:spLocks noChangeShapeType="1"/>
          </p:cNvSpPr>
          <p:nvPr/>
        </p:nvSpPr>
        <p:spPr bwMode="auto">
          <a:xfrm>
            <a:off x="1325563" y="3052763"/>
            <a:ext cx="6415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2332" name="Line 43"/>
          <p:cNvSpPr>
            <a:spLocks noChangeShapeType="1"/>
          </p:cNvSpPr>
          <p:nvPr/>
        </p:nvSpPr>
        <p:spPr bwMode="auto">
          <a:xfrm>
            <a:off x="5835650" y="3048000"/>
            <a:ext cx="0" cy="1376363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166959" name="Text Box 47"/>
          <p:cNvSpPr txBox="1">
            <a:spLocks noChangeArrowheads="1"/>
          </p:cNvSpPr>
          <p:nvPr/>
        </p:nvSpPr>
        <p:spPr bwMode="auto">
          <a:xfrm>
            <a:off x="2928938" y="152400"/>
            <a:ext cx="32766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예제 5.2 자본회수기간</a:t>
            </a:r>
          </a:p>
        </p:txBody>
      </p:sp>
      <p:sp>
        <p:nvSpPr>
          <p:cNvPr id="12334" name="Rectangle 48"/>
          <p:cNvSpPr>
            <a:spLocks noChangeArrowheads="1"/>
          </p:cNvSpPr>
          <p:nvPr/>
        </p:nvSpPr>
        <p:spPr bwMode="auto">
          <a:xfrm>
            <a:off x="3005138" y="4953000"/>
            <a:ext cx="5680075" cy="554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endParaRPr kumimoji="0" lang="ko-KR" altLang="en-US" sz="2400">
              <a:solidFill>
                <a:srgbClr val="000000"/>
              </a:solidFill>
              <a:effectLst/>
              <a:latin typeface="Tempus Sans ITC" pitchFamily="82" charset="0"/>
              <a:ea typeface="굴림" pitchFamily="50" charset="-127"/>
            </a:endParaRPr>
          </a:p>
        </p:txBody>
      </p:sp>
      <p:sp>
        <p:nvSpPr>
          <p:cNvPr id="12335" name="Text Box 49"/>
          <p:cNvSpPr txBox="1">
            <a:spLocks noChangeArrowheads="1"/>
          </p:cNvSpPr>
          <p:nvPr/>
        </p:nvSpPr>
        <p:spPr bwMode="auto">
          <a:xfrm>
            <a:off x="3005138" y="5027613"/>
            <a:ext cx="579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자본회수기간은 </a:t>
            </a:r>
            <a:r>
              <a:rPr kumimoji="0" lang="en-US" altLang="ko-KR" sz="20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4</a:t>
            </a: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과  </a:t>
            </a:r>
            <a:r>
              <a:rPr kumimoji="0" lang="en-US" altLang="ko-KR" sz="2000" i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 </a:t>
            </a:r>
            <a:r>
              <a:rPr kumimoji="0" lang="ko-KR" altLang="en-US" sz="200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사이에 존재한다.</a:t>
            </a:r>
          </a:p>
        </p:txBody>
      </p:sp>
      <p:sp>
        <p:nvSpPr>
          <p:cNvPr id="12336" name="Text Box 46"/>
          <p:cNvSpPr txBox="1">
            <a:spLocks noChangeArrowheads="1"/>
          </p:cNvSpPr>
          <p:nvPr/>
        </p:nvSpPr>
        <p:spPr bwMode="auto">
          <a:xfrm>
            <a:off x="654050" y="1152525"/>
            <a:ext cx="132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누적 현금흐름</a:t>
            </a:r>
            <a:endParaRPr kumimoji="0" lang="en-US" altLang="ko-KR" sz="14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(천원</a:t>
            </a:r>
            <a:r>
              <a:rPr kumimoji="0" lang="en-US" altLang="ko-KR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2337" name="Line 39"/>
          <p:cNvSpPr>
            <a:spLocks noChangeShapeType="1"/>
          </p:cNvSpPr>
          <p:nvPr/>
        </p:nvSpPr>
        <p:spPr bwMode="auto">
          <a:xfrm flipV="1">
            <a:off x="7723188" y="2457450"/>
            <a:ext cx="0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latinLnBrk="0" hangingPunct="0"/>
            <a:endParaRPr kumimoji="0" lang="ko-KR" altLang="en-US" sz="2400" dirty="0">
              <a:solidFill>
                <a:srgbClr val="000000"/>
              </a:solidFill>
              <a:effectLst/>
              <a:latin typeface="Tempus Sans ITC" pitchFamily="82" charset="0"/>
              <a:ea typeface="맑은 고딕" panose="020B0503020000020004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50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160</a:t>
            </a:r>
          </a:p>
        </p:txBody>
      </p:sp>
    </p:spTree>
    <p:extLst>
      <p:ext uri="{BB962C8B-B14F-4D97-AF65-F5344CB8AC3E}">
        <p14:creationId xmlns:p14="http://schemas.microsoft.com/office/powerpoint/2010/main" val="265922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2538413" y="152400"/>
            <a:ext cx="405765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 err="1"/>
              <a:t>보간법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삼각형의 비례 활용</a:t>
            </a:r>
          </a:p>
        </p:txBody>
      </p:sp>
      <p:grpSp>
        <p:nvGrpSpPr>
          <p:cNvPr id="13316" name="그룹 40"/>
          <p:cNvGrpSpPr>
            <a:grpSpLocks/>
          </p:cNvGrpSpPr>
          <p:nvPr/>
        </p:nvGrpSpPr>
        <p:grpSpPr bwMode="auto">
          <a:xfrm>
            <a:off x="1095375" y="827088"/>
            <a:ext cx="7614870" cy="3422650"/>
            <a:chOff x="1377225" y="608111"/>
            <a:chExt cx="7615671" cy="4188104"/>
          </a:xfrm>
        </p:grpSpPr>
        <p:cxnSp>
          <p:nvCxnSpPr>
            <p:cNvPr id="13318" name="직선 연결선 5"/>
            <p:cNvCxnSpPr>
              <a:cxnSpLocks noChangeShapeType="1"/>
            </p:cNvCxnSpPr>
            <p:nvPr/>
          </p:nvCxnSpPr>
          <p:spPr bwMode="auto">
            <a:xfrm>
              <a:off x="2805551" y="3200400"/>
              <a:ext cx="44196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19" name="직선 연결선 7"/>
            <p:cNvCxnSpPr>
              <a:cxnSpLocks noChangeShapeType="1"/>
            </p:cNvCxnSpPr>
            <p:nvPr/>
          </p:nvCxnSpPr>
          <p:spPr bwMode="auto">
            <a:xfrm flipV="1">
              <a:off x="7225151" y="762000"/>
              <a:ext cx="0" cy="2438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0" name="직선 연결선 9"/>
            <p:cNvCxnSpPr>
              <a:cxnSpLocks noChangeShapeType="1"/>
            </p:cNvCxnSpPr>
            <p:nvPr/>
          </p:nvCxnSpPr>
          <p:spPr bwMode="auto">
            <a:xfrm flipH="1">
              <a:off x="2805551" y="762000"/>
              <a:ext cx="4419600" cy="2438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1" name="직선 연결선 10"/>
            <p:cNvCxnSpPr>
              <a:cxnSpLocks noChangeShapeType="1"/>
            </p:cNvCxnSpPr>
            <p:nvPr/>
          </p:nvCxnSpPr>
          <p:spPr bwMode="auto">
            <a:xfrm flipV="1">
              <a:off x="4062851" y="2514600"/>
              <a:ext cx="0" cy="685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2" name="Text Box 26"/>
            <p:cNvSpPr txBox="1">
              <a:spLocks noChangeArrowheads="1"/>
            </p:cNvSpPr>
            <p:nvPr/>
          </p:nvSpPr>
          <p:spPr bwMode="auto">
            <a:xfrm>
              <a:off x="2660328" y="4419599"/>
              <a:ext cx="288891" cy="376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</a:t>
              </a:r>
              <a:endPara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323" name="Text Box 26"/>
            <p:cNvSpPr txBox="1">
              <a:spLocks noChangeArrowheads="1"/>
            </p:cNvSpPr>
            <p:nvPr/>
          </p:nvSpPr>
          <p:spPr bwMode="auto">
            <a:xfrm>
              <a:off x="7079928" y="4419600"/>
              <a:ext cx="288891" cy="376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5</a:t>
              </a:r>
              <a:endPara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324" name="Text Box 20"/>
            <p:cNvSpPr txBox="1">
              <a:spLocks noChangeArrowheads="1"/>
            </p:cNvSpPr>
            <p:nvPr/>
          </p:nvSpPr>
          <p:spPr bwMode="auto">
            <a:xfrm>
              <a:off x="1377225" y="3048000"/>
              <a:ext cx="742525" cy="376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-7,540</a:t>
              </a:r>
              <a:endPara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325" name="Text Box 20"/>
            <p:cNvSpPr txBox="1">
              <a:spLocks noChangeArrowheads="1"/>
            </p:cNvSpPr>
            <p:nvPr/>
          </p:nvSpPr>
          <p:spPr bwMode="auto">
            <a:xfrm>
              <a:off x="1377226" y="608111"/>
              <a:ext cx="742525" cy="376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36,329</a:t>
              </a:r>
              <a:endPara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cxnSp>
          <p:nvCxnSpPr>
            <p:cNvPr id="13326" name="직선 연결선 18"/>
            <p:cNvCxnSpPr>
              <a:cxnSpLocks noChangeShapeType="1"/>
            </p:cNvCxnSpPr>
            <p:nvPr/>
          </p:nvCxnSpPr>
          <p:spPr bwMode="auto">
            <a:xfrm>
              <a:off x="2805551" y="3200400"/>
              <a:ext cx="0" cy="1143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7" name="직선 연결선 19"/>
            <p:cNvCxnSpPr>
              <a:cxnSpLocks noChangeShapeType="1"/>
            </p:cNvCxnSpPr>
            <p:nvPr/>
          </p:nvCxnSpPr>
          <p:spPr bwMode="auto">
            <a:xfrm>
              <a:off x="7215625" y="3200400"/>
              <a:ext cx="0" cy="11430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8" name="직선 연결선 21"/>
            <p:cNvCxnSpPr>
              <a:cxnSpLocks noChangeShapeType="1"/>
            </p:cNvCxnSpPr>
            <p:nvPr/>
          </p:nvCxnSpPr>
          <p:spPr bwMode="auto">
            <a:xfrm flipH="1">
              <a:off x="2195951" y="3200400"/>
              <a:ext cx="60959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9" name="직선 연결선 22"/>
            <p:cNvCxnSpPr>
              <a:cxnSpLocks noChangeShapeType="1"/>
            </p:cNvCxnSpPr>
            <p:nvPr/>
          </p:nvCxnSpPr>
          <p:spPr bwMode="auto">
            <a:xfrm flipH="1">
              <a:off x="2195952" y="762000"/>
              <a:ext cx="502919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30" name="왼쪽 중괄호 24"/>
            <p:cNvSpPr>
              <a:spLocks/>
            </p:cNvSpPr>
            <p:nvPr/>
          </p:nvSpPr>
          <p:spPr bwMode="auto">
            <a:xfrm flipH="1">
              <a:off x="7301351" y="762000"/>
              <a:ext cx="233363" cy="2438400"/>
            </a:xfrm>
            <a:prstGeom prst="leftBrace">
              <a:avLst>
                <a:gd name="adj1" fmla="val 832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latin typeface="Tempus Sans ITC" pitchFamily="82" charset="0"/>
                <a:ea typeface="굴림" pitchFamily="50" charset="-127"/>
              </a:endParaRPr>
            </a:p>
          </p:txBody>
        </p:sp>
        <p:sp>
          <p:nvSpPr>
            <p:cNvPr id="13331" name="Text Box 20"/>
            <p:cNvSpPr txBox="1">
              <a:spLocks noChangeArrowheads="1"/>
            </p:cNvSpPr>
            <p:nvPr/>
          </p:nvSpPr>
          <p:spPr bwMode="auto">
            <a:xfrm>
              <a:off x="7482387" y="1827310"/>
              <a:ext cx="1510509" cy="640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43,869</a:t>
              </a:r>
            </a:p>
            <a:p>
              <a:pPr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 dirty="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(=36,329+7,540)</a:t>
              </a:r>
              <a:endParaRPr kumimoji="0" lang="ko-KR" altLang="en-US" sz="1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332" name="왼쪽 중괄호 26"/>
            <p:cNvSpPr>
              <a:spLocks/>
            </p:cNvSpPr>
            <p:nvPr/>
          </p:nvSpPr>
          <p:spPr bwMode="auto">
            <a:xfrm flipH="1">
              <a:off x="4139051" y="2486025"/>
              <a:ext cx="233363" cy="714375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latin typeface="Tempus Sans ITC" pitchFamily="82" charset="0"/>
                <a:ea typeface="굴림" pitchFamily="50" charset="-127"/>
              </a:endParaRPr>
            </a:p>
          </p:txBody>
        </p:sp>
        <p:cxnSp>
          <p:nvCxnSpPr>
            <p:cNvPr id="13333" name="직선 연결선 27"/>
            <p:cNvCxnSpPr>
              <a:cxnSpLocks noChangeShapeType="1"/>
            </p:cNvCxnSpPr>
            <p:nvPr/>
          </p:nvCxnSpPr>
          <p:spPr bwMode="auto">
            <a:xfrm flipH="1">
              <a:off x="2195951" y="2505075"/>
              <a:ext cx="1876425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34" name="Text Box 20"/>
            <p:cNvSpPr txBox="1">
              <a:spLocks noChangeArrowheads="1"/>
            </p:cNvSpPr>
            <p:nvPr/>
          </p:nvSpPr>
          <p:spPr bwMode="auto">
            <a:xfrm>
              <a:off x="1830890" y="2332136"/>
              <a:ext cx="2888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ko-KR" altLang="en-US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0</a:t>
              </a:r>
            </a:p>
          </p:txBody>
        </p:sp>
        <p:sp>
          <p:nvSpPr>
            <p:cNvPr id="13335" name="Text Box 20"/>
            <p:cNvSpPr txBox="1">
              <a:spLocks noChangeArrowheads="1"/>
            </p:cNvSpPr>
            <p:nvPr/>
          </p:nvSpPr>
          <p:spPr bwMode="auto">
            <a:xfrm>
              <a:off x="4476597" y="2689323"/>
              <a:ext cx="638328" cy="376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7,540</a:t>
              </a:r>
              <a:endPara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336" name="왼쪽 중괄호 31"/>
            <p:cNvSpPr>
              <a:spLocks/>
            </p:cNvSpPr>
            <p:nvPr/>
          </p:nvSpPr>
          <p:spPr bwMode="auto">
            <a:xfrm rot="5400000" flipH="1">
              <a:off x="3312756" y="2802730"/>
              <a:ext cx="233363" cy="1247776"/>
            </a:xfrm>
            <a:prstGeom prst="leftBrace">
              <a:avLst>
                <a:gd name="adj1" fmla="val 8342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latin typeface="Tempus Sans ITC" pitchFamily="82" charset="0"/>
                <a:ea typeface="굴림" pitchFamily="50" charset="-127"/>
              </a:endParaRPr>
            </a:p>
          </p:txBody>
        </p:sp>
        <p:sp>
          <p:nvSpPr>
            <p:cNvPr id="13337" name="Text Box 26"/>
            <p:cNvSpPr txBox="1">
              <a:spLocks noChangeArrowheads="1"/>
            </p:cNvSpPr>
            <p:nvPr/>
          </p:nvSpPr>
          <p:spPr bwMode="auto">
            <a:xfrm>
              <a:off x="3284243" y="3581400"/>
              <a:ext cx="28886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X</a:t>
              </a:r>
              <a:endPara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3338" name="왼쪽 중괄호 37"/>
            <p:cNvSpPr>
              <a:spLocks/>
            </p:cNvSpPr>
            <p:nvPr/>
          </p:nvSpPr>
          <p:spPr bwMode="auto">
            <a:xfrm rot="5400000" flipH="1">
              <a:off x="4898670" y="1762123"/>
              <a:ext cx="233363" cy="4419601"/>
            </a:xfrm>
            <a:prstGeom prst="leftBrace">
              <a:avLst>
                <a:gd name="adj1" fmla="val 8330"/>
                <a:gd name="adj2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latinLnBrk="0" hangingPunct="0">
                <a:spcBef>
                  <a:spcPct val="0"/>
                </a:spcBef>
                <a:buFontTx/>
                <a:buNone/>
              </a:pPr>
              <a:endParaRPr kumimoji="0" lang="ko-KR" altLang="en-US" sz="2400">
                <a:solidFill>
                  <a:srgbClr val="000000"/>
                </a:solidFill>
                <a:effectLst/>
                <a:latin typeface="Tempus Sans ITC" pitchFamily="82" charset="0"/>
                <a:ea typeface="굴림" pitchFamily="50" charset="-127"/>
              </a:endParaRPr>
            </a:p>
          </p:txBody>
        </p:sp>
        <p:sp>
          <p:nvSpPr>
            <p:cNvPr id="13339" name="Text Box 26"/>
            <p:cNvSpPr txBox="1">
              <a:spLocks noChangeArrowheads="1"/>
            </p:cNvSpPr>
            <p:nvPr/>
          </p:nvSpPr>
          <p:spPr bwMode="auto">
            <a:xfrm>
              <a:off x="4890292" y="4088605"/>
              <a:ext cx="28733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latinLnBrk="0">
                <a:spcBef>
                  <a:spcPct val="0"/>
                </a:spcBef>
                <a:buFontTx/>
                <a:buNone/>
              </a:pPr>
              <a:r>
                <a:rPr kumimoji="0" lang="en-US" altLang="ko-KR" sz="1400">
                  <a:solidFill>
                    <a:srgbClr val="000000"/>
                  </a:solidFill>
                  <a:effectLst/>
                  <a:latin typeface="HY헤드라인M" pitchFamily="18" charset="-127"/>
                  <a:ea typeface="HY헤드라인M" pitchFamily="18" charset="-127"/>
                </a:rPr>
                <a:t>1</a:t>
              </a:r>
              <a:endParaRPr kumimoji="0" lang="ko-KR" altLang="en-US" sz="1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13317" name="Text Box 20"/>
          <p:cNvSpPr txBox="1">
            <a:spLocks noChangeArrowheads="1"/>
          </p:cNvSpPr>
          <p:nvPr/>
        </p:nvSpPr>
        <p:spPr bwMode="auto">
          <a:xfrm>
            <a:off x="2819400" y="4343400"/>
            <a:ext cx="376713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7,540 : 43,869 = X : 1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43,869X = 7,540</a:t>
            </a: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X = 7,540 / 43,869 = 0.17</a:t>
            </a:r>
          </a:p>
          <a:p>
            <a:pPr latinLnBrk="0">
              <a:spcBef>
                <a:spcPct val="0"/>
              </a:spcBef>
              <a:buFontTx/>
              <a:buNone/>
            </a:pPr>
            <a:endParaRPr kumimoji="0" lang="en-US" altLang="ko-KR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자본 회수기간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4 + X = 4.17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년</a:t>
            </a:r>
            <a:endParaRPr kumimoji="0" lang="ko-KR" altLang="en-US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62876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300" y="1138238"/>
            <a:ext cx="6883400" cy="457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1871629" y="152400"/>
            <a:ext cx="539121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(</a:t>
            </a:r>
            <a:r>
              <a:rPr lang="ko-KR" altLang="en-US" dirty="0"/>
              <a:t>예제</a:t>
            </a:r>
            <a:r>
              <a:rPr lang="en-US" altLang="ko-KR" dirty="0"/>
              <a:t>) </a:t>
            </a:r>
            <a:r>
              <a:rPr lang="ko-KR" altLang="en-US" dirty="0"/>
              <a:t>자동화 설비 투자프로젝트 사례</a:t>
            </a:r>
          </a:p>
        </p:txBody>
      </p:sp>
      <p:sp>
        <p:nvSpPr>
          <p:cNvPr id="14341" name="직사각형 4"/>
          <p:cNvSpPr>
            <a:spLocks noChangeArrowheads="1"/>
          </p:cNvSpPr>
          <p:nvPr/>
        </p:nvSpPr>
        <p:spPr bwMode="auto">
          <a:xfrm>
            <a:off x="2249321" y="5830888"/>
            <a:ext cx="47628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자본 회수기간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2.54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년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&lt; 5 =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프로젝트 기간</a:t>
            </a:r>
            <a:endParaRPr kumimoji="0" lang="en-US" altLang="ko-KR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  <a:sym typeface="Wingdings" panose="05000000000000000000" pitchFamily="2" charset="2"/>
            </a:endParaRPr>
          </a:p>
          <a:p>
            <a:pPr algn="ctr" latinLnBrk="0">
              <a:spcBef>
                <a:spcPct val="0"/>
              </a:spcBef>
              <a:buFontTx/>
              <a:buNone/>
            </a:pP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경제성 있음</a:t>
            </a:r>
            <a:endParaRPr kumimoji="0" lang="ko-KR" altLang="en-US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42" name="직사각형 30"/>
          <p:cNvSpPr>
            <a:spLocks noChangeArrowheads="1"/>
          </p:cNvSpPr>
          <p:nvPr/>
        </p:nvSpPr>
        <p:spPr bwMode="auto">
          <a:xfrm>
            <a:off x="3384550" y="1458913"/>
            <a:ext cx="1376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MARR = 7%</a:t>
            </a:r>
            <a:endParaRPr kumimoji="0" lang="ko-KR" altLang="en-US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18732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2"/>
          <p:cNvSpPr txBox="1">
            <a:spLocks noChangeArrowheads="1"/>
          </p:cNvSpPr>
          <p:nvPr/>
        </p:nvSpPr>
        <p:spPr bwMode="auto">
          <a:xfrm>
            <a:off x="2268538" y="152400"/>
            <a:ext cx="45974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자동화 설비 투자프로젝트 사례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57200" y="1219200"/>
          <a:ext cx="8153399" cy="3000375"/>
        </p:xfrm>
        <a:graphic>
          <a:graphicData uri="http://schemas.openxmlformats.org/drawingml/2006/table">
            <a:tbl>
              <a:tblPr/>
              <a:tblGrid>
                <a:gridCol w="788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4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연도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현금흐름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자본비용</a:t>
                      </a:r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(7%)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투자자본 회수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프로젝트 잔액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0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-85,500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36,075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38,182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</a:t>
                      </a:r>
                      <a:r>
                        <a:rPr lang="ko-KR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40,381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</a:t>
                      </a:r>
                      <a:r>
                        <a:rPr lang="ko-KR" alt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42,676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5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118,070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414" name="직사각형 4"/>
          <p:cNvSpPr>
            <a:spLocks noChangeArrowheads="1"/>
          </p:cNvSpPr>
          <p:nvPr/>
        </p:nvSpPr>
        <p:spPr bwMode="auto">
          <a:xfrm>
            <a:off x="1117600" y="4648200"/>
            <a:ext cx="2698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ctr" latinLnBrk="0" hangingPunct="0">
              <a:spcBef>
                <a:spcPct val="0"/>
              </a:spcBef>
              <a:buFontTx/>
              <a:buNone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자본회수 기간 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?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88906482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 type="none" w="med" len="med"/>
          <a:tailEnd type="arrow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</TotalTime>
  <Words>619</Words>
  <Application>Microsoft Office PowerPoint</Application>
  <PresentationFormat>화면 슬라이드 쇼(4:3)</PresentationFormat>
  <Paragraphs>227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HY헤드라인M</vt:lpstr>
      <vt:lpstr>굴림</vt:lpstr>
      <vt:lpstr>굴림</vt:lpstr>
      <vt:lpstr>맑은 고딕</vt:lpstr>
      <vt:lpstr>휴먼견출새내기체</vt:lpstr>
      <vt:lpstr>Tempus Sans ITC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172</cp:revision>
  <cp:lastPrinted>2019-08-06T07:12:47Z</cp:lastPrinted>
  <dcterms:created xsi:type="dcterms:W3CDTF">2005-08-31T02:37:35Z</dcterms:created>
  <dcterms:modified xsi:type="dcterms:W3CDTF">2022-08-24T02:07:34Z</dcterms:modified>
</cp:coreProperties>
</file>