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66" r:id="rId2"/>
    <p:sldId id="467" r:id="rId3"/>
    <p:sldId id="468" r:id="rId4"/>
    <p:sldId id="558" r:id="rId5"/>
    <p:sldId id="469" r:id="rId6"/>
    <p:sldId id="470" r:id="rId7"/>
    <p:sldId id="471" r:id="rId8"/>
    <p:sldId id="472" r:id="rId9"/>
    <p:sldId id="473" r:id="rId10"/>
    <p:sldId id="474" r:id="rId11"/>
    <p:sldId id="475" r:id="rId12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626CF-8471-429A-959A-DC6748405A74}" v="1" dt="2020-08-28T01:44:43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7" autoAdjust="0"/>
    <p:restoredTop sz="94660" autoAdjust="0"/>
  </p:normalViewPr>
  <p:slideViewPr>
    <p:cSldViewPr showGuides="1">
      <p:cViewPr varScale="1">
        <p:scale>
          <a:sx n="178" d="100"/>
          <a:sy n="178" d="100"/>
        </p:scale>
        <p:origin x="222" y="804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13C1665A-1199-48B2-BDFF-58DB0FC37C38}"/>
    <pc:docChg chg="modSld">
      <pc:chgData name="정근채" userId="bf3f9740-ba12-4a95-bdcd-7a89d0b0b3a3" providerId="ADAL" clId="{13C1665A-1199-48B2-BDFF-58DB0FC37C38}" dt="2022-08-02T06:11:07.192" v="0"/>
      <pc:docMkLst>
        <pc:docMk/>
      </pc:docMkLst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1966949062" sldId="466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1966949062" sldId="466"/>
            <ac:picMk id="4" creationId="{32C22300-551E-4B5F-BA72-8DC60012C3B6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1966949062" sldId="466"/>
            <ac:inkMk id="2" creationId="{EE0F3B0C-5A3C-4755-8362-EAFDCB55F6AB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680920742" sldId="467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680920742" sldId="467"/>
            <ac:picMk id="4" creationId="{858BFFAD-E9F7-4D47-A09D-8B0AE2CF1037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680920742" sldId="467"/>
            <ac:inkMk id="2" creationId="{BF2C3A0B-77E7-4724-B3BD-21F4637DE2B0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440584978" sldId="468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440584978" sldId="468"/>
            <ac:picMk id="4" creationId="{02FE0000-8D3F-4A0A-8D53-37CA9BAB6CDA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440584978" sldId="468"/>
            <ac:inkMk id="2" creationId="{03C874E1-52EF-40D5-B99F-BD59D4289437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3315168859" sldId="469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3315168859" sldId="469"/>
            <ac:picMk id="4" creationId="{DCD534CD-7F21-456B-8999-AF9844AB2301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3315168859" sldId="469"/>
            <ac:inkMk id="3" creationId="{194FA42D-DBCC-4E89-884A-8ECAC6F13C42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3492360987" sldId="470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3492360987" sldId="470"/>
            <ac:picMk id="4" creationId="{14C1FF3E-D0DC-4373-85FC-D903656D8389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3492360987" sldId="470"/>
            <ac:inkMk id="2" creationId="{D588C1C2-A563-44EE-B4EB-96FABC8320AA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1535348095" sldId="471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1535348095" sldId="471"/>
            <ac:picMk id="4" creationId="{96D11F90-F672-4D96-9534-BD8F8300AD11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1535348095" sldId="471"/>
            <ac:inkMk id="2" creationId="{118D5C63-E30B-4E0C-802C-DDDE7E9AF22A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3509806499" sldId="472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3509806499" sldId="472"/>
            <ac:picMk id="4" creationId="{8A0ABF0F-F905-4658-84BD-6035B6B980FF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3509806499" sldId="472"/>
            <ac:inkMk id="2" creationId="{0B268CDF-894C-45C0-802F-99C74C25A55B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3167623701" sldId="473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3167623701" sldId="473"/>
            <ac:picMk id="4" creationId="{CAA08574-4E8A-4E36-90BC-463936216AFD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3167623701" sldId="473"/>
            <ac:inkMk id="2" creationId="{B97BB2A6-155D-4524-ADA8-AFBD38BDFA03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1905640158" sldId="474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1905640158" sldId="474"/>
            <ac:picMk id="5" creationId="{63E9FB57-17D2-4366-85A7-C0ECE573F451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1905640158" sldId="474"/>
            <ac:inkMk id="2" creationId="{1828137C-5760-4A7C-BB28-25209BB83E8B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251073606" sldId="475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251073606" sldId="475"/>
            <ac:picMk id="5" creationId="{A58DCC90-61F4-440D-97E2-0D773A98C179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251073606" sldId="475"/>
            <ac:inkMk id="2" creationId="{7748D839-7CFC-4C47-BD67-1F71E5FFC1A3}"/>
          </ac:inkMkLst>
        </pc:inkChg>
      </pc:sldChg>
      <pc:sldChg chg="delSp modTransition modAnim">
        <pc:chgData name="정근채" userId="bf3f9740-ba12-4a95-bdcd-7a89d0b0b3a3" providerId="ADAL" clId="{13C1665A-1199-48B2-BDFF-58DB0FC37C38}" dt="2022-08-02T06:11:07.192" v="0"/>
        <pc:sldMkLst>
          <pc:docMk/>
          <pc:sldMk cId="1764461673" sldId="558"/>
        </pc:sldMkLst>
        <pc:picChg chg="del">
          <ac:chgData name="정근채" userId="bf3f9740-ba12-4a95-bdcd-7a89d0b0b3a3" providerId="ADAL" clId="{13C1665A-1199-48B2-BDFF-58DB0FC37C38}" dt="2022-08-02T06:11:07.192" v="0"/>
          <ac:picMkLst>
            <pc:docMk/>
            <pc:sldMk cId="1764461673" sldId="558"/>
            <ac:picMk id="4" creationId="{7171CC3A-CE63-46DE-B375-848C4C8A60EF}"/>
          </ac:picMkLst>
        </pc:picChg>
        <pc:inkChg chg="del">
          <ac:chgData name="정근채" userId="bf3f9740-ba12-4a95-bdcd-7a89d0b0b3a3" providerId="ADAL" clId="{13C1665A-1199-48B2-BDFF-58DB0FC37C38}" dt="2022-08-02T06:11:07.192" v="0"/>
          <ac:inkMkLst>
            <pc:docMk/>
            <pc:sldMk cId="1764461673" sldId="558"/>
            <ac:inkMk id="2" creationId="{0C5AAAC7-E67E-4354-8775-8C72EA8C108C}"/>
          </ac:inkMkLst>
        </pc:inkChg>
      </pc:sldChg>
    </pc:docChg>
  </pc:docChgLst>
  <pc:docChgLst>
    <pc:chgData name="정근채" userId="bf3f9740-ba12-4a95-bdcd-7a89d0b0b3a3" providerId="ADAL" clId="{DB418BAC-BBBD-4627-BED5-0CA9FE87EE46}"/>
    <pc:docChg chg="addSld delSld modSld">
      <pc:chgData name="정근채" userId="bf3f9740-ba12-4a95-bdcd-7a89d0b0b3a3" providerId="ADAL" clId="{DB418BAC-BBBD-4627-BED5-0CA9FE87EE46}" dt="2020-08-13T01:32:13.281" v="1"/>
      <pc:docMkLst>
        <pc:docMk/>
      </pc:docMkLst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680920742" sldId="467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440584978" sldId="468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3315168859" sldId="469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3492360987" sldId="470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1535348095" sldId="471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3509806499" sldId="472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3167623701" sldId="473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1905640158" sldId="474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251073606" sldId="475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1556557367" sldId="476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1764461673" sldId="558"/>
        </pc:sldMkLst>
      </pc:sldChg>
      <pc:sldChg chg="add del">
        <pc:chgData name="정근채" userId="bf3f9740-ba12-4a95-bdcd-7a89d0b0b3a3" providerId="ADAL" clId="{DB418BAC-BBBD-4627-BED5-0CA9FE87EE46}" dt="2020-08-13T01:32:13.281" v="1"/>
        <pc:sldMkLst>
          <pc:docMk/>
          <pc:sldMk cId="2576179930" sldId="559"/>
        </pc:sldMkLst>
      </pc:sldChg>
    </pc:docChg>
  </pc:docChgLst>
  <pc:docChgLst>
    <pc:chgData name="정근채" userId="bf3f9740-ba12-4a95-bdcd-7a89d0b0b3a3" providerId="ADAL" clId="{112626CF-8471-429A-959A-DC6748405A74}"/>
    <pc:docChg chg="modSld">
      <pc:chgData name="정근채" userId="bf3f9740-ba12-4a95-bdcd-7a89d0b0b3a3" providerId="ADAL" clId="{112626CF-8471-429A-959A-DC6748405A74}" dt="2020-08-28T01:44:43.064" v="0"/>
      <pc:docMkLst>
        <pc:docMk/>
      </pc:docMkLst>
      <pc:sldChg chg="addSp modSp">
        <pc:chgData name="정근채" userId="bf3f9740-ba12-4a95-bdcd-7a89d0b0b3a3" providerId="ADAL" clId="{112626CF-8471-429A-959A-DC6748405A74}" dt="2020-08-28T01:44:43.064" v="0"/>
        <pc:sldMkLst>
          <pc:docMk/>
          <pc:sldMk cId="1966949062" sldId="466"/>
        </pc:sldMkLst>
        <pc:picChg chg="add mod">
          <ac:chgData name="정근채" userId="bf3f9740-ba12-4a95-bdcd-7a89d0b0b3a3" providerId="ADAL" clId="{112626CF-8471-429A-959A-DC6748405A74}" dt="2020-08-28T01:44:43.064" v="0"/>
          <ac:picMkLst>
            <pc:docMk/>
            <pc:sldMk cId="1966949062" sldId="466"/>
            <ac:picMk id="4" creationId="{32C22300-551E-4B5F-BA72-8DC60012C3B6}"/>
          </ac:picMkLst>
        </pc:picChg>
        <pc:inkChg chg="add">
          <ac:chgData name="정근채" userId="bf3f9740-ba12-4a95-bdcd-7a89d0b0b3a3" providerId="ADAL" clId="{112626CF-8471-429A-959A-DC6748405A74}" dt="2020-08-28T01:44:43.064" v="0"/>
          <ac:inkMkLst>
            <pc:docMk/>
            <pc:sldMk cId="1966949062" sldId="466"/>
            <ac:inkMk id="2" creationId="{EE0F3B0C-5A3C-4755-8362-EAFDCB55F6AB}"/>
          </ac:inkMkLst>
        </pc:inkChg>
      </pc:sldChg>
    </pc:docChg>
  </pc:docChgLst>
  <pc:docChgLst>
    <pc:chgData name="정근채" userId="bf3f9740-ba12-4a95-bdcd-7a89d0b0b3a3" providerId="ADAL" clId="{5EDAB55D-93BB-45F8-AFA4-27CD318F5BAF}"/>
    <pc:docChg chg="delSld">
      <pc:chgData name="정근채" userId="bf3f9740-ba12-4a95-bdcd-7a89d0b0b3a3" providerId="ADAL" clId="{5EDAB55D-93BB-45F8-AFA4-27CD318F5BAF}" dt="2022-07-14T02:07:24.245" v="1" actId="47"/>
      <pc:docMkLst>
        <pc:docMk/>
      </pc:docMkLst>
      <pc:sldChg chg="del">
        <pc:chgData name="정근채" userId="bf3f9740-ba12-4a95-bdcd-7a89d0b0b3a3" providerId="ADAL" clId="{5EDAB55D-93BB-45F8-AFA4-27CD318F5BAF}" dt="2022-07-14T02:07:22.729" v="0" actId="47"/>
        <pc:sldMkLst>
          <pc:docMk/>
          <pc:sldMk cId="1556557367" sldId="476"/>
        </pc:sldMkLst>
      </pc:sldChg>
      <pc:sldChg chg="del">
        <pc:chgData name="정근채" userId="bf3f9740-ba12-4a95-bdcd-7a89d0b0b3a3" providerId="ADAL" clId="{5EDAB55D-93BB-45F8-AFA4-27CD318F5BAF}" dt="2022-07-14T02:07:24.245" v="1" actId="47"/>
        <pc:sldMkLst>
          <pc:docMk/>
          <pc:sldMk cId="2576179930" sldId="559"/>
        </pc:sldMkLst>
      </pc:sldChg>
    </pc:docChg>
  </pc:docChgLst>
  <pc:docChgLst>
    <pc:chgData name="정근채" userId="bf3f9740-ba12-4a95-bdcd-7a89d0b0b3a3" providerId="ADAL" clId="{3D04506E-784D-43ED-BA7A-A773A8C65D2B}"/>
    <pc:docChg chg="undo custSel modSld">
      <pc:chgData name="정근채" userId="bf3f9740-ba12-4a95-bdcd-7a89d0b0b3a3" providerId="ADAL" clId="{3D04506E-784D-43ED-BA7A-A773A8C65D2B}" dt="2021-12-09T01:26:44.096" v="56" actId="20577"/>
      <pc:docMkLst>
        <pc:docMk/>
      </pc:docMkLst>
      <pc:sldChg chg="modSp mod">
        <pc:chgData name="정근채" userId="bf3f9740-ba12-4a95-bdcd-7a89d0b0b3a3" providerId="ADAL" clId="{3D04506E-784D-43ED-BA7A-A773A8C65D2B}" dt="2021-12-09T01:26:44.096" v="56" actId="20577"/>
        <pc:sldMkLst>
          <pc:docMk/>
          <pc:sldMk cId="2576179930" sldId="559"/>
        </pc:sldMkLst>
        <pc:spChg chg="mod">
          <ac:chgData name="정근채" userId="bf3f9740-ba12-4a95-bdcd-7a89d0b0b3a3" providerId="ADAL" clId="{3D04506E-784D-43ED-BA7A-A773A8C65D2B}" dt="2021-12-09T01:25:36.692" v="11" actId="20577"/>
          <ac:spMkLst>
            <pc:docMk/>
            <pc:sldMk cId="2576179930" sldId="559"/>
            <ac:spMk id="6" creationId="{00000000-0000-0000-0000-000000000000}"/>
          </ac:spMkLst>
        </pc:spChg>
        <pc:spChg chg="mod">
          <ac:chgData name="정근채" userId="bf3f9740-ba12-4a95-bdcd-7a89d0b0b3a3" providerId="ADAL" clId="{3D04506E-784D-43ED-BA7A-A773A8C65D2B}" dt="2021-12-09T01:26:44.096" v="56" actId="20577"/>
          <ac:spMkLst>
            <pc:docMk/>
            <pc:sldMk cId="2576179930" sldId="559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4795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2022-08-24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#13.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미래가치분석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 분석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잔액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6694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Oval 2"/>
          <p:cNvSpPr>
            <a:spLocks noChangeArrowheads="1"/>
          </p:cNvSpPr>
          <p:nvPr/>
        </p:nvSpPr>
        <p:spPr bwMode="auto">
          <a:xfrm>
            <a:off x="1524000" y="1371600"/>
            <a:ext cx="2209800" cy="2057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44" name="Freeform 3"/>
          <p:cNvSpPr>
            <a:spLocks/>
          </p:cNvSpPr>
          <p:nvPr/>
        </p:nvSpPr>
        <p:spPr bwMode="auto">
          <a:xfrm>
            <a:off x="1524000" y="2362200"/>
            <a:ext cx="1181100" cy="1066800"/>
          </a:xfrm>
          <a:custGeom>
            <a:avLst/>
            <a:gdLst>
              <a:gd name="T0" fmla="*/ 0 w 744"/>
              <a:gd name="T1" fmla="*/ 0 h 672"/>
              <a:gd name="T2" fmla="*/ 2147483647 w 744"/>
              <a:gd name="T3" fmla="*/ 2147483647 h 672"/>
              <a:gd name="T4" fmla="*/ 2147483647 w 744"/>
              <a:gd name="T5" fmla="*/ 2147483647 h 672"/>
              <a:gd name="T6" fmla="*/ 0 60000 65536"/>
              <a:gd name="T7" fmla="*/ 0 60000 65536"/>
              <a:gd name="T8" fmla="*/ 0 60000 65536"/>
              <a:gd name="T9" fmla="*/ 0 w 744"/>
              <a:gd name="T10" fmla="*/ 0 h 672"/>
              <a:gd name="T11" fmla="*/ 744 w 744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4" h="672">
                <a:moveTo>
                  <a:pt x="0" y="0"/>
                </a:moveTo>
                <a:cubicBezTo>
                  <a:pt x="252" y="40"/>
                  <a:pt x="504" y="80"/>
                  <a:pt x="624" y="192"/>
                </a:cubicBezTo>
                <a:cubicBezTo>
                  <a:pt x="744" y="304"/>
                  <a:pt x="704" y="592"/>
                  <a:pt x="720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676400" y="2682875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533400" y="4581525"/>
            <a:ext cx="1371600" cy="1066800"/>
          </a:xfrm>
          <a:prstGeom prst="ellipse">
            <a:avLst/>
          </a:prstGeom>
          <a:solidFill>
            <a:srgbClr val="F1AD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0247" name="AutoShape 6"/>
          <p:cNvSpPr>
            <a:spLocks noChangeArrowheads="1"/>
          </p:cNvSpPr>
          <p:nvPr/>
        </p:nvSpPr>
        <p:spPr bwMode="auto">
          <a:xfrm rot="868905">
            <a:off x="969963" y="2784475"/>
            <a:ext cx="457200" cy="2089150"/>
          </a:xfrm>
          <a:prstGeom prst="curvedRightArrow">
            <a:avLst>
              <a:gd name="adj1" fmla="val 80008"/>
              <a:gd name="adj2" fmla="val 160015"/>
              <a:gd name="adj3" fmla="val 33333"/>
            </a:avLst>
          </a:prstGeom>
          <a:solidFill>
            <a:srgbClr val="B0AD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2667000" y="5105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V="1">
            <a:off x="3276600" y="4495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 flipV="1">
            <a:off x="3962400" y="43434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V="1">
            <a:off x="4648200" y="396240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2651125" y="5154613"/>
            <a:ext cx="223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0      1        2         3</a:t>
            </a: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2952750" y="4225925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3578225" y="4084638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4295775" y="3683000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 flipH="1" flipV="1">
            <a:off x="2971800" y="2895600"/>
            <a:ext cx="209550" cy="1276350"/>
          </a:xfrm>
          <a:prstGeom prst="lin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>
              <a:defRPr/>
            </a:pPr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 flipH="1" flipV="1">
            <a:off x="3162300" y="2809875"/>
            <a:ext cx="723900" cy="1228725"/>
          </a:xfrm>
          <a:prstGeom prst="lin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>
              <a:defRPr/>
            </a:pPr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 flipH="1" flipV="1">
            <a:off x="3324225" y="2733675"/>
            <a:ext cx="1171575" cy="923925"/>
          </a:xfrm>
          <a:prstGeom prst="lin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>
              <a:defRPr/>
            </a:pPr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1752600" y="1708150"/>
            <a:ext cx="179408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기업의 </a:t>
            </a:r>
            <a:r>
              <a:rPr kumimoji="0" lang="ko-KR" altLang="en-US" sz="1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투자풀</a:t>
            </a:r>
            <a:r>
              <a:rPr kumimoji="0" lang="en-US" altLang="ko-KR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(Pool)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15% 수익률로 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운용된다고 가정</a:t>
            </a:r>
          </a:p>
        </p:txBody>
      </p:sp>
      <p:sp>
        <p:nvSpPr>
          <p:cNvPr id="10260" name="Text Box 19"/>
          <p:cNvSpPr txBox="1">
            <a:spLocks noChangeArrowheads="1"/>
          </p:cNvSpPr>
          <p:nvPr/>
        </p:nvSpPr>
        <p:spPr bwMode="auto">
          <a:xfrm>
            <a:off x="5257800" y="1003300"/>
            <a:ext cx="3657600" cy="4278313"/>
          </a:xfrm>
          <a:prstGeom prst="rect">
            <a:avLst/>
          </a:prstGeom>
          <a:solidFill>
            <a:srgbClr val="F3F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투자가 이루어진다면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3년 후 당신이 얻을 수 있는 수익은 얼마인가?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24,400(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2) = 32,269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27,340(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1) = 31,441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55,760(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0) = 55,760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        </a:t>
            </a: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119,470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투자가 이루어지지 않는다면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3년 후 당신이 얻을 수 있는 수익은 얼마인가?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75,000(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 = </a:t>
            </a: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114,066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투자로부터 얻을 수 있는 순수익은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얼마인가?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119,470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114,066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5,404</a:t>
            </a:r>
          </a:p>
        </p:txBody>
      </p:sp>
      <p:sp>
        <p:nvSpPr>
          <p:cNvPr id="10261" name="Text Box 20"/>
          <p:cNvSpPr txBox="1">
            <a:spLocks noChangeArrowheads="1"/>
          </p:cNvSpPr>
          <p:nvPr/>
        </p:nvSpPr>
        <p:spPr bwMode="auto">
          <a:xfrm>
            <a:off x="762000" y="4979988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</a:t>
            </a:r>
          </a:p>
        </p:txBody>
      </p:sp>
      <p:sp>
        <p:nvSpPr>
          <p:cNvPr id="10262" name="AutoShape 21"/>
          <p:cNvSpPr>
            <a:spLocks noChangeArrowheads="1"/>
          </p:cNvSpPr>
          <p:nvPr/>
        </p:nvSpPr>
        <p:spPr bwMode="auto">
          <a:xfrm>
            <a:off x="1981200" y="4876800"/>
            <a:ext cx="609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B0AD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63" name="AutoShape 22"/>
          <p:cNvSpPr>
            <a:spLocks noChangeArrowheads="1"/>
          </p:cNvSpPr>
          <p:nvPr/>
        </p:nvSpPr>
        <p:spPr bwMode="auto">
          <a:xfrm>
            <a:off x="3886200" y="1905000"/>
            <a:ext cx="1219200" cy="762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AC8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64" name="Line 23"/>
          <p:cNvSpPr>
            <a:spLocks noChangeShapeType="1"/>
          </p:cNvSpPr>
          <p:nvPr/>
        </p:nvSpPr>
        <p:spPr bwMode="auto">
          <a:xfrm>
            <a:off x="7048500" y="25241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65" name="Line 24"/>
          <p:cNvSpPr>
            <a:spLocks noChangeShapeType="1"/>
          </p:cNvSpPr>
          <p:nvPr/>
        </p:nvSpPr>
        <p:spPr bwMode="auto">
          <a:xfrm>
            <a:off x="5257800" y="2895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66" name="Line 25"/>
          <p:cNvSpPr>
            <a:spLocks noChangeShapeType="1"/>
          </p:cNvSpPr>
          <p:nvPr/>
        </p:nvSpPr>
        <p:spPr bwMode="auto">
          <a:xfrm>
            <a:off x="5257800" y="41148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0267" name="Text Box 26"/>
          <p:cNvSpPr txBox="1">
            <a:spLocks noChangeArrowheads="1"/>
          </p:cNvSpPr>
          <p:nvPr/>
        </p:nvSpPr>
        <p:spPr bwMode="auto">
          <a:xfrm rot="-1607451">
            <a:off x="3003550" y="3390900"/>
            <a:ext cx="1149350" cy="274638"/>
          </a:xfrm>
          <a:prstGeom prst="rect">
            <a:avLst/>
          </a:prstGeom>
          <a:solidFill>
            <a:srgbClr val="F3F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투자풀로 회수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114800" y="5699125"/>
            <a:ext cx="4812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 = 5,404(</a:t>
            </a:r>
            <a:r>
              <a:rPr kumimoji="0" lang="en-US" altLang="ko-KR" sz="20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 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 = 3,553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8001000" y="6858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3192463" y="152400"/>
            <a:ext cx="27495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순미래가치의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의미</a:t>
            </a:r>
          </a:p>
        </p:txBody>
      </p:sp>
      <p:sp>
        <p:nvSpPr>
          <p:cNvPr id="10271" name="Text Box 13"/>
          <p:cNvSpPr txBox="1">
            <a:spLocks noChangeArrowheads="1"/>
          </p:cNvSpPr>
          <p:nvPr/>
        </p:nvSpPr>
        <p:spPr bwMode="auto">
          <a:xfrm>
            <a:off x="1873250" y="1003300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  <a:endParaRPr kumimoji="0" lang="ko-KR" altLang="en-US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4" name="직사각형 3"/>
          <p:cNvSpPr/>
          <p:nvPr/>
        </p:nvSpPr>
        <p:spPr>
          <a:xfrm>
            <a:off x="7008742" y="5276859"/>
            <a:ext cx="1321196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잉여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191</a:t>
            </a:r>
          </a:p>
        </p:txBody>
      </p:sp>
    </p:spTree>
    <p:extLst>
      <p:ext uri="{BB962C8B-B14F-4D97-AF65-F5344CB8AC3E}">
        <p14:creationId xmlns:p14="http://schemas.microsoft.com/office/powerpoint/2010/main" val="190564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838200"/>
            <a:ext cx="68834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1871629" y="152400"/>
            <a:ext cx="5391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sp>
        <p:nvSpPr>
          <p:cNvPr id="11269" name="직사각형 4"/>
          <p:cNvSpPr>
            <a:spLocks noChangeArrowheads="1"/>
          </p:cNvSpPr>
          <p:nvPr/>
        </p:nvSpPr>
        <p:spPr bwMode="auto">
          <a:xfrm>
            <a:off x="1043608" y="5562600"/>
            <a:ext cx="735008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미래등가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-85,500(F/P,7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%,5) + 36,075(F/P,7%,4) + 38,182(F/P,7%,3) 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+ 40,381(F/P,7%,2) + 42,676(F/P,7%,1) + 118,070 = 184,108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&gt; 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 있음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270" name="직사각형 30"/>
          <p:cNvSpPr>
            <a:spLocks noChangeArrowheads="1"/>
          </p:cNvSpPr>
          <p:nvPr/>
        </p:nvSpPr>
        <p:spPr bwMode="auto">
          <a:xfrm>
            <a:off x="3384550" y="1219200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 = 7%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07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438400" y="152400"/>
            <a:ext cx="41862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경제성 분석 방법론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1676400"/>
            <a:ext cx="7993062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&lt; N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(%) &gt; MARR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민간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2438" lvl="0" indent="-452438" eaLnBrk="0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092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2128838" y="196850"/>
            <a:ext cx="48783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–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/>
              </a:rPr>
              <a:t>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 pitchFamily="2" charset="2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904949" y="1140594"/>
            <a:ext cx="748347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개념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 시점에서 현금의 유입이 현금의 유출보다 큰가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판정기준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Net Future Worth; NFW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0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 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9" name="Picture 4" descr="Payback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905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058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val 2"/>
          <p:cNvSpPr>
            <a:spLocks noChangeArrowheads="1"/>
          </p:cNvSpPr>
          <p:nvPr/>
        </p:nvSpPr>
        <p:spPr bwMode="auto">
          <a:xfrm>
            <a:off x="1143000" y="2566640"/>
            <a:ext cx="44196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4110" name="Line 18"/>
          <p:cNvSpPr>
            <a:spLocks noChangeShapeType="1"/>
          </p:cNvSpPr>
          <p:nvPr/>
        </p:nvSpPr>
        <p:spPr bwMode="auto">
          <a:xfrm>
            <a:off x="4419600" y="1931639"/>
            <a:ext cx="0" cy="3714109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0" name="Oval 3"/>
          <p:cNvSpPr>
            <a:spLocks noChangeArrowheads="1"/>
          </p:cNvSpPr>
          <p:nvPr/>
        </p:nvSpPr>
        <p:spPr bwMode="auto">
          <a:xfrm>
            <a:off x="159887" y="3850927"/>
            <a:ext cx="1051826" cy="1295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85800" y="386204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5800" y="386204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1828800" y="348104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3124200" y="340484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4419600" y="294764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441325" y="360645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1660525" y="383505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2955925" y="383505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4267200" y="379695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4111" name="AutoShape 19"/>
          <p:cNvSpPr>
            <a:spLocks noChangeArrowheads="1"/>
          </p:cNvSpPr>
          <p:nvPr/>
        </p:nvSpPr>
        <p:spPr bwMode="auto">
          <a:xfrm rot="535500">
            <a:off x="1280329" y="4639595"/>
            <a:ext cx="2991604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12" name="AutoShape 20"/>
          <p:cNvSpPr>
            <a:spLocks noChangeArrowheads="1"/>
          </p:cNvSpPr>
          <p:nvPr/>
        </p:nvSpPr>
        <p:spPr bwMode="auto">
          <a:xfrm rot="-769336">
            <a:off x="3276600" y="2185640"/>
            <a:ext cx="10668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113" name="Text Box 21"/>
          <p:cNvSpPr txBox="1">
            <a:spLocks noChangeArrowheads="1"/>
          </p:cNvSpPr>
          <p:nvPr/>
        </p:nvSpPr>
        <p:spPr bwMode="auto">
          <a:xfrm>
            <a:off x="3505200" y="5645749"/>
            <a:ext cx="179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수명</a:t>
            </a: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2128838" y="196850"/>
            <a:ext cx="48783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–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/>
              </a:rPr>
              <a:t>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 pitchFamily="2" charset="2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6" name="Text Box 23"/>
          <p:cNvSpPr txBox="1">
            <a:spLocks noChangeArrowheads="1"/>
          </p:cNvSpPr>
          <p:nvPr/>
        </p:nvSpPr>
        <p:spPr bwMode="auto">
          <a:xfrm>
            <a:off x="6106713" y="3652613"/>
            <a:ext cx="2894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NFW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FW</a:t>
            </a:r>
            <a:r>
              <a:rPr kumimoji="0" lang="ko-KR" altLang="en-US" sz="2000" baseline="-25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FW</a:t>
            </a:r>
            <a:r>
              <a:rPr kumimoji="0" lang="ko-KR" altLang="en-US" sz="2000" baseline="-25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2000" baseline="-25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4117" name="Group 24"/>
          <p:cNvGrpSpPr>
            <a:grpSpLocks/>
          </p:cNvGrpSpPr>
          <p:nvPr/>
        </p:nvGrpSpPr>
        <p:grpSpPr bwMode="auto">
          <a:xfrm>
            <a:off x="6095100" y="4087465"/>
            <a:ext cx="2744787" cy="1219200"/>
            <a:chOff x="3871" y="3408"/>
            <a:chExt cx="1073" cy="624"/>
          </a:xfrm>
        </p:grpSpPr>
        <p:sp>
          <p:nvSpPr>
            <p:cNvPr id="4119" name="Oval 25"/>
            <p:cNvSpPr>
              <a:spLocks noChangeArrowheads="1"/>
            </p:cNvSpPr>
            <p:nvPr/>
          </p:nvSpPr>
          <p:spPr bwMode="auto">
            <a:xfrm>
              <a:off x="3871" y="3408"/>
              <a:ext cx="1073" cy="62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grpSp>
          <p:nvGrpSpPr>
            <p:cNvPr id="4120" name="Group 26"/>
            <p:cNvGrpSpPr>
              <a:grpSpLocks/>
            </p:cNvGrpSpPr>
            <p:nvPr/>
          </p:nvGrpSpPr>
          <p:grpSpPr bwMode="auto">
            <a:xfrm>
              <a:off x="4035" y="3552"/>
              <a:ext cx="733" cy="336"/>
              <a:chOff x="4227" y="3408"/>
              <a:chExt cx="733" cy="336"/>
            </a:xfrm>
          </p:grpSpPr>
          <p:sp>
            <p:nvSpPr>
              <p:cNvPr id="4122" name="Line 27"/>
              <p:cNvSpPr>
                <a:spLocks noChangeShapeType="1"/>
              </p:cNvSpPr>
              <p:nvPr/>
            </p:nvSpPr>
            <p:spPr bwMode="auto">
              <a:xfrm>
                <a:off x="4227" y="3744"/>
                <a:ext cx="7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empus Sans ITC" pitchFamily="82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3" name="Line 28"/>
              <p:cNvSpPr>
                <a:spLocks noChangeShapeType="1"/>
              </p:cNvSpPr>
              <p:nvPr/>
            </p:nvSpPr>
            <p:spPr bwMode="auto">
              <a:xfrm flipV="1">
                <a:off x="4950" y="3408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empus Sans ITC" pitchFamily="82" charset="0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4121" name="Text Box 29"/>
            <p:cNvSpPr txBox="1">
              <a:spLocks noChangeArrowheads="1"/>
            </p:cNvSpPr>
            <p:nvPr/>
          </p:nvSpPr>
          <p:spPr bwMode="auto">
            <a:xfrm>
              <a:off x="4063" y="3637"/>
              <a:ext cx="685" cy="189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NFW(MARR) &gt; 0</a:t>
              </a:r>
              <a:endPara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4118" name="Text Box 23"/>
          <p:cNvSpPr txBox="1">
            <a:spLocks noChangeArrowheads="1"/>
          </p:cNvSpPr>
          <p:nvPr/>
        </p:nvSpPr>
        <p:spPr bwMode="auto">
          <a:xfrm>
            <a:off x="6106713" y="3252563"/>
            <a:ext cx="2894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NFW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FW</a:t>
            </a:r>
            <a:r>
              <a:rPr kumimoji="0" lang="ko-KR" altLang="en-US" sz="200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FW</a:t>
            </a:r>
            <a:r>
              <a:rPr kumimoji="0" lang="ko-KR" altLang="en-US" sz="200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</a:t>
            </a:r>
            <a:endParaRPr kumimoji="0" lang="ko-KR" altLang="en-US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838200" y="839034"/>
            <a:ext cx="74834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algn="ctr" eaLnBrk="0" latinLnBrk="0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Net Future Worth; NFW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1" indent="0" algn="ctr" eaLnBrk="0" latinLnBrk="0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현금유입의 미래가치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현금유출의 미래가치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4416424" y="2040916"/>
            <a:ext cx="1531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FW(MARR)</a:t>
            </a:r>
            <a:r>
              <a:rPr kumimoji="0" lang="ko-KR" altLang="en-US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endParaRPr kumimoji="0" lang="ko-KR" altLang="en-US" sz="2000" baseline="-25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4410074" y="4787860"/>
            <a:ext cx="1531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FW(MARR)</a:t>
            </a:r>
            <a:r>
              <a:rPr kumimoji="0" lang="ko-KR" altLang="en-US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1800" baseline="-25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446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1722512" y="4267200"/>
            <a:ext cx="2057400" cy="1455738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124200" y="2895600"/>
            <a:ext cx="4876800" cy="1600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2743200" y="41910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>
            <a:off x="2743200" y="4191000"/>
            <a:ext cx="0" cy="1398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6" name="Line 10"/>
          <p:cNvSpPr>
            <a:spLocks noChangeShapeType="1"/>
          </p:cNvSpPr>
          <p:nvPr/>
        </p:nvSpPr>
        <p:spPr bwMode="auto">
          <a:xfrm flipV="1">
            <a:off x="3886200" y="3810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 flipV="1">
            <a:off x="5181600" y="3733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8" name="Line 12"/>
          <p:cNvSpPr>
            <a:spLocks noChangeShapeType="1"/>
          </p:cNvSpPr>
          <p:nvPr/>
        </p:nvSpPr>
        <p:spPr bwMode="auto">
          <a:xfrm flipV="1">
            <a:off x="6477000" y="3276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2743200" y="4926013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3336925" y="3451225"/>
            <a:ext cx="898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4724400" y="3360738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6553200" y="3132138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2498725" y="39354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3717925" y="41640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5013325" y="41640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5136" name="Text Box 20"/>
          <p:cNvSpPr txBox="1">
            <a:spLocks noChangeArrowheads="1"/>
          </p:cNvSpPr>
          <p:nvPr/>
        </p:nvSpPr>
        <p:spPr bwMode="auto">
          <a:xfrm>
            <a:off x="6334125" y="415448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5137" name="Text Box 21"/>
          <p:cNvSpPr txBox="1">
            <a:spLocks noChangeArrowheads="1"/>
          </p:cNvSpPr>
          <p:nvPr/>
        </p:nvSpPr>
        <p:spPr bwMode="auto">
          <a:xfrm>
            <a:off x="1923335" y="4537300"/>
            <a:ext cx="6976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</a:t>
            </a:r>
            <a:endParaRPr kumimoji="0" lang="en-US" altLang="ko-KR" sz="2000" dirty="0">
              <a:solidFill>
                <a:schemeClr val="accent1">
                  <a:lumMod val="75000"/>
                </a:schemeClr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</a:p>
        </p:txBody>
      </p:sp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4972050" y="2957255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1826746" y="152400"/>
            <a:ext cx="548098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공작기계 회사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미래가치법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5140" name="Picture 24" descr="milling-mach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92200"/>
            <a:ext cx="1914525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1" name="Text Box 13"/>
          <p:cNvSpPr txBox="1">
            <a:spLocks noChangeArrowheads="1"/>
          </p:cNvSpPr>
          <p:nvPr/>
        </p:nvSpPr>
        <p:spPr bwMode="auto">
          <a:xfrm>
            <a:off x="4572000" y="2362200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  <a:endParaRPr kumimoji="0" lang="ko-KR" altLang="en-US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42" name="Text Box 14"/>
          <p:cNvSpPr txBox="1">
            <a:spLocks noChangeArrowheads="1"/>
          </p:cNvSpPr>
          <p:nvPr/>
        </p:nvSpPr>
        <p:spPr bwMode="auto">
          <a:xfrm>
            <a:off x="2498725" y="1182688"/>
            <a:ext cx="6388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투자하여 새 기계를 구입하면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24,400, 2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27,340, 3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비용절감 발생</a:t>
            </a:r>
          </a:p>
        </p:txBody>
      </p:sp>
      <p:sp>
        <p:nvSpPr>
          <p:cNvPr id="5143" name="Text Box 13"/>
          <p:cNvSpPr txBox="1">
            <a:spLocks noChangeArrowheads="1"/>
          </p:cNvSpPr>
          <p:nvPr/>
        </p:nvSpPr>
        <p:spPr bwMode="auto">
          <a:xfrm>
            <a:off x="6781800" y="2362200"/>
            <a:ext cx="1319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15168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843808" y="4337050"/>
            <a:ext cx="29591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843808" y="3422650"/>
            <a:ext cx="12954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2843808" y="2413000"/>
            <a:ext cx="12954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graphicFrame>
        <p:nvGraphicFramePr>
          <p:cNvPr id="6150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827584" y="1431925"/>
          <a:ext cx="7710487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21100" imgH="1625600" progId="Equation.DSMT4">
                  <p:embed/>
                </p:oleObj>
              </mc:Choice>
              <mc:Fallback>
                <p:oleObj name="Equation" r:id="rId2" imgW="3721100" imgH="1625600" progId="Equation.DSMT4">
                  <p:embed/>
                  <p:pic>
                    <p:nvPicPr>
                      <p:cNvPr id="61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31925"/>
                        <a:ext cx="7710487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1826743" y="152400"/>
            <a:ext cx="548098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공작기계 회사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미래가치법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236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5791200" y="5848350"/>
            <a:ext cx="275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순미래가치, </a:t>
            </a:r>
            <a:r>
              <a:rPr kumimoji="0" lang="en-US" altLang="ko-KR" sz="2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NFW(15%)</a:t>
            </a:r>
          </a:p>
        </p:txBody>
      </p:sp>
      <p:sp>
        <p:nvSpPr>
          <p:cNvPr id="7172" name="Text Box 16"/>
          <p:cNvSpPr txBox="1">
            <a:spLocks noChangeArrowheads="1"/>
          </p:cNvSpPr>
          <p:nvPr/>
        </p:nvSpPr>
        <p:spPr bwMode="auto">
          <a:xfrm>
            <a:off x="7543800" y="1144588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149600" y="152400"/>
            <a:ext cx="2835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잔액 개념</a:t>
            </a:r>
          </a:p>
        </p:txBody>
      </p:sp>
      <p:graphicFrame>
        <p:nvGraphicFramePr>
          <p:cNvPr id="17" name="Group 3"/>
          <p:cNvGraphicFramePr>
            <a:graphicFrameLocks noGrp="1"/>
          </p:cNvGraphicFramePr>
          <p:nvPr/>
        </p:nvGraphicFramePr>
        <p:xfrm>
          <a:off x="228600" y="1524000"/>
          <a:ext cx="8686800" cy="2752724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5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현금흐름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자본비용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(15%)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투자자본 회수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프로젝트 잔액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24,400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0.15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= -1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13,150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61,850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27,340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61,850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(0.15) = 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9,278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18,062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43,788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55,760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43,788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(0.15) = 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6,568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49,192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5,404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12" name="Text Box 58"/>
          <p:cNvSpPr txBox="1">
            <a:spLocks noChangeArrowheads="1"/>
          </p:cNvSpPr>
          <p:nvPr/>
        </p:nvSpPr>
        <p:spPr bwMode="auto">
          <a:xfrm>
            <a:off x="5410200" y="5467350"/>
            <a:ext cx="3505200" cy="338138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년말의 프로젝트잔액 </a:t>
            </a:r>
            <a:r>
              <a:rPr kumimoji="0" lang="en-US" altLang="ko-KR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endParaRPr kumimoji="0" lang="ko-KR" altLang="en-US" sz="16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13" name="타원 18"/>
          <p:cNvSpPr>
            <a:spLocks noChangeArrowheads="1"/>
          </p:cNvSpPr>
          <p:nvPr/>
        </p:nvSpPr>
        <p:spPr bwMode="auto">
          <a:xfrm>
            <a:off x="7848600" y="3810000"/>
            <a:ext cx="11430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7214" name="직선 화살표 연결선 19"/>
          <p:cNvCxnSpPr>
            <a:cxnSpLocks noChangeShapeType="1"/>
            <a:stCxn id="7213" idx="4"/>
            <a:endCxn id="7212" idx="0"/>
          </p:cNvCxnSpPr>
          <p:nvPr/>
        </p:nvCxnSpPr>
        <p:spPr bwMode="auto">
          <a:xfrm flipH="1">
            <a:off x="7162800" y="4267200"/>
            <a:ext cx="1257300" cy="120015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5" name="직사각형 3"/>
          <p:cNvSpPr>
            <a:spLocks noChangeArrowheads="1"/>
          </p:cNvSpPr>
          <p:nvPr/>
        </p:nvSpPr>
        <p:spPr bwMode="auto">
          <a:xfrm>
            <a:off x="1828800" y="4498975"/>
            <a:ext cx="5048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latinLnBrk="0" hangingPunct="0"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 + 24,400 -75,000(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0.15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 = -61,850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192</a:t>
            </a:r>
          </a:p>
        </p:txBody>
      </p:sp>
      <p:sp>
        <p:nvSpPr>
          <p:cNvPr id="5" name="직사각형 4"/>
          <p:cNvSpPr/>
          <p:nvPr/>
        </p:nvSpPr>
        <p:spPr bwMode="auto">
          <a:xfrm>
            <a:off x="3014136" y="4498975"/>
            <a:ext cx="2304256" cy="3683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 bwMode="auto">
          <a:xfrm flipV="1">
            <a:off x="5076056" y="3068960"/>
            <a:ext cx="1080120" cy="1430015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3534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Oval 1027"/>
          <p:cNvSpPr>
            <a:spLocks noChangeArrowheads="1"/>
          </p:cNvSpPr>
          <p:nvPr/>
        </p:nvSpPr>
        <p:spPr bwMode="auto">
          <a:xfrm>
            <a:off x="4953000" y="1066800"/>
            <a:ext cx="2438400" cy="990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8196" name="Text Box 1029"/>
          <p:cNvSpPr txBox="1">
            <a:spLocks noChangeArrowheads="1"/>
          </p:cNvSpPr>
          <p:nvPr/>
        </p:nvSpPr>
        <p:spPr bwMode="auto">
          <a:xfrm>
            <a:off x="990600" y="457200"/>
            <a:ext cx="9128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60,000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40,000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20,000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-20,000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-40,000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-60,000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-80,000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-100,000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-120,000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16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8197" name="Text Box 1030"/>
          <p:cNvSpPr txBox="1">
            <a:spLocks noChangeArrowheads="1"/>
          </p:cNvSpPr>
          <p:nvPr/>
        </p:nvSpPr>
        <p:spPr bwMode="auto">
          <a:xfrm>
            <a:off x="1762125" y="5624513"/>
            <a:ext cx="5772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0		1		2		3</a:t>
            </a:r>
          </a:p>
        </p:txBody>
      </p:sp>
      <p:sp>
        <p:nvSpPr>
          <p:cNvPr id="8198" name="Line 1031"/>
          <p:cNvSpPr>
            <a:spLocks noChangeShapeType="1"/>
          </p:cNvSpPr>
          <p:nvPr/>
        </p:nvSpPr>
        <p:spPr bwMode="auto">
          <a:xfrm>
            <a:off x="1828800" y="1143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199" name="Line 1032"/>
          <p:cNvSpPr>
            <a:spLocks noChangeShapeType="1"/>
          </p:cNvSpPr>
          <p:nvPr/>
        </p:nvSpPr>
        <p:spPr bwMode="auto">
          <a:xfrm>
            <a:off x="1828800" y="5638800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0" name="Line 1033"/>
          <p:cNvSpPr>
            <a:spLocks noChangeShapeType="1"/>
          </p:cNvSpPr>
          <p:nvPr/>
        </p:nvSpPr>
        <p:spPr bwMode="auto">
          <a:xfrm>
            <a:off x="1828800" y="25908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1" name="Freeform 1034"/>
          <p:cNvSpPr>
            <a:spLocks/>
          </p:cNvSpPr>
          <p:nvPr/>
        </p:nvSpPr>
        <p:spPr bwMode="auto">
          <a:xfrm>
            <a:off x="1828800" y="4267200"/>
            <a:ext cx="1752600" cy="228600"/>
          </a:xfrm>
          <a:custGeom>
            <a:avLst/>
            <a:gdLst>
              <a:gd name="T0" fmla="*/ 0 w 1104"/>
              <a:gd name="T1" fmla="*/ 0 h 144"/>
              <a:gd name="T2" fmla="*/ 2147483647 w 1104"/>
              <a:gd name="T3" fmla="*/ 2147483647 h 144"/>
              <a:gd name="T4" fmla="*/ 2147483647 w 1104"/>
              <a:gd name="T5" fmla="*/ 2147483647 h 144"/>
              <a:gd name="T6" fmla="*/ 0 60000 65536"/>
              <a:gd name="T7" fmla="*/ 0 60000 65536"/>
              <a:gd name="T8" fmla="*/ 0 60000 65536"/>
              <a:gd name="T9" fmla="*/ 0 w 1104"/>
              <a:gd name="T10" fmla="*/ 0 h 144"/>
              <a:gd name="T11" fmla="*/ 1104 w 110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144">
                <a:moveTo>
                  <a:pt x="0" y="0"/>
                </a:moveTo>
                <a:cubicBezTo>
                  <a:pt x="148" y="36"/>
                  <a:pt x="296" y="72"/>
                  <a:pt x="480" y="96"/>
                </a:cubicBezTo>
                <a:cubicBezTo>
                  <a:pt x="664" y="120"/>
                  <a:pt x="992" y="136"/>
                  <a:pt x="1104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2" name="Line 1035"/>
          <p:cNvSpPr>
            <a:spLocks noChangeShapeType="1"/>
          </p:cNvSpPr>
          <p:nvPr/>
        </p:nvSpPr>
        <p:spPr bwMode="auto">
          <a:xfrm flipV="1">
            <a:off x="3581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3" name="Freeform 1036"/>
          <p:cNvSpPr>
            <a:spLocks/>
          </p:cNvSpPr>
          <p:nvPr/>
        </p:nvSpPr>
        <p:spPr bwMode="auto">
          <a:xfrm>
            <a:off x="3581400" y="4114800"/>
            <a:ext cx="1905000" cy="177800"/>
          </a:xfrm>
          <a:custGeom>
            <a:avLst/>
            <a:gdLst>
              <a:gd name="T0" fmla="*/ 0 w 1200"/>
              <a:gd name="T1" fmla="*/ 0 h 112"/>
              <a:gd name="T2" fmla="*/ 2147483647 w 1200"/>
              <a:gd name="T3" fmla="*/ 2147483647 h 112"/>
              <a:gd name="T4" fmla="*/ 2147483647 w 1200"/>
              <a:gd name="T5" fmla="*/ 2147483647 h 112"/>
              <a:gd name="T6" fmla="*/ 0 60000 65536"/>
              <a:gd name="T7" fmla="*/ 0 60000 65536"/>
              <a:gd name="T8" fmla="*/ 0 60000 65536"/>
              <a:gd name="T9" fmla="*/ 0 w 1200"/>
              <a:gd name="T10" fmla="*/ 0 h 112"/>
              <a:gd name="T11" fmla="*/ 1200 w 1200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112">
                <a:moveTo>
                  <a:pt x="0" y="0"/>
                </a:moveTo>
                <a:cubicBezTo>
                  <a:pt x="188" y="40"/>
                  <a:pt x="376" y="80"/>
                  <a:pt x="576" y="96"/>
                </a:cubicBezTo>
                <a:cubicBezTo>
                  <a:pt x="776" y="112"/>
                  <a:pt x="1096" y="96"/>
                  <a:pt x="120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4" name="Line 1037"/>
          <p:cNvSpPr>
            <a:spLocks noChangeShapeType="1"/>
          </p:cNvSpPr>
          <p:nvPr/>
        </p:nvSpPr>
        <p:spPr bwMode="auto">
          <a:xfrm flipV="1">
            <a:off x="5486400" y="3810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5" name="Line 1038"/>
          <p:cNvSpPr>
            <a:spLocks noChangeShapeType="1"/>
          </p:cNvSpPr>
          <p:nvPr/>
        </p:nvSpPr>
        <p:spPr bwMode="auto">
          <a:xfrm flipV="1">
            <a:off x="5486400" y="3505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6" name="Freeform 1039"/>
          <p:cNvSpPr>
            <a:spLocks/>
          </p:cNvSpPr>
          <p:nvPr/>
        </p:nvSpPr>
        <p:spPr bwMode="auto">
          <a:xfrm>
            <a:off x="5486400" y="3505200"/>
            <a:ext cx="1752600" cy="177800"/>
          </a:xfrm>
          <a:custGeom>
            <a:avLst/>
            <a:gdLst>
              <a:gd name="T0" fmla="*/ 0 w 1104"/>
              <a:gd name="T1" fmla="*/ 0 h 112"/>
              <a:gd name="T2" fmla="*/ 2147483647 w 1104"/>
              <a:gd name="T3" fmla="*/ 2147483647 h 112"/>
              <a:gd name="T4" fmla="*/ 2147483647 w 1104"/>
              <a:gd name="T5" fmla="*/ 2147483647 h 112"/>
              <a:gd name="T6" fmla="*/ 0 60000 65536"/>
              <a:gd name="T7" fmla="*/ 0 60000 65536"/>
              <a:gd name="T8" fmla="*/ 0 60000 65536"/>
              <a:gd name="T9" fmla="*/ 0 w 1104"/>
              <a:gd name="T10" fmla="*/ 0 h 112"/>
              <a:gd name="T11" fmla="*/ 1104 w 1104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112">
                <a:moveTo>
                  <a:pt x="0" y="0"/>
                </a:moveTo>
                <a:cubicBezTo>
                  <a:pt x="124" y="40"/>
                  <a:pt x="248" y="80"/>
                  <a:pt x="432" y="96"/>
                </a:cubicBezTo>
                <a:cubicBezTo>
                  <a:pt x="616" y="112"/>
                  <a:pt x="992" y="96"/>
                  <a:pt x="1104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7" name="Line 1040"/>
          <p:cNvSpPr>
            <a:spLocks noChangeShapeType="1"/>
          </p:cNvSpPr>
          <p:nvPr/>
        </p:nvSpPr>
        <p:spPr bwMode="auto">
          <a:xfrm flipV="1">
            <a:off x="72390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8" name="Line 1041"/>
          <p:cNvSpPr>
            <a:spLocks noChangeShapeType="1"/>
          </p:cNvSpPr>
          <p:nvPr/>
        </p:nvSpPr>
        <p:spPr bwMode="auto">
          <a:xfrm>
            <a:off x="7239000" y="2514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09" name="Text Box 1042"/>
          <p:cNvSpPr txBox="1">
            <a:spLocks noChangeArrowheads="1"/>
          </p:cNvSpPr>
          <p:nvPr/>
        </p:nvSpPr>
        <p:spPr bwMode="auto">
          <a:xfrm>
            <a:off x="1889125" y="3935413"/>
            <a:ext cx="941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-75,000</a:t>
            </a:r>
          </a:p>
        </p:txBody>
      </p:sp>
      <p:sp>
        <p:nvSpPr>
          <p:cNvPr id="8210" name="Text Box 1043"/>
          <p:cNvSpPr txBox="1">
            <a:spLocks noChangeArrowheads="1"/>
          </p:cNvSpPr>
          <p:nvPr/>
        </p:nvSpPr>
        <p:spPr bwMode="auto">
          <a:xfrm>
            <a:off x="3170238" y="3702050"/>
            <a:ext cx="942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-61,850</a:t>
            </a:r>
          </a:p>
        </p:txBody>
      </p:sp>
      <p:sp>
        <p:nvSpPr>
          <p:cNvPr id="8211" name="Text Box 1044"/>
          <p:cNvSpPr txBox="1">
            <a:spLocks noChangeArrowheads="1"/>
          </p:cNvSpPr>
          <p:nvPr/>
        </p:nvSpPr>
        <p:spPr bwMode="auto">
          <a:xfrm>
            <a:off x="4953000" y="3124200"/>
            <a:ext cx="941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-43,788</a:t>
            </a:r>
          </a:p>
        </p:txBody>
      </p:sp>
      <p:sp>
        <p:nvSpPr>
          <p:cNvPr id="8212" name="Text Box 1045"/>
          <p:cNvSpPr txBox="1">
            <a:spLocks noChangeArrowheads="1"/>
          </p:cNvSpPr>
          <p:nvPr/>
        </p:nvSpPr>
        <p:spPr bwMode="auto">
          <a:xfrm>
            <a:off x="7299325" y="2001838"/>
            <a:ext cx="95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5,404</a:t>
            </a:r>
          </a:p>
        </p:txBody>
      </p:sp>
      <p:sp>
        <p:nvSpPr>
          <p:cNvPr id="8213" name="Text Box 1046"/>
          <p:cNvSpPr txBox="1">
            <a:spLocks noChangeArrowheads="1"/>
          </p:cNvSpPr>
          <p:nvPr/>
        </p:nvSpPr>
        <p:spPr bwMode="auto">
          <a:xfrm>
            <a:off x="4210050" y="5834063"/>
            <a:ext cx="971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 (</a:t>
            </a:r>
            <a:r>
              <a:rPr kumimoji="0" lang="en-US" altLang="ko-KR" sz="16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214" name="Text Box 1047"/>
          <p:cNvSpPr txBox="1">
            <a:spLocks noChangeArrowheads="1"/>
          </p:cNvSpPr>
          <p:nvPr/>
        </p:nvSpPr>
        <p:spPr bwMode="auto">
          <a:xfrm>
            <a:off x="5474300" y="1055638"/>
            <a:ext cx="148470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종료 시점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잔액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215" name="Line 1048"/>
          <p:cNvSpPr>
            <a:spLocks noChangeShapeType="1"/>
          </p:cNvSpPr>
          <p:nvPr/>
        </p:nvSpPr>
        <p:spPr bwMode="auto">
          <a:xfrm>
            <a:off x="7010400" y="19050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16" name="Text Box 1049"/>
          <p:cNvSpPr txBox="1">
            <a:spLocks noChangeArrowheads="1"/>
          </p:cNvSpPr>
          <p:nvPr/>
        </p:nvSpPr>
        <p:spPr bwMode="auto">
          <a:xfrm>
            <a:off x="5319713" y="2176463"/>
            <a:ext cx="14335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</a:p>
        </p:txBody>
      </p:sp>
      <p:sp>
        <p:nvSpPr>
          <p:cNvPr id="8217" name="Line 1050"/>
          <p:cNvSpPr>
            <a:spLocks noChangeShapeType="1"/>
          </p:cNvSpPr>
          <p:nvPr/>
        </p:nvSpPr>
        <p:spPr bwMode="auto">
          <a:xfrm>
            <a:off x="6648450" y="2362200"/>
            <a:ext cx="457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18" name="Text Box 1051"/>
          <p:cNvSpPr txBox="1">
            <a:spLocks noChangeArrowheads="1"/>
          </p:cNvSpPr>
          <p:nvPr/>
        </p:nvSpPr>
        <p:spPr bwMode="auto">
          <a:xfrm rot="-5400000">
            <a:off x="-177800" y="2824163"/>
            <a:ext cx="2063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잔액 (천원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9965" name="Text Box 1053"/>
          <p:cNvSpPr txBox="1">
            <a:spLocks noChangeArrowheads="1"/>
          </p:cNvSpPr>
          <p:nvPr/>
        </p:nvSpPr>
        <p:spPr bwMode="auto">
          <a:xfrm>
            <a:off x="3048000" y="152400"/>
            <a:ext cx="30384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잔액흐름도</a:t>
            </a:r>
          </a:p>
        </p:txBody>
      </p:sp>
      <p:sp>
        <p:nvSpPr>
          <p:cNvPr id="8220" name="자유형 1"/>
          <p:cNvSpPr>
            <a:spLocks/>
          </p:cNvSpPr>
          <p:nvPr/>
        </p:nvSpPr>
        <p:spPr bwMode="auto">
          <a:xfrm>
            <a:off x="1838325" y="2505075"/>
            <a:ext cx="5410200" cy="1762125"/>
          </a:xfrm>
          <a:custGeom>
            <a:avLst/>
            <a:gdLst>
              <a:gd name="T0" fmla="*/ 0 w 5410200"/>
              <a:gd name="T1" fmla="*/ 1762125 h 1762125"/>
              <a:gd name="T2" fmla="*/ 1743075 w 5410200"/>
              <a:gd name="T3" fmla="*/ 1619250 h 1762125"/>
              <a:gd name="T4" fmla="*/ 3657600 w 5410200"/>
              <a:gd name="T5" fmla="*/ 1009650 h 1762125"/>
              <a:gd name="T6" fmla="*/ 5410200 w 5410200"/>
              <a:gd name="T7" fmla="*/ 0 h 17621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10200" h="1762125">
                <a:moveTo>
                  <a:pt x="0" y="1762125"/>
                </a:moveTo>
                <a:cubicBezTo>
                  <a:pt x="566737" y="1753393"/>
                  <a:pt x="1133475" y="1744662"/>
                  <a:pt x="1743075" y="1619250"/>
                </a:cubicBezTo>
                <a:cubicBezTo>
                  <a:pt x="2352675" y="1493838"/>
                  <a:pt x="3046413" y="1279525"/>
                  <a:pt x="3657600" y="1009650"/>
                </a:cubicBezTo>
                <a:cubicBezTo>
                  <a:pt x="4268787" y="739775"/>
                  <a:pt x="4839493" y="369887"/>
                  <a:pt x="5410200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2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193</a:t>
            </a:r>
          </a:p>
        </p:txBody>
      </p:sp>
    </p:spTree>
    <p:extLst>
      <p:ext uri="{BB962C8B-B14F-4D97-AF65-F5344CB8AC3E}">
        <p14:creationId xmlns:p14="http://schemas.microsoft.com/office/powerpoint/2010/main" val="350980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16"/>
          <p:cNvSpPr txBox="1">
            <a:spLocks noChangeArrowheads="1"/>
          </p:cNvSpPr>
          <p:nvPr/>
        </p:nvSpPr>
        <p:spPr bwMode="auto">
          <a:xfrm>
            <a:off x="5476875" y="156845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149600" y="152400"/>
            <a:ext cx="2835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잔액 개념</a:t>
            </a:r>
          </a:p>
        </p:txBody>
      </p:sp>
      <p:graphicFrame>
        <p:nvGraphicFramePr>
          <p:cNvPr id="17" name="Group 3"/>
          <p:cNvGraphicFramePr>
            <a:graphicFrameLocks noGrp="1"/>
          </p:cNvGraphicFramePr>
          <p:nvPr/>
        </p:nvGraphicFramePr>
        <p:xfrm>
          <a:off x="2319338" y="1981200"/>
          <a:ext cx="4495800" cy="2752724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현금흐름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프로젝트 잔액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누적 현금흐름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24,400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61,850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47" name="직사각형 3"/>
          <p:cNvSpPr>
            <a:spLocks noChangeArrowheads="1"/>
          </p:cNvSpPr>
          <p:nvPr/>
        </p:nvSpPr>
        <p:spPr bwMode="auto">
          <a:xfrm>
            <a:off x="1676400" y="5345113"/>
            <a:ext cx="6856040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latinLnBrk="0" hangingPunct="0"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 + 24,400 -75,000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MARR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-61,850</a:t>
            </a:r>
          </a:p>
          <a:p>
            <a:pPr algn="just" eaLnBrk="0" latinLnBrk="0" hangingPunct="0"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= (61,850 -75,000 + 24,400) / 75,000 = 0.15 = 15%</a:t>
            </a:r>
            <a:endParaRPr kumimoji="0" lang="ko-KR" altLang="en-US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48" name="타원 18"/>
          <p:cNvSpPr>
            <a:spLocks noChangeArrowheads="1"/>
          </p:cNvSpPr>
          <p:nvPr/>
        </p:nvSpPr>
        <p:spPr bwMode="auto">
          <a:xfrm>
            <a:off x="5722938" y="3219450"/>
            <a:ext cx="1143000" cy="457200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9249" name="직선 화살표 연결선 19"/>
          <p:cNvCxnSpPr>
            <a:cxnSpLocks noChangeShapeType="1"/>
            <a:stCxn id="9248" idx="4"/>
          </p:cNvCxnSpPr>
          <p:nvPr/>
        </p:nvCxnSpPr>
        <p:spPr bwMode="auto">
          <a:xfrm flipH="1">
            <a:off x="6162675" y="3676650"/>
            <a:ext cx="131763" cy="1668463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직선 화살표 연결선 19"/>
          <p:cNvCxnSpPr>
            <a:cxnSpLocks noChangeShapeType="1"/>
            <a:stCxn id="9254" idx="4"/>
          </p:cNvCxnSpPr>
          <p:nvPr/>
        </p:nvCxnSpPr>
        <p:spPr bwMode="auto">
          <a:xfrm flipH="1">
            <a:off x="2286000" y="3181350"/>
            <a:ext cx="4000500" cy="2163763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1" name="타원 18"/>
          <p:cNvSpPr>
            <a:spLocks noChangeArrowheads="1"/>
          </p:cNvSpPr>
          <p:nvPr/>
        </p:nvSpPr>
        <p:spPr bwMode="auto">
          <a:xfrm>
            <a:off x="3876675" y="3209925"/>
            <a:ext cx="1143000" cy="457200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9252" name="직선 화살표 연결선 19"/>
          <p:cNvCxnSpPr>
            <a:cxnSpLocks noChangeShapeType="1"/>
            <a:stCxn id="9251" idx="4"/>
          </p:cNvCxnSpPr>
          <p:nvPr/>
        </p:nvCxnSpPr>
        <p:spPr bwMode="auto">
          <a:xfrm flipH="1">
            <a:off x="3419872" y="3667125"/>
            <a:ext cx="1028303" cy="1677988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직사각형 11"/>
          <p:cNvSpPr>
            <a:spLocks noChangeArrowheads="1"/>
          </p:cNvSpPr>
          <p:nvPr/>
        </p:nvSpPr>
        <p:spPr bwMode="auto">
          <a:xfrm>
            <a:off x="1600200" y="5345113"/>
            <a:ext cx="6019800" cy="369887"/>
          </a:xfrm>
          <a:prstGeom prst="rect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9254" name="타원 18"/>
          <p:cNvSpPr>
            <a:spLocks noChangeArrowheads="1"/>
          </p:cNvSpPr>
          <p:nvPr/>
        </p:nvSpPr>
        <p:spPr bwMode="auto">
          <a:xfrm>
            <a:off x="5715000" y="2724150"/>
            <a:ext cx="1143000" cy="457200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9255" name="직선 화살표 연결선 19"/>
          <p:cNvCxnSpPr>
            <a:cxnSpLocks noChangeShapeType="1"/>
            <a:stCxn id="9254" idx="4"/>
          </p:cNvCxnSpPr>
          <p:nvPr/>
        </p:nvCxnSpPr>
        <p:spPr bwMode="auto">
          <a:xfrm flipH="1">
            <a:off x="4286250" y="3181350"/>
            <a:ext cx="2000250" cy="2163763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6" name="직사각형 30"/>
          <p:cNvSpPr>
            <a:spLocks noChangeArrowheads="1"/>
          </p:cNvSpPr>
          <p:nvPr/>
        </p:nvSpPr>
        <p:spPr bwMode="auto">
          <a:xfrm>
            <a:off x="2034897" y="661874"/>
            <a:ext cx="5102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buFontTx/>
              <a:buNone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현금흐름으로부터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계산하기 예제</a:t>
            </a:r>
          </a:p>
        </p:txBody>
      </p:sp>
      <p:sp>
        <p:nvSpPr>
          <p:cNvPr id="9257" name="직사각형 2"/>
          <p:cNvSpPr>
            <a:spLocks noChangeArrowheads="1"/>
          </p:cNvSpPr>
          <p:nvPr/>
        </p:nvSpPr>
        <p:spPr bwMode="auto">
          <a:xfrm>
            <a:off x="609600" y="1040359"/>
            <a:ext cx="8138864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429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buFontTx/>
              <a:buNone/>
            </a:pP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전년도 프로젝트 잔액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후년도 현금흐름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전년도 프로젝트 잔액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MARR</a:t>
            </a:r>
          </a:p>
          <a:p>
            <a:pPr eaLnBrk="0" latinLnBrk="0" hangingPunct="0">
              <a:buFontTx/>
              <a:buNone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=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후년도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잔액</a:t>
            </a:r>
          </a:p>
        </p:txBody>
      </p:sp>
      <p:sp>
        <p:nvSpPr>
          <p:cNvPr id="9258" name="직사각형 4"/>
          <p:cNvSpPr>
            <a:spLocks noChangeArrowheads="1"/>
          </p:cNvSpPr>
          <p:nvPr/>
        </p:nvSpPr>
        <p:spPr bwMode="auto">
          <a:xfrm>
            <a:off x="1600200" y="2798763"/>
            <a:ext cx="723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전년도</a:t>
            </a:r>
            <a:endParaRPr kumimoji="0" lang="ko-KR" altLang="en-US" sz="2400">
              <a:solidFill>
                <a:srgbClr val="0000FF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9259" name="직사각형 19"/>
          <p:cNvSpPr>
            <a:spLocks noChangeArrowheads="1"/>
          </p:cNvSpPr>
          <p:nvPr/>
        </p:nvSpPr>
        <p:spPr bwMode="auto">
          <a:xfrm>
            <a:off x="1600200" y="3311525"/>
            <a:ext cx="723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후년도</a:t>
            </a:r>
            <a:endParaRPr kumimoji="0" lang="ko-KR" altLang="en-US" sz="2400">
              <a:solidFill>
                <a:srgbClr val="0000FF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76237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7"/>
</p:tagLst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723</Words>
  <Application>Microsoft Office PowerPoint</Application>
  <PresentationFormat>화면 슬라이드 쇼(4:3)</PresentationFormat>
  <Paragraphs>212</Paragraphs>
  <Slides>11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HY헤드라인M</vt:lpstr>
      <vt:lpstr>굴림</vt:lpstr>
      <vt:lpstr>굴림</vt:lpstr>
      <vt:lpstr>맑은 고딕</vt:lpstr>
      <vt:lpstr>휴먼견출새내기체</vt:lpstr>
      <vt:lpstr>Arial</vt:lpstr>
      <vt:lpstr>Tempus Sans ITC</vt:lpstr>
      <vt:lpstr>Times New Roman</vt:lpstr>
      <vt:lpstr>Wingdings</vt:lpstr>
      <vt:lpstr>기본 디자인</vt:lpstr>
      <vt:lpstr>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176</cp:revision>
  <cp:lastPrinted>2019-08-06T07:13:43Z</cp:lastPrinted>
  <dcterms:created xsi:type="dcterms:W3CDTF">2005-08-31T02:37:35Z</dcterms:created>
  <dcterms:modified xsi:type="dcterms:W3CDTF">2022-08-24T02:07:57Z</dcterms:modified>
</cp:coreProperties>
</file>