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477" r:id="rId2"/>
    <p:sldId id="478" r:id="rId3"/>
    <p:sldId id="559" r:id="rId4"/>
    <p:sldId id="560" r:id="rId5"/>
    <p:sldId id="480" r:id="rId6"/>
    <p:sldId id="481" r:id="rId7"/>
    <p:sldId id="593" r:id="rId8"/>
    <p:sldId id="482" r:id="rId9"/>
    <p:sldId id="483" r:id="rId10"/>
    <p:sldId id="484" r:id="rId11"/>
    <p:sldId id="595" r:id="rId12"/>
    <p:sldId id="597" r:id="rId13"/>
    <p:sldId id="596" r:id="rId14"/>
    <p:sldId id="594" r:id="rId15"/>
    <p:sldId id="485" r:id="rId16"/>
    <p:sldId id="486" r:id="rId17"/>
    <p:sldId id="487" r:id="rId18"/>
    <p:sldId id="488" r:id="rId19"/>
    <p:sldId id="489" r:id="rId20"/>
    <p:sldId id="490" r:id="rId21"/>
    <p:sldId id="491" r:id="rId22"/>
    <p:sldId id="492" r:id="rId23"/>
    <p:sldId id="493" r:id="rId24"/>
  </p:sldIdLst>
  <p:sldSz cx="9144000" cy="6858000" type="screen4x3"/>
  <p:notesSz cx="7099300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pos="385">
          <p15:clr>
            <a:srgbClr val="A4A3A4"/>
          </p15:clr>
        </p15:guide>
        <p15:guide id="4" pos="5375">
          <p15:clr>
            <a:srgbClr val="A4A3A4"/>
          </p15:clr>
        </p15:guide>
        <p15:guide id="5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B0F0"/>
    <a:srgbClr val="CCFFFF"/>
    <a:srgbClr val="FF0000"/>
    <a:srgbClr val="FF9900"/>
    <a:srgbClr val="FFFFCC"/>
    <a:srgbClr val="A4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3B0241-76D7-4265-862F-7267F90C7A42}" v="1" dt="2020-08-28T05:15:32.0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92" autoAdjust="0"/>
    <p:restoredTop sz="94660" autoAdjust="0"/>
  </p:normalViewPr>
  <p:slideViewPr>
    <p:cSldViewPr showGuides="1">
      <p:cViewPr varScale="1">
        <p:scale>
          <a:sx n="151" d="100"/>
          <a:sy n="151" d="100"/>
        </p:scale>
        <p:origin x="600" y="138"/>
      </p:cViewPr>
      <p:guideLst>
        <p:guide orient="horz" pos="73"/>
        <p:guide orient="horz" pos="845"/>
        <p:guide pos="385"/>
        <p:guide pos="5375"/>
        <p:guide pos="575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142" d="100"/>
          <a:sy n="142" d="100"/>
        </p:scale>
        <p:origin x="-96" y="-97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근채" userId="bf3f9740-ba12-4a95-bdcd-7a89d0b0b3a3" providerId="ADAL" clId="{44D07646-E755-438C-9552-A2BE4793E796}"/>
    <pc:docChg chg="delSld">
      <pc:chgData name="정근채" userId="bf3f9740-ba12-4a95-bdcd-7a89d0b0b3a3" providerId="ADAL" clId="{44D07646-E755-438C-9552-A2BE4793E796}" dt="2022-07-14T02:07:56.268" v="0" actId="47"/>
      <pc:docMkLst>
        <pc:docMk/>
      </pc:docMkLst>
      <pc:sldChg chg="del">
        <pc:chgData name="정근채" userId="bf3f9740-ba12-4a95-bdcd-7a89d0b0b3a3" providerId="ADAL" clId="{44D07646-E755-438C-9552-A2BE4793E796}" dt="2022-07-14T02:07:56.268" v="0" actId="47"/>
        <pc:sldMkLst>
          <pc:docMk/>
          <pc:sldMk cId="2061948758" sldId="495"/>
        </pc:sldMkLst>
      </pc:sldChg>
    </pc:docChg>
  </pc:docChgLst>
  <pc:docChgLst>
    <pc:chgData name="정근채" userId="bf3f9740-ba12-4a95-bdcd-7a89d0b0b3a3" providerId="ADAL" clId="{3CD29263-5B0A-47C9-84D6-5FA70DCCBB8B}"/>
    <pc:docChg chg="addSld delSld modSld">
      <pc:chgData name="정근채" userId="bf3f9740-ba12-4a95-bdcd-7a89d0b0b3a3" providerId="ADAL" clId="{3CD29263-5B0A-47C9-84D6-5FA70DCCBB8B}" dt="2020-08-13T01:33:16.769" v="1"/>
      <pc:docMkLst>
        <pc:docMk/>
      </pc:docMkLst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233739105" sldId="478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900357342" sldId="480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1426015743" sldId="481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1360153145" sldId="482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783747200" sldId="483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2234480799" sldId="484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2652418468" sldId="485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87162929" sldId="486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3658626834" sldId="487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4004286665" sldId="488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2833099236" sldId="489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779422652" sldId="490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3823558651" sldId="491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2457592236" sldId="492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559808069" sldId="493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2061948758" sldId="495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2344432121" sldId="559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1046139528" sldId="560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1832267203" sldId="593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2969149484" sldId="594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1651641104" sldId="595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2258415128" sldId="596"/>
        </pc:sldMkLst>
      </pc:sldChg>
      <pc:sldChg chg="add del">
        <pc:chgData name="정근채" userId="bf3f9740-ba12-4a95-bdcd-7a89d0b0b3a3" providerId="ADAL" clId="{3CD29263-5B0A-47C9-84D6-5FA70DCCBB8B}" dt="2020-08-13T01:33:16.769" v="1"/>
        <pc:sldMkLst>
          <pc:docMk/>
          <pc:sldMk cId="323325605" sldId="597"/>
        </pc:sldMkLst>
      </pc:sldChg>
    </pc:docChg>
  </pc:docChgLst>
  <pc:docChgLst>
    <pc:chgData name="정근채" userId="bf3f9740-ba12-4a95-bdcd-7a89d0b0b3a3" providerId="ADAL" clId="{D810FEE1-77FA-4199-B38E-6A985B23AF6E}"/>
    <pc:docChg chg="modSld">
      <pc:chgData name="정근채" userId="bf3f9740-ba12-4a95-bdcd-7a89d0b0b3a3" providerId="ADAL" clId="{D810FEE1-77FA-4199-B38E-6A985B23AF6E}" dt="2022-08-02T06:11:28.077" v="0"/>
      <pc:docMkLst>
        <pc:docMk/>
      </pc:docMkLst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798082150" sldId="477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798082150" sldId="477"/>
            <ac:picMk id="3" creationId="{1178B440-E97B-41E4-B40D-6EBDCD3DF988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798082150" sldId="477"/>
            <ac:inkMk id="2" creationId="{EBBB54B5-F8CE-48DF-BD6D-812F396CCB24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233739105" sldId="478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233739105" sldId="478"/>
            <ac:picMk id="4" creationId="{B5343D1F-298A-4F7F-B989-4F3A96F2B3FB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233739105" sldId="478"/>
            <ac:inkMk id="2" creationId="{903E9E18-B635-4DB6-9F9B-DC6D9C3341DC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900357342" sldId="480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900357342" sldId="480"/>
            <ac:picMk id="4" creationId="{1091C52B-B3E6-4F84-8E91-92AEC4F3624A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900357342" sldId="480"/>
            <ac:inkMk id="3" creationId="{6B211938-6AF2-46F3-9BE5-35F212F62748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1426015743" sldId="481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1426015743" sldId="481"/>
            <ac:picMk id="4" creationId="{5FBB0F09-1114-40C9-9479-B7987F3A73D2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1426015743" sldId="481"/>
            <ac:inkMk id="2" creationId="{D6ACECD3-E82E-4DAA-8578-1A647820D152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1360153145" sldId="482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1360153145" sldId="482"/>
            <ac:picMk id="4" creationId="{3BE4524A-9691-4C94-88B9-CD1B4F4C7ED6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1360153145" sldId="482"/>
            <ac:inkMk id="2" creationId="{3C40CFB5-ED3E-4342-B915-BB0473C14DAA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783747200" sldId="483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783747200" sldId="483"/>
            <ac:picMk id="4" creationId="{DE770475-649C-40CB-9CBA-D39B165555FA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783747200" sldId="483"/>
            <ac:inkMk id="2" creationId="{6C91AAC3-E31B-4D8A-A53A-CF9B91E54471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2234480799" sldId="484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2234480799" sldId="484"/>
            <ac:picMk id="5" creationId="{73760A32-504D-459E-91FE-DE75A51F2810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2234480799" sldId="484"/>
            <ac:inkMk id="4" creationId="{49728402-3632-4048-8759-1114F38628B2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2652418468" sldId="485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2652418468" sldId="485"/>
            <ac:picMk id="6" creationId="{1BCC0D62-6613-44AA-92B8-0AE54FEFC463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2652418468" sldId="485"/>
            <ac:inkMk id="4" creationId="{4961F060-1C13-456B-A021-714AF961ACB7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87162929" sldId="486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87162929" sldId="486"/>
            <ac:picMk id="4" creationId="{20760B70-A4A9-413E-8351-48B5ACF62F19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87162929" sldId="486"/>
            <ac:inkMk id="2" creationId="{44441DA0-CD3F-49CA-936C-AD0509D511FD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3658626834" sldId="487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3658626834" sldId="487"/>
            <ac:picMk id="4" creationId="{D194B3C3-FABF-4A5A-BD65-15138759026C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3658626834" sldId="487"/>
            <ac:inkMk id="2" creationId="{2AE025C9-AEEC-45DF-9473-7A085BD13351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4004286665" sldId="488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4004286665" sldId="488"/>
            <ac:picMk id="4" creationId="{1F90B84D-C803-4B0C-851C-DF6CA754F178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4004286665" sldId="488"/>
            <ac:inkMk id="2" creationId="{C21AB78A-E778-4898-A6B6-B0BFCB2C8CB5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2833099236" sldId="489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2833099236" sldId="489"/>
            <ac:picMk id="5" creationId="{33056FE1-B577-4806-B206-46B56505BB72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2833099236" sldId="489"/>
            <ac:inkMk id="4" creationId="{8525304A-220C-4D0E-B515-DDCFC6870A7F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779422652" sldId="490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779422652" sldId="490"/>
            <ac:picMk id="4" creationId="{C41FE2D5-1174-4943-A406-56F1BC14263E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779422652" sldId="490"/>
            <ac:inkMk id="2" creationId="{53A33852-99A8-41CB-8388-ECEFEB460A2B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3823558651" sldId="491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3823558651" sldId="491"/>
            <ac:picMk id="4" creationId="{C512A293-70DD-4445-9BE9-04BDECD97D7E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3823558651" sldId="491"/>
            <ac:inkMk id="2" creationId="{B1903607-B331-4DAB-8C5B-8424A1098306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2457592236" sldId="492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2457592236" sldId="492"/>
            <ac:picMk id="4" creationId="{BF592E17-98A6-4B08-B226-071FD81CA323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2457592236" sldId="492"/>
            <ac:inkMk id="2" creationId="{66C628B5-7CF4-4D0A-90CC-89D4485A3FE6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559808069" sldId="493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559808069" sldId="493"/>
            <ac:picMk id="5" creationId="{3B3A778D-9A26-40DA-BB90-7CE78A827E38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559808069" sldId="493"/>
            <ac:inkMk id="2" creationId="{FD849989-52F7-4A2D-A516-0D93BC35F365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2344432121" sldId="559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2344432121" sldId="559"/>
            <ac:picMk id="4" creationId="{3E726AAE-C59C-450D-9D86-54DEE222ECC3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2344432121" sldId="559"/>
            <ac:inkMk id="2" creationId="{F08FE3EE-8A4B-4667-84E0-A96E1C962F4A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1046139528" sldId="560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1046139528" sldId="560"/>
            <ac:picMk id="4" creationId="{E6F3905B-256B-4503-9C75-52BBE2BDC2A1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1046139528" sldId="560"/>
            <ac:inkMk id="2" creationId="{FD8DE4A5-F856-4F8D-810C-B358413CE021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1832267203" sldId="593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1832267203" sldId="593"/>
            <ac:picMk id="17" creationId="{B2DBAF13-06B4-4769-9C0D-02441A96D09B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1832267203" sldId="593"/>
            <ac:inkMk id="11" creationId="{6BCAFA95-4E6A-4276-AECD-2C206D4756B2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2969149484" sldId="594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2969149484" sldId="594"/>
            <ac:picMk id="5" creationId="{231D01D0-4B9C-4A05-946F-D38D4EB2FDD1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2969149484" sldId="594"/>
            <ac:inkMk id="2" creationId="{7E3A2ACA-0A91-419B-84B3-B6A902328ACA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1651641104" sldId="595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1651641104" sldId="595"/>
            <ac:picMk id="7" creationId="{6375062B-483E-458C-A508-AC97D2A80122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1651641104" sldId="595"/>
            <ac:inkMk id="5" creationId="{5703B6F8-7EEC-4A13-937E-69A043ABA0E7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2258415128" sldId="596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2258415128" sldId="596"/>
            <ac:picMk id="5" creationId="{28D84DCF-512F-41BB-8F48-DA072E2F769E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2258415128" sldId="596"/>
            <ac:inkMk id="2" creationId="{040987FD-D689-40F8-AC1F-7F340F6BCF6A}"/>
          </ac:inkMkLst>
        </pc:inkChg>
      </pc:sldChg>
      <pc:sldChg chg="delSp modTransition modAnim">
        <pc:chgData name="정근채" userId="bf3f9740-ba12-4a95-bdcd-7a89d0b0b3a3" providerId="ADAL" clId="{D810FEE1-77FA-4199-B38E-6A985B23AF6E}" dt="2022-08-02T06:11:28.077" v="0"/>
        <pc:sldMkLst>
          <pc:docMk/>
          <pc:sldMk cId="323325605" sldId="597"/>
        </pc:sldMkLst>
        <pc:picChg chg="del">
          <ac:chgData name="정근채" userId="bf3f9740-ba12-4a95-bdcd-7a89d0b0b3a3" providerId="ADAL" clId="{D810FEE1-77FA-4199-B38E-6A985B23AF6E}" dt="2022-08-02T06:11:28.077" v="0"/>
          <ac:picMkLst>
            <pc:docMk/>
            <pc:sldMk cId="323325605" sldId="597"/>
            <ac:picMk id="4" creationId="{FDE45233-4E97-40FA-9F50-263A047819AE}"/>
          </ac:picMkLst>
        </pc:picChg>
        <pc:inkChg chg="del">
          <ac:chgData name="정근채" userId="bf3f9740-ba12-4a95-bdcd-7a89d0b0b3a3" providerId="ADAL" clId="{D810FEE1-77FA-4199-B38E-6A985B23AF6E}" dt="2022-08-02T06:11:28.077" v="0"/>
          <ac:inkMkLst>
            <pc:docMk/>
            <pc:sldMk cId="323325605" sldId="597"/>
            <ac:inkMk id="3" creationId="{7C99A97D-5CEA-4022-8F98-F894646FA9C0}"/>
          </ac:inkMkLst>
        </pc:inkChg>
      </pc:sldChg>
    </pc:docChg>
  </pc:docChgLst>
  <pc:docChgLst>
    <pc:chgData name="정근채" userId="bf3f9740-ba12-4a95-bdcd-7a89d0b0b3a3" providerId="ADAL" clId="{863F239B-DD0E-4A5F-9DC8-4501CA63FD87}"/>
    <pc:docChg chg="undo custSel modSld">
      <pc:chgData name="정근채" userId="bf3f9740-ba12-4a95-bdcd-7a89d0b0b3a3" providerId="ADAL" clId="{863F239B-DD0E-4A5F-9DC8-4501CA63FD87}" dt="2022-11-09T23:40:00.133" v="59" actId="207"/>
      <pc:docMkLst>
        <pc:docMk/>
      </pc:docMkLst>
      <pc:sldChg chg="modSp">
        <pc:chgData name="정근채" userId="bf3f9740-ba12-4a95-bdcd-7a89d0b0b3a3" providerId="ADAL" clId="{863F239B-DD0E-4A5F-9DC8-4501CA63FD87}" dt="2022-11-09T23:40:00.133" v="59" actId="207"/>
        <pc:sldMkLst>
          <pc:docMk/>
          <pc:sldMk cId="2234480799" sldId="484"/>
        </pc:sldMkLst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56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19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20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21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22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23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24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25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26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27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28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29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30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31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32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33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34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35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36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37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38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39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40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41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42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43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44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45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46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47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48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49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50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51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52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53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54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55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56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57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58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59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60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61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62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63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64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66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67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68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70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23:40:00.133" v="59" actId="207"/>
          <ac:spMkLst>
            <pc:docMk/>
            <pc:sldMk cId="2234480799" sldId="484"/>
            <ac:spMk id="9271" creationId="{00000000-0000-0000-0000-000000000000}"/>
          </ac:spMkLst>
        </pc:spChg>
        <pc:grpChg chg="mod">
          <ac:chgData name="정근채" userId="bf3f9740-ba12-4a95-bdcd-7a89d0b0b3a3" providerId="ADAL" clId="{863F239B-DD0E-4A5F-9DC8-4501CA63FD87}" dt="2022-11-09T23:40:00.133" v="59" actId="207"/>
          <ac:grpSpMkLst>
            <pc:docMk/>
            <pc:sldMk cId="2234480799" sldId="484"/>
            <ac:grpSpMk id="2" creationId="{00000000-0000-0000-0000-000000000000}"/>
          </ac:grpSpMkLst>
        </pc:grpChg>
      </pc:sldChg>
      <pc:sldChg chg="addSp modSp mod">
        <pc:chgData name="정근채" userId="bf3f9740-ba12-4a95-bdcd-7a89d0b0b3a3" providerId="ADAL" clId="{863F239B-DD0E-4A5F-9DC8-4501CA63FD87}" dt="2022-11-09T02:28:49.049" v="58" actId="1036"/>
        <pc:sldMkLst>
          <pc:docMk/>
          <pc:sldMk cId="3658626834" sldId="487"/>
        </pc:sldMkLst>
        <pc:spChg chg="add mod">
          <ac:chgData name="정근채" userId="bf3f9740-ba12-4a95-bdcd-7a89d0b0b3a3" providerId="ADAL" clId="{863F239B-DD0E-4A5F-9DC8-4501CA63FD87}" dt="2022-11-09T02:28:19.494" v="53" actId="1076"/>
          <ac:spMkLst>
            <pc:docMk/>
            <pc:sldMk cId="3658626834" sldId="487"/>
            <ac:spMk id="2" creationId="{AE13E142-66F5-6DBF-D2FA-CBE51D98A750}"/>
          </ac:spMkLst>
        </pc:spChg>
        <pc:spChg chg="add mod">
          <ac:chgData name="정근채" userId="bf3f9740-ba12-4a95-bdcd-7a89d0b0b3a3" providerId="ADAL" clId="{863F239B-DD0E-4A5F-9DC8-4501CA63FD87}" dt="2022-11-09T02:28:49.049" v="58" actId="1036"/>
          <ac:spMkLst>
            <pc:docMk/>
            <pc:sldMk cId="3658626834" sldId="487"/>
            <ac:spMk id="4" creationId="{20FD04CC-1810-E1F1-C7CE-D4A74A234E43}"/>
          </ac:spMkLst>
        </pc:spChg>
      </pc:sldChg>
      <pc:sldChg chg="modSp mod">
        <pc:chgData name="정근채" userId="bf3f9740-ba12-4a95-bdcd-7a89d0b0b3a3" providerId="ADAL" clId="{863F239B-DD0E-4A5F-9DC8-4501CA63FD87}" dt="2022-11-09T02:24:09.991" v="16" actId="108"/>
        <pc:sldMkLst>
          <pc:docMk/>
          <pc:sldMk cId="1651641104" sldId="595"/>
        </pc:sldMkLst>
        <pc:spChg chg="mod">
          <ac:chgData name="정근채" userId="bf3f9740-ba12-4a95-bdcd-7a89d0b0b3a3" providerId="ADAL" clId="{863F239B-DD0E-4A5F-9DC8-4501CA63FD87}" dt="2022-11-09T01:58:49.051" v="2" actId="20577"/>
          <ac:spMkLst>
            <pc:docMk/>
            <pc:sldMk cId="1651641104" sldId="595"/>
            <ac:spMk id="4" creationId="{00000000-0000-0000-0000-000000000000}"/>
          </ac:spMkLst>
        </pc:spChg>
        <pc:spChg chg="mod">
          <ac:chgData name="정근채" userId="bf3f9740-ba12-4a95-bdcd-7a89d0b0b3a3" providerId="ADAL" clId="{863F239B-DD0E-4A5F-9DC8-4501CA63FD87}" dt="2022-11-09T02:24:09.991" v="16" actId="108"/>
          <ac:spMkLst>
            <pc:docMk/>
            <pc:sldMk cId="1651641104" sldId="595"/>
            <ac:spMk id="6" creationId="{00000000-0000-0000-0000-000000000000}"/>
          </ac:spMkLst>
        </pc:spChg>
      </pc:sldChg>
      <pc:sldChg chg="modSp mod">
        <pc:chgData name="정근채" userId="bf3f9740-ba12-4a95-bdcd-7a89d0b0b3a3" providerId="ADAL" clId="{863F239B-DD0E-4A5F-9DC8-4501CA63FD87}" dt="2022-11-09T02:02:15.863" v="10" actId="207"/>
        <pc:sldMkLst>
          <pc:docMk/>
          <pc:sldMk cId="2258415128" sldId="596"/>
        </pc:sldMkLst>
        <pc:spChg chg="mod">
          <ac:chgData name="정근채" userId="bf3f9740-ba12-4a95-bdcd-7a89d0b0b3a3" providerId="ADAL" clId="{863F239B-DD0E-4A5F-9DC8-4501CA63FD87}" dt="2022-11-09T02:02:15.863" v="10" actId="207"/>
          <ac:spMkLst>
            <pc:docMk/>
            <pc:sldMk cId="2258415128" sldId="596"/>
            <ac:spMk id="20556" creationId="{00000000-0000-0000-0000-000000000000}"/>
          </ac:spMkLst>
        </pc:spChg>
      </pc:sldChg>
    </pc:docChg>
  </pc:docChgLst>
  <pc:docChgLst>
    <pc:chgData name="정근채" userId="bf3f9740-ba12-4a95-bdcd-7a89d0b0b3a3" providerId="ADAL" clId="{193B0241-76D7-4265-862F-7267F90C7A42}"/>
    <pc:docChg chg="modSld">
      <pc:chgData name="정근채" userId="bf3f9740-ba12-4a95-bdcd-7a89d0b0b3a3" providerId="ADAL" clId="{193B0241-76D7-4265-862F-7267F90C7A42}" dt="2020-08-28T05:15:32.066" v="0"/>
      <pc:docMkLst>
        <pc:docMk/>
      </pc:docMkLst>
      <pc:sldChg chg="addSp modSp">
        <pc:chgData name="정근채" userId="bf3f9740-ba12-4a95-bdcd-7a89d0b0b3a3" providerId="ADAL" clId="{193B0241-76D7-4265-862F-7267F90C7A42}" dt="2020-08-28T05:15:32.066" v="0"/>
        <pc:sldMkLst>
          <pc:docMk/>
          <pc:sldMk cId="798082150" sldId="477"/>
        </pc:sldMkLst>
        <pc:picChg chg="add mod">
          <ac:chgData name="정근채" userId="bf3f9740-ba12-4a95-bdcd-7a89d0b0b3a3" providerId="ADAL" clId="{193B0241-76D7-4265-862F-7267F90C7A42}" dt="2020-08-28T05:15:32.066" v="0"/>
          <ac:picMkLst>
            <pc:docMk/>
            <pc:sldMk cId="798082150" sldId="477"/>
            <ac:picMk id="3" creationId="{1178B440-E97B-41E4-B40D-6EBDCD3DF988}"/>
          </ac:picMkLst>
        </pc:picChg>
        <pc:inkChg chg="add">
          <ac:chgData name="정근채" userId="bf3f9740-ba12-4a95-bdcd-7a89d0b0b3a3" providerId="ADAL" clId="{193B0241-76D7-4265-862F-7267F90C7A42}" dt="2020-08-28T05:15:32.066" v="0"/>
          <ac:inkMkLst>
            <pc:docMk/>
            <pc:sldMk cId="798082150" sldId="477"/>
            <ac:inkMk id="2" creationId="{EBBB54B5-F8CE-48DF-BD6D-812F396CCB24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1104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0B1AADA3-F8E4-44E5-BB90-4067DEA6F4E0}" type="datetimeFigureOut">
              <a:rPr lang="ko-KR" altLang="en-US" smtClean="0"/>
              <a:pPr>
                <a:defRPr/>
              </a:pPr>
              <a:t>2022-11-10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47E2D278-5ED2-45B7-82EE-3DB7CC32A6D1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0514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32812" y="6385859"/>
            <a:ext cx="611187" cy="457200"/>
          </a:xfrm>
          <a:solidFill>
            <a:schemeClr val="tx1"/>
          </a:solidFill>
        </p:spPr>
        <p:txBody>
          <a:bodyPr anchor="ctr"/>
          <a:lstStyle>
            <a:lvl1pPr algn="ctr">
              <a:defRPr sz="18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616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DD36CC93-3CDA-4BCE-9D46-A2CE1E0EA0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굴림" pitchFamily="50" charset="-127"/>
          <a:ea typeface="굴림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kshirehathaway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-5016"/>
            <a:ext cx="6619875" cy="9239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>
              <a:defRPr/>
            </a:pPr>
            <a:r>
              <a:rPr lang="en-US" altLang="ko-KR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#14. </a:t>
            </a:r>
            <a:r>
              <a:rPr lang="ko-KR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현재가치분석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670104" y="3048"/>
            <a:ext cx="2438400" cy="13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2075" indent="-9207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ko-KR" altLang="en-US" sz="1400" b="1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현재가치 분석</a:t>
            </a:r>
          </a:p>
          <a:p>
            <a:pPr eaLnBrk="1" hangingPunct="1"/>
            <a:r>
              <a:rPr lang="ko-KR" altLang="en-US" sz="1400" b="1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상호 배타적 대안들의 비교방법</a:t>
            </a:r>
          </a:p>
          <a:p>
            <a:pPr eaLnBrk="1" hangingPunct="1"/>
            <a:endParaRPr lang="ko-KR" altLang="en-US" sz="1400" b="1" dirty="0">
              <a:solidFill>
                <a:srgbClr val="000066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8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8532812" y="6385859"/>
            <a:ext cx="611187" cy="457200"/>
          </a:xfrm>
        </p:spPr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pic>
        <p:nvPicPr>
          <p:cNvPr id="99" name="Picture 7" descr="bill_gat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8" r="14871"/>
          <a:stretch/>
        </p:blipFill>
        <p:spPr bwMode="auto">
          <a:xfrm>
            <a:off x="8744" y="930735"/>
            <a:ext cx="12508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" name="Picture 6" descr="warren_buffett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08"/>
          <a:stretch/>
        </p:blipFill>
        <p:spPr bwMode="auto">
          <a:xfrm>
            <a:off x="8745" y="2291393"/>
            <a:ext cx="1250887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" name="순서도: 처리 100"/>
          <p:cNvSpPr/>
          <p:nvPr/>
        </p:nvSpPr>
        <p:spPr bwMode="auto">
          <a:xfrm>
            <a:off x="2695297" y="105273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2" name="순서도: 처리 101"/>
          <p:cNvSpPr/>
          <p:nvPr/>
        </p:nvSpPr>
        <p:spPr bwMode="auto">
          <a:xfrm>
            <a:off x="3115871" y="105273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경제성분석 입문</a:t>
            </a:r>
          </a:p>
        </p:txBody>
      </p:sp>
      <p:sp>
        <p:nvSpPr>
          <p:cNvPr id="103" name="순서도: 처리 102"/>
          <p:cNvSpPr/>
          <p:nvPr/>
        </p:nvSpPr>
        <p:spPr bwMode="auto">
          <a:xfrm>
            <a:off x="2695297" y="105273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4" name="꺾인 연결선 103"/>
          <p:cNvCxnSpPr>
            <a:stCxn id="112" idx="2"/>
            <a:endCxn id="118" idx="0"/>
          </p:cNvCxnSpPr>
          <p:nvPr/>
        </p:nvCxnSpPr>
        <p:spPr bwMode="auto">
          <a:xfrm rot="16200000" flipH="1">
            <a:off x="3784289" y="2700013"/>
            <a:ext cx="327248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05" name="순서도: 처리 104"/>
          <p:cNvSpPr/>
          <p:nvPr/>
        </p:nvSpPr>
        <p:spPr bwMode="auto">
          <a:xfrm>
            <a:off x="1818513" y="182158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6" name="순서도: 처리 105"/>
          <p:cNvSpPr/>
          <p:nvPr/>
        </p:nvSpPr>
        <p:spPr bwMode="auto">
          <a:xfrm>
            <a:off x="2239087" y="182158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돈의 시간적 가치</a:t>
            </a:r>
          </a:p>
        </p:txBody>
      </p:sp>
      <p:sp>
        <p:nvSpPr>
          <p:cNvPr id="107" name="순서도: 처리 106"/>
          <p:cNvSpPr/>
          <p:nvPr/>
        </p:nvSpPr>
        <p:spPr bwMode="auto">
          <a:xfrm>
            <a:off x="1818513" y="182158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8" name="순서도: 처리 107"/>
          <p:cNvSpPr/>
          <p:nvPr/>
        </p:nvSpPr>
        <p:spPr bwMode="auto">
          <a:xfrm>
            <a:off x="3682006" y="182158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9" name="순서도: 처리 108"/>
          <p:cNvSpPr/>
          <p:nvPr/>
        </p:nvSpPr>
        <p:spPr bwMode="auto">
          <a:xfrm>
            <a:off x="4102580" y="182158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경제적 등가</a:t>
            </a:r>
          </a:p>
        </p:txBody>
      </p:sp>
      <p:sp>
        <p:nvSpPr>
          <p:cNvPr id="110" name="순서도: 처리 109"/>
          <p:cNvSpPr/>
          <p:nvPr/>
        </p:nvSpPr>
        <p:spPr bwMode="auto">
          <a:xfrm>
            <a:off x="3682006" y="182158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11" name="꺾인 연결선 110"/>
          <p:cNvCxnSpPr>
            <a:stCxn id="112" idx="2"/>
            <a:endCxn id="115" idx="0"/>
          </p:cNvCxnSpPr>
          <p:nvPr/>
        </p:nvCxnSpPr>
        <p:spPr bwMode="auto">
          <a:xfrm rot="5400000">
            <a:off x="2852543" y="2754976"/>
            <a:ext cx="327248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12" name="순서도: 처리 111"/>
          <p:cNvSpPr/>
          <p:nvPr/>
        </p:nvSpPr>
        <p:spPr bwMode="auto">
          <a:xfrm>
            <a:off x="2695297" y="259769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3" name="순서도: 처리 112"/>
          <p:cNvSpPr/>
          <p:nvPr/>
        </p:nvSpPr>
        <p:spPr bwMode="auto">
          <a:xfrm>
            <a:off x="3115871" y="2597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이자공식</a:t>
            </a:r>
          </a:p>
        </p:txBody>
      </p:sp>
      <p:sp>
        <p:nvSpPr>
          <p:cNvPr id="114" name="순서도: 처리 113"/>
          <p:cNvSpPr/>
          <p:nvPr/>
        </p:nvSpPr>
        <p:spPr bwMode="auto">
          <a:xfrm>
            <a:off x="2695297" y="2597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5" name="순서도: 처리 114"/>
          <p:cNvSpPr/>
          <p:nvPr/>
        </p:nvSpPr>
        <p:spPr bwMode="auto">
          <a:xfrm>
            <a:off x="1818513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6" name="순서도: 처리 115"/>
          <p:cNvSpPr/>
          <p:nvPr/>
        </p:nvSpPr>
        <p:spPr bwMode="auto">
          <a:xfrm>
            <a:off x="2239087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분석기간과 이자율 적용</a:t>
            </a:r>
          </a:p>
        </p:txBody>
      </p:sp>
      <p:sp>
        <p:nvSpPr>
          <p:cNvPr id="117" name="순서도: 처리 116"/>
          <p:cNvSpPr/>
          <p:nvPr/>
        </p:nvSpPr>
        <p:spPr bwMode="auto">
          <a:xfrm>
            <a:off x="1818513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5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8" name="순서도: 처리 117"/>
          <p:cNvSpPr/>
          <p:nvPr/>
        </p:nvSpPr>
        <p:spPr bwMode="auto">
          <a:xfrm>
            <a:off x="3682006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9" name="순서도: 처리 118"/>
          <p:cNvSpPr/>
          <p:nvPr/>
        </p:nvSpPr>
        <p:spPr bwMode="auto">
          <a:xfrm>
            <a:off x="4102580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투자자금 조달과 대출</a:t>
            </a:r>
          </a:p>
        </p:txBody>
      </p:sp>
      <p:sp>
        <p:nvSpPr>
          <p:cNvPr id="120" name="순서도: 처리 119"/>
          <p:cNvSpPr/>
          <p:nvPr/>
        </p:nvSpPr>
        <p:spPr bwMode="auto">
          <a:xfrm>
            <a:off x="3682006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6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1" name="순서도: 처리 120"/>
          <p:cNvSpPr/>
          <p:nvPr/>
        </p:nvSpPr>
        <p:spPr bwMode="auto">
          <a:xfrm>
            <a:off x="5582471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2" name="순서도: 처리 121"/>
          <p:cNvSpPr/>
          <p:nvPr/>
        </p:nvSpPr>
        <p:spPr bwMode="auto">
          <a:xfrm>
            <a:off x="6003045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인플레이션</a:t>
            </a:r>
          </a:p>
        </p:txBody>
      </p:sp>
      <p:sp>
        <p:nvSpPr>
          <p:cNvPr id="123" name="순서도: 처리 122"/>
          <p:cNvSpPr/>
          <p:nvPr/>
        </p:nvSpPr>
        <p:spPr bwMode="auto">
          <a:xfrm>
            <a:off x="5582471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7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4" name="순서도: 처리 123"/>
          <p:cNvSpPr/>
          <p:nvPr/>
        </p:nvSpPr>
        <p:spPr bwMode="auto">
          <a:xfrm>
            <a:off x="7445964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5" name="순서도: 처리 124"/>
          <p:cNvSpPr/>
          <p:nvPr/>
        </p:nvSpPr>
        <p:spPr bwMode="auto">
          <a:xfrm>
            <a:off x="7866538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기준화폐가치와 명목화폐가치</a:t>
            </a:r>
          </a:p>
        </p:txBody>
      </p:sp>
      <p:sp>
        <p:nvSpPr>
          <p:cNvPr id="126" name="순서도: 처리 125"/>
          <p:cNvSpPr/>
          <p:nvPr/>
        </p:nvSpPr>
        <p:spPr bwMode="auto">
          <a:xfrm>
            <a:off x="7445964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8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27" name="꺾인 연결선 126"/>
          <p:cNvCxnSpPr>
            <a:stCxn id="101" idx="2"/>
            <a:endCxn id="108" idx="0"/>
          </p:cNvCxnSpPr>
          <p:nvPr/>
        </p:nvCxnSpPr>
        <p:spPr bwMode="auto">
          <a:xfrm rot="16200000" flipH="1">
            <a:off x="3779511" y="1159831"/>
            <a:ext cx="336804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8" name="꺾인 연결선 127"/>
          <p:cNvCxnSpPr>
            <a:stCxn id="101" idx="2"/>
            <a:endCxn id="105" idx="0"/>
          </p:cNvCxnSpPr>
          <p:nvPr/>
        </p:nvCxnSpPr>
        <p:spPr bwMode="auto">
          <a:xfrm rot="5400000">
            <a:off x="2847765" y="1214794"/>
            <a:ext cx="336804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9" name="꺾인 연결선 128"/>
          <p:cNvCxnSpPr>
            <a:stCxn id="105" idx="2"/>
            <a:endCxn id="112" idx="0"/>
          </p:cNvCxnSpPr>
          <p:nvPr/>
        </p:nvCxnSpPr>
        <p:spPr bwMode="auto">
          <a:xfrm rot="16200000" flipH="1">
            <a:off x="2844137" y="1987274"/>
            <a:ext cx="344060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0" name="꺾인 연결선 129"/>
          <p:cNvCxnSpPr>
            <a:stCxn id="108" idx="2"/>
            <a:endCxn id="112" idx="0"/>
          </p:cNvCxnSpPr>
          <p:nvPr/>
        </p:nvCxnSpPr>
        <p:spPr bwMode="auto">
          <a:xfrm rot="5400000">
            <a:off x="3775884" y="1932312"/>
            <a:ext cx="344060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31" name="순서도: 처리 130"/>
          <p:cNvSpPr/>
          <p:nvPr/>
        </p:nvSpPr>
        <p:spPr bwMode="auto">
          <a:xfrm>
            <a:off x="4637652" y="412169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2" name="순서도: 처리 131"/>
          <p:cNvSpPr/>
          <p:nvPr/>
        </p:nvSpPr>
        <p:spPr bwMode="auto">
          <a:xfrm>
            <a:off x="5058226" y="4121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투자프로젝트의 현금흐름</a:t>
            </a:r>
          </a:p>
        </p:txBody>
      </p:sp>
      <p:sp>
        <p:nvSpPr>
          <p:cNvPr id="133" name="순서도: 처리 132"/>
          <p:cNvSpPr/>
          <p:nvPr/>
        </p:nvSpPr>
        <p:spPr bwMode="auto">
          <a:xfrm>
            <a:off x="4637652" y="4121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4" name="순서도: 처리 133"/>
          <p:cNvSpPr/>
          <p:nvPr/>
        </p:nvSpPr>
        <p:spPr bwMode="auto">
          <a:xfrm>
            <a:off x="6952557" y="4121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최소요구수익률</a:t>
            </a:r>
          </a:p>
        </p:txBody>
      </p:sp>
      <p:sp>
        <p:nvSpPr>
          <p:cNvPr id="135" name="순서도: 처리 134"/>
          <p:cNvSpPr/>
          <p:nvPr/>
        </p:nvSpPr>
        <p:spPr bwMode="auto">
          <a:xfrm>
            <a:off x="6531983" y="4121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11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36" name="꺾인 연결선 135"/>
          <p:cNvCxnSpPr>
            <a:stCxn id="121" idx="2"/>
            <a:endCxn id="131" idx="0"/>
          </p:cNvCxnSpPr>
          <p:nvPr/>
        </p:nvCxnSpPr>
        <p:spPr bwMode="auto">
          <a:xfrm rot="5400000">
            <a:off x="5702996" y="3482959"/>
            <a:ext cx="332656" cy="9448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7" name="꺾인 연결선 136"/>
          <p:cNvCxnSpPr>
            <a:stCxn id="118" idx="2"/>
            <a:endCxn id="131" idx="0"/>
          </p:cNvCxnSpPr>
          <p:nvPr/>
        </p:nvCxnSpPr>
        <p:spPr bwMode="auto">
          <a:xfrm rot="16200000" flipH="1">
            <a:off x="4752763" y="3477545"/>
            <a:ext cx="332656" cy="9556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8" name="꺾인 연결선 137"/>
          <p:cNvCxnSpPr>
            <a:stCxn id="115" idx="2"/>
            <a:endCxn id="131" idx="0"/>
          </p:cNvCxnSpPr>
          <p:nvPr/>
        </p:nvCxnSpPr>
        <p:spPr bwMode="auto">
          <a:xfrm rot="16200000" flipH="1">
            <a:off x="3821016" y="2545798"/>
            <a:ext cx="332656" cy="281913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9" name="꺾인 연결선 138"/>
          <p:cNvCxnSpPr>
            <a:stCxn id="124" idx="2"/>
            <a:endCxn id="131" idx="0"/>
          </p:cNvCxnSpPr>
          <p:nvPr/>
        </p:nvCxnSpPr>
        <p:spPr bwMode="auto">
          <a:xfrm rot="5400000">
            <a:off x="6634742" y="2551212"/>
            <a:ext cx="332656" cy="280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40" name="순서도: 처리 139"/>
          <p:cNvSpPr/>
          <p:nvPr/>
        </p:nvSpPr>
        <p:spPr bwMode="auto">
          <a:xfrm>
            <a:off x="2695297" y="4121697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1" name="순서도: 처리 140"/>
          <p:cNvSpPr/>
          <p:nvPr/>
        </p:nvSpPr>
        <p:spPr bwMode="auto">
          <a:xfrm>
            <a:off x="3115871" y="4121697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감가상각과 법인세</a:t>
            </a:r>
          </a:p>
        </p:txBody>
      </p:sp>
      <p:sp>
        <p:nvSpPr>
          <p:cNvPr id="142" name="순서도: 처리 141"/>
          <p:cNvSpPr/>
          <p:nvPr/>
        </p:nvSpPr>
        <p:spPr bwMode="auto">
          <a:xfrm>
            <a:off x="2695297" y="4121697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43" name="직선 화살표 연결선 142"/>
          <p:cNvCxnSpPr>
            <a:stCxn id="141" idx="3"/>
            <a:endCxn id="133" idx="1"/>
          </p:cNvCxnSpPr>
          <p:nvPr/>
        </p:nvCxnSpPr>
        <p:spPr bwMode="auto">
          <a:xfrm flipV="1">
            <a:off x="4213821" y="4337720"/>
            <a:ext cx="423831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44" name="순서도: 처리 143"/>
          <p:cNvSpPr/>
          <p:nvPr/>
        </p:nvSpPr>
        <p:spPr bwMode="auto">
          <a:xfrm>
            <a:off x="1818513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5" name="순서도: 처리 144"/>
          <p:cNvSpPr/>
          <p:nvPr/>
        </p:nvSpPr>
        <p:spPr bwMode="auto">
          <a:xfrm>
            <a:off x="2239087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자본회수기간 분석</a:t>
            </a:r>
          </a:p>
        </p:txBody>
      </p:sp>
      <p:sp>
        <p:nvSpPr>
          <p:cNvPr id="146" name="순서도: 처리 145"/>
          <p:cNvSpPr/>
          <p:nvPr/>
        </p:nvSpPr>
        <p:spPr bwMode="auto">
          <a:xfrm>
            <a:off x="1818513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12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7" name="순서도: 처리 146"/>
          <p:cNvSpPr/>
          <p:nvPr/>
        </p:nvSpPr>
        <p:spPr bwMode="auto">
          <a:xfrm>
            <a:off x="3682006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8" name="순서도: 처리 147"/>
          <p:cNvSpPr/>
          <p:nvPr/>
        </p:nvSpPr>
        <p:spPr bwMode="auto">
          <a:xfrm>
            <a:off x="4102580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미래가치 분석</a:t>
            </a:r>
          </a:p>
        </p:txBody>
      </p:sp>
      <p:sp>
        <p:nvSpPr>
          <p:cNvPr id="149" name="순서도: 처리 148"/>
          <p:cNvSpPr/>
          <p:nvPr/>
        </p:nvSpPr>
        <p:spPr bwMode="auto">
          <a:xfrm>
            <a:off x="3682006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13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0" name="순서도: 처리 149"/>
          <p:cNvSpPr/>
          <p:nvPr/>
        </p:nvSpPr>
        <p:spPr bwMode="auto">
          <a:xfrm>
            <a:off x="5582471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1" name="순서도: 처리 150"/>
          <p:cNvSpPr/>
          <p:nvPr/>
        </p:nvSpPr>
        <p:spPr bwMode="auto">
          <a:xfrm>
            <a:off x="6003045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수익률 분석</a:t>
            </a:r>
          </a:p>
        </p:txBody>
      </p:sp>
      <p:sp>
        <p:nvSpPr>
          <p:cNvPr id="152" name="순서도: 처리 151"/>
          <p:cNvSpPr/>
          <p:nvPr/>
        </p:nvSpPr>
        <p:spPr bwMode="auto">
          <a:xfrm>
            <a:off x="5582471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16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3" name="순서도: 처리 152"/>
          <p:cNvSpPr/>
          <p:nvPr/>
        </p:nvSpPr>
        <p:spPr bwMode="auto">
          <a:xfrm>
            <a:off x="7445964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4" name="순서도: 처리 153"/>
          <p:cNvSpPr/>
          <p:nvPr/>
        </p:nvSpPr>
        <p:spPr bwMode="auto">
          <a:xfrm>
            <a:off x="7866538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수익</a:t>
            </a: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비용비율 분석</a:t>
            </a:r>
          </a:p>
        </p:txBody>
      </p:sp>
      <p:sp>
        <p:nvSpPr>
          <p:cNvPr id="155" name="순서도: 처리 154"/>
          <p:cNvSpPr/>
          <p:nvPr/>
        </p:nvSpPr>
        <p:spPr bwMode="auto">
          <a:xfrm>
            <a:off x="7445964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17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6" name="순서도: 처리 155"/>
          <p:cNvSpPr/>
          <p:nvPr/>
        </p:nvSpPr>
        <p:spPr bwMode="auto">
          <a:xfrm>
            <a:off x="3682006" y="558924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7" name="순서도: 처리 156"/>
          <p:cNvSpPr/>
          <p:nvPr/>
        </p:nvSpPr>
        <p:spPr bwMode="auto">
          <a:xfrm>
            <a:off x="4102580" y="5589240"/>
            <a:ext cx="1097950" cy="432048"/>
          </a:xfrm>
          <a:prstGeom prst="flowChartProcess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현재가치 분석</a:t>
            </a:r>
          </a:p>
        </p:txBody>
      </p:sp>
      <p:sp>
        <p:nvSpPr>
          <p:cNvPr id="158" name="순서도: 처리 157"/>
          <p:cNvSpPr/>
          <p:nvPr/>
        </p:nvSpPr>
        <p:spPr bwMode="auto">
          <a:xfrm>
            <a:off x="3682006" y="558924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14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9" name="순서도: 처리 158"/>
          <p:cNvSpPr/>
          <p:nvPr/>
        </p:nvSpPr>
        <p:spPr bwMode="auto">
          <a:xfrm>
            <a:off x="3682006" y="630932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0" name="순서도: 처리 159"/>
          <p:cNvSpPr/>
          <p:nvPr/>
        </p:nvSpPr>
        <p:spPr bwMode="auto">
          <a:xfrm>
            <a:off x="4102580" y="630932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연간등가 분석</a:t>
            </a:r>
          </a:p>
        </p:txBody>
      </p:sp>
      <p:sp>
        <p:nvSpPr>
          <p:cNvPr id="161" name="순서도: 처리 160"/>
          <p:cNvSpPr/>
          <p:nvPr/>
        </p:nvSpPr>
        <p:spPr bwMode="auto">
          <a:xfrm>
            <a:off x="3682006" y="630932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15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62" name="꺾인 연결선 161"/>
          <p:cNvCxnSpPr>
            <a:stCxn id="131" idx="2"/>
            <a:endCxn id="144" idx="0"/>
          </p:cNvCxnSpPr>
          <p:nvPr/>
        </p:nvCxnSpPr>
        <p:spPr bwMode="auto">
          <a:xfrm rot="5400000">
            <a:off x="3829637" y="3301883"/>
            <a:ext cx="315416" cy="2819139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3" name="꺾인 연결선 162"/>
          <p:cNvCxnSpPr>
            <a:stCxn id="131" idx="2"/>
            <a:endCxn id="147" idx="0"/>
          </p:cNvCxnSpPr>
          <p:nvPr/>
        </p:nvCxnSpPr>
        <p:spPr bwMode="auto">
          <a:xfrm rot="5400000">
            <a:off x="4761383" y="4233629"/>
            <a:ext cx="315416" cy="9556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4" name="꺾인 연결선 163"/>
          <p:cNvCxnSpPr>
            <a:stCxn id="131" idx="2"/>
            <a:endCxn id="150" idx="0"/>
          </p:cNvCxnSpPr>
          <p:nvPr/>
        </p:nvCxnSpPr>
        <p:spPr bwMode="auto">
          <a:xfrm rot="16200000" flipH="1">
            <a:off x="5711615" y="4239042"/>
            <a:ext cx="315416" cy="9448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5" name="꺾인 연결선 164"/>
          <p:cNvCxnSpPr>
            <a:stCxn id="131" idx="2"/>
            <a:endCxn id="153" idx="0"/>
          </p:cNvCxnSpPr>
          <p:nvPr/>
        </p:nvCxnSpPr>
        <p:spPr bwMode="auto">
          <a:xfrm rot="16200000" flipH="1">
            <a:off x="6643362" y="3307296"/>
            <a:ext cx="315416" cy="280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6" name="직선 연결선 165"/>
          <p:cNvCxnSpPr>
            <a:stCxn id="114" idx="1"/>
          </p:cNvCxnSpPr>
          <p:nvPr/>
        </p:nvCxnSpPr>
        <p:spPr bwMode="auto">
          <a:xfrm flipH="1">
            <a:off x="1619672" y="2813720"/>
            <a:ext cx="107562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7" name="직선 연결선 166"/>
          <p:cNvCxnSpPr/>
          <p:nvPr/>
        </p:nvCxnSpPr>
        <p:spPr bwMode="auto">
          <a:xfrm>
            <a:off x="1619672" y="2813720"/>
            <a:ext cx="0" cy="189773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8" name="직선 연결선 167"/>
          <p:cNvCxnSpPr/>
          <p:nvPr/>
        </p:nvCxnSpPr>
        <p:spPr bwMode="auto">
          <a:xfrm>
            <a:off x="1619672" y="4711452"/>
            <a:ext cx="116839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9" name="직선 연결선 168"/>
          <p:cNvCxnSpPr>
            <a:stCxn id="147" idx="2"/>
          </p:cNvCxnSpPr>
          <p:nvPr/>
        </p:nvCxnSpPr>
        <p:spPr bwMode="auto">
          <a:xfrm>
            <a:off x="4441268" y="530120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70" name="직선 연결선 169"/>
          <p:cNvCxnSpPr>
            <a:stCxn id="156" idx="2"/>
            <a:endCxn id="159" idx="0"/>
          </p:cNvCxnSpPr>
          <p:nvPr/>
        </p:nvCxnSpPr>
        <p:spPr bwMode="auto">
          <a:xfrm>
            <a:off x="4441268" y="602128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71" name="직선 연결선 170"/>
          <p:cNvCxnSpPr/>
          <p:nvPr/>
        </p:nvCxnSpPr>
        <p:spPr bwMode="auto">
          <a:xfrm>
            <a:off x="7308304" y="4553743"/>
            <a:ext cx="0" cy="1577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순서도: 처리 77"/>
          <p:cNvSpPr/>
          <p:nvPr/>
        </p:nvSpPr>
        <p:spPr bwMode="auto">
          <a:xfrm>
            <a:off x="7866538" y="558923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공공사업 프로젝트 평가</a:t>
            </a:r>
          </a:p>
        </p:txBody>
      </p:sp>
      <p:sp>
        <p:nvSpPr>
          <p:cNvPr id="79" name="순서도: 처리 78"/>
          <p:cNvSpPr/>
          <p:nvPr/>
        </p:nvSpPr>
        <p:spPr bwMode="auto">
          <a:xfrm>
            <a:off x="7445964" y="558923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18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80" name="직선 연결선 79"/>
          <p:cNvCxnSpPr/>
          <p:nvPr/>
        </p:nvCxnSpPr>
        <p:spPr bwMode="auto">
          <a:xfrm>
            <a:off x="8244408" y="530120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798082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72" name="Text Box 52"/>
          <p:cNvSpPr txBox="1">
            <a:spLocks noChangeArrowheads="1"/>
          </p:cNvSpPr>
          <p:nvPr/>
        </p:nvSpPr>
        <p:spPr bwMode="auto">
          <a:xfrm>
            <a:off x="2185988" y="152400"/>
            <a:ext cx="4762500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변동에 따른 현재가치 변화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grpSp>
        <p:nvGrpSpPr>
          <p:cNvPr id="2" name="그룹 1"/>
          <p:cNvGrpSpPr/>
          <p:nvPr/>
        </p:nvGrpSpPr>
        <p:grpSpPr>
          <a:xfrm>
            <a:off x="646151" y="942885"/>
            <a:ext cx="7670266" cy="5442974"/>
            <a:chOff x="2066925" y="710887"/>
            <a:chExt cx="4730175" cy="5147230"/>
          </a:xfrm>
        </p:grpSpPr>
        <p:sp>
          <p:nvSpPr>
            <p:cNvPr id="9219" name="Line 2"/>
            <p:cNvSpPr>
              <a:spLocks noChangeShapeType="1"/>
            </p:cNvSpPr>
            <p:nvPr/>
          </p:nvSpPr>
          <p:spPr bwMode="auto">
            <a:xfrm flipV="1">
              <a:off x="2790825" y="1685925"/>
              <a:ext cx="1428750" cy="12700"/>
            </a:xfrm>
            <a:prstGeom prst="line">
              <a:avLst/>
            </a:prstGeom>
            <a:noFill/>
            <a:ln w="28575" cap="rnd">
              <a:solidFill>
                <a:schemeClr val="accent2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20" name="Line 3"/>
            <p:cNvSpPr>
              <a:spLocks noChangeShapeType="1"/>
            </p:cNvSpPr>
            <p:nvPr/>
          </p:nvSpPr>
          <p:spPr bwMode="auto">
            <a:xfrm>
              <a:off x="2762250" y="1384300"/>
              <a:ext cx="0" cy="3657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21" name="Line 4"/>
            <p:cNvSpPr>
              <a:spLocks noChangeShapeType="1"/>
            </p:cNvSpPr>
            <p:nvPr/>
          </p:nvSpPr>
          <p:spPr bwMode="auto">
            <a:xfrm rot="-5400000">
              <a:off x="4591050" y="3213100"/>
              <a:ext cx="0" cy="3657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22" name="Line 5"/>
            <p:cNvSpPr>
              <a:spLocks noChangeShapeType="1"/>
            </p:cNvSpPr>
            <p:nvPr/>
          </p:nvSpPr>
          <p:spPr bwMode="auto">
            <a:xfrm flipH="1">
              <a:off x="2686050" y="1384300"/>
              <a:ext cx="76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23" name="Line 6"/>
            <p:cNvSpPr>
              <a:spLocks noChangeShapeType="1"/>
            </p:cNvSpPr>
            <p:nvPr/>
          </p:nvSpPr>
          <p:spPr bwMode="auto">
            <a:xfrm flipH="1">
              <a:off x="2609850" y="13843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24" name="Line 7"/>
            <p:cNvSpPr>
              <a:spLocks noChangeShapeType="1"/>
            </p:cNvSpPr>
            <p:nvPr/>
          </p:nvSpPr>
          <p:spPr bwMode="auto">
            <a:xfrm flipH="1">
              <a:off x="2609850" y="18415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25" name="Line 8"/>
            <p:cNvSpPr>
              <a:spLocks noChangeShapeType="1"/>
            </p:cNvSpPr>
            <p:nvPr/>
          </p:nvSpPr>
          <p:spPr bwMode="auto">
            <a:xfrm flipH="1">
              <a:off x="2609850" y="45085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26" name="Line 9"/>
            <p:cNvSpPr>
              <a:spLocks noChangeShapeType="1"/>
            </p:cNvSpPr>
            <p:nvPr/>
          </p:nvSpPr>
          <p:spPr bwMode="auto">
            <a:xfrm flipH="1">
              <a:off x="2609850" y="38989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27" name="Line 10"/>
            <p:cNvSpPr>
              <a:spLocks noChangeShapeType="1"/>
            </p:cNvSpPr>
            <p:nvPr/>
          </p:nvSpPr>
          <p:spPr bwMode="auto">
            <a:xfrm flipH="1">
              <a:off x="2609850" y="33655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28" name="Line 11"/>
            <p:cNvSpPr>
              <a:spLocks noChangeShapeType="1"/>
            </p:cNvSpPr>
            <p:nvPr/>
          </p:nvSpPr>
          <p:spPr bwMode="auto">
            <a:xfrm flipH="1">
              <a:off x="2609850" y="28321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29" name="Line 12"/>
            <p:cNvSpPr>
              <a:spLocks noChangeShapeType="1"/>
            </p:cNvSpPr>
            <p:nvPr/>
          </p:nvSpPr>
          <p:spPr bwMode="auto">
            <a:xfrm flipH="1">
              <a:off x="2609850" y="23749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30" name="Line 13"/>
            <p:cNvSpPr>
              <a:spLocks noChangeShapeType="1"/>
            </p:cNvSpPr>
            <p:nvPr/>
          </p:nvSpPr>
          <p:spPr bwMode="auto">
            <a:xfrm>
              <a:off x="3143250" y="5041900"/>
              <a:ext cx="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31" name="Line 14"/>
            <p:cNvSpPr>
              <a:spLocks noChangeShapeType="1"/>
            </p:cNvSpPr>
            <p:nvPr/>
          </p:nvSpPr>
          <p:spPr bwMode="auto">
            <a:xfrm>
              <a:off x="3600450" y="5041900"/>
              <a:ext cx="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32" name="Line 15"/>
            <p:cNvSpPr>
              <a:spLocks noChangeShapeType="1"/>
            </p:cNvSpPr>
            <p:nvPr/>
          </p:nvSpPr>
          <p:spPr bwMode="auto">
            <a:xfrm>
              <a:off x="3981450" y="5041900"/>
              <a:ext cx="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33" name="Line 16"/>
            <p:cNvSpPr>
              <a:spLocks noChangeShapeType="1"/>
            </p:cNvSpPr>
            <p:nvPr/>
          </p:nvSpPr>
          <p:spPr bwMode="auto">
            <a:xfrm>
              <a:off x="4438650" y="5041900"/>
              <a:ext cx="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34" name="Line 17"/>
            <p:cNvSpPr>
              <a:spLocks noChangeShapeType="1"/>
            </p:cNvSpPr>
            <p:nvPr/>
          </p:nvSpPr>
          <p:spPr bwMode="auto">
            <a:xfrm>
              <a:off x="5353050" y="5041900"/>
              <a:ext cx="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35" name="Line 18"/>
            <p:cNvSpPr>
              <a:spLocks noChangeShapeType="1"/>
            </p:cNvSpPr>
            <p:nvPr/>
          </p:nvSpPr>
          <p:spPr bwMode="auto">
            <a:xfrm>
              <a:off x="5886450" y="5041900"/>
              <a:ext cx="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36" name="Line 19"/>
            <p:cNvSpPr>
              <a:spLocks noChangeShapeType="1"/>
            </p:cNvSpPr>
            <p:nvPr/>
          </p:nvSpPr>
          <p:spPr bwMode="auto">
            <a:xfrm>
              <a:off x="6419850" y="5041900"/>
              <a:ext cx="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37" name="Line 20"/>
            <p:cNvSpPr>
              <a:spLocks noChangeShapeType="1"/>
            </p:cNvSpPr>
            <p:nvPr/>
          </p:nvSpPr>
          <p:spPr bwMode="auto">
            <a:xfrm>
              <a:off x="4895850" y="5041900"/>
              <a:ext cx="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38" name="Text Box 21"/>
            <p:cNvSpPr txBox="1">
              <a:spLocks noChangeArrowheads="1"/>
            </p:cNvSpPr>
            <p:nvPr/>
          </p:nvSpPr>
          <p:spPr bwMode="auto">
            <a:xfrm>
              <a:off x="2066925" y="4800600"/>
              <a:ext cx="5413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-30</a:t>
              </a:r>
            </a:p>
          </p:txBody>
        </p:sp>
        <p:sp>
          <p:nvSpPr>
            <p:cNvPr id="9239" name="Text Box 22"/>
            <p:cNvSpPr txBox="1">
              <a:spLocks noChangeArrowheads="1"/>
            </p:cNvSpPr>
            <p:nvPr/>
          </p:nvSpPr>
          <p:spPr bwMode="auto">
            <a:xfrm>
              <a:off x="2066925" y="4343400"/>
              <a:ext cx="5413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-20</a:t>
              </a:r>
            </a:p>
          </p:txBody>
        </p:sp>
        <p:sp>
          <p:nvSpPr>
            <p:cNvPr id="9240" name="Text Box 23"/>
            <p:cNvSpPr txBox="1">
              <a:spLocks noChangeArrowheads="1"/>
            </p:cNvSpPr>
            <p:nvPr/>
          </p:nvSpPr>
          <p:spPr bwMode="auto">
            <a:xfrm>
              <a:off x="2084388" y="3719513"/>
              <a:ext cx="5413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-10</a:t>
              </a:r>
            </a:p>
          </p:txBody>
        </p:sp>
        <p:sp>
          <p:nvSpPr>
            <p:cNvPr id="9241" name="Text Box 24"/>
            <p:cNvSpPr txBox="1">
              <a:spLocks noChangeArrowheads="1"/>
            </p:cNvSpPr>
            <p:nvPr/>
          </p:nvSpPr>
          <p:spPr bwMode="auto">
            <a:xfrm>
              <a:off x="2322513" y="3186113"/>
              <a:ext cx="303212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0</a:t>
              </a:r>
            </a:p>
          </p:txBody>
        </p:sp>
        <p:sp>
          <p:nvSpPr>
            <p:cNvPr id="9242" name="Text Box 25"/>
            <p:cNvSpPr txBox="1">
              <a:spLocks noChangeArrowheads="1"/>
            </p:cNvSpPr>
            <p:nvPr/>
          </p:nvSpPr>
          <p:spPr bwMode="auto">
            <a:xfrm>
              <a:off x="2203450" y="2652713"/>
              <a:ext cx="4222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10</a:t>
              </a:r>
            </a:p>
          </p:txBody>
        </p:sp>
        <p:sp>
          <p:nvSpPr>
            <p:cNvPr id="9243" name="Text Box 26"/>
            <p:cNvSpPr txBox="1">
              <a:spLocks noChangeArrowheads="1"/>
            </p:cNvSpPr>
            <p:nvPr/>
          </p:nvSpPr>
          <p:spPr bwMode="auto">
            <a:xfrm>
              <a:off x="2203450" y="2195513"/>
              <a:ext cx="4222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20</a:t>
              </a:r>
            </a:p>
          </p:txBody>
        </p:sp>
        <p:sp>
          <p:nvSpPr>
            <p:cNvPr id="9244" name="Text Box 27"/>
            <p:cNvSpPr txBox="1">
              <a:spLocks noChangeArrowheads="1"/>
            </p:cNvSpPr>
            <p:nvPr/>
          </p:nvSpPr>
          <p:spPr bwMode="auto">
            <a:xfrm>
              <a:off x="2203450" y="1662113"/>
              <a:ext cx="4222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30</a:t>
              </a:r>
            </a:p>
          </p:txBody>
        </p:sp>
        <p:sp>
          <p:nvSpPr>
            <p:cNvPr id="9245" name="Text Box 28"/>
            <p:cNvSpPr txBox="1">
              <a:spLocks noChangeArrowheads="1"/>
            </p:cNvSpPr>
            <p:nvPr/>
          </p:nvSpPr>
          <p:spPr bwMode="auto">
            <a:xfrm>
              <a:off x="2193925" y="1219200"/>
              <a:ext cx="4222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40</a:t>
              </a:r>
            </a:p>
          </p:txBody>
        </p:sp>
        <p:sp>
          <p:nvSpPr>
            <p:cNvPr id="9246" name="Line 29"/>
            <p:cNvSpPr>
              <a:spLocks noChangeShapeType="1"/>
            </p:cNvSpPr>
            <p:nvPr/>
          </p:nvSpPr>
          <p:spPr bwMode="auto">
            <a:xfrm flipH="1">
              <a:off x="2686050" y="5041900"/>
              <a:ext cx="76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47" name="Text Box 30"/>
            <p:cNvSpPr txBox="1">
              <a:spLocks noChangeArrowheads="1"/>
            </p:cNvSpPr>
            <p:nvPr/>
          </p:nvSpPr>
          <p:spPr bwMode="auto">
            <a:xfrm>
              <a:off x="2611438" y="5014913"/>
              <a:ext cx="303212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0</a:t>
              </a:r>
            </a:p>
          </p:txBody>
        </p:sp>
        <p:sp>
          <p:nvSpPr>
            <p:cNvPr id="9248" name="Text Box 31"/>
            <p:cNvSpPr txBox="1">
              <a:spLocks noChangeArrowheads="1"/>
            </p:cNvSpPr>
            <p:nvPr/>
          </p:nvSpPr>
          <p:spPr bwMode="auto">
            <a:xfrm>
              <a:off x="2992438" y="5091113"/>
              <a:ext cx="303212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5</a:t>
              </a:r>
            </a:p>
          </p:txBody>
        </p:sp>
        <p:sp>
          <p:nvSpPr>
            <p:cNvPr id="9249" name="Text Box 32"/>
            <p:cNvSpPr txBox="1">
              <a:spLocks noChangeArrowheads="1"/>
            </p:cNvSpPr>
            <p:nvPr/>
          </p:nvSpPr>
          <p:spPr bwMode="auto">
            <a:xfrm>
              <a:off x="3389313" y="5091113"/>
              <a:ext cx="4222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10</a:t>
              </a:r>
            </a:p>
          </p:txBody>
        </p:sp>
        <p:sp>
          <p:nvSpPr>
            <p:cNvPr id="9250" name="Text Box 33"/>
            <p:cNvSpPr txBox="1">
              <a:spLocks noChangeArrowheads="1"/>
            </p:cNvSpPr>
            <p:nvPr/>
          </p:nvSpPr>
          <p:spPr bwMode="auto">
            <a:xfrm>
              <a:off x="3850368" y="5091113"/>
              <a:ext cx="262165" cy="32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 dirty="0">
                  <a:solidFill>
                    <a:srgbClr val="0000FF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15</a:t>
              </a:r>
            </a:p>
          </p:txBody>
        </p:sp>
        <p:sp>
          <p:nvSpPr>
            <p:cNvPr id="9251" name="Text Box 34"/>
            <p:cNvSpPr txBox="1">
              <a:spLocks noChangeArrowheads="1"/>
            </p:cNvSpPr>
            <p:nvPr/>
          </p:nvSpPr>
          <p:spPr bwMode="auto">
            <a:xfrm>
              <a:off x="4227513" y="5091113"/>
              <a:ext cx="4222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20</a:t>
              </a:r>
            </a:p>
          </p:txBody>
        </p:sp>
        <p:sp>
          <p:nvSpPr>
            <p:cNvPr id="9252" name="Text Box 35"/>
            <p:cNvSpPr txBox="1">
              <a:spLocks noChangeArrowheads="1"/>
            </p:cNvSpPr>
            <p:nvPr/>
          </p:nvSpPr>
          <p:spPr bwMode="auto">
            <a:xfrm>
              <a:off x="4684713" y="5091113"/>
              <a:ext cx="4222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25</a:t>
              </a:r>
            </a:p>
          </p:txBody>
        </p:sp>
        <p:sp>
          <p:nvSpPr>
            <p:cNvPr id="9253" name="Text Box 36"/>
            <p:cNvSpPr txBox="1">
              <a:spLocks noChangeArrowheads="1"/>
            </p:cNvSpPr>
            <p:nvPr/>
          </p:nvSpPr>
          <p:spPr bwMode="auto">
            <a:xfrm>
              <a:off x="5141913" y="5091113"/>
              <a:ext cx="4222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30</a:t>
              </a:r>
            </a:p>
          </p:txBody>
        </p:sp>
        <p:sp>
          <p:nvSpPr>
            <p:cNvPr id="9254" name="Text Box 37"/>
            <p:cNvSpPr txBox="1">
              <a:spLocks noChangeArrowheads="1"/>
            </p:cNvSpPr>
            <p:nvPr/>
          </p:nvSpPr>
          <p:spPr bwMode="auto">
            <a:xfrm>
              <a:off x="5675313" y="5091113"/>
              <a:ext cx="4222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35</a:t>
              </a:r>
            </a:p>
          </p:txBody>
        </p:sp>
        <p:sp>
          <p:nvSpPr>
            <p:cNvPr id="9255" name="Text Box 38"/>
            <p:cNvSpPr txBox="1">
              <a:spLocks noChangeArrowheads="1"/>
            </p:cNvSpPr>
            <p:nvPr/>
          </p:nvSpPr>
          <p:spPr bwMode="auto">
            <a:xfrm>
              <a:off x="6208713" y="5091113"/>
              <a:ext cx="4222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40</a:t>
              </a:r>
            </a:p>
          </p:txBody>
        </p:sp>
        <p:sp>
          <p:nvSpPr>
            <p:cNvPr id="9256" name="Text Box 39"/>
            <p:cNvSpPr txBox="1">
              <a:spLocks noChangeArrowheads="1"/>
            </p:cNvSpPr>
            <p:nvPr/>
          </p:nvSpPr>
          <p:spPr bwMode="auto">
            <a:xfrm>
              <a:off x="2106602" y="710887"/>
              <a:ext cx="1136048" cy="32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6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NPW(MARR) (</a:t>
              </a:r>
              <a:r>
                <a:rPr kumimoji="0" lang="ko-KR" altLang="en-US" sz="16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천원)</a:t>
              </a:r>
            </a:p>
          </p:txBody>
        </p:sp>
        <p:sp>
          <p:nvSpPr>
            <p:cNvPr id="9257" name="Text Box 40"/>
            <p:cNvSpPr txBox="1">
              <a:spLocks noChangeArrowheads="1"/>
            </p:cNvSpPr>
            <p:nvPr/>
          </p:nvSpPr>
          <p:spPr bwMode="auto">
            <a:xfrm>
              <a:off x="6031350" y="5514975"/>
              <a:ext cx="765750" cy="343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6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MARR (%)</a:t>
              </a:r>
              <a:endPara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9258" name="Line 41"/>
            <p:cNvSpPr>
              <a:spLocks noChangeShapeType="1"/>
            </p:cNvSpPr>
            <p:nvPr/>
          </p:nvSpPr>
          <p:spPr bwMode="auto">
            <a:xfrm flipV="1">
              <a:off x="4219575" y="1384300"/>
              <a:ext cx="0" cy="3657600"/>
            </a:xfrm>
            <a:prstGeom prst="line">
              <a:avLst/>
            </a:prstGeom>
            <a:noFill/>
            <a:ln w="31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59" name="Line 42"/>
            <p:cNvSpPr>
              <a:spLocks noChangeShapeType="1"/>
            </p:cNvSpPr>
            <p:nvPr/>
          </p:nvSpPr>
          <p:spPr bwMode="auto">
            <a:xfrm rot="16200000" flipV="1">
              <a:off x="4591050" y="1536700"/>
              <a:ext cx="0" cy="3657600"/>
            </a:xfrm>
            <a:prstGeom prst="line">
              <a:avLst/>
            </a:prstGeom>
            <a:noFill/>
            <a:ln w="31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60" name="Text Box 43"/>
            <p:cNvSpPr txBox="1">
              <a:spLocks noChangeArrowheads="1"/>
            </p:cNvSpPr>
            <p:nvPr/>
          </p:nvSpPr>
          <p:spPr bwMode="auto">
            <a:xfrm>
              <a:off x="2303590" y="2981325"/>
              <a:ext cx="437139" cy="32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 dirty="0">
                  <a:solidFill>
                    <a:srgbClr val="0000FF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3</a:t>
              </a:r>
              <a:r>
                <a:rPr kumimoji="0" lang="en-US" altLang="ko-KR" sz="1600" dirty="0">
                  <a:solidFill>
                    <a:srgbClr val="0000FF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.553</a:t>
              </a:r>
            </a:p>
          </p:txBody>
        </p:sp>
        <p:sp>
          <p:nvSpPr>
            <p:cNvPr id="9261" name="Text Box 44"/>
            <p:cNvSpPr txBox="1">
              <a:spLocks noChangeArrowheads="1"/>
            </p:cNvSpPr>
            <p:nvPr/>
          </p:nvSpPr>
          <p:spPr bwMode="auto">
            <a:xfrm>
              <a:off x="3836128" y="2779641"/>
              <a:ext cx="8636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17.45%</a:t>
              </a:r>
            </a:p>
          </p:txBody>
        </p:sp>
        <p:sp>
          <p:nvSpPr>
            <p:cNvPr id="9262" name="Line 45"/>
            <p:cNvSpPr>
              <a:spLocks noChangeShapeType="1"/>
            </p:cNvSpPr>
            <p:nvPr/>
          </p:nvSpPr>
          <p:spPr bwMode="auto">
            <a:xfrm flipH="1">
              <a:off x="4470528" y="2563741"/>
              <a:ext cx="610200" cy="3000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63" name="Line 46"/>
            <p:cNvSpPr>
              <a:spLocks noChangeShapeType="1"/>
            </p:cNvSpPr>
            <p:nvPr/>
          </p:nvSpPr>
          <p:spPr bwMode="auto">
            <a:xfrm>
              <a:off x="4210050" y="1689100"/>
              <a:ext cx="2133600" cy="0"/>
            </a:xfrm>
            <a:prstGeom prst="line">
              <a:avLst/>
            </a:prstGeom>
            <a:noFill/>
            <a:ln w="28575" cap="rnd">
              <a:solidFill>
                <a:schemeClr val="accent2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64" name="Text Box 47"/>
            <p:cNvSpPr txBox="1">
              <a:spLocks noChangeArrowheads="1"/>
            </p:cNvSpPr>
            <p:nvPr/>
          </p:nvSpPr>
          <p:spPr bwMode="auto">
            <a:xfrm>
              <a:off x="3056351" y="1044025"/>
              <a:ext cx="915600" cy="553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 dirty="0">
                  <a:solidFill>
                    <a:srgbClr val="FF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경제성 있음</a:t>
              </a:r>
              <a:endPara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 dirty="0">
                  <a:solidFill>
                    <a:srgbClr val="FF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프로젝트 채택</a:t>
              </a:r>
            </a:p>
          </p:txBody>
        </p:sp>
        <p:sp>
          <p:nvSpPr>
            <p:cNvPr id="9266" name="Freeform 49"/>
            <p:cNvSpPr>
              <a:spLocks/>
            </p:cNvSpPr>
            <p:nvPr/>
          </p:nvSpPr>
          <p:spPr bwMode="auto">
            <a:xfrm>
              <a:off x="2760663" y="1712913"/>
              <a:ext cx="3630612" cy="2933009"/>
            </a:xfrm>
            <a:custGeom>
              <a:avLst/>
              <a:gdLst>
                <a:gd name="T0" fmla="*/ 0 w 2287"/>
                <a:gd name="T1" fmla="*/ 0 h 1868"/>
                <a:gd name="T2" fmla="*/ 2147483647 w 2287"/>
                <a:gd name="T3" fmla="*/ 2147483647 h 1868"/>
                <a:gd name="T4" fmla="*/ 2147483647 w 2287"/>
                <a:gd name="T5" fmla="*/ 2147483647 h 1868"/>
                <a:gd name="T6" fmla="*/ 2147483647 w 2287"/>
                <a:gd name="T7" fmla="*/ 2147483647 h 1868"/>
                <a:gd name="T8" fmla="*/ 2147483647 w 2287"/>
                <a:gd name="T9" fmla="*/ 2147483647 h 18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87"/>
                <a:gd name="T16" fmla="*/ 0 h 1868"/>
                <a:gd name="T17" fmla="*/ 2287 w 2287"/>
                <a:gd name="T18" fmla="*/ 1868 h 1868"/>
                <a:gd name="connsiteX0" fmla="*/ 0 w 10000"/>
                <a:gd name="connsiteY0" fmla="*/ 0 h 10000"/>
                <a:gd name="connsiteX1" fmla="*/ 2103 w 10000"/>
                <a:gd name="connsiteY1" fmla="*/ 3175 h 10000"/>
                <a:gd name="connsiteX2" fmla="*/ 3988 w 10000"/>
                <a:gd name="connsiteY2" fmla="*/ 5600 h 10000"/>
                <a:gd name="connsiteX3" fmla="*/ 6801 w 10000"/>
                <a:gd name="connsiteY3" fmla="*/ 8306 h 10000"/>
                <a:gd name="connsiteX4" fmla="*/ 10000 w 10000"/>
                <a:gd name="connsiteY4" fmla="*/ 10000 h 10000"/>
                <a:gd name="connsiteX0" fmla="*/ 0 w 10000"/>
                <a:gd name="connsiteY0" fmla="*/ 0 h 10000"/>
                <a:gd name="connsiteX1" fmla="*/ 2103 w 10000"/>
                <a:gd name="connsiteY1" fmla="*/ 3175 h 10000"/>
                <a:gd name="connsiteX2" fmla="*/ 3988 w 10000"/>
                <a:gd name="connsiteY2" fmla="*/ 5600 h 10000"/>
                <a:gd name="connsiteX3" fmla="*/ 6801 w 10000"/>
                <a:gd name="connsiteY3" fmla="*/ 8306 h 10000"/>
                <a:gd name="connsiteX4" fmla="*/ 10000 w 10000"/>
                <a:gd name="connsiteY4" fmla="*/ 10000 h 10000"/>
                <a:gd name="connsiteX0" fmla="*/ 0 w 10000"/>
                <a:gd name="connsiteY0" fmla="*/ 0 h 10000"/>
                <a:gd name="connsiteX1" fmla="*/ 2103 w 10000"/>
                <a:gd name="connsiteY1" fmla="*/ 3175 h 10000"/>
                <a:gd name="connsiteX2" fmla="*/ 3988 w 10000"/>
                <a:gd name="connsiteY2" fmla="*/ 5600 h 10000"/>
                <a:gd name="connsiteX3" fmla="*/ 6801 w 10000"/>
                <a:gd name="connsiteY3" fmla="*/ 8306 h 10000"/>
                <a:gd name="connsiteX4" fmla="*/ 10000 w 10000"/>
                <a:gd name="connsiteY4" fmla="*/ 10000 h 10000"/>
                <a:gd name="connsiteX0" fmla="*/ 0 w 10000"/>
                <a:gd name="connsiteY0" fmla="*/ 0 h 10000"/>
                <a:gd name="connsiteX1" fmla="*/ 2103 w 10000"/>
                <a:gd name="connsiteY1" fmla="*/ 3175 h 10000"/>
                <a:gd name="connsiteX2" fmla="*/ 3988 w 10000"/>
                <a:gd name="connsiteY2" fmla="*/ 5600 h 10000"/>
                <a:gd name="connsiteX3" fmla="*/ 6801 w 10000"/>
                <a:gd name="connsiteY3" fmla="*/ 8306 h 10000"/>
                <a:gd name="connsiteX4" fmla="*/ 10000 w 10000"/>
                <a:gd name="connsiteY4" fmla="*/ 10000 h 10000"/>
                <a:gd name="connsiteX0" fmla="*/ 0 w 10000"/>
                <a:gd name="connsiteY0" fmla="*/ 0 h 10000"/>
                <a:gd name="connsiteX1" fmla="*/ 2103 w 10000"/>
                <a:gd name="connsiteY1" fmla="*/ 3175 h 10000"/>
                <a:gd name="connsiteX2" fmla="*/ 3988 w 10000"/>
                <a:gd name="connsiteY2" fmla="*/ 5600 h 10000"/>
                <a:gd name="connsiteX3" fmla="*/ 6801 w 10000"/>
                <a:gd name="connsiteY3" fmla="*/ 8306 h 10000"/>
                <a:gd name="connsiteX4" fmla="*/ 10000 w 10000"/>
                <a:gd name="connsiteY4" fmla="*/ 10000 h 10000"/>
                <a:gd name="connsiteX0" fmla="*/ 0 w 10000"/>
                <a:gd name="connsiteY0" fmla="*/ 0 h 10000"/>
                <a:gd name="connsiteX1" fmla="*/ 2103 w 10000"/>
                <a:gd name="connsiteY1" fmla="*/ 3175 h 10000"/>
                <a:gd name="connsiteX2" fmla="*/ 3988 w 10000"/>
                <a:gd name="connsiteY2" fmla="*/ 5600 h 10000"/>
                <a:gd name="connsiteX3" fmla="*/ 6801 w 10000"/>
                <a:gd name="connsiteY3" fmla="*/ 8306 h 10000"/>
                <a:gd name="connsiteX4" fmla="*/ 10000 w 10000"/>
                <a:gd name="connsiteY4" fmla="*/ 10000 h 10000"/>
                <a:gd name="connsiteX0" fmla="*/ 0 w 10000"/>
                <a:gd name="connsiteY0" fmla="*/ 0 h 10000"/>
                <a:gd name="connsiteX1" fmla="*/ 2103 w 10000"/>
                <a:gd name="connsiteY1" fmla="*/ 3175 h 10000"/>
                <a:gd name="connsiteX2" fmla="*/ 3988 w 10000"/>
                <a:gd name="connsiteY2" fmla="*/ 5600 h 10000"/>
                <a:gd name="connsiteX3" fmla="*/ 6801 w 10000"/>
                <a:gd name="connsiteY3" fmla="*/ 8306 h 10000"/>
                <a:gd name="connsiteX4" fmla="*/ 10000 w 10000"/>
                <a:gd name="connsiteY4" fmla="*/ 10000 h 10000"/>
                <a:gd name="connsiteX0" fmla="*/ 0 w 10000"/>
                <a:gd name="connsiteY0" fmla="*/ 0 h 10000"/>
                <a:gd name="connsiteX1" fmla="*/ 2103 w 10000"/>
                <a:gd name="connsiteY1" fmla="*/ 3175 h 10000"/>
                <a:gd name="connsiteX2" fmla="*/ 3988 w 10000"/>
                <a:gd name="connsiteY2" fmla="*/ 5600 h 10000"/>
                <a:gd name="connsiteX3" fmla="*/ 6801 w 10000"/>
                <a:gd name="connsiteY3" fmla="*/ 8306 h 10000"/>
                <a:gd name="connsiteX4" fmla="*/ 10000 w 10000"/>
                <a:gd name="connsiteY4" fmla="*/ 10000 h 10000"/>
                <a:gd name="connsiteX0" fmla="*/ 0 w 10000"/>
                <a:gd name="connsiteY0" fmla="*/ 0 h 10000"/>
                <a:gd name="connsiteX1" fmla="*/ 2103 w 10000"/>
                <a:gd name="connsiteY1" fmla="*/ 3175 h 10000"/>
                <a:gd name="connsiteX2" fmla="*/ 3988 w 10000"/>
                <a:gd name="connsiteY2" fmla="*/ 5600 h 10000"/>
                <a:gd name="connsiteX3" fmla="*/ 6801 w 10000"/>
                <a:gd name="connsiteY3" fmla="*/ 8306 h 10000"/>
                <a:gd name="connsiteX4" fmla="*/ 7362 w 10000"/>
                <a:gd name="connsiteY4" fmla="*/ 8680 h 10000"/>
                <a:gd name="connsiteX5" fmla="*/ 10000 w 10000"/>
                <a:gd name="connsiteY5" fmla="*/ 10000 h 10000"/>
                <a:gd name="connsiteX0" fmla="*/ 0 w 10000"/>
                <a:gd name="connsiteY0" fmla="*/ 0 h 10000"/>
                <a:gd name="connsiteX1" fmla="*/ 2103 w 10000"/>
                <a:gd name="connsiteY1" fmla="*/ 3175 h 10000"/>
                <a:gd name="connsiteX2" fmla="*/ 3988 w 10000"/>
                <a:gd name="connsiteY2" fmla="*/ 5600 h 10000"/>
                <a:gd name="connsiteX3" fmla="*/ 6801 w 10000"/>
                <a:gd name="connsiteY3" fmla="*/ 8306 h 10000"/>
                <a:gd name="connsiteX4" fmla="*/ 7847 w 10000"/>
                <a:gd name="connsiteY4" fmla="*/ 9075 h 10000"/>
                <a:gd name="connsiteX5" fmla="*/ 10000 w 10000"/>
                <a:gd name="connsiteY5" fmla="*/ 10000 h 10000"/>
                <a:gd name="connsiteX0" fmla="*/ 0 w 10000"/>
                <a:gd name="connsiteY0" fmla="*/ 0 h 10000"/>
                <a:gd name="connsiteX1" fmla="*/ 2103 w 10000"/>
                <a:gd name="connsiteY1" fmla="*/ 3175 h 10000"/>
                <a:gd name="connsiteX2" fmla="*/ 3988 w 10000"/>
                <a:gd name="connsiteY2" fmla="*/ 5600 h 10000"/>
                <a:gd name="connsiteX3" fmla="*/ 5766 w 10000"/>
                <a:gd name="connsiteY3" fmla="*/ 7486 h 10000"/>
                <a:gd name="connsiteX4" fmla="*/ 7847 w 10000"/>
                <a:gd name="connsiteY4" fmla="*/ 9075 h 10000"/>
                <a:gd name="connsiteX5" fmla="*/ 10000 w 10000"/>
                <a:gd name="connsiteY5" fmla="*/ 10000 h 10000"/>
                <a:gd name="connsiteX0" fmla="*/ 0 w 10000"/>
                <a:gd name="connsiteY0" fmla="*/ 0 h 10000"/>
                <a:gd name="connsiteX1" fmla="*/ 2103 w 10000"/>
                <a:gd name="connsiteY1" fmla="*/ 3175 h 10000"/>
                <a:gd name="connsiteX2" fmla="*/ 3988 w 10000"/>
                <a:gd name="connsiteY2" fmla="*/ 5600 h 10000"/>
                <a:gd name="connsiteX3" fmla="*/ 5766 w 10000"/>
                <a:gd name="connsiteY3" fmla="*/ 7486 h 10000"/>
                <a:gd name="connsiteX4" fmla="*/ 7863 w 10000"/>
                <a:gd name="connsiteY4" fmla="*/ 9105 h 10000"/>
                <a:gd name="connsiteX5" fmla="*/ 10000 w 10000"/>
                <a:gd name="connsiteY5" fmla="*/ 10000 h 10000"/>
                <a:gd name="connsiteX0" fmla="*/ 0 w 10000"/>
                <a:gd name="connsiteY0" fmla="*/ 0 h 10000"/>
                <a:gd name="connsiteX1" fmla="*/ 2103 w 10000"/>
                <a:gd name="connsiteY1" fmla="*/ 3175 h 10000"/>
                <a:gd name="connsiteX2" fmla="*/ 3988 w 10000"/>
                <a:gd name="connsiteY2" fmla="*/ 5600 h 10000"/>
                <a:gd name="connsiteX3" fmla="*/ 5766 w 10000"/>
                <a:gd name="connsiteY3" fmla="*/ 7486 h 10000"/>
                <a:gd name="connsiteX4" fmla="*/ 7863 w 10000"/>
                <a:gd name="connsiteY4" fmla="*/ 9105 h 10000"/>
                <a:gd name="connsiteX5" fmla="*/ 10000 w 10000"/>
                <a:gd name="connsiteY5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cubicBezTo>
                    <a:pt x="350" y="525"/>
                    <a:pt x="1439" y="2243"/>
                    <a:pt x="2103" y="3175"/>
                  </a:cubicBezTo>
                  <a:cubicBezTo>
                    <a:pt x="2768" y="4106"/>
                    <a:pt x="3378" y="4882"/>
                    <a:pt x="3988" y="5600"/>
                  </a:cubicBezTo>
                  <a:cubicBezTo>
                    <a:pt x="4598" y="6318"/>
                    <a:pt x="5204" y="6973"/>
                    <a:pt x="5766" y="7486"/>
                  </a:cubicBezTo>
                  <a:cubicBezTo>
                    <a:pt x="6328" y="7999"/>
                    <a:pt x="7330" y="8823"/>
                    <a:pt x="7863" y="9105"/>
                  </a:cubicBezTo>
                  <a:cubicBezTo>
                    <a:pt x="9318" y="9782"/>
                    <a:pt x="9560" y="9780"/>
                    <a:pt x="10000" y="10000"/>
                  </a:cubicBezTo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67" name="Line 50"/>
            <p:cNvSpPr>
              <a:spLocks noChangeShapeType="1"/>
            </p:cNvSpPr>
            <p:nvPr/>
          </p:nvSpPr>
          <p:spPr bwMode="auto">
            <a:xfrm flipH="1">
              <a:off x="2762250" y="3152775"/>
              <a:ext cx="1219200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68" name="Line 51"/>
            <p:cNvSpPr>
              <a:spLocks noChangeShapeType="1"/>
            </p:cNvSpPr>
            <p:nvPr/>
          </p:nvSpPr>
          <p:spPr bwMode="auto">
            <a:xfrm>
              <a:off x="3981450" y="3141663"/>
              <a:ext cx="0" cy="1900237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9270" name="Oval 53"/>
            <p:cNvSpPr>
              <a:spLocks noChangeArrowheads="1"/>
            </p:cNvSpPr>
            <p:nvPr/>
          </p:nvSpPr>
          <p:spPr bwMode="auto">
            <a:xfrm>
              <a:off x="4699728" y="2030341"/>
              <a:ext cx="1581149" cy="685800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latinLnBrk="0" hangingPunct="0">
                <a:spcBef>
                  <a:spcPct val="0"/>
                </a:spcBef>
                <a:buFontTx/>
                <a:buNone/>
              </a:pPr>
              <a:endParaRPr kumimoji="0" lang="ko-KR" altLang="en-US" sz="2400">
                <a:solidFill>
                  <a:srgbClr val="000000"/>
                </a:solidFill>
                <a:effectLst/>
                <a:latin typeface="Tempus Sans ITC" pitchFamily="82" charset="0"/>
                <a:ea typeface="굴림" pitchFamily="50" charset="-127"/>
              </a:endParaRPr>
            </a:p>
          </p:txBody>
        </p:sp>
        <p:sp>
          <p:nvSpPr>
            <p:cNvPr id="9271" name="Text Box 54"/>
            <p:cNvSpPr txBox="1">
              <a:spLocks noChangeArrowheads="1"/>
            </p:cNvSpPr>
            <p:nvPr/>
          </p:nvSpPr>
          <p:spPr bwMode="auto">
            <a:xfrm>
              <a:off x="4930834" y="2097112"/>
              <a:ext cx="117475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손익분기이자율</a:t>
              </a:r>
            </a:p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6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(</a:t>
              </a:r>
              <a:r>
                <a:rPr kumimoji="0" lang="ko-KR" altLang="en-US" sz="16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또는 </a:t>
              </a:r>
              <a:r>
                <a:rPr kumimoji="0" lang="ko-KR" altLang="en-US" sz="1600" dirty="0">
                  <a:solidFill>
                    <a:srgbClr val="FF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수익률</a:t>
              </a:r>
              <a:r>
                <a:rPr kumimoji="0" lang="ko-KR" altLang="en-US" sz="16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)</a:t>
              </a:r>
            </a:p>
          </p:txBody>
        </p:sp>
        <p:sp>
          <p:nvSpPr>
            <p:cNvPr id="56" name="Text Box 47"/>
            <p:cNvSpPr txBox="1">
              <a:spLocks noChangeArrowheads="1"/>
            </p:cNvSpPr>
            <p:nvPr/>
          </p:nvSpPr>
          <p:spPr bwMode="auto">
            <a:xfrm>
              <a:off x="4819050" y="1044025"/>
              <a:ext cx="915600" cy="553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 dirty="0">
                  <a:solidFill>
                    <a:srgbClr val="FF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경제성 없음</a:t>
              </a:r>
              <a:endPara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600" dirty="0">
                  <a:solidFill>
                    <a:srgbClr val="FF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프로젝트 기각</a:t>
              </a:r>
            </a:p>
          </p:txBody>
        </p:sp>
      </p:grpSp>
      <p:sp>
        <p:nvSpPr>
          <p:cNvPr id="57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187</a:t>
            </a:r>
          </a:p>
        </p:txBody>
      </p:sp>
    </p:spTree>
    <p:extLst>
      <p:ext uri="{BB962C8B-B14F-4D97-AF65-F5344CB8AC3E}">
        <p14:creationId xmlns:p14="http://schemas.microsoft.com/office/powerpoint/2010/main" val="2234480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 Box 63"/>
          <p:cNvSpPr txBox="1">
            <a:spLocks noChangeArrowheads="1"/>
          </p:cNvSpPr>
          <p:nvPr/>
        </p:nvSpPr>
        <p:spPr bwMode="auto">
          <a:xfrm>
            <a:off x="3145969" y="381000"/>
            <a:ext cx="2852063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민감도 분석의 의미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11188" y="1268760"/>
            <a:ext cx="7921625" cy="412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eaLnBrk="0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kumimoji="0" lang="ko-KR" altLang="en-US" sz="2000" dirty="0" err="1">
                <a:effectLst/>
                <a:latin typeface="HY헤드라인M" pitchFamily="18" charset="-127"/>
                <a:ea typeface="HY헤드라인M" pitchFamily="18" charset="-127"/>
              </a:rPr>
              <a:t>입력변수의</a:t>
            </a: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 변화에 대한 </a:t>
            </a:r>
            <a:r>
              <a:rPr kumimoji="0" lang="ko-KR" altLang="en-US" sz="2000" dirty="0" err="1">
                <a:effectLst/>
                <a:latin typeface="HY헤드라인M" pitchFamily="18" charset="-127"/>
                <a:ea typeface="HY헤드라인M" pitchFamily="18" charset="-127"/>
              </a:rPr>
              <a:t>출력변수의</a:t>
            </a: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 변화 분석</a:t>
            </a:r>
            <a:endParaRPr kumimoji="0" lang="en-US" altLang="ko-KR" sz="2000" dirty="0"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361950" indent="-361950" eaLnBrk="0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kumimoji="0" lang="en-US" altLang="ko-KR" sz="2000" dirty="0"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361950" indent="-361950" eaLnBrk="0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kumimoji="0" lang="en-US" altLang="ko-KR" sz="2000" dirty="0"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361950" indent="-361950" eaLnBrk="0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kumimoji="0" lang="en-US" altLang="ko-KR" sz="2000" dirty="0"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361950" indent="-361950" eaLnBrk="0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kumimoji="0" lang="en-US" altLang="ko-KR" sz="2000" dirty="0"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361950" indent="-361950" eaLnBrk="0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kumimoji="0" lang="en-US" altLang="ko-KR" sz="2000" dirty="0"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361950" indent="-361950" algn="ctr" eaLnBrk="0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kumimoji="0" lang="ko-KR" altLang="en-US" sz="2000" dirty="0" err="1">
                <a:effectLst/>
                <a:latin typeface="HY헤드라인M" pitchFamily="18" charset="-127"/>
                <a:ea typeface="HY헤드라인M" pitchFamily="18" charset="-127"/>
              </a:rPr>
              <a:t>입력변수</a:t>
            </a: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 변화 </a:t>
            </a:r>
            <a:r>
              <a:rPr kumimoji="0" lang="ko-KR" altLang="en-US" sz="2000" dirty="0">
                <a:effectLst/>
                <a:latin typeface="휴먼옛체" panose="02030504000101010101" pitchFamily="18" charset="-127"/>
                <a:ea typeface="휴먼옛체" panose="02030504000101010101" pitchFamily="18" charset="-127"/>
              </a:rPr>
              <a:t>小</a:t>
            </a: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kumimoji="0" lang="ko-KR" altLang="en-US" sz="2000" dirty="0" err="1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출력변수</a:t>
            </a: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변화 </a:t>
            </a:r>
            <a:r>
              <a:rPr kumimoji="0" lang="ko-KR" altLang="en-US" sz="2000" dirty="0">
                <a:effectLst/>
                <a:latin typeface="휴먼옛체" panose="02030504000101010101" pitchFamily="18" charset="-127"/>
                <a:ea typeface="휴먼옛체" panose="02030504000101010101" pitchFamily="18" charset="-127"/>
                <a:sym typeface="Wingdings" panose="05000000000000000000" pitchFamily="2" charset="2"/>
              </a:rPr>
              <a:t>大</a:t>
            </a: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en-US" altLang="ko-KR" sz="2000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: </a:t>
            </a: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민감도 </a:t>
            </a:r>
            <a:r>
              <a:rPr kumimoji="0" lang="ko-KR" altLang="en-US" sz="2000" dirty="0">
                <a:effectLst/>
                <a:latin typeface="휴먼옛체" panose="02030504000101010101" pitchFamily="18" charset="-127"/>
                <a:ea typeface="휴먼옛체" panose="02030504000101010101" pitchFamily="18" charset="-127"/>
                <a:sym typeface="Wingdings" panose="05000000000000000000" pitchFamily="2" charset="2"/>
              </a:rPr>
              <a:t>大</a:t>
            </a:r>
            <a:endParaRPr kumimoji="0" lang="en-US" altLang="ko-KR" sz="2000" dirty="0">
              <a:effectLst/>
              <a:latin typeface="휴먼옛체" panose="02030504000101010101" pitchFamily="18" charset="-127"/>
              <a:ea typeface="휴먼옛체" panose="02030504000101010101" pitchFamily="18" charset="-127"/>
              <a:sym typeface="Wingdings" panose="05000000000000000000" pitchFamily="2" charset="2"/>
            </a:endParaRPr>
          </a:p>
          <a:p>
            <a:pPr marL="361950" indent="-361950" algn="ctr" eaLnBrk="0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입력변수 변화 </a:t>
            </a:r>
            <a:r>
              <a:rPr kumimoji="0" lang="ko-KR" altLang="en-US" sz="2000" dirty="0">
                <a:effectLst/>
                <a:latin typeface="휴먼옛체" panose="02030504000101010101" pitchFamily="18" charset="-127"/>
                <a:ea typeface="휴먼옛체" panose="02030504000101010101" pitchFamily="18" charset="-127"/>
                <a:sym typeface="Wingdings" panose="05000000000000000000" pitchFamily="2" charset="2"/>
              </a:rPr>
              <a:t>大</a:t>
            </a: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kumimoji="0" lang="ko-KR" altLang="en-US" sz="2000" dirty="0" err="1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출력변수</a:t>
            </a: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변화 </a:t>
            </a:r>
            <a:r>
              <a:rPr kumimoji="0" lang="ko-KR" altLang="en-US" sz="2000" dirty="0">
                <a:effectLst/>
                <a:latin typeface="휴먼옛체" panose="02030504000101010101" pitchFamily="18" charset="-127"/>
                <a:ea typeface="휴먼옛체" panose="02030504000101010101" pitchFamily="18" charset="-127"/>
              </a:rPr>
              <a:t>小</a:t>
            </a: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en-US" altLang="ko-KR" sz="2000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: </a:t>
            </a: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민감도 </a:t>
            </a:r>
            <a:r>
              <a:rPr kumimoji="0" lang="ko-KR" altLang="en-US" sz="2000" dirty="0">
                <a:effectLst/>
                <a:latin typeface="휴먼옛체" panose="02030504000101010101" pitchFamily="18" charset="-127"/>
                <a:ea typeface="휴먼옛체" panose="02030504000101010101" pitchFamily="18" charset="-127"/>
              </a:rPr>
              <a:t>小</a:t>
            </a:r>
            <a:endParaRPr kumimoji="0" lang="en-US" altLang="ko-KR" sz="2000" dirty="0">
              <a:effectLst/>
              <a:latin typeface="휴먼옛체" panose="02030504000101010101" pitchFamily="18" charset="-127"/>
              <a:ea typeface="휴먼옛체" panose="02030504000101010101" pitchFamily="18" charset="-127"/>
              <a:sym typeface="Wingdings" panose="05000000000000000000" pitchFamily="2" charset="2"/>
            </a:endParaRPr>
          </a:p>
        </p:txBody>
      </p:sp>
      <p:sp>
        <p:nvSpPr>
          <p:cNvPr id="3" name="직사각형 2"/>
          <p:cNvSpPr/>
          <p:nvPr/>
        </p:nvSpPr>
        <p:spPr bwMode="auto">
          <a:xfrm>
            <a:off x="2915816" y="2348880"/>
            <a:ext cx="3240360" cy="144016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4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시스템</a:t>
            </a:r>
            <a:endParaRPr lang="en-US" altLang="ko-KR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4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4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경제성 분석</a:t>
            </a:r>
            <a:r>
              <a:rPr lang="en-US" altLang="ko-KR" sz="14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오른쪽 화살표 3"/>
          <p:cNvSpPr/>
          <p:nvPr/>
        </p:nvSpPr>
        <p:spPr bwMode="auto">
          <a:xfrm>
            <a:off x="1043608" y="2348880"/>
            <a:ext cx="1584176" cy="1440160"/>
          </a:xfrm>
          <a:prstGeom prst="rightArrow">
            <a:avLst>
              <a:gd name="adj1" fmla="val 69653"/>
              <a:gd name="adj2" fmla="val 50000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0" rIns="0" bIns="0"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400" b="1" dirty="0" err="1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입력변수</a:t>
            </a:r>
            <a:endParaRPr lang="en-US" altLang="ko-KR" sz="1400" b="1" dirty="0">
              <a:solidFill>
                <a:srgbClr val="FF000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4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(MARR, </a:t>
            </a:r>
          </a:p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4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가격</a:t>
            </a:r>
            <a:r>
              <a:rPr lang="en-US" altLang="ko-KR" sz="14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4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비용</a:t>
            </a:r>
            <a:r>
              <a:rPr lang="en-US" altLang="ko-KR" sz="14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4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이율 등</a:t>
            </a:r>
            <a:r>
              <a:rPr lang="en-US" altLang="ko-KR" sz="14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오른쪽 화살표 9"/>
          <p:cNvSpPr/>
          <p:nvPr/>
        </p:nvSpPr>
        <p:spPr bwMode="auto">
          <a:xfrm>
            <a:off x="6444208" y="2348880"/>
            <a:ext cx="1584176" cy="1440160"/>
          </a:xfrm>
          <a:prstGeom prst="rightArrow">
            <a:avLst>
              <a:gd name="adj1" fmla="val 66327"/>
              <a:gd name="adj2" fmla="val 50000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rot="0" spcFirstLastPara="0" vertOverflow="overflow" horzOverflow="overflow" vert="horz" wrap="square" lIns="36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400" b="1" dirty="0" err="1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출력변수</a:t>
            </a:r>
            <a:endParaRPr lang="en-US" altLang="ko-KR" sz="1400" b="1" dirty="0">
              <a:solidFill>
                <a:srgbClr val="FF000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4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(NPW, NFW, </a:t>
            </a:r>
            <a:r>
              <a:rPr lang="ko-KR" altLang="en-US" sz="14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자본회수기간등</a:t>
            </a:r>
            <a:r>
              <a:rPr lang="en-US" altLang="ko-KR" sz="14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51641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 Box 63"/>
          <p:cNvSpPr txBox="1">
            <a:spLocks noChangeArrowheads="1"/>
          </p:cNvSpPr>
          <p:nvPr/>
        </p:nvSpPr>
        <p:spPr bwMode="auto">
          <a:xfrm>
            <a:off x="3145969" y="381000"/>
            <a:ext cx="2852063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민감도 분석의 절차</a:t>
            </a:r>
          </a:p>
        </p:txBody>
      </p:sp>
      <p:sp>
        <p:nvSpPr>
          <p:cNvPr id="19459" name="Text Box 7"/>
          <p:cNvSpPr txBox="1">
            <a:spLocks noChangeArrowheads="1"/>
          </p:cNvSpPr>
          <p:nvPr/>
        </p:nvSpPr>
        <p:spPr bwMode="auto">
          <a:xfrm>
            <a:off x="611188" y="1484784"/>
            <a:ext cx="7921625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rabicPeriod"/>
            </a:pP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경제성 분석에 영향을 줄 수 있는 입력변수 선정</a:t>
            </a:r>
            <a:endParaRPr kumimoji="0" lang="en-US" altLang="ko-KR" sz="2000" dirty="0"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rabicPeriod"/>
            </a:pP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다른 변수들의 값은 원래의 추정치를 유지</a:t>
            </a:r>
            <a:endParaRPr kumimoji="0" lang="en-US" altLang="ko-KR" sz="2000" dirty="0"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rabicPeriod"/>
            </a:pP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민감도 분석 대상 변수의 값을 변화시켜가며 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 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값을 계산</a:t>
            </a:r>
            <a:endParaRPr kumimoji="0" lang="en-US" altLang="ko-KR" sz="20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rabicPeriod"/>
            </a:pP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가로축은</a:t>
            </a:r>
            <a:r>
              <a:rPr kumimoji="0" lang="en-US" altLang="ko-KR" sz="2000" dirty="0"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민감도 분석 대상 변수의 값</a:t>
            </a:r>
            <a:r>
              <a:rPr kumimoji="0" lang="en-US" altLang="ko-KR" sz="2000" dirty="0"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세로축은 </a:t>
            </a:r>
            <a:r>
              <a:rPr kumimoji="0" lang="en-US" altLang="ko-KR" sz="2000" dirty="0">
                <a:effectLst/>
                <a:latin typeface="HY헤드라인M" pitchFamily="18" charset="-127"/>
                <a:ea typeface="HY헤드라인M" pitchFamily="18" charset="-127"/>
              </a:rPr>
              <a:t>NPW(</a:t>
            </a: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변수</a:t>
            </a:r>
            <a:r>
              <a:rPr kumimoji="0" lang="en-US" altLang="ko-KR" sz="2000" dirty="0"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로 하여 그래프를 작성</a:t>
            </a:r>
            <a:endParaRPr kumimoji="0" lang="en-US" altLang="ko-KR" sz="2000" dirty="0"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rabicPeriod"/>
            </a:pP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적절한 코멘트 작성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3325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1057068" y="173038"/>
            <a:ext cx="3177473" cy="70788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ko-KR" alt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민감도</a:t>
            </a:r>
            <a:r>
              <a:rPr lang="en-US" altLang="ko-KR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분석</a:t>
            </a:r>
            <a:endParaRPr lang="en-US" altLang="ko-KR" sz="2400" dirty="0"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  <a:p>
            <a:pPr algn="ctr" eaLnBrk="0" hangingPunct="0">
              <a:defRPr/>
            </a:pPr>
            <a:r>
              <a:rPr lang="en-US" altLang="ko-KR" sz="1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현재수준과 분기점 반드시 표시</a:t>
            </a:r>
            <a:r>
              <a:rPr lang="en-US" altLang="ko-KR" sz="1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16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20484" name="직선 연결선 7"/>
          <p:cNvCxnSpPr>
            <a:cxnSpLocks noChangeShapeType="1"/>
          </p:cNvCxnSpPr>
          <p:nvPr/>
        </p:nvCxnSpPr>
        <p:spPr bwMode="auto">
          <a:xfrm flipV="1">
            <a:off x="457200" y="752475"/>
            <a:ext cx="0" cy="22098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85" name="직선 연결선 10"/>
          <p:cNvCxnSpPr>
            <a:cxnSpLocks noChangeShapeType="1"/>
          </p:cNvCxnSpPr>
          <p:nvPr/>
        </p:nvCxnSpPr>
        <p:spPr bwMode="auto">
          <a:xfrm>
            <a:off x="457200" y="2352675"/>
            <a:ext cx="34290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86" name="TextBox 13"/>
          <p:cNvSpPr txBox="1">
            <a:spLocks noChangeArrowheads="1"/>
          </p:cNvSpPr>
          <p:nvPr/>
        </p:nvSpPr>
        <p:spPr bwMode="auto">
          <a:xfrm>
            <a:off x="152400" y="2200275"/>
            <a:ext cx="22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2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487" name="TextBox 17"/>
          <p:cNvSpPr txBox="1">
            <a:spLocks noChangeArrowheads="1"/>
          </p:cNvSpPr>
          <p:nvPr/>
        </p:nvSpPr>
        <p:spPr bwMode="auto">
          <a:xfrm>
            <a:off x="190500" y="457200"/>
            <a:ext cx="533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</a:t>
            </a:r>
            <a:endParaRPr kumimoji="0" lang="ko-KR" altLang="en-US" sz="12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488" name="TextBox 18"/>
          <p:cNvSpPr txBox="1">
            <a:spLocks noChangeArrowheads="1"/>
          </p:cNvSpPr>
          <p:nvPr/>
        </p:nvSpPr>
        <p:spPr bwMode="auto">
          <a:xfrm>
            <a:off x="3886200" y="220027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 (%)</a:t>
            </a:r>
            <a:endParaRPr kumimoji="0" lang="ko-KR" altLang="en-US" sz="12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20489" name="직선 연결선 20"/>
          <p:cNvCxnSpPr>
            <a:cxnSpLocks noChangeShapeType="1"/>
          </p:cNvCxnSpPr>
          <p:nvPr/>
        </p:nvCxnSpPr>
        <p:spPr bwMode="auto">
          <a:xfrm>
            <a:off x="685800" y="1285875"/>
            <a:ext cx="2514600" cy="1524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0" name="TextBox 21"/>
          <p:cNvSpPr txBox="1">
            <a:spLocks noChangeArrowheads="1"/>
          </p:cNvSpPr>
          <p:nvPr/>
        </p:nvSpPr>
        <p:spPr bwMode="auto">
          <a:xfrm>
            <a:off x="2214563" y="2428875"/>
            <a:ext cx="43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6.5</a:t>
            </a:r>
            <a:endParaRPr kumimoji="0" lang="ko-KR" altLang="en-US" sz="12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491" name="TextBox 22"/>
          <p:cNvSpPr txBox="1">
            <a:spLocks noChangeArrowheads="1"/>
          </p:cNvSpPr>
          <p:nvPr/>
        </p:nvSpPr>
        <p:spPr bwMode="auto">
          <a:xfrm>
            <a:off x="457200" y="3114675"/>
            <a:ext cx="403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</a:t>
            </a: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 </a:t>
            </a: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6.5% </a:t>
            </a: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이상이</a:t>
            </a: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되면 본 프로젝트는 경제성이 없음</a:t>
            </a:r>
          </a:p>
        </p:txBody>
      </p:sp>
      <p:cxnSp>
        <p:nvCxnSpPr>
          <p:cNvPr id="20492" name="직선 연결선 25"/>
          <p:cNvCxnSpPr>
            <a:cxnSpLocks noChangeShapeType="1"/>
          </p:cNvCxnSpPr>
          <p:nvPr/>
        </p:nvCxnSpPr>
        <p:spPr bwMode="auto">
          <a:xfrm>
            <a:off x="7620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3" name="직선 연결선 26"/>
          <p:cNvCxnSpPr>
            <a:cxnSpLocks noChangeShapeType="1"/>
          </p:cNvCxnSpPr>
          <p:nvPr/>
        </p:nvCxnSpPr>
        <p:spPr bwMode="auto">
          <a:xfrm>
            <a:off x="10668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4" name="직선 연결선 27"/>
          <p:cNvCxnSpPr>
            <a:cxnSpLocks noChangeShapeType="1"/>
          </p:cNvCxnSpPr>
          <p:nvPr/>
        </p:nvCxnSpPr>
        <p:spPr bwMode="auto">
          <a:xfrm>
            <a:off x="13716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5" name="직선 연결선 28"/>
          <p:cNvCxnSpPr>
            <a:cxnSpLocks noChangeShapeType="1"/>
          </p:cNvCxnSpPr>
          <p:nvPr/>
        </p:nvCxnSpPr>
        <p:spPr bwMode="auto">
          <a:xfrm>
            <a:off x="16764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6" name="직선 연결선 29"/>
          <p:cNvCxnSpPr>
            <a:cxnSpLocks noChangeShapeType="1"/>
          </p:cNvCxnSpPr>
          <p:nvPr/>
        </p:nvCxnSpPr>
        <p:spPr bwMode="auto">
          <a:xfrm>
            <a:off x="19812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7" name="직선 연결선 30"/>
          <p:cNvCxnSpPr>
            <a:cxnSpLocks noChangeShapeType="1"/>
          </p:cNvCxnSpPr>
          <p:nvPr/>
        </p:nvCxnSpPr>
        <p:spPr bwMode="auto">
          <a:xfrm>
            <a:off x="22860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8" name="직선 연결선 31"/>
          <p:cNvCxnSpPr>
            <a:cxnSpLocks noChangeShapeType="1"/>
          </p:cNvCxnSpPr>
          <p:nvPr/>
        </p:nvCxnSpPr>
        <p:spPr bwMode="auto">
          <a:xfrm>
            <a:off x="25908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9" name="직선 연결선 32"/>
          <p:cNvCxnSpPr>
            <a:cxnSpLocks noChangeShapeType="1"/>
          </p:cNvCxnSpPr>
          <p:nvPr/>
        </p:nvCxnSpPr>
        <p:spPr bwMode="auto">
          <a:xfrm>
            <a:off x="28956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0" name="직선 연결선 33"/>
          <p:cNvCxnSpPr>
            <a:cxnSpLocks noChangeShapeType="1"/>
          </p:cNvCxnSpPr>
          <p:nvPr/>
        </p:nvCxnSpPr>
        <p:spPr bwMode="auto">
          <a:xfrm>
            <a:off x="32004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1" name="직선 연결선 34"/>
          <p:cNvCxnSpPr>
            <a:cxnSpLocks noChangeShapeType="1"/>
          </p:cNvCxnSpPr>
          <p:nvPr/>
        </p:nvCxnSpPr>
        <p:spPr bwMode="auto">
          <a:xfrm>
            <a:off x="35052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2" name="직선 연결선 35"/>
          <p:cNvCxnSpPr>
            <a:cxnSpLocks noChangeShapeType="1"/>
          </p:cNvCxnSpPr>
          <p:nvPr/>
        </p:nvCxnSpPr>
        <p:spPr bwMode="auto">
          <a:xfrm flipV="1">
            <a:off x="457200" y="3800475"/>
            <a:ext cx="0" cy="22098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3" name="직선 연결선 36"/>
          <p:cNvCxnSpPr>
            <a:cxnSpLocks noChangeShapeType="1"/>
          </p:cNvCxnSpPr>
          <p:nvPr/>
        </p:nvCxnSpPr>
        <p:spPr bwMode="auto">
          <a:xfrm>
            <a:off x="457200" y="5400675"/>
            <a:ext cx="34290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04" name="TextBox 37"/>
          <p:cNvSpPr txBox="1">
            <a:spLocks noChangeArrowheads="1"/>
          </p:cNvSpPr>
          <p:nvPr/>
        </p:nvSpPr>
        <p:spPr bwMode="auto">
          <a:xfrm>
            <a:off x="152400" y="5248275"/>
            <a:ext cx="22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2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505" name="TextBox 38"/>
          <p:cNvSpPr txBox="1">
            <a:spLocks noChangeArrowheads="1"/>
          </p:cNvSpPr>
          <p:nvPr/>
        </p:nvSpPr>
        <p:spPr bwMode="auto">
          <a:xfrm>
            <a:off x="190500" y="3505200"/>
            <a:ext cx="533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</a:t>
            </a:r>
            <a:endParaRPr kumimoji="0" lang="ko-KR" altLang="en-US" sz="12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506" name="TextBox 39"/>
          <p:cNvSpPr txBox="1">
            <a:spLocks noChangeArrowheads="1"/>
          </p:cNvSpPr>
          <p:nvPr/>
        </p:nvSpPr>
        <p:spPr bwMode="auto">
          <a:xfrm>
            <a:off x="3886200" y="524827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판매량 </a:t>
            </a: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</a:t>
            </a: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ko-KR" altLang="en-US" sz="12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20507" name="직선 연결선 40"/>
          <p:cNvCxnSpPr>
            <a:cxnSpLocks noChangeShapeType="1"/>
          </p:cNvCxnSpPr>
          <p:nvPr/>
        </p:nvCxnSpPr>
        <p:spPr bwMode="auto">
          <a:xfrm flipV="1">
            <a:off x="762000" y="5038725"/>
            <a:ext cx="2971800" cy="8382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08" name="TextBox 41"/>
          <p:cNvSpPr txBox="1">
            <a:spLocks noChangeArrowheads="1"/>
          </p:cNvSpPr>
          <p:nvPr/>
        </p:nvSpPr>
        <p:spPr bwMode="auto">
          <a:xfrm>
            <a:off x="2057400" y="5476875"/>
            <a:ext cx="762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650</a:t>
            </a:r>
            <a:endParaRPr kumimoji="0" lang="ko-KR" altLang="en-US" sz="12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509" name="TextBox 42"/>
          <p:cNvSpPr txBox="1">
            <a:spLocks noChangeArrowheads="1"/>
          </p:cNvSpPr>
          <p:nvPr/>
        </p:nvSpPr>
        <p:spPr bwMode="auto">
          <a:xfrm>
            <a:off x="457200" y="6162675"/>
            <a:ext cx="4038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판매량이 </a:t>
            </a: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650</a:t>
            </a: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</a:t>
            </a: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이하가 되면 본 프로젝트는 경제성이 없음</a:t>
            </a:r>
          </a:p>
        </p:txBody>
      </p:sp>
      <p:cxnSp>
        <p:nvCxnSpPr>
          <p:cNvPr id="20510" name="직선 연결선 43"/>
          <p:cNvCxnSpPr>
            <a:cxnSpLocks noChangeShapeType="1"/>
          </p:cNvCxnSpPr>
          <p:nvPr/>
        </p:nvCxnSpPr>
        <p:spPr bwMode="auto">
          <a:xfrm>
            <a:off x="762000" y="5324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1" name="직선 연결선 44"/>
          <p:cNvCxnSpPr>
            <a:cxnSpLocks noChangeShapeType="1"/>
          </p:cNvCxnSpPr>
          <p:nvPr/>
        </p:nvCxnSpPr>
        <p:spPr bwMode="auto">
          <a:xfrm>
            <a:off x="1066800" y="5324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2" name="직선 연결선 45"/>
          <p:cNvCxnSpPr>
            <a:cxnSpLocks noChangeShapeType="1"/>
          </p:cNvCxnSpPr>
          <p:nvPr/>
        </p:nvCxnSpPr>
        <p:spPr bwMode="auto">
          <a:xfrm>
            <a:off x="1371600" y="5324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3" name="직선 연결선 46"/>
          <p:cNvCxnSpPr>
            <a:cxnSpLocks noChangeShapeType="1"/>
          </p:cNvCxnSpPr>
          <p:nvPr/>
        </p:nvCxnSpPr>
        <p:spPr bwMode="auto">
          <a:xfrm>
            <a:off x="1676400" y="5324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4" name="직선 연결선 47"/>
          <p:cNvCxnSpPr>
            <a:cxnSpLocks noChangeShapeType="1"/>
          </p:cNvCxnSpPr>
          <p:nvPr/>
        </p:nvCxnSpPr>
        <p:spPr bwMode="auto">
          <a:xfrm>
            <a:off x="1981200" y="5324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5" name="직선 연결선 48"/>
          <p:cNvCxnSpPr>
            <a:cxnSpLocks noChangeShapeType="1"/>
          </p:cNvCxnSpPr>
          <p:nvPr/>
        </p:nvCxnSpPr>
        <p:spPr bwMode="auto">
          <a:xfrm>
            <a:off x="2286000" y="5324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6" name="직선 연결선 49"/>
          <p:cNvCxnSpPr>
            <a:cxnSpLocks noChangeShapeType="1"/>
          </p:cNvCxnSpPr>
          <p:nvPr/>
        </p:nvCxnSpPr>
        <p:spPr bwMode="auto">
          <a:xfrm>
            <a:off x="2590800" y="5324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7" name="직선 연결선 50"/>
          <p:cNvCxnSpPr>
            <a:cxnSpLocks noChangeShapeType="1"/>
          </p:cNvCxnSpPr>
          <p:nvPr/>
        </p:nvCxnSpPr>
        <p:spPr bwMode="auto">
          <a:xfrm>
            <a:off x="2895600" y="5324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8" name="직선 연결선 51"/>
          <p:cNvCxnSpPr>
            <a:cxnSpLocks noChangeShapeType="1"/>
          </p:cNvCxnSpPr>
          <p:nvPr/>
        </p:nvCxnSpPr>
        <p:spPr bwMode="auto">
          <a:xfrm>
            <a:off x="3200400" y="5324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9" name="직선 연결선 52"/>
          <p:cNvCxnSpPr>
            <a:cxnSpLocks noChangeShapeType="1"/>
          </p:cNvCxnSpPr>
          <p:nvPr/>
        </p:nvCxnSpPr>
        <p:spPr bwMode="auto">
          <a:xfrm>
            <a:off x="3505200" y="5324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0" name="직선 연결선 55"/>
          <p:cNvCxnSpPr>
            <a:cxnSpLocks noChangeShapeType="1"/>
          </p:cNvCxnSpPr>
          <p:nvPr/>
        </p:nvCxnSpPr>
        <p:spPr bwMode="auto">
          <a:xfrm flipV="1">
            <a:off x="4876800" y="752475"/>
            <a:ext cx="0" cy="22098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1" name="직선 연결선 56"/>
          <p:cNvCxnSpPr>
            <a:cxnSpLocks noChangeShapeType="1"/>
          </p:cNvCxnSpPr>
          <p:nvPr/>
        </p:nvCxnSpPr>
        <p:spPr bwMode="auto">
          <a:xfrm>
            <a:off x="4876800" y="2352675"/>
            <a:ext cx="34290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22" name="TextBox 57"/>
          <p:cNvSpPr txBox="1">
            <a:spLocks noChangeArrowheads="1"/>
          </p:cNvSpPr>
          <p:nvPr/>
        </p:nvSpPr>
        <p:spPr bwMode="auto">
          <a:xfrm>
            <a:off x="4572000" y="2200275"/>
            <a:ext cx="22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2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523" name="TextBox 58"/>
          <p:cNvSpPr txBox="1">
            <a:spLocks noChangeArrowheads="1"/>
          </p:cNvSpPr>
          <p:nvPr/>
        </p:nvSpPr>
        <p:spPr bwMode="auto">
          <a:xfrm>
            <a:off x="4610100" y="457200"/>
            <a:ext cx="533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</a:t>
            </a:r>
            <a:endParaRPr kumimoji="0" lang="ko-KR" altLang="en-US" sz="12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524" name="TextBox 59"/>
          <p:cNvSpPr txBox="1">
            <a:spLocks noChangeArrowheads="1"/>
          </p:cNvSpPr>
          <p:nvPr/>
        </p:nvSpPr>
        <p:spPr bwMode="auto">
          <a:xfrm>
            <a:off x="8305800" y="220027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판매가</a:t>
            </a: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</a:t>
            </a: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ko-KR" altLang="en-US" sz="12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20525" name="직선 연결선 60"/>
          <p:cNvCxnSpPr>
            <a:cxnSpLocks noChangeShapeType="1"/>
          </p:cNvCxnSpPr>
          <p:nvPr/>
        </p:nvCxnSpPr>
        <p:spPr bwMode="auto">
          <a:xfrm flipV="1">
            <a:off x="5143500" y="1705571"/>
            <a:ext cx="2884884" cy="96143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26" name="TextBox 61"/>
          <p:cNvSpPr txBox="1">
            <a:spLocks noChangeArrowheads="1"/>
          </p:cNvSpPr>
          <p:nvPr/>
        </p:nvSpPr>
        <p:spPr bwMode="auto">
          <a:xfrm>
            <a:off x="5715000" y="2428875"/>
            <a:ext cx="762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4,000</a:t>
            </a:r>
            <a:endParaRPr kumimoji="0" lang="ko-KR" altLang="en-US" sz="12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527" name="TextBox 62"/>
          <p:cNvSpPr txBox="1">
            <a:spLocks noChangeArrowheads="1"/>
          </p:cNvSpPr>
          <p:nvPr/>
        </p:nvSpPr>
        <p:spPr bwMode="auto">
          <a:xfrm>
            <a:off x="4876800" y="3114675"/>
            <a:ext cx="4038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판매가격이</a:t>
            </a: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4,000</a:t>
            </a: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이상이</a:t>
            </a: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되면 본 프로젝트는 경제성이 있음</a:t>
            </a:r>
          </a:p>
        </p:txBody>
      </p:sp>
      <p:cxnSp>
        <p:nvCxnSpPr>
          <p:cNvPr id="20528" name="직선 연결선 63"/>
          <p:cNvCxnSpPr>
            <a:cxnSpLocks noChangeShapeType="1"/>
          </p:cNvCxnSpPr>
          <p:nvPr/>
        </p:nvCxnSpPr>
        <p:spPr bwMode="auto">
          <a:xfrm>
            <a:off x="51816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9" name="직선 연결선 64"/>
          <p:cNvCxnSpPr>
            <a:cxnSpLocks noChangeShapeType="1"/>
          </p:cNvCxnSpPr>
          <p:nvPr/>
        </p:nvCxnSpPr>
        <p:spPr bwMode="auto">
          <a:xfrm>
            <a:off x="54864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30" name="직선 연결선 65"/>
          <p:cNvCxnSpPr>
            <a:cxnSpLocks noChangeShapeType="1"/>
          </p:cNvCxnSpPr>
          <p:nvPr/>
        </p:nvCxnSpPr>
        <p:spPr bwMode="auto">
          <a:xfrm>
            <a:off x="57912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31" name="직선 연결선 66"/>
          <p:cNvCxnSpPr>
            <a:cxnSpLocks noChangeShapeType="1"/>
          </p:cNvCxnSpPr>
          <p:nvPr/>
        </p:nvCxnSpPr>
        <p:spPr bwMode="auto">
          <a:xfrm>
            <a:off x="60960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32" name="직선 연결선 67"/>
          <p:cNvCxnSpPr>
            <a:cxnSpLocks noChangeShapeType="1"/>
          </p:cNvCxnSpPr>
          <p:nvPr/>
        </p:nvCxnSpPr>
        <p:spPr bwMode="auto">
          <a:xfrm>
            <a:off x="64008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33" name="직선 연결선 68"/>
          <p:cNvCxnSpPr>
            <a:cxnSpLocks noChangeShapeType="1"/>
          </p:cNvCxnSpPr>
          <p:nvPr/>
        </p:nvCxnSpPr>
        <p:spPr bwMode="auto">
          <a:xfrm>
            <a:off x="67056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34" name="직선 연결선 69"/>
          <p:cNvCxnSpPr>
            <a:cxnSpLocks noChangeShapeType="1"/>
          </p:cNvCxnSpPr>
          <p:nvPr/>
        </p:nvCxnSpPr>
        <p:spPr bwMode="auto">
          <a:xfrm>
            <a:off x="70104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35" name="직선 연결선 70"/>
          <p:cNvCxnSpPr>
            <a:cxnSpLocks noChangeShapeType="1"/>
          </p:cNvCxnSpPr>
          <p:nvPr/>
        </p:nvCxnSpPr>
        <p:spPr bwMode="auto">
          <a:xfrm>
            <a:off x="73152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36" name="직선 연결선 71"/>
          <p:cNvCxnSpPr>
            <a:cxnSpLocks noChangeShapeType="1"/>
          </p:cNvCxnSpPr>
          <p:nvPr/>
        </p:nvCxnSpPr>
        <p:spPr bwMode="auto">
          <a:xfrm>
            <a:off x="76200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37" name="직선 연결선 72"/>
          <p:cNvCxnSpPr>
            <a:cxnSpLocks noChangeShapeType="1"/>
          </p:cNvCxnSpPr>
          <p:nvPr/>
        </p:nvCxnSpPr>
        <p:spPr bwMode="auto">
          <a:xfrm>
            <a:off x="7924800" y="2276475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38" name="직선 연결선 76"/>
          <p:cNvCxnSpPr>
            <a:cxnSpLocks noChangeShapeType="1"/>
          </p:cNvCxnSpPr>
          <p:nvPr/>
        </p:nvCxnSpPr>
        <p:spPr bwMode="auto">
          <a:xfrm flipV="1">
            <a:off x="4876800" y="3810000"/>
            <a:ext cx="0" cy="22098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39" name="직선 연결선 77"/>
          <p:cNvCxnSpPr>
            <a:cxnSpLocks noChangeShapeType="1"/>
          </p:cNvCxnSpPr>
          <p:nvPr/>
        </p:nvCxnSpPr>
        <p:spPr bwMode="auto">
          <a:xfrm>
            <a:off x="4876800" y="5410200"/>
            <a:ext cx="34290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40" name="TextBox 78"/>
          <p:cNvSpPr txBox="1">
            <a:spLocks noChangeArrowheads="1"/>
          </p:cNvSpPr>
          <p:nvPr/>
        </p:nvSpPr>
        <p:spPr bwMode="auto">
          <a:xfrm>
            <a:off x="4572000" y="5257800"/>
            <a:ext cx="22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2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541" name="TextBox 79"/>
          <p:cNvSpPr txBox="1">
            <a:spLocks noChangeArrowheads="1"/>
          </p:cNvSpPr>
          <p:nvPr/>
        </p:nvSpPr>
        <p:spPr bwMode="auto">
          <a:xfrm>
            <a:off x="4610100" y="3514725"/>
            <a:ext cx="533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</a:t>
            </a:r>
            <a:endParaRPr kumimoji="0" lang="ko-KR" altLang="en-US" sz="12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542" name="TextBox 80"/>
          <p:cNvSpPr txBox="1">
            <a:spLocks noChangeArrowheads="1"/>
          </p:cNvSpPr>
          <p:nvPr/>
        </p:nvSpPr>
        <p:spPr bwMode="auto">
          <a:xfrm>
            <a:off x="8305800" y="5257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인상률 </a:t>
            </a: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(%)</a:t>
            </a:r>
            <a:endParaRPr kumimoji="0" lang="ko-KR" altLang="en-US" sz="12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20543" name="직선 연결선 81"/>
          <p:cNvCxnSpPr>
            <a:cxnSpLocks noChangeShapeType="1"/>
          </p:cNvCxnSpPr>
          <p:nvPr/>
        </p:nvCxnSpPr>
        <p:spPr bwMode="auto">
          <a:xfrm flipV="1">
            <a:off x="5181600" y="4724400"/>
            <a:ext cx="3048000" cy="1152525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44" name="TextBox 82"/>
          <p:cNvSpPr txBox="1">
            <a:spLocks noChangeArrowheads="1"/>
          </p:cNvSpPr>
          <p:nvPr/>
        </p:nvSpPr>
        <p:spPr bwMode="auto">
          <a:xfrm>
            <a:off x="6019800" y="5486400"/>
            <a:ext cx="762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endParaRPr kumimoji="0" lang="ko-KR" altLang="en-US" sz="12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545" name="TextBox 83"/>
          <p:cNvSpPr txBox="1">
            <a:spLocks noChangeArrowheads="1"/>
          </p:cNvSpPr>
          <p:nvPr/>
        </p:nvSpPr>
        <p:spPr bwMode="auto">
          <a:xfrm>
            <a:off x="4876800" y="6172200"/>
            <a:ext cx="4038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제품</a:t>
            </a: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가격 인상률이 </a:t>
            </a: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5% </a:t>
            </a: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이상이</a:t>
            </a:r>
            <a:r>
              <a:rPr kumimoji="0" lang="en-US" altLang="ko-KR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2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되면 본 프로젝트는 경제성이 있음</a:t>
            </a:r>
          </a:p>
        </p:txBody>
      </p:sp>
      <p:cxnSp>
        <p:nvCxnSpPr>
          <p:cNvPr id="20546" name="직선 연결선 84"/>
          <p:cNvCxnSpPr>
            <a:cxnSpLocks noChangeShapeType="1"/>
          </p:cNvCxnSpPr>
          <p:nvPr/>
        </p:nvCxnSpPr>
        <p:spPr bwMode="auto">
          <a:xfrm>
            <a:off x="5181600" y="5334000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47" name="직선 연결선 85"/>
          <p:cNvCxnSpPr>
            <a:cxnSpLocks noChangeShapeType="1"/>
          </p:cNvCxnSpPr>
          <p:nvPr/>
        </p:nvCxnSpPr>
        <p:spPr bwMode="auto">
          <a:xfrm>
            <a:off x="5486400" y="5334000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48" name="직선 연결선 86"/>
          <p:cNvCxnSpPr>
            <a:cxnSpLocks noChangeShapeType="1"/>
          </p:cNvCxnSpPr>
          <p:nvPr/>
        </p:nvCxnSpPr>
        <p:spPr bwMode="auto">
          <a:xfrm>
            <a:off x="5791200" y="5334000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49" name="직선 연결선 87"/>
          <p:cNvCxnSpPr>
            <a:cxnSpLocks noChangeShapeType="1"/>
          </p:cNvCxnSpPr>
          <p:nvPr/>
        </p:nvCxnSpPr>
        <p:spPr bwMode="auto">
          <a:xfrm>
            <a:off x="6096000" y="5334000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50" name="직선 연결선 88"/>
          <p:cNvCxnSpPr>
            <a:cxnSpLocks noChangeShapeType="1"/>
          </p:cNvCxnSpPr>
          <p:nvPr/>
        </p:nvCxnSpPr>
        <p:spPr bwMode="auto">
          <a:xfrm>
            <a:off x="6400800" y="5334000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51" name="직선 연결선 89"/>
          <p:cNvCxnSpPr>
            <a:cxnSpLocks noChangeShapeType="1"/>
          </p:cNvCxnSpPr>
          <p:nvPr/>
        </p:nvCxnSpPr>
        <p:spPr bwMode="auto">
          <a:xfrm>
            <a:off x="6705600" y="5334000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52" name="직선 연결선 90"/>
          <p:cNvCxnSpPr>
            <a:cxnSpLocks noChangeShapeType="1"/>
          </p:cNvCxnSpPr>
          <p:nvPr/>
        </p:nvCxnSpPr>
        <p:spPr bwMode="auto">
          <a:xfrm>
            <a:off x="7010400" y="5334000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53" name="직선 연결선 91"/>
          <p:cNvCxnSpPr>
            <a:cxnSpLocks noChangeShapeType="1"/>
          </p:cNvCxnSpPr>
          <p:nvPr/>
        </p:nvCxnSpPr>
        <p:spPr bwMode="auto">
          <a:xfrm>
            <a:off x="7315200" y="5334000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54" name="직선 연결선 92"/>
          <p:cNvCxnSpPr>
            <a:cxnSpLocks noChangeShapeType="1"/>
          </p:cNvCxnSpPr>
          <p:nvPr/>
        </p:nvCxnSpPr>
        <p:spPr bwMode="auto">
          <a:xfrm>
            <a:off x="7620000" y="5334000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55" name="직선 연결선 93"/>
          <p:cNvCxnSpPr>
            <a:cxnSpLocks noChangeShapeType="1"/>
          </p:cNvCxnSpPr>
          <p:nvPr/>
        </p:nvCxnSpPr>
        <p:spPr bwMode="auto">
          <a:xfrm>
            <a:off x="7924800" y="5334000"/>
            <a:ext cx="0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56" name="직사각형 75"/>
          <p:cNvSpPr>
            <a:spLocks noChangeArrowheads="1"/>
          </p:cNvSpPr>
          <p:nvPr/>
        </p:nvSpPr>
        <p:spPr bwMode="auto">
          <a:xfrm>
            <a:off x="5572125" y="149225"/>
            <a:ext cx="23129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 추정치 </a:t>
            </a:r>
            <a:r>
              <a:rPr kumimoji="0" lang="en-US" altLang="ko-KR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 = </a:t>
            </a:r>
            <a:r>
              <a:rPr kumimoji="0" lang="en-US" altLang="ko-KR" sz="1200" dirty="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5% </a:t>
            </a:r>
          </a:p>
          <a:p>
            <a:pPr lvl="1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 판매가 </a:t>
            </a:r>
            <a:r>
              <a:rPr kumimoji="0" lang="en-US" altLang="ko-KR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en-US" altLang="ko-KR" sz="1200" dirty="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6,900</a:t>
            </a:r>
            <a:r>
              <a:rPr kumimoji="0" lang="ko-KR" altLang="en-US" sz="1200" dirty="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1200" dirty="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1200" dirty="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</a:t>
            </a:r>
            <a:endParaRPr kumimoji="0" lang="en-US" altLang="ko-KR" sz="1200" dirty="0">
              <a:solidFill>
                <a:srgbClr val="00B0F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 판매량 </a:t>
            </a:r>
            <a:r>
              <a:rPr kumimoji="0" lang="en-US" altLang="ko-KR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en-US" altLang="ko-KR" sz="1200" dirty="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kumimoji="0" lang="ko-KR" altLang="en-US" sz="1200" dirty="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</a:t>
            </a:r>
            <a:r>
              <a:rPr kumimoji="0" lang="en-US" altLang="ko-KR" sz="1200" dirty="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1200" dirty="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일</a:t>
            </a:r>
            <a:endParaRPr kumimoji="0" lang="en-US" altLang="ko-KR" sz="1200" dirty="0">
              <a:solidFill>
                <a:srgbClr val="00B0F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 인상률 </a:t>
            </a:r>
            <a:r>
              <a:rPr kumimoji="0" lang="en-US" altLang="ko-KR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en-US" altLang="ko-KR" sz="1200" dirty="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7.6%</a:t>
            </a:r>
            <a:endParaRPr kumimoji="0" lang="ko-KR" altLang="en-US" sz="1200" dirty="0">
              <a:solidFill>
                <a:srgbClr val="00B0F0"/>
              </a:solidFill>
              <a:effectLst/>
              <a:ea typeface="굴림" pitchFamily="50" charset="-127"/>
            </a:endParaRPr>
          </a:p>
        </p:txBody>
      </p:sp>
      <p:cxnSp>
        <p:nvCxnSpPr>
          <p:cNvPr id="20557" name="직선 연결선 77"/>
          <p:cNvCxnSpPr>
            <a:cxnSpLocks noChangeShapeType="1"/>
          </p:cNvCxnSpPr>
          <p:nvPr/>
        </p:nvCxnSpPr>
        <p:spPr bwMode="auto">
          <a:xfrm flipV="1">
            <a:off x="1979613" y="2060575"/>
            <a:ext cx="0" cy="288925"/>
          </a:xfrm>
          <a:prstGeom prst="line">
            <a:avLst/>
          </a:prstGeom>
          <a:noFill/>
          <a:ln w="25400" algn="ctr">
            <a:solidFill>
              <a:srgbClr val="00B0F0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58" name="직선 화살표 연결선 79"/>
          <p:cNvCxnSpPr>
            <a:cxnSpLocks noChangeShapeType="1"/>
          </p:cNvCxnSpPr>
          <p:nvPr/>
        </p:nvCxnSpPr>
        <p:spPr bwMode="auto">
          <a:xfrm flipH="1">
            <a:off x="468313" y="2060575"/>
            <a:ext cx="1511300" cy="0"/>
          </a:xfrm>
          <a:prstGeom prst="straightConnector1">
            <a:avLst/>
          </a:prstGeom>
          <a:noFill/>
          <a:ln w="25400" algn="ctr">
            <a:solidFill>
              <a:srgbClr val="00B0F0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59" name="TextBox 21"/>
          <p:cNvSpPr txBox="1">
            <a:spLocks noChangeArrowheads="1"/>
          </p:cNvSpPr>
          <p:nvPr/>
        </p:nvSpPr>
        <p:spPr bwMode="auto">
          <a:xfrm>
            <a:off x="1763713" y="2428875"/>
            <a:ext cx="43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endParaRPr kumimoji="0" lang="ko-KR" altLang="en-US" sz="1200">
              <a:solidFill>
                <a:srgbClr val="00B0F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560" name="TextBox 21"/>
          <p:cNvSpPr txBox="1">
            <a:spLocks noChangeArrowheads="1"/>
          </p:cNvSpPr>
          <p:nvPr/>
        </p:nvSpPr>
        <p:spPr bwMode="auto">
          <a:xfrm>
            <a:off x="107950" y="1916113"/>
            <a:ext cx="4318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50</a:t>
            </a:r>
            <a:endParaRPr kumimoji="0" lang="ko-KR" altLang="en-US" sz="1200">
              <a:solidFill>
                <a:srgbClr val="00B0F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561" name="TextBox 21"/>
          <p:cNvSpPr txBox="1">
            <a:spLocks noChangeArrowheads="1"/>
          </p:cNvSpPr>
          <p:nvPr/>
        </p:nvSpPr>
        <p:spPr bwMode="auto">
          <a:xfrm>
            <a:off x="1682750" y="2632075"/>
            <a:ext cx="604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20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</a:t>
            </a:r>
            <a:endParaRPr kumimoji="0" lang="en-US" altLang="ko-KR" sz="1200">
              <a:solidFill>
                <a:srgbClr val="00B0F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20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수준</a:t>
            </a:r>
          </a:p>
        </p:txBody>
      </p:sp>
      <p:sp>
        <p:nvSpPr>
          <p:cNvPr id="20562" name="TextBox 21"/>
          <p:cNvSpPr txBox="1">
            <a:spLocks noChangeArrowheads="1"/>
          </p:cNvSpPr>
          <p:nvPr/>
        </p:nvSpPr>
        <p:spPr bwMode="auto">
          <a:xfrm>
            <a:off x="2124075" y="2632075"/>
            <a:ext cx="604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2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분기점</a:t>
            </a:r>
            <a:endParaRPr kumimoji="0" lang="en-US" altLang="ko-KR" sz="12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20563" name="직선 연결선 86"/>
          <p:cNvCxnSpPr>
            <a:cxnSpLocks noChangeShapeType="1"/>
          </p:cNvCxnSpPr>
          <p:nvPr/>
        </p:nvCxnSpPr>
        <p:spPr bwMode="auto">
          <a:xfrm flipV="1">
            <a:off x="6974557" y="2060575"/>
            <a:ext cx="0" cy="288925"/>
          </a:xfrm>
          <a:prstGeom prst="line">
            <a:avLst/>
          </a:prstGeom>
          <a:noFill/>
          <a:ln w="25400" algn="ctr">
            <a:solidFill>
              <a:srgbClr val="00B0F0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64" name="직선 화살표 연결선 87"/>
          <p:cNvCxnSpPr>
            <a:cxnSpLocks noChangeShapeType="1"/>
          </p:cNvCxnSpPr>
          <p:nvPr/>
        </p:nvCxnSpPr>
        <p:spPr bwMode="auto">
          <a:xfrm flipH="1">
            <a:off x="4859339" y="2060575"/>
            <a:ext cx="2115218" cy="0"/>
          </a:xfrm>
          <a:prstGeom prst="straightConnector1">
            <a:avLst/>
          </a:prstGeom>
          <a:noFill/>
          <a:ln w="25400" algn="ctr">
            <a:solidFill>
              <a:srgbClr val="00B0F0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65" name="TextBox 21"/>
          <p:cNvSpPr txBox="1">
            <a:spLocks noChangeArrowheads="1"/>
          </p:cNvSpPr>
          <p:nvPr/>
        </p:nvSpPr>
        <p:spPr bwMode="auto">
          <a:xfrm>
            <a:off x="4500563" y="1916113"/>
            <a:ext cx="4318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50</a:t>
            </a:r>
            <a:endParaRPr kumimoji="0" lang="ko-KR" altLang="en-US" sz="1200">
              <a:solidFill>
                <a:srgbClr val="00B0F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566" name="TextBox 21"/>
          <p:cNvSpPr txBox="1">
            <a:spLocks noChangeArrowheads="1"/>
          </p:cNvSpPr>
          <p:nvPr/>
        </p:nvSpPr>
        <p:spPr bwMode="auto">
          <a:xfrm>
            <a:off x="6691982" y="2428875"/>
            <a:ext cx="5762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 dirty="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6,900</a:t>
            </a:r>
            <a:endParaRPr kumimoji="0" lang="ko-KR" altLang="en-US" sz="1200" dirty="0">
              <a:solidFill>
                <a:srgbClr val="00B0F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20567" name="직선 연결선 91"/>
          <p:cNvCxnSpPr>
            <a:cxnSpLocks noChangeShapeType="1"/>
          </p:cNvCxnSpPr>
          <p:nvPr/>
        </p:nvCxnSpPr>
        <p:spPr bwMode="auto">
          <a:xfrm flipV="1">
            <a:off x="3505200" y="5113338"/>
            <a:ext cx="0" cy="288925"/>
          </a:xfrm>
          <a:prstGeom prst="line">
            <a:avLst/>
          </a:prstGeom>
          <a:noFill/>
          <a:ln w="25400" algn="ctr">
            <a:solidFill>
              <a:srgbClr val="00B0F0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68" name="직선 화살표 연결선 92"/>
          <p:cNvCxnSpPr>
            <a:cxnSpLocks noChangeShapeType="1"/>
          </p:cNvCxnSpPr>
          <p:nvPr/>
        </p:nvCxnSpPr>
        <p:spPr bwMode="auto">
          <a:xfrm flipH="1">
            <a:off x="468313" y="5113338"/>
            <a:ext cx="3024187" cy="0"/>
          </a:xfrm>
          <a:prstGeom prst="straightConnector1">
            <a:avLst/>
          </a:prstGeom>
          <a:noFill/>
          <a:ln w="25400" algn="ctr">
            <a:solidFill>
              <a:srgbClr val="00B0F0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69" name="TextBox 21"/>
          <p:cNvSpPr txBox="1">
            <a:spLocks noChangeArrowheads="1"/>
          </p:cNvSpPr>
          <p:nvPr/>
        </p:nvSpPr>
        <p:spPr bwMode="auto">
          <a:xfrm>
            <a:off x="107950" y="4970463"/>
            <a:ext cx="43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50</a:t>
            </a:r>
            <a:endParaRPr kumimoji="0" lang="ko-KR" altLang="en-US" sz="1200">
              <a:solidFill>
                <a:srgbClr val="00B0F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570" name="TextBox 21"/>
          <p:cNvSpPr txBox="1">
            <a:spLocks noChangeArrowheads="1"/>
          </p:cNvSpPr>
          <p:nvPr/>
        </p:nvSpPr>
        <p:spPr bwMode="auto">
          <a:xfrm>
            <a:off x="3203575" y="5453063"/>
            <a:ext cx="5762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1,000</a:t>
            </a:r>
            <a:endParaRPr kumimoji="0" lang="ko-KR" altLang="en-US" sz="1200">
              <a:solidFill>
                <a:srgbClr val="00B0F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20571" name="직선 연결선 96"/>
          <p:cNvCxnSpPr>
            <a:cxnSpLocks noChangeShapeType="1"/>
          </p:cNvCxnSpPr>
          <p:nvPr/>
        </p:nvCxnSpPr>
        <p:spPr bwMode="auto">
          <a:xfrm flipV="1">
            <a:off x="7178675" y="5113338"/>
            <a:ext cx="0" cy="288925"/>
          </a:xfrm>
          <a:prstGeom prst="line">
            <a:avLst/>
          </a:prstGeom>
          <a:noFill/>
          <a:ln w="25400" algn="ctr">
            <a:solidFill>
              <a:srgbClr val="00B0F0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72" name="직선 화살표 연결선 97"/>
          <p:cNvCxnSpPr>
            <a:cxnSpLocks noChangeShapeType="1"/>
          </p:cNvCxnSpPr>
          <p:nvPr/>
        </p:nvCxnSpPr>
        <p:spPr bwMode="auto">
          <a:xfrm flipH="1">
            <a:off x="4859338" y="5113338"/>
            <a:ext cx="2305050" cy="0"/>
          </a:xfrm>
          <a:prstGeom prst="straightConnector1">
            <a:avLst/>
          </a:prstGeom>
          <a:noFill/>
          <a:ln w="25400" algn="ctr">
            <a:solidFill>
              <a:srgbClr val="00B0F0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73" name="TextBox 21"/>
          <p:cNvSpPr txBox="1">
            <a:spLocks noChangeArrowheads="1"/>
          </p:cNvSpPr>
          <p:nvPr/>
        </p:nvSpPr>
        <p:spPr bwMode="auto">
          <a:xfrm>
            <a:off x="4500563" y="4970463"/>
            <a:ext cx="43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50</a:t>
            </a:r>
            <a:endParaRPr kumimoji="0" lang="ko-KR" altLang="en-US" sz="1200">
              <a:solidFill>
                <a:srgbClr val="00B0F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574" name="TextBox 21"/>
          <p:cNvSpPr txBox="1">
            <a:spLocks noChangeArrowheads="1"/>
          </p:cNvSpPr>
          <p:nvPr/>
        </p:nvSpPr>
        <p:spPr bwMode="auto">
          <a:xfrm>
            <a:off x="6875463" y="5453063"/>
            <a:ext cx="5762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B0F0"/>
                </a:solidFill>
                <a:effectLst/>
                <a:latin typeface="HY헤드라인M" pitchFamily="18" charset="-127"/>
                <a:ea typeface="HY헤드라인M" pitchFamily="18" charset="-127"/>
              </a:rPr>
              <a:t>7.6</a:t>
            </a:r>
            <a:endParaRPr kumimoji="0" lang="ko-KR" altLang="en-US" sz="1200">
              <a:solidFill>
                <a:srgbClr val="00B0F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58415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00" y="838200"/>
            <a:ext cx="6883400" cy="457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72"/>
          <p:cNvSpPr txBox="1">
            <a:spLocks noChangeArrowheads="1"/>
          </p:cNvSpPr>
          <p:nvPr/>
        </p:nvSpPr>
        <p:spPr bwMode="auto">
          <a:xfrm>
            <a:off x="1871630" y="152400"/>
            <a:ext cx="5391219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자동화 설비 투자프로젝트 사례</a:t>
            </a:r>
          </a:p>
        </p:txBody>
      </p:sp>
      <p:sp>
        <p:nvSpPr>
          <p:cNvPr id="19462" name="직사각형 30"/>
          <p:cNvSpPr>
            <a:spLocks noChangeArrowheads="1"/>
          </p:cNvSpPr>
          <p:nvPr/>
        </p:nvSpPr>
        <p:spPr bwMode="auto">
          <a:xfrm>
            <a:off x="3384550" y="1219200"/>
            <a:ext cx="1376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MARR = 7%</a:t>
            </a:r>
            <a:endParaRPr kumimoji="0" lang="ko-KR" altLang="en-US" sz="180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sp>
        <p:nvSpPr>
          <p:cNvPr id="7" name="직사각형 4"/>
          <p:cNvSpPr>
            <a:spLocks noChangeArrowheads="1"/>
          </p:cNvSpPr>
          <p:nvPr/>
        </p:nvSpPr>
        <p:spPr bwMode="auto">
          <a:xfrm>
            <a:off x="1043608" y="5562600"/>
            <a:ext cx="634981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현재등가 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= -85,500 + 36,075(P/F,7%,1) + 38,182(P/F,7%,2) 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+ 40,381(P/F,7%,3) + 42,676(P/F,7%,4) + 118,070(P/F,7%,5) 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= 131,267 </a:t>
            </a: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천원 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&gt; 0  </a:t>
            </a: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경제성 있음</a:t>
            </a:r>
            <a:endParaRPr kumimoji="0" lang="ko-KR" altLang="en-US" sz="18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914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571500" y="1371600"/>
            <a:ext cx="80010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 typeface="Wingdings" pitchFamily="2" charset="2"/>
              <a:buChar char="q"/>
            </a:pPr>
            <a:r>
              <a:rPr kumimoji="0" lang="ko-KR" altLang="en-US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상호 배타적 대안</a:t>
            </a:r>
          </a:p>
          <a:p>
            <a:pPr eaLnBrk="0" latinLnBrk="0" hangingPunct="0">
              <a:spcBef>
                <a:spcPct val="0"/>
              </a:spcBef>
              <a:buFont typeface="Wingdings" pitchFamily="2" charset="2"/>
              <a:buNone/>
            </a:pPr>
            <a:endParaRPr kumimoji="0" lang="ko-KR" altLang="en-US" sz="24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  <a:buFont typeface="Wingdings" pitchFamily="2" charset="2"/>
              <a:buNone/>
            </a:pPr>
            <a:r>
              <a:rPr kumimoji="0" lang="ko-KR" altLang="en-US" sz="24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	복수개의 대안 중 오로지 하나의 </a:t>
            </a:r>
            <a:r>
              <a:rPr kumimoji="0" lang="ko-KR" altLang="en-US" sz="2400" b="1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대안만을</a:t>
            </a:r>
            <a:r>
              <a:rPr kumimoji="0" lang="ko-KR" altLang="en-US" sz="24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선택해야 하는 상황</a:t>
            </a:r>
          </a:p>
          <a:p>
            <a:pPr eaLnBrk="0" latinLnBrk="0" hangingPunct="0">
              <a:spcBef>
                <a:spcPct val="0"/>
              </a:spcBef>
              <a:buFont typeface="Wingdings" pitchFamily="2" charset="2"/>
              <a:buNone/>
            </a:pPr>
            <a:endParaRPr kumimoji="0" lang="ko-KR" altLang="en-US" sz="24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  <a:buFont typeface="Wingdings" pitchFamily="2" charset="2"/>
              <a:buNone/>
            </a:pPr>
            <a:r>
              <a:rPr kumimoji="0" lang="ko-KR" altLang="en-US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	보유하고 있는 택지에 </a:t>
            </a:r>
            <a:r>
              <a:rPr kumimoji="0" lang="ko-KR" altLang="en-US" sz="2400" b="1" dirty="0">
                <a:effectLst/>
                <a:latin typeface="HY헤드라인M" pitchFamily="18" charset="-127"/>
                <a:ea typeface="HY헤드라인M" pitchFamily="18" charset="-127"/>
              </a:rPr>
              <a:t>고층 </a:t>
            </a:r>
            <a:r>
              <a:rPr kumimoji="0" lang="ko-KR" altLang="en-US" sz="24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아파트</a:t>
            </a:r>
            <a:r>
              <a:rPr kumimoji="0" lang="ko-KR" altLang="en-US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를 건설할 것인가</a:t>
            </a:r>
            <a:r>
              <a:rPr kumimoji="0" lang="en-US" altLang="ko-KR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? </a:t>
            </a:r>
            <a:r>
              <a:rPr kumimoji="0" lang="ko-KR" altLang="en-US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아니면 저층 </a:t>
            </a:r>
            <a:r>
              <a:rPr kumimoji="0" lang="ko-KR" altLang="en-US" sz="24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타운하우스</a:t>
            </a:r>
            <a:r>
              <a:rPr kumimoji="0" lang="ko-KR" altLang="en-US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를 건설할 것인가</a:t>
            </a:r>
            <a:r>
              <a:rPr kumimoji="0" lang="en-US" altLang="ko-KR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?</a:t>
            </a:r>
          </a:p>
          <a:p>
            <a:pPr eaLnBrk="0" latinLnBrk="0" hangingPunct="0">
              <a:spcBef>
                <a:spcPct val="0"/>
              </a:spcBef>
              <a:buFont typeface="Wingdings" pitchFamily="2" charset="2"/>
              <a:buNone/>
            </a:pPr>
            <a:endParaRPr kumimoji="0" lang="en-US" altLang="ko-KR" sz="24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  <a:buFont typeface="Wingdings" pitchFamily="2" charset="2"/>
              <a:buNone/>
            </a:pPr>
            <a:r>
              <a:rPr kumimoji="0" lang="en-US" altLang="ko-KR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	</a:t>
            </a:r>
            <a:r>
              <a:rPr kumimoji="0" lang="ko-KR" altLang="en-US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개신</a:t>
            </a:r>
            <a:r>
              <a:rPr kumimoji="0" lang="en-US" altLang="ko-KR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r>
              <a:rPr kumimoji="0" lang="ko-KR" altLang="en-US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거리의 교통체증을 완화하기 위해 </a:t>
            </a:r>
            <a:r>
              <a:rPr kumimoji="0" lang="ko-KR" altLang="en-US" sz="24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지하차도</a:t>
            </a:r>
            <a:r>
              <a:rPr kumimoji="0" lang="ko-KR" altLang="en-US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를 건설할 것인가</a:t>
            </a:r>
            <a:r>
              <a:rPr kumimoji="0" lang="en-US" altLang="ko-KR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? </a:t>
            </a:r>
            <a:r>
              <a:rPr kumimoji="0" lang="ko-KR" altLang="en-US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아니면 </a:t>
            </a:r>
            <a:r>
              <a:rPr kumimoji="0" lang="ko-KR" altLang="en-US" sz="24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고가도로</a:t>
            </a:r>
            <a:r>
              <a:rPr kumimoji="0" lang="ko-KR" altLang="en-US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를 건설할 것인가</a:t>
            </a:r>
            <a:r>
              <a:rPr kumimoji="0" lang="en-US" altLang="ko-KR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?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487613" y="152400"/>
            <a:ext cx="41560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상호 배타적 투자대안의 비교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  <p:sp>
        <p:nvSpPr>
          <p:cNvPr id="5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195</a:t>
            </a:r>
          </a:p>
        </p:txBody>
      </p:sp>
    </p:spTree>
    <p:extLst>
      <p:ext uri="{BB962C8B-B14F-4D97-AF65-F5344CB8AC3E}">
        <p14:creationId xmlns:p14="http://schemas.microsoft.com/office/powerpoint/2010/main" val="2652418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29"/>
          <p:cNvSpPr txBox="1">
            <a:spLocks noChangeArrowheads="1"/>
          </p:cNvSpPr>
          <p:nvPr/>
        </p:nvSpPr>
        <p:spPr bwMode="auto">
          <a:xfrm>
            <a:off x="533400" y="1117600"/>
            <a:ext cx="6797675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 typeface="Wingdings" pitchFamily="2" charset="2"/>
              <a:buChar char="q"/>
            </a:pPr>
            <a:r>
              <a:rPr kumimoji="0" lang="ko-KR" altLang="en-US" sz="24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 프로젝트</a:t>
            </a:r>
          </a:p>
          <a:p>
            <a:pPr eaLnBrk="0" latinLnBrk="0" hangingPunct="0">
              <a:spcBef>
                <a:spcPct val="0"/>
              </a:spcBef>
              <a:buFont typeface="Wingdings" pitchFamily="2" charset="2"/>
              <a:buChar char="q"/>
            </a:pPr>
            <a:endParaRPr kumimoji="0" lang="ko-KR" altLang="en-US" sz="2400" dirty="0">
              <a:solidFill>
                <a:srgbClr val="FF33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539750" lvl="2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대안의 선택에 따라 </a:t>
            </a:r>
          </a:p>
          <a:p>
            <a:pPr marL="539750" lvl="2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수익이 달라지는 프로젝트</a:t>
            </a:r>
          </a:p>
          <a:p>
            <a:pPr marL="539750" lvl="2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다른 투자 </a:t>
            </a: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다른 수익: 비용과 수익을 모두 고려</a:t>
            </a:r>
            <a:endParaRPr kumimoji="0" lang="ko-KR" altLang="en-US" sz="14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  <a:buFont typeface="Wingdings" pitchFamily="2" charset="2"/>
              <a:buChar char="q"/>
            </a:pPr>
            <a:endParaRPr kumimoji="0" lang="ko-KR" altLang="en-US" sz="2400" dirty="0">
              <a:solidFill>
                <a:srgbClr val="FF33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  <a:buFont typeface="Wingdings" pitchFamily="2" charset="2"/>
              <a:buChar char="q"/>
            </a:pPr>
            <a:endParaRPr kumimoji="0" lang="ko-KR" altLang="en-US" sz="2400" dirty="0">
              <a:solidFill>
                <a:srgbClr val="FF33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  <a:buFont typeface="Wingdings" pitchFamily="2" charset="2"/>
              <a:buChar char="q"/>
            </a:pPr>
            <a:r>
              <a:rPr kumimoji="0" lang="ko-KR" altLang="en-US" sz="24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서비스 프로젝트</a:t>
            </a:r>
          </a:p>
          <a:p>
            <a:pPr eaLnBrk="0" latinLnBrk="0" hangingPunct="0">
              <a:spcBef>
                <a:spcPct val="0"/>
              </a:spcBef>
              <a:buFont typeface="Wingdings" pitchFamily="2" charset="2"/>
              <a:buChar char="q"/>
            </a:pPr>
            <a:endParaRPr kumimoji="0" lang="ko-KR" altLang="en-US" sz="2400" dirty="0">
              <a:solidFill>
                <a:srgbClr val="FF33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539750" lvl="2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어떤 대안을 선택하여도 </a:t>
            </a:r>
          </a:p>
          <a:p>
            <a:pPr marL="539750" lvl="2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수익이 동일한 프로젝트</a:t>
            </a:r>
          </a:p>
          <a:p>
            <a:pPr marL="539750" lvl="2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다른 투자 </a:t>
            </a: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동일 수익: 비용만을 고려</a:t>
            </a:r>
            <a:endParaRPr kumimoji="0" lang="ko-KR" altLang="en-US" sz="14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2487613" y="152400"/>
            <a:ext cx="41560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상호 배타적 투자대안의 비교</a:t>
            </a:r>
          </a:p>
        </p:txBody>
      </p:sp>
      <p:pic>
        <p:nvPicPr>
          <p:cNvPr id="11269" name="Picture 10" descr="http://imgnews.naver.com/image/003/2008/03/10/NISI20080310_0006328096_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11" b="7843"/>
          <a:stretch>
            <a:fillRect/>
          </a:stretch>
        </p:blipFill>
        <p:spPr bwMode="auto">
          <a:xfrm>
            <a:off x="5238750" y="3581400"/>
            <a:ext cx="303847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Rectangle 33"/>
          <p:cNvSpPr>
            <a:spLocks noChangeArrowheads="1"/>
          </p:cNvSpPr>
          <p:nvPr/>
        </p:nvSpPr>
        <p:spPr bwMode="auto">
          <a:xfrm>
            <a:off x="5268913" y="5721350"/>
            <a:ext cx="1676400" cy="2778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개신오거리 고가차도</a:t>
            </a:r>
            <a:endParaRPr kumimoji="0" lang="en-US" altLang="ko-KR" sz="12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1271" name="Picture 12" descr="http://imgnews.naver.com/image/015/2008/04/29/200804290673e_200804290654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1" r="5779" b="18645"/>
          <a:stretch>
            <a:fillRect/>
          </a:stretch>
        </p:blipFill>
        <p:spPr bwMode="auto">
          <a:xfrm>
            <a:off x="5257800" y="1066800"/>
            <a:ext cx="36099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Rectangle 33"/>
          <p:cNvSpPr>
            <a:spLocks noChangeArrowheads="1"/>
          </p:cNvSpPr>
          <p:nvPr/>
        </p:nvSpPr>
        <p:spPr bwMode="auto">
          <a:xfrm>
            <a:off x="5278438" y="2971800"/>
            <a:ext cx="969962" cy="2762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타운하우스</a:t>
            </a:r>
            <a:endParaRPr kumimoji="0" lang="en-US" altLang="ko-KR" sz="12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  <p:sp>
        <p:nvSpPr>
          <p:cNvPr id="9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197</a:t>
            </a:r>
          </a:p>
        </p:txBody>
      </p:sp>
    </p:spTree>
    <p:extLst>
      <p:ext uri="{BB962C8B-B14F-4D97-AF65-F5344CB8AC3E}">
        <p14:creationId xmlns:p14="http://schemas.microsoft.com/office/powerpoint/2010/main" val="87162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251520" y="1202844"/>
            <a:ext cx="8640960" cy="486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457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57188" indent="-357188" eaLnBrk="0" latinLnBrk="0" hangingPunct="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경제성 분석기간</a:t>
            </a:r>
          </a:p>
          <a:p>
            <a:pPr marL="800100" lvl="3" indent="-342900" eaLnBrk="0" latinLnBrk="0" hangingPunct="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kumimoji="0"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투자에 대한 경제적 효과가 평가되는 기간</a:t>
            </a:r>
            <a:endParaRPr kumimoji="0" lang="en-US" altLang="ko-KR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357188" indent="-357188" eaLnBrk="0" latinLnBrk="0" hangingPunct="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 수명</a:t>
            </a:r>
            <a:endParaRPr kumimoji="0" lang="en-US" altLang="ko-KR" sz="20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800100" lvl="3" indent="-342900" eaLnBrk="0" latinLnBrk="0" hangingPunct="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kumimoji="0"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프로젝트가 시작되어 끝날 때까지의 기간</a:t>
            </a:r>
            <a:endParaRPr kumimoji="0" lang="en-US" altLang="ko-KR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357188" indent="-357188" eaLnBrk="0" latinLnBrk="0" hangingPunct="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원칙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800100" lvl="2" indent="-342900" eaLnBrk="0" latinLnBrk="0" hangingPunct="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 수명이 주어져있다면, 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경제성 분석기간은 프로젝트 수명과 동일해야 한다. </a:t>
            </a: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즉</a:t>
            </a:r>
            <a:r>
              <a:rPr kumimoji="0" lang="en-US" altLang="ko-KR" sz="2000" dirty="0"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프로젝트 기간 동안 발생하는 모든 비용과 수익을 분석에 포함시켜야 함</a:t>
            </a:r>
            <a:r>
              <a:rPr kumimoji="0" lang="en-US" altLang="ko-KR" sz="2000" dirty="0">
                <a:effectLst/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800100" lvl="2" indent="-342900" eaLnBrk="0" latinLnBrk="0" hangingPunct="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endParaRPr kumimoji="0" lang="en-US" altLang="ko-KR" sz="20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357188" indent="-357188" eaLnBrk="0" latinLnBrk="0" hangingPunct="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경우의 수</a:t>
            </a:r>
            <a:endParaRPr kumimoji="0" lang="en-US" altLang="ko-KR" sz="2000" dirty="0"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800100" lvl="2" indent="-342900" eaLnBrk="0" latinLnBrk="0" hangingPunct="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경우 </a:t>
            </a:r>
            <a:r>
              <a:rPr kumimoji="0" lang="en-US" altLang="ko-KR" sz="2000" dirty="0">
                <a:effectLst/>
                <a:latin typeface="HY헤드라인M" pitchFamily="18" charset="-127"/>
                <a:ea typeface="HY헤드라인M" pitchFamily="18" charset="-127"/>
              </a:rPr>
              <a:t>1 : </a:t>
            </a:r>
            <a:r>
              <a:rPr lang="ko-KR" alt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프로젝트 수명과 분석기간이 동일할 때</a:t>
            </a:r>
            <a:endParaRPr kumimoji="0" lang="en-US" altLang="ko-KR" sz="2000" dirty="0"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800100" lvl="2" indent="-342900" eaLnBrk="0" latinLnBrk="0" hangingPunct="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경우 </a:t>
            </a:r>
            <a:r>
              <a:rPr kumimoji="0" lang="en-US" altLang="ko-KR" sz="2000" dirty="0">
                <a:effectLst/>
                <a:latin typeface="HY헤드라인M" pitchFamily="18" charset="-127"/>
                <a:ea typeface="HY헤드라인M" pitchFamily="18" charset="-127"/>
              </a:rPr>
              <a:t>2 : </a:t>
            </a:r>
            <a:r>
              <a:rPr lang="ko-KR" alt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프로젝트 수명이 분석기간보다 길 때 </a:t>
            </a:r>
            <a:r>
              <a:rPr lang="en-US" altLang="ko-KR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lang="ko-KR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잔존가치</a:t>
            </a:r>
            <a:endParaRPr kumimoji="0" lang="en-US" altLang="ko-KR" sz="20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800100" lvl="2" indent="-342900" eaLnBrk="0" latinLnBrk="0" hangingPunct="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경우 </a:t>
            </a:r>
            <a:r>
              <a:rPr kumimoji="0" lang="en-US" altLang="ko-KR" sz="2000" dirty="0">
                <a:effectLst/>
                <a:latin typeface="HY헤드라인M" pitchFamily="18" charset="-127"/>
                <a:ea typeface="HY헤드라인M" pitchFamily="18" charset="-127"/>
              </a:rPr>
              <a:t>3 : </a:t>
            </a:r>
            <a:r>
              <a:rPr lang="ko-KR" alt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프로젝트 수명이 분석기간보다 짧을 때 </a:t>
            </a:r>
            <a:r>
              <a:rPr lang="en-US" altLang="ko-KR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lang="ko-KR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대체 프로젝트</a:t>
            </a:r>
            <a:endParaRPr kumimoji="0" lang="en-US" altLang="ko-KR" sz="20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164997" y="152400"/>
            <a:ext cx="4801314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투자대안에 대한 경제성 분석기간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17</a:t>
            </a:fld>
            <a:endParaRPr lang="en-US" altLang="ko-KR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13E142-66F5-6DBF-D2FA-CBE51D98A750}"/>
              </a:ext>
            </a:extLst>
          </p:cNvPr>
          <p:cNvSpPr txBox="1"/>
          <p:nvPr/>
        </p:nvSpPr>
        <p:spPr>
          <a:xfrm>
            <a:off x="6588224" y="5075493"/>
            <a:ext cx="854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남는 수명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FD04CC-1810-E1F1-C7CE-D4A74A234E43}"/>
              </a:ext>
            </a:extLst>
          </p:cNvPr>
          <p:cNvSpPr txBox="1"/>
          <p:nvPr/>
        </p:nvSpPr>
        <p:spPr>
          <a:xfrm>
            <a:off x="6861696" y="5929737"/>
            <a:ext cx="1162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모자라는 수명</a:t>
            </a:r>
          </a:p>
        </p:txBody>
      </p:sp>
    </p:spTree>
    <p:extLst>
      <p:ext uri="{BB962C8B-B14F-4D97-AF65-F5344CB8AC3E}">
        <p14:creationId xmlns:p14="http://schemas.microsoft.com/office/powerpoint/2010/main" val="3658626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852488" y="838200"/>
            <a:ext cx="72866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각 프로젝트의 수명기간 동안의 </a:t>
            </a:r>
            <a:r>
              <a:rPr kumimoji="0" lang="ko-KR" altLang="en-US" sz="20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순현재가치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NPW)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를 계산한 후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가 큰 대안 선택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990600" y="376555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5029200" y="376555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 flipV="1">
            <a:off x="5867400" y="323215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3319" name="Line 8"/>
          <p:cNvSpPr>
            <a:spLocks noChangeShapeType="1"/>
          </p:cNvSpPr>
          <p:nvPr/>
        </p:nvSpPr>
        <p:spPr bwMode="auto">
          <a:xfrm flipV="1">
            <a:off x="7010400" y="277495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3320" name="Line 9"/>
          <p:cNvSpPr>
            <a:spLocks noChangeShapeType="1"/>
          </p:cNvSpPr>
          <p:nvPr/>
        </p:nvSpPr>
        <p:spPr bwMode="auto">
          <a:xfrm flipV="1">
            <a:off x="8382000" y="254635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3321" name="Line 6"/>
          <p:cNvSpPr>
            <a:spLocks noChangeShapeType="1"/>
          </p:cNvSpPr>
          <p:nvPr/>
        </p:nvSpPr>
        <p:spPr bwMode="auto">
          <a:xfrm flipV="1">
            <a:off x="4343400" y="3548063"/>
            <a:ext cx="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V="1">
            <a:off x="3200400" y="349885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2133600" y="3575050"/>
            <a:ext cx="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1871663" y="3181350"/>
            <a:ext cx="6270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450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06713" y="3033713"/>
            <a:ext cx="6270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600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4049713" y="3165475"/>
            <a:ext cx="6270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500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5453063" y="2876550"/>
            <a:ext cx="8270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1,400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6716713" y="2419350"/>
            <a:ext cx="8270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2,075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8012113" y="2190750"/>
            <a:ext cx="8270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2,110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685800" y="3714750"/>
            <a:ext cx="331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 flipV="1">
            <a:off x="5029200" y="376555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 flipV="1">
            <a:off x="990600" y="3765550"/>
            <a:ext cx="0" cy="40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577850" y="4171950"/>
            <a:ext cx="827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1,000</a:t>
            </a: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4616450" y="4941888"/>
            <a:ext cx="827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4,000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990600" y="2190750"/>
            <a:ext cx="1285875" cy="40005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 b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Project A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5021263" y="2190750"/>
            <a:ext cx="1295400" cy="40005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 b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Project B</a:t>
            </a: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1524000" y="4953000"/>
            <a:ext cx="2311400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 (10%)</a:t>
            </a:r>
            <a:r>
              <a:rPr kumimoji="0" lang="en-US" altLang="ko-KR" sz="2000" baseline="-250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A</a:t>
            </a:r>
            <a:r>
              <a:rPr kumimoji="0" lang="ko-KR" altLang="en-US" sz="20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283</a:t>
            </a:r>
          </a:p>
        </p:txBody>
      </p:sp>
      <p:sp>
        <p:nvSpPr>
          <p:cNvPr id="13338" name="Text Box 29"/>
          <p:cNvSpPr txBox="1">
            <a:spLocks noChangeArrowheads="1"/>
          </p:cNvSpPr>
          <p:nvPr/>
        </p:nvSpPr>
        <p:spPr bwMode="auto">
          <a:xfrm>
            <a:off x="7239000" y="1733550"/>
            <a:ext cx="1371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5000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 천원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1267311" y="152400"/>
            <a:ext cx="6596679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경우 1: 프로젝트 수명과 분석기간이 동일할 때</a:t>
            </a:r>
          </a:p>
        </p:txBody>
      </p:sp>
      <p:sp>
        <p:nvSpPr>
          <p:cNvPr id="13340" name="Text Box 18"/>
          <p:cNvSpPr txBox="1">
            <a:spLocks noChangeArrowheads="1"/>
          </p:cNvSpPr>
          <p:nvPr/>
        </p:nvSpPr>
        <p:spPr bwMode="auto">
          <a:xfrm>
            <a:off x="4648200" y="3714750"/>
            <a:ext cx="331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13341" name="Text Box 18"/>
          <p:cNvSpPr txBox="1">
            <a:spLocks noChangeArrowheads="1"/>
          </p:cNvSpPr>
          <p:nvPr/>
        </p:nvSpPr>
        <p:spPr bwMode="auto">
          <a:xfrm>
            <a:off x="5715000" y="3714750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42" name="Text Box 18"/>
          <p:cNvSpPr txBox="1">
            <a:spLocks noChangeArrowheads="1"/>
          </p:cNvSpPr>
          <p:nvPr/>
        </p:nvSpPr>
        <p:spPr bwMode="auto">
          <a:xfrm>
            <a:off x="6858000" y="3714750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43" name="Text Box 18"/>
          <p:cNvSpPr txBox="1">
            <a:spLocks noChangeArrowheads="1"/>
          </p:cNvSpPr>
          <p:nvPr/>
        </p:nvSpPr>
        <p:spPr bwMode="auto">
          <a:xfrm>
            <a:off x="8229600" y="3714750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44" name="Text Box 18"/>
          <p:cNvSpPr txBox="1">
            <a:spLocks noChangeArrowheads="1"/>
          </p:cNvSpPr>
          <p:nvPr/>
        </p:nvSpPr>
        <p:spPr bwMode="auto">
          <a:xfrm>
            <a:off x="1905000" y="3714750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45" name="Text Box 18"/>
          <p:cNvSpPr txBox="1">
            <a:spLocks noChangeArrowheads="1"/>
          </p:cNvSpPr>
          <p:nvPr/>
        </p:nvSpPr>
        <p:spPr bwMode="auto">
          <a:xfrm>
            <a:off x="3048000" y="3714750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46" name="Text Box 18"/>
          <p:cNvSpPr txBox="1">
            <a:spLocks noChangeArrowheads="1"/>
          </p:cNvSpPr>
          <p:nvPr/>
        </p:nvSpPr>
        <p:spPr bwMode="auto">
          <a:xfrm>
            <a:off x="4191000" y="3714750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47" name="직사각형 2"/>
          <p:cNvSpPr>
            <a:spLocks noChangeArrowheads="1"/>
          </p:cNvSpPr>
          <p:nvPr/>
        </p:nvSpPr>
        <p:spPr bwMode="auto">
          <a:xfrm>
            <a:off x="5849938" y="4953000"/>
            <a:ext cx="2320925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 (10%)</a:t>
            </a:r>
            <a:r>
              <a:rPr kumimoji="0" lang="en-US" altLang="ko-KR" sz="2000" baseline="-25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B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579</a:t>
            </a:r>
          </a:p>
        </p:txBody>
      </p:sp>
      <p:sp>
        <p:nvSpPr>
          <p:cNvPr id="13348" name="Text Box 23"/>
          <p:cNvSpPr txBox="1">
            <a:spLocks noChangeArrowheads="1"/>
          </p:cNvSpPr>
          <p:nvPr/>
        </p:nvSpPr>
        <p:spPr bwMode="auto">
          <a:xfrm>
            <a:off x="6088063" y="5486400"/>
            <a:ext cx="2029723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Project B </a:t>
            </a:r>
            <a:r>
              <a:rPr kumimoji="0" lang="ko-KR" altLang="en-US" sz="20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선택</a:t>
            </a:r>
            <a:r>
              <a:rPr kumimoji="0" lang="en-US" altLang="ko-KR" sz="20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?</a:t>
            </a:r>
          </a:p>
        </p:txBody>
      </p:sp>
      <p:sp>
        <p:nvSpPr>
          <p:cNvPr id="13349" name="Text Box 23"/>
          <p:cNvSpPr txBox="1">
            <a:spLocks noChangeArrowheads="1"/>
          </p:cNvSpPr>
          <p:nvPr/>
        </p:nvSpPr>
        <p:spPr bwMode="auto">
          <a:xfrm>
            <a:off x="3048000" y="1638300"/>
            <a:ext cx="16335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 = 10%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  <p:sp>
        <p:nvSpPr>
          <p:cNvPr id="38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198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428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Oval 40"/>
          <p:cNvSpPr>
            <a:spLocks noChangeArrowheads="1"/>
          </p:cNvSpPr>
          <p:nvPr/>
        </p:nvSpPr>
        <p:spPr bwMode="auto">
          <a:xfrm>
            <a:off x="5132387" y="1828800"/>
            <a:ext cx="3760093" cy="39624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14340" name="Oval 39"/>
          <p:cNvSpPr>
            <a:spLocks noChangeArrowheads="1"/>
          </p:cNvSpPr>
          <p:nvPr/>
        </p:nvSpPr>
        <p:spPr bwMode="auto">
          <a:xfrm>
            <a:off x="539552" y="1397160"/>
            <a:ext cx="2965648" cy="233664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14341" name="Line 2"/>
          <p:cNvSpPr>
            <a:spLocks noChangeShapeType="1"/>
          </p:cNvSpPr>
          <p:nvPr/>
        </p:nvSpPr>
        <p:spPr bwMode="auto">
          <a:xfrm>
            <a:off x="1133475" y="2605088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4342" name="Line 3"/>
          <p:cNvSpPr>
            <a:spLocks noChangeShapeType="1"/>
          </p:cNvSpPr>
          <p:nvPr/>
        </p:nvSpPr>
        <p:spPr bwMode="auto">
          <a:xfrm>
            <a:off x="5943600" y="39624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>
            <a:off x="2362200" y="45720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4344" name="Line 5"/>
          <p:cNvSpPr>
            <a:spLocks noChangeShapeType="1"/>
          </p:cNvSpPr>
          <p:nvPr/>
        </p:nvSpPr>
        <p:spPr bwMode="auto">
          <a:xfrm>
            <a:off x="1133475" y="26050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4345" name="Line 6"/>
          <p:cNvSpPr>
            <a:spLocks noChangeShapeType="1"/>
          </p:cNvSpPr>
          <p:nvPr/>
        </p:nvSpPr>
        <p:spPr bwMode="auto">
          <a:xfrm flipV="1">
            <a:off x="3038475" y="23002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4346" name="Line 7"/>
          <p:cNvSpPr>
            <a:spLocks noChangeShapeType="1"/>
          </p:cNvSpPr>
          <p:nvPr/>
        </p:nvSpPr>
        <p:spPr bwMode="auto">
          <a:xfrm flipV="1">
            <a:off x="1666875" y="22240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4347" name="Line 8"/>
          <p:cNvSpPr>
            <a:spLocks noChangeShapeType="1"/>
          </p:cNvSpPr>
          <p:nvPr/>
        </p:nvSpPr>
        <p:spPr bwMode="auto">
          <a:xfrm flipV="1">
            <a:off x="2352675" y="199548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4348" name="Text Box 9"/>
          <p:cNvSpPr txBox="1">
            <a:spLocks noChangeArrowheads="1"/>
          </p:cNvSpPr>
          <p:nvPr/>
        </p:nvSpPr>
        <p:spPr bwMode="auto">
          <a:xfrm>
            <a:off x="968375" y="3059113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1,000</a:t>
            </a:r>
          </a:p>
        </p:txBody>
      </p:sp>
      <p:sp>
        <p:nvSpPr>
          <p:cNvPr id="14349" name="Text Box 10"/>
          <p:cNvSpPr txBox="1">
            <a:spLocks noChangeArrowheads="1"/>
          </p:cNvSpPr>
          <p:nvPr/>
        </p:nvSpPr>
        <p:spPr bwMode="auto">
          <a:xfrm>
            <a:off x="1420813" y="1919288"/>
            <a:ext cx="4937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450</a:t>
            </a:r>
          </a:p>
        </p:txBody>
      </p:sp>
      <p:sp>
        <p:nvSpPr>
          <p:cNvPr id="14350" name="Text Box 11"/>
          <p:cNvSpPr txBox="1">
            <a:spLocks noChangeArrowheads="1"/>
          </p:cNvSpPr>
          <p:nvPr/>
        </p:nvSpPr>
        <p:spPr bwMode="auto">
          <a:xfrm>
            <a:off x="2106613" y="1690688"/>
            <a:ext cx="4937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600</a:t>
            </a:r>
          </a:p>
        </p:txBody>
      </p:sp>
      <p:sp>
        <p:nvSpPr>
          <p:cNvPr id="14351" name="Text Box 12"/>
          <p:cNvSpPr txBox="1">
            <a:spLocks noChangeArrowheads="1"/>
          </p:cNvSpPr>
          <p:nvPr/>
        </p:nvSpPr>
        <p:spPr bwMode="auto">
          <a:xfrm>
            <a:off x="2792413" y="2071688"/>
            <a:ext cx="4937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500</a:t>
            </a:r>
          </a:p>
        </p:txBody>
      </p:sp>
      <p:sp>
        <p:nvSpPr>
          <p:cNvPr id="14352" name="Text Box 13"/>
          <p:cNvSpPr txBox="1">
            <a:spLocks noChangeArrowheads="1"/>
          </p:cNvSpPr>
          <p:nvPr/>
        </p:nvSpPr>
        <p:spPr bwMode="auto">
          <a:xfrm>
            <a:off x="1676400" y="2681288"/>
            <a:ext cx="962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4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Project A</a:t>
            </a:r>
          </a:p>
        </p:txBody>
      </p:sp>
      <p:sp>
        <p:nvSpPr>
          <p:cNvPr id="14353" name="Line 14"/>
          <p:cNvSpPr>
            <a:spLocks noChangeShapeType="1"/>
          </p:cNvSpPr>
          <p:nvPr/>
        </p:nvSpPr>
        <p:spPr bwMode="auto">
          <a:xfrm>
            <a:off x="2362200" y="4572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4354" name="Line 15"/>
          <p:cNvSpPr>
            <a:spLocks noChangeShapeType="1"/>
          </p:cNvSpPr>
          <p:nvPr/>
        </p:nvSpPr>
        <p:spPr bwMode="auto">
          <a:xfrm flipV="1">
            <a:off x="4343400" y="426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4355" name="Line 16"/>
          <p:cNvSpPr>
            <a:spLocks noChangeShapeType="1"/>
          </p:cNvSpPr>
          <p:nvPr/>
        </p:nvSpPr>
        <p:spPr bwMode="auto">
          <a:xfrm flipV="1">
            <a:off x="3048000" y="4191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4356" name="Line 17"/>
          <p:cNvSpPr>
            <a:spLocks noChangeShapeType="1"/>
          </p:cNvSpPr>
          <p:nvPr/>
        </p:nvSpPr>
        <p:spPr bwMode="auto">
          <a:xfrm flipV="1">
            <a:off x="3657600" y="3886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4357" name="Text Box 18"/>
          <p:cNvSpPr txBox="1">
            <a:spLocks noChangeArrowheads="1"/>
          </p:cNvSpPr>
          <p:nvPr/>
        </p:nvSpPr>
        <p:spPr bwMode="auto">
          <a:xfrm>
            <a:off x="2036763" y="5043488"/>
            <a:ext cx="6334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1,000</a:t>
            </a:r>
          </a:p>
        </p:txBody>
      </p:sp>
      <p:sp>
        <p:nvSpPr>
          <p:cNvPr id="14358" name="Text Box 19"/>
          <p:cNvSpPr txBox="1">
            <a:spLocks noChangeArrowheads="1"/>
          </p:cNvSpPr>
          <p:nvPr/>
        </p:nvSpPr>
        <p:spPr bwMode="auto">
          <a:xfrm>
            <a:off x="3402013" y="3671888"/>
            <a:ext cx="4937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600</a:t>
            </a:r>
          </a:p>
        </p:txBody>
      </p:sp>
      <p:sp>
        <p:nvSpPr>
          <p:cNvPr id="14359" name="Text Box 20"/>
          <p:cNvSpPr txBox="1">
            <a:spLocks noChangeArrowheads="1"/>
          </p:cNvSpPr>
          <p:nvPr/>
        </p:nvSpPr>
        <p:spPr bwMode="auto">
          <a:xfrm>
            <a:off x="4087813" y="3976688"/>
            <a:ext cx="4937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500</a:t>
            </a:r>
          </a:p>
        </p:txBody>
      </p:sp>
      <p:sp>
        <p:nvSpPr>
          <p:cNvPr id="14360" name="Text Box 21"/>
          <p:cNvSpPr txBox="1">
            <a:spLocks noChangeArrowheads="1"/>
          </p:cNvSpPr>
          <p:nvPr/>
        </p:nvSpPr>
        <p:spPr bwMode="auto">
          <a:xfrm>
            <a:off x="2792413" y="3900488"/>
            <a:ext cx="4937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450</a:t>
            </a:r>
          </a:p>
        </p:txBody>
      </p:sp>
      <p:sp>
        <p:nvSpPr>
          <p:cNvPr id="14361" name="Oval 22"/>
          <p:cNvSpPr>
            <a:spLocks noChangeArrowheads="1"/>
          </p:cNvSpPr>
          <p:nvPr/>
        </p:nvSpPr>
        <p:spPr bwMode="auto">
          <a:xfrm>
            <a:off x="2057400" y="5410200"/>
            <a:ext cx="685800" cy="1295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endParaRPr kumimoji="0" lang="ko-KR" altLang="en-US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3,000</a:t>
            </a:r>
          </a:p>
        </p:txBody>
      </p:sp>
      <p:sp>
        <p:nvSpPr>
          <p:cNvPr id="14362" name="Oval 23"/>
          <p:cNvSpPr>
            <a:spLocks noChangeArrowheads="1"/>
          </p:cNvSpPr>
          <p:nvPr/>
        </p:nvSpPr>
        <p:spPr bwMode="auto">
          <a:xfrm>
            <a:off x="3733800" y="2590800"/>
            <a:ext cx="1143000" cy="1295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3,993</a:t>
            </a:r>
            <a:endParaRPr kumimoji="0" lang="en-US" altLang="ko-KR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=3,000*1,1</a:t>
            </a:r>
            <a:r>
              <a:rPr kumimoji="0" lang="en-US" altLang="ko-KR" sz="1400" baseline="30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400" baseline="30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363" name="Line 24"/>
          <p:cNvSpPr>
            <a:spLocks noChangeShapeType="1"/>
          </p:cNvSpPr>
          <p:nvPr/>
        </p:nvSpPr>
        <p:spPr bwMode="auto">
          <a:xfrm>
            <a:off x="2362200" y="5486400"/>
            <a:ext cx="0" cy="5667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4364" name="Line 25"/>
          <p:cNvSpPr>
            <a:spLocks noChangeShapeType="1"/>
          </p:cNvSpPr>
          <p:nvPr/>
        </p:nvSpPr>
        <p:spPr bwMode="auto">
          <a:xfrm flipV="1">
            <a:off x="4343400" y="3429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4365" name="Line 26"/>
          <p:cNvSpPr>
            <a:spLocks noChangeShapeType="1"/>
          </p:cNvSpPr>
          <p:nvPr/>
        </p:nvSpPr>
        <p:spPr bwMode="auto">
          <a:xfrm>
            <a:off x="5943600" y="3962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4366" name="Line 27"/>
          <p:cNvSpPr>
            <a:spLocks noChangeShapeType="1"/>
          </p:cNvSpPr>
          <p:nvPr/>
        </p:nvSpPr>
        <p:spPr bwMode="auto">
          <a:xfrm flipV="1">
            <a:off x="7924800" y="2514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4367" name="Line 28"/>
          <p:cNvSpPr>
            <a:spLocks noChangeShapeType="1"/>
          </p:cNvSpPr>
          <p:nvPr/>
        </p:nvSpPr>
        <p:spPr bwMode="auto">
          <a:xfrm flipV="1">
            <a:off x="7239000" y="3124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4368" name="Line 29"/>
          <p:cNvSpPr>
            <a:spLocks noChangeShapeType="1"/>
          </p:cNvSpPr>
          <p:nvPr/>
        </p:nvSpPr>
        <p:spPr bwMode="auto">
          <a:xfrm flipV="1">
            <a:off x="6553200" y="3505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4369" name="Text Box 30"/>
          <p:cNvSpPr txBox="1">
            <a:spLocks noChangeArrowheads="1"/>
          </p:cNvSpPr>
          <p:nvPr/>
        </p:nvSpPr>
        <p:spPr bwMode="auto">
          <a:xfrm>
            <a:off x="5627688" y="4953000"/>
            <a:ext cx="6334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4,000</a:t>
            </a:r>
          </a:p>
        </p:txBody>
      </p:sp>
      <p:sp>
        <p:nvSpPr>
          <p:cNvPr id="14370" name="Text Box 31"/>
          <p:cNvSpPr txBox="1">
            <a:spLocks noChangeArrowheads="1"/>
          </p:cNvSpPr>
          <p:nvPr/>
        </p:nvSpPr>
        <p:spPr bwMode="auto">
          <a:xfrm>
            <a:off x="6237288" y="3276600"/>
            <a:ext cx="6334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1,400</a:t>
            </a:r>
          </a:p>
        </p:txBody>
      </p:sp>
      <p:sp>
        <p:nvSpPr>
          <p:cNvPr id="14371" name="Text Box 32"/>
          <p:cNvSpPr txBox="1">
            <a:spLocks noChangeArrowheads="1"/>
          </p:cNvSpPr>
          <p:nvPr/>
        </p:nvSpPr>
        <p:spPr bwMode="auto">
          <a:xfrm>
            <a:off x="6923088" y="2895600"/>
            <a:ext cx="6334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2,075</a:t>
            </a:r>
          </a:p>
        </p:txBody>
      </p:sp>
      <p:sp>
        <p:nvSpPr>
          <p:cNvPr id="14372" name="Text Box 33"/>
          <p:cNvSpPr txBox="1">
            <a:spLocks noChangeArrowheads="1"/>
          </p:cNvSpPr>
          <p:nvPr/>
        </p:nvSpPr>
        <p:spPr bwMode="auto">
          <a:xfrm>
            <a:off x="7608888" y="2209800"/>
            <a:ext cx="6334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2,110</a:t>
            </a:r>
          </a:p>
        </p:txBody>
      </p:sp>
      <p:sp>
        <p:nvSpPr>
          <p:cNvPr id="14373" name="Text Box 34"/>
          <p:cNvSpPr txBox="1">
            <a:spLocks noChangeArrowheads="1"/>
          </p:cNvSpPr>
          <p:nvPr/>
        </p:nvSpPr>
        <p:spPr bwMode="auto">
          <a:xfrm>
            <a:off x="6875463" y="4433888"/>
            <a:ext cx="969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4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Project B</a:t>
            </a:r>
          </a:p>
        </p:txBody>
      </p:sp>
      <p:sp>
        <p:nvSpPr>
          <p:cNvPr id="14374" name="Text Box 35"/>
          <p:cNvSpPr txBox="1">
            <a:spLocks noChangeArrowheads="1"/>
          </p:cNvSpPr>
          <p:nvPr/>
        </p:nvSpPr>
        <p:spPr bwMode="auto">
          <a:xfrm>
            <a:off x="2895600" y="4662488"/>
            <a:ext cx="9620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수정</a:t>
            </a: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4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Project A</a:t>
            </a:r>
          </a:p>
        </p:txBody>
      </p:sp>
      <p:sp>
        <p:nvSpPr>
          <p:cNvPr id="14375" name="Text Box 36"/>
          <p:cNvSpPr txBox="1">
            <a:spLocks noChangeArrowheads="1"/>
          </p:cNvSpPr>
          <p:nvPr/>
        </p:nvSpPr>
        <p:spPr bwMode="auto">
          <a:xfrm>
            <a:off x="1676400" y="685800"/>
            <a:ext cx="57896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미사용 </a:t>
            </a:r>
            <a:r>
              <a:rPr kumimoji="0" lang="ko-KR" altLang="en-US" sz="2000" dirty="0" err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투자자본은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로 투자된다고 가정한다.</a:t>
            </a:r>
          </a:p>
        </p:txBody>
      </p:sp>
      <p:sp>
        <p:nvSpPr>
          <p:cNvPr id="14376" name="Text Box 37"/>
          <p:cNvSpPr txBox="1">
            <a:spLocks noChangeArrowheads="1"/>
          </p:cNvSpPr>
          <p:nvPr/>
        </p:nvSpPr>
        <p:spPr bwMode="auto">
          <a:xfrm>
            <a:off x="381000" y="3810000"/>
            <a:ext cx="2025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NPW(10%)</a:t>
            </a:r>
            <a:r>
              <a:rPr kumimoji="0" lang="en-US" altLang="ko-KR" sz="1800" baseline="-25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</a:t>
            </a: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283</a:t>
            </a:r>
          </a:p>
        </p:txBody>
      </p:sp>
      <p:sp>
        <p:nvSpPr>
          <p:cNvPr id="14377" name="Text Box 38"/>
          <p:cNvSpPr txBox="1">
            <a:spLocks noChangeArrowheads="1"/>
          </p:cNvSpPr>
          <p:nvPr/>
        </p:nvSpPr>
        <p:spPr bwMode="auto">
          <a:xfrm>
            <a:off x="6248400" y="5837238"/>
            <a:ext cx="203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NPW(10%)</a:t>
            </a:r>
            <a:r>
              <a:rPr kumimoji="0" lang="en-US" altLang="ko-KR" sz="1800" baseline="-25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B</a:t>
            </a: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579</a:t>
            </a:r>
          </a:p>
        </p:txBody>
      </p:sp>
      <p:sp>
        <p:nvSpPr>
          <p:cNvPr id="14378" name="Text Box 41"/>
          <p:cNvSpPr txBox="1">
            <a:spLocks noChangeArrowheads="1"/>
          </p:cNvSpPr>
          <p:nvPr/>
        </p:nvSpPr>
        <p:spPr bwMode="auto">
          <a:xfrm>
            <a:off x="365125" y="5410200"/>
            <a:ext cx="164147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 미사용 투자자본은</a:t>
            </a:r>
            <a:endParaRPr kumimoji="0" lang="en-US" altLang="ko-KR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투자풀에</a:t>
            </a: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포함되어</a:t>
            </a:r>
          </a:p>
          <a:p>
            <a:pPr eaLnBrk="0" latinLnBrk="0" hangingPunct="0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MARR(10%)</a:t>
            </a:r>
            <a:r>
              <a: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의 수익을 얻게 된다.</a:t>
            </a:r>
            <a:endParaRPr kumimoji="0" lang="en-US" altLang="ko-KR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379" name="Line 42"/>
          <p:cNvSpPr>
            <a:spLocks noChangeShapeType="1"/>
          </p:cNvSpPr>
          <p:nvPr/>
        </p:nvSpPr>
        <p:spPr bwMode="auto">
          <a:xfrm>
            <a:off x="1447800" y="6019800"/>
            <a:ext cx="533400" cy="228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4380" name="Text Box 43"/>
          <p:cNvSpPr txBox="1">
            <a:spLocks noChangeArrowheads="1"/>
          </p:cNvSpPr>
          <p:nvPr/>
        </p:nvSpPr>
        <p:spPr bwMode="auto">
          <a:xfrm>
            <a:off x="7315200" y="1371600"/>
            <a:ext cx="1371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5000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 천원</a:t>
            </a:r>
          </a:p>
        </p:txBody>
      </p:sp>
      <p:sp>
        <p:nvSpPr>
          <p:cNvPr id="42029" name="Text Box 45"/>
          <p:cNvSpPr txBox="1">
            <a:spLocks noChangeArrowheads="1"/>
          </p:cNvSpPr>
          <p:nvPr/>
        </p:nvSpPr>
        <p:spPr bwMode="auto">
          <a:xfrm>
            <a:off x="1267311" y="152400"/>
            <a:ext cx="6596679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경우 1: 프로젝트 수명과 분석기간이 동일할 때</a:t>
            </a:r>
          </a:p>
        </p:txBody>
      </p: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2971800" y="5867400"/>
            <a:ext cx="2332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NPW(10%)</a:t>
            </a:r>
            <a:r>
              <a:rPr kumimoji="0" lang="ko-KR" altLang="en-US" sz="1800" baseline="-25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수정</a:t>
            </a:r>
            <a:r>
              <a:rPr kumimoji="0" lang="en-US" altLang="ko-KR" sz="1800" baseline="-25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</a:t>
            </a: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283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19</a:t>
            </a:fld>
            <a:endParaRPr lang="en-US" altLang="ko-KR" dirty="0"/>
          </a:p>
        </p:txBody>
      </p:sp>
      <p:sp>
        <p:nvSpPr>
          <p:cNvPr id="47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198</a:t>
            </a:r>
          </a:p>
        </p:txBody>
      </p:sp>
      <p:sp>
        <p:nvSpPr>
          <p:cNvPr id="2" name="아래쪽 화살표 1"/>
          <p:cNvSpPr/>
          <p:nvPr/>
        </p:nvSpPr>
        <p:spPr bwMode="auto">
          <a:xfrm rot="19099370">
            <a:off x="2856923" y="3193928"/>
            <a:ext cx="388243" cy="533400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9" name="Text Box 23"/>
          <p:cNvSpPr txBox="1">
            <a:spLocks noChangeArrowheads="1"/>
          </p:cNvSpPr>
          <p:nvPr/>
        </p:nvSpPr>
        <p:spPr bwMode="auto">
          <a:xfrm>
            <a:off x="3713938" y="6337270"/>
            <a:ext cx="3916457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</a:t>
            </a:r>
            <a:r>
              <a:rPr kumimoji="0" lang="en-US" altLang="ko-KR" sz="2000" b="1" baseline="-25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</a:t>
            </a:r>
            <a:r>
              <a:rPr kumimoji="0" lang="en-US" altLang="ko-KR" sz="20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&lt; NPW</a:t>
            </a:r>
            <a:r>
              <a:rPr kumimoji="0" lang="en-US" altLang="ko-KR" sz="2000" b="1" baseline="-25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B</a:t>
            </a:r>
            <a:r>
              <a:rPr kumimoji="0" lang="en-US" altLang="ko-KR" sz="20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kumimoji="0" lang="en-US" altLang="ko-KR" sz="20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Project B </a:t>
            </a:r>
            <a:r>
              <a:rPr kumimoji="0" lang="ko-KR" altLang="en-US" sz="20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선택</a:t>
            </a:r>
            <a:endParaRPr kumimoji="0" lang="en-US" altLang="ko-KR" sz="2000" b="1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309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2438400" y="152400"/>
            <a:ext cx="4186238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프로젝트 경제성 분석 방법론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11188" y="1676400"/>
            <a:ext cx="7993062" cy="28623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자본회수기간법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자본회수기간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&lt; N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미래가치법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미래등가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&gt; 0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현재가치법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현재등가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&gt; 0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연간등가법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연등가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&gt; 0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수익률법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수익률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(%) &gt; MARR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민간 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비용비율법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비용비율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&gt; 1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  <a:sym typeface="Wingdings" panose="05000000000000000000" pitchFamily="2" charset="2"/>
            </a:endParaRPr>
          </a:p>
          <a:p>
            <a:pPr marL="452438" lvl="0" indent="-452438" eaLnBrk="0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	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공공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편익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비용비율법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편익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비용비율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&gt; 1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739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1497013" y="1245393"/>
            <a:ext cx="61880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2588" indent="-3825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 typeface="Wingdings" pitchFamily="2" charset="2"/>
              <a:buChar char="q"/>
            </a:pP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경제성 분석기간 말의 </a:t>
            </a:r>
            <a:r>
              <a:rPr kumimoji="0" lang="ko-KR" altLang="en-US" sz="2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잔존가치 (</a:t>
            </a:r>
            <a:r>
              <a:rPr kumimoji="0" lang="en-US" altLang="ko-KR" sz="2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Salvage Value</a:t>
            </a:r>
            <a:r>
              <a:rPr kumimoji="0" lang="en-US" altLang="ko-KR" sz="2400" dirty="0">
                <a:solidFill>
                  <a:srgbClr val="CC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를 추정한다.</a:t>
            </a:r>
            <a:endParaRPr kumimoji="0" lang="en-US" altLang="ko-KR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  <a:buFont typeface="Wingdings" pitchFamily="2" charset="2"/>
              <a:buChar char="q"/>
            </a:pPr>
            <a:endParaRPr kumimoji="0" lang="en-US" altLang="ko-KR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  <a:buFont typeface="Wingdings" pitchFamily="2" charset="2"/>
              <a:buChar char="q"/>
            </a:pPr>
            <a:r>
              <a:rPr kumimoji="0" lang="ko-KR" altLang="en-US" sz="24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분석기간에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대해 상호 배타적 프로젝트의 </a:t>
            </a:r>
            <a:r>
              <a:rPr kumimoji="0" lang="ko-KR" altLang="en-US" sz="24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순현재가치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NPW)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를 구한다.</a:t>
            </a:r>
            <a:endParaRPr kumimoji="0" lang="en-US" altLang="ko-KR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446213" y="152400"/>
            <a:ext cx="62388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경우 2: 프로젝트 수명이 분석기간보다 길 때</a:t>
            </a:r>
          </a:p>
        </p:txBody>
      </p:sp>
      <p:sp>
        <p:nvSpPr>
          <p:cNvPr id="15365" name="직사각형 4"/>
          <p:cNvSpPr>
            <a:spLocks noChangeArrowheads="1"/>
          </p:cNvSpPr>
          <p:nvPr/>
        </p:nvSpPr>
        <p:spPr bwMode="auto">
          <a:xfrm>
            <a:off x="1066800" y="3810000"/>
            <a:ext cx="262443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</a:pPr>
            <a:r>
              <a:rPr kumimoji="0" lang="ko-KR" altLang="en-US" sz="2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아파트 건설</a:t>
            </a:r>
            <a:endParaRPr kumimoji="0" lang="en-US" altLang="ko-KR" sz="24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건설기간 </a:t>
            </a:r>
            <a:r>
              <a:rPr kumimoji="0" lang="en-US" altLang="ko-KR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경제성 분석기간</a:t>
            </a:r>
            <a:endParaRPr kumimoji="0" lang="ko-KR" altLang="en-US" sz="2400" dirty="0">
              <a:solidFill>
                <a:srgbClr val="0000FF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15366" name="직사각형 5"/>
          <p:cNvSpPr>
            <a:spLocks noChangeArrowheads="1"/>
          </p:cNvSpPr>
          <p:nvPr/>
        </p:nvSpPr>
        <p:spPr bwMode="auto">
          <a:xfrm>
            <a:off x="3886200" y="3810000"/>
            <a:ext cx="39322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</a:pP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타워크레인</a:t>
            </a: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r>
              <a:rPr kumimoji="0" lang="en-US" altLang="ko-KR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Model A : </a:t>
            </a: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기계수명 </a:t>
            </a:r>
            <a:r>
              <a:rPr kumimoji="0" lang="en-US" altLang="ko-KR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= 3</a:t>
            </a: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r>
              <a:rPr kumimoji="0" lang="en-US" altLang="ko-KR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Model B : </a:t>
            </a: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기계수명 </a:t>
            </a:r>
            <a:r>
              <a:rPr kumimoji="0" lang="en-US" altLang="ko-KR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= 6</a:t>
            </a: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</a:t>
            </a:r>
            <a:r>
              <a:rPr kumimoji="0" lang="en-US" altLang="ko-KR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수명</a:t>
            </a: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20</a:t>
            </a:fld>
            <a:endParaRPr lang="en-US" altLang="ko-KR" dirty="0"/>
          </a:p>
        </p:txBody>
      </p:sp>
      <p:sp>
        <p:nvSpPr>
          <p:cNvPr id="8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200</a:t>
            </a:r>
          </a:p>
        </p:txBody>
      </p:sp>
    </p:spTree>
    <p:extLst>
      <p:ext uri="{BB962C8B-B14F-4D97-AF65-F5344CB8AC3E}">
        <p14:creationId xmlns:p14="http://schemas.microsoft.com/office/powerpoint/2010/main" val="779422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fig7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838200"/>
            <a:ext cx="6781800" cy="4572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38200" y="5410200"/>
            <a:ext cx="2836863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NPW(15%)</a:t>
            </a:r>
            <a:r>
              <a:rPr kumimoji="0" lang="en-US" altLang="ko-KR" sz="2000" b="1" baseline="-25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</a:t>
            </a:r>
            <a:r>
              <a:rPr kumimoji="0" lang="en-US" altLang="ko-KR" sz="20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-362,004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410200" y="5410200"/>
            <a:ext cx="2846388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NPW(15%)</a:t>
            </a:r>
            <a:r>
              <a:rPr kumimoji="0" lang="en-US" altLang="ko-KR" sz="2000" b="1" baseline="-25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B</a:t>
            </a:r>
            <a:r>
              <a:rPr kumimoji="0" lang="en-US" altLang="ko-KR" sz="2000" b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-364,121</a:t>
            </a:r>
          </a:p>
        </p:txBody>
      </p:sp>
      <p:sp>
        <p:nvSpPr>
          <p:cNvPr id="49187" name="Text Box 35"/>
          <p:cNvSpPr txBox="1">
            <a:spLocks noChangeArrowheads="1"/>
          </p:cNvSpPr>
          <p:nvPr/>
        </p:nvSpPr>
        <p:spPr bwMode="auto">
          <a:xfrm>
            <a:off x="1236663" y="173038"/>
            <a:ext cx="66579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5.6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HY헤드라인M" pitchFamily="18" charset="-127"/>
              </a:rPr>
              <a:t>-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프로젝트 수명이 분석기간보다 길 때</a:t>
            </a: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5746750" y="3003550"/>
            <a:ext cx="890588" cy="3079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400" b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잔존가치</a:t>
            </a:r>
            <a:endParaRPr kumimoji="0" lang="en-US" altLang="ko-KR" sz="1400" b="1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392" name="Text Box 4"/>
          <p:cNvSpPr txBox="1">
            <a:spLocks noChangeArrowheads="1"/>
          </p:cNvSpPr>
          <p:nvPr/>
        </p:nvSpPr>
        <p:spPr bwMode="auto">
          <a:xfrm>
            <a:off x="1085850" y="762000"/>
            <a:ext cx="2038350" cy="5238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400" b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잔존가치</a:t>
            </a:r>
            <a:r>
              <a:rPr kumimoji="0" lang="en-US" altLang="ko-KR" sz="1400" b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400" b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미포함</a:t>
            </a:r>
            <a:endParaRPr kumimoji="0" lang="en-US" altLang="ko-KR" sz="1400" b="1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NPW(15%)</a:t>
            </a:r>
            <a:r>
              <a:rPr kumimoji="0" lang="en-US" altLang="ko-KR" sz="1400" b="1" baseline="-250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A</a:t>
            </a:r>
            <a:r>
              <a:rPr kumimoji="0" lang="en-US" altLang="ko-KR" sz="1400" b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-430,057</a:t>
            </a:r>
          </a:p>
        </p:txBody>
      </p:sp>
      <p:sp>
        <p:nvSpPr>
          <p:cNvPr id="16393" name="Text Box 5"/>
          <p:cNvSpPr txBox="1">
            <a:spLocks noChangeArrowheads="1"/>
          </p:cNvSpPr>
          <p:nvPr/>
        </p:nvSpPr>
        <p:spPr bwMode="auto">
          <a:xfrm>
            <a:off x="4495800" y="762000"/>
            <a:ext cx="2043113" cy="5238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400" b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잔존가치</a:t>
            </a:r>
            <a:r>
              <a:rPr kumimoji="0" lang="en-US" altLang="ko-KR" sz="1400" b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400" b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미포함</a:t>
            </a:r>
            <a:endParaRPr kumimoji="0" lang="en-US" altLang="ko-KR" sz="1400" b="1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NPW(15%)</a:t>
            </a:r>
            <a:r>
              <a:rPr kumimoji="0" lang="en-US" altLang="ko-KR" sz="1400" b="1" baseline="-250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B</a:t>
            </a:r>
            <a:r>
              <a:rPr kumimoji="0" lang="en-US" altLang="ko-KR" sz="1400" b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-553,157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21</a:t>
            </a:fld>
            <a:endParaRPr lang="en-US" altLang="ko-KR" dirty="0"/>
          </a:p>
        </p:txBody>
      </p:sp>
      <p:sp>
        <p:nvSpPr>
          <p:cNvPr id="10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201</a:t>
            </a:r>
          </a:p>
        </p:txBody>
      </p:sp>
    </p:spTree>
    <p:extLst>
      <p:ext uri="{BB962C8B-B14F-4D97-AF65-F5344CB8AC3E}">
        <p14:creationId xmlns:p14="http://schemas.microsoft.com/office/powerpoint/2010/main" val="38235586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1763688" y="1124744"/>
            <a:ext cx="6317704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82588" indent="-3825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 typeface="Wingdings" pitchFamily="2" charset="2"/>
              <a:buChar char="q"/>
            </a:pP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경제성 </a:t>
            </a:r>
            <a:r>
              <a:rPr kumimoji="0" lang="ko-KR" altLang="en-US" sz="24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분석기간에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맞출 수 있는 </a:t>
            </a:r>
            <a:r>
              <a:rPr kumimoji="0" lang="ko-KR" altLang="en-US" sz="2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대체프로젝트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를 생각한다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eaLnBrk="0" latinLnBrk="0" hangingPunct="0">
              <a:spcBef>
                <a:spcPct val="0"/>
              </a:spcBef>
              <a:buFont typeface="Wingdings" pitchFamily="2" charset="2"/>
              <a:buChar char="q"/>
            </a:pPr>
            <a:endParaRPr kumimoji="0" lang="en-US" altLang="ko-KR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  <a:buFont typeface="Wingdings" pitchFamily="2" charset="2"/>
              <a:buChar char="q"/>
            </a:pPr>
            <a:r>
              <a:rPr kumimoji="0" lang="ko-KR" altLang="en-US" sz="24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분석기간에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대해 상호 배타적 프로젝트의 </a:t>
            </a:r>
            <a:r>
              <a:rPr kumimoji="0" lang="ko-KR" altLang="en-US" sz="24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순현재가치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NPW)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를 구한다.</a:t>
            </a:r>
            <a:endParaRPr kumimoji="0" lang="en-US" altLang="ko-KR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293813" y="152400"/>
            <a:ext cx="65436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경우 3: 프로젝트 수명이 분석기간보다 짧을 때</a:t>
            </a:r>
          </a:p>
        </p:txBody>
      </p:sp>
      <p:sp>
        <p:nvSpPr>
          <p:cNvPr id="17413" name="직사각형 4"/>
          <p:cNvSpPr>
            <a:spLocks noChangeArrowheads="1"/>
          </p:cNvSpPr>
          <p:nvPr/>
        </p:nvSpPr>
        <p:spPr bwMode="auto">
          <a:xfrm>
            <a:off x="1066800" y="3810000"/>
            <a:ext cx="262443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</a:pPr>
            <a:r>
              <a:rPr kumimoji="0" lang="ko-KR" altLang="en-US" sz="2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교량 건설</a:t>
            </a:r>
            <a:endParaRPr kumimoji="0" lang="en-US" altLang="ko-KR" sz="24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건설기간 </a:t>
            </a:r>
            <a:r>
              <a:rPr kumimoji="0" lang="en-US" altLang="ko-KR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경제성 분석기간</a:t>
            </a:r>
            <a:endParaRPr kumimoji="0" lang="ko-KR" altLang="en-US" sz="2400" dirty="0">
              <a:solidFill>
                <a:srgbClr val="0000FF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17414" name="직사각형 5"/>
          <p:cNvSpPr>
            <a:spLocks noChangeArrowheads="1"/>
          </p:cNvSpPr>
          <p:nvPr/>
        </p:nvSpPr>
        <p:spPr bwMode="auto">
          <a:xfrm>
            <a:off x="3886200" y="3810000"/>
            <a:ext cx="39322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</a:pP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타워크레인</a:t>
            </a: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r>
              <a:rPr kumimoji="0" lang="en-US" altLang="ko-KR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Model A : </a:t>
            </a:r>
            <a:r>
              <a:rPr kumimoji="0" lang="ko-KR" altLang="en-US" sz="24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기계수명</a:t>
            </a: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= 3</a:t>
            </a: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r>
              <a:rPr kumimoji="0" lang="en-US" altLang="ko-KR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Model B : </a:t>
            </a:r>
            <a:r>
              <a:rPr kumimoji="0" lang="ko-KR" altLang="en-US" sz="24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기계수명</a:t>
            </a: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= 4</a:t>
            </a: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</a:pP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</a:t>
            </a:r>
            <a:r>
              <a:rPr kumimoji="0" lang="en-US" altLang="ko-KR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수명</a:t>
            </a:r>
            <a:endParaRPr kumimoji="0" lang="en-US" altLang="ko-KR" sz="2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22</a:t>
            </a:fld>
            <a:endParaRPr lang="en-US" altLang="ko-KR" dirty="0"/>
          </a:p>
        </p:txBody>
      </p:sp>
      <p:sp>
        <p:nvSpPr>
          <p:cNvPr id="8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202</a:t>
            </a:r>
          </a:p>
        </p:txBody>
      </p:sp>
    </p:spTree>
    <p:extLst>
      <p:ext uri="{BB962C8B-B14F-4D97-AF65-F5344CB8AC3E}">
        <p14:creationId xmlns:p14="http://schemas.microsoft.com/office/powerpoint/2010/main" val="24575922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fig7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066800"/>
            <a:ext cx="5486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208588" y="1762125"/>
            <a:ext cx="3241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4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NPW(15%)</a:t>
            </a:r>
            <a:r>
              <a:rPr kumimoji="0" lang="en-US" altLang="ko-KR" sz="2400" baseline="-25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</a:t>
            </a:r>
            <a:r>
              <a:rPr kumimoji="0" lang="en-US" altLang="ko-KR" sz="24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-34,359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284788" y="4395788"/>
            <a:ext cx="32496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4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NPW(15%)</a:t>
            </a:r>
            <a:r>
              <a:rPr kumimoji="0" lang="en-US" altLang="ko-KR" sz="2400" baseline="-25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B</a:t>
            </a:r>
            <a:r>
              <a:rPr kumimoji="0" lang="en-US" altLang="ko-KR" sz="24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-31,031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1084263" y="173038"/>
            <a:ext cx="69627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5.7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HY헤드라인M" pitchFamily="18" charset="-127"/>
              </a:rPr>
              <a:t>-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프로젝트 수명이 분석기간보다 짧을 때</a:t>
            </a:r>
          </a:p>
        </p:txBody>
      </p:sp>
      <p:sp>
        <p:nvSpPr>
          <p:cNvPr id="18439" name="Oval 22"/>
          <p:cNvSpPr>
            <a:spLocks noChangeArrowheads="1"/>
          </p:cNvSpPr>
          <p:nvPr/>
        </p:nvSpPr>
        <p:spPr bwMode="auto">
          <a:xfrm>
            <a:off x="3800475" y="1495425"/>
            <a:ext cx="990600" cy="1524000"/>
          </a:xfrm>
          <a:prstGeom prst="ellipse">
            <a:avLst/>
          </a:prstGeom>
          <a:solidFill>
            <a:srgbClr val="CC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3994150" y="1341438"/>
            <a:ext cx="210987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4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대체프로젝트 </a:t>
            </a:r>
            <a:r>
              <a:rPr kumimoji="0" lang="en-US" altLang="ko-KR" sz="14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1400" b="1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장비임대</a:t>
            </a:r>
            <a:r>
              <a:rPr kumimoji="0" lang="en-US" altLang="ko-KR" sz="14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18441" name="Text Box 5"/>
          <p:cNvSpPr txBox="1">
            <a:spLocks noChangeArrowheads="1"/>
          </p:cNvSpPr>
          <p:nvPr/>
        </p:nvSpPr>
        <p:spPr bwMode="auto">
          <a:xfrm>
            <a:off x="4791075" y="3657600"/>
            <a:ext cx="210987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4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대체프로젝트 </a:t>
            </a:r>
            <a:r>
              <a:rPr kumimoji="0" lang="en-US" altLang="ko-KR" sz="14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1400" b="1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장비임대</a:t>
            </a:r>
            <a:r>
              <a:rPr kumimoji="0" lang="en-US" altLang="ko-KR" sz="14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3" name="직사각형 2"/>
          <p:cNvSpPr/>
          <p:nvPr/>
        </p:nvSpPr>
        <p:spPr bwMode="auto">
          <a:xfrm>
            <a:off x="4614863" y="3965575"/>
            <a:ext cx="334962" cy="301625"/>
          </a:xfrm>
          <a:prstGeom prst="rect">
            <a:avLst/>
          </a:prstGeom>
          <a:solidFill>
            <a:srgbClr val="CC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empus Sans ITC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itchFamily="82" charset="0"/>
              </a:defRPr>
            </a:lvl9pPr>
          </a:lstStyle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18443" name="직사각형 13"/>
          <p:cNvSpPr>
            <a:spLocks noChangeArrowheads="1"/>
          </p:cNvSpPr>
          <p:nvPr/>
        </p:nvSpPr>
        <p:spPr bwMode="auto">
          <a:xfrm>
            <a:off x="4949825" y="3965575"/>
            <a:ext cx="334963" cy="301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23</a:t>
            </a:fld>
            <a:endParaRPr lang="en-US" altLang="ko-KR" dirty="0"/>
          </a:p>
        </p:txBody>
      </p:sp>
      <p:sp>
        <p:nvSpPr>
          <p:cNvPr id="12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203</a:t>
            </a:r>
          </a:p>
        </p:txBody>
      </p:sp>
    </p:spTree>
    <p:extLst>
      <p:ext uri="{BB962C8B-B14F-4D97-AF65-F5344CB8AC3E}">
        <p14:creationId xmlns:p14="http://schemas.microsoft.com/office/powerpoint/2010/main" val="559808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69" name="Text Box 25"/>
          <p:cNvSpPr txBox="1">
            <a:spLocks noChangeArrowheads="1"/>
          </p:cNvSpPr>
          <p:nvPr/>
        </p:nvSpPr>
        <p:spPr bwMode="auto">
          <a:xfrm>
            <a:off x="2128838" y="196850"/>
            <a:ext cx="4878387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경제성분석방법론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HY헤드라인M" pitchFamily="18" charset="-127"/>
              </a:rPr>
              <a:t>–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굴림" pitchFamily="50" charset="-127"/>
                <a:sym typeface="Wingdings"/>
              </a:rPr>
              <a:t></a:t>
            </a:r>
            <a:r>
              <a:rPr lang="ko-KR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굴림" pitchFamily="50" charset="-127"/>
                <a:sym typeface="Wingdings" pitchFamily="2" charset="2"/>
              </a:rPr>
              <a:t> </a:t>
            </a:r>
            <a:r>
              <a:rPr lang="ko-KR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현재가치법</a:t>
            </a:r>
            <a:endParaRPr lang="ko-KR" alt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904949" y="1140594"/>
            <a:ext cx="7483475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4163" indent="-2841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kumimoji="0" lang="ko-KR" altLang="en-US" sz="20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개념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 시점에서 현금의 유입이 현금의 유출보다 큰가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?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kumimoji="0" lang="ko-KR" altLang="en-US" sz="20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판정기준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순현재가치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Net Present Worth; NPW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&gt; 0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 있음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9" name="Picture 4" descr="Payback Perio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191000"/>
            <a:ext cx="19050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sp>
        <p:nvSpPr>
          <p:cNvPr id="6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182</a:t>
            </a:r>
          </a:p>
        </p:txBody>
      </p:sp>
    </p:spTree>
    <p:extLst>
      <p:ext uri="{BB962C8B-B14F-4D97-AF65-F5344CB8AC3E}">
        <p14:creationId xmlns:p14="http://schemas.microsoft.com/office/powerpoint/2010/main" val="234443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69" name="Text Box 25"/>
          <p:cNvSpPr txBox="1">
            <a:spLocks noChangeArrowheads="1"/>
          </p:cNvSpPr>
          <p:nvPr/>
        </p:nvSpPr>
        <p:spPr bwMode="auto">
          <a:xfrm>
            <a:off x="2128838" y="196850"/>
            <a:ext cx="4878387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경제성분석방법론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HY헤드라인M" pitchFamily="18" charset="-127"/>
              </a:rPr>
              <a:t>–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굴림" pitchFamily="50" charset="-127"/>
                <a:sym typeface="Wingdings"/>
              </a:rPr>
              <a:t></a:t>
            </a:r>
            <a:r>
              <a:rPr lang="ko-KR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  <a:ea typeface="굴림" pitchFamily="50" charset="-127"/>
                <a:sym typeface="Wingdings" pitchFamily="2" charset="2"/>
              </a:rPr>
              <a:t> </a:t>
            </a:r>
            <a:r>
              <a:rPr lang="ko-KR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현재가치법</a:t>
            </a:r>
            <a:endParaRPr lang="ko-KR" alt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838200" y="839034"/>
            <a:ext cx="748347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4163" indent="-2841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1" indent="0" algn="ctr" eaLnBrk="0" latinLnBrk="0" hangingPunct="0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순현재가치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Net Present Worth; NPW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0" lvl="1" indent="0" algn="ctr" eaLnBrk="0" latinLnBrk="0" hangingPunct="0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현금유입의 현재가치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현금유출의 현재가치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9" name="Oval 2"/>
          <p:cNvSpPr>
            <a:spLocks noChangeArrowheads="1"/>
          </p:cNvSpPr>
          <p:nvPr/>
        </p:nvSpPr>
        <p:spPr bwMode="auto">
          <a:xfrm>
            <a:off x="2884363" y="1988840"/>
            <a:ext cx="2743200" cy="21336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30" name="Oval 3"/>
          <p:cNvSpPr>
            <a:spLocks noChangeArrowheads="1"/>
          </p:cNvSpPr>
          <p:nvPr/>
        </p:nvSpPr>
        <p:spPr bwMode="auto">
          <a:xfrm>
            <a:off x="1131763" y="2598440"/>
            <a:ext cx="1676400" cy="1371600"/>
          </a:xfrm>
          <a:prstGeom prst="ellipse">
            <a:avLst/>
          </a:prstGeom>
          <a:solidFill>
            <a:srgbClr val="FF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31" name="Line 5"/>
          <p:cNvSpPr>
            <a:spLocks noChangeShapeType="1"/>
          </p:cNvSpPr>
          <p:nvPr/>
        </p:nvSpPr>
        <p:spPr bwMode="auto">
          <a:xfrm flipV="1">
            <a:off x="4484563" y="214124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grpSp>
        <p:nvGrpSpPr>
          <p:cNvPr id="32" name="Group 6"/>
          <p:cNvGrpSpPr>
            <a:grpSpLocks/>
          </p:cNvGrpSpPr>
          <p:nvPr/>
        </p:nvGrpSpPr>
        <p:grpSpPr bwMode="auto">
          <a:xfrm>
            <a:off x="1512763" y="2369840"/>
            <a:ext cx="3733800" cy="1447800"/>
            <a:chOff x="1968" y="2016"/>
            <a:chExt cx="2352" cy="912"/>
          </a:xfrm>
        </p:grpSpPr>
        <p:sp>
          <p:nvSpPr>
            <p:cNvPr id="33" name="Line 7"/>
            <p:cNvSpPr>
              <a:spLocks noChangeShapeType="1"/>
            </p:cNvSpPr>
            <p:nvPr/>
          </p:nvSpPr>
          <p:spPr bwMode="auto">
            <a:xfrm>
              <a:off x="1968" y="24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34" name="Line 8"/>
            <p:cNvSpPr>
              <a:spLocks noChangeShapeType="1"/>
            </p:cNvSpPr>
            <p:nvPr/>
          </p:nvSpPr>
          <p:spPr bwMode="auto">
            <a:xfrm flipV="1">
              <a:off x="4320" y="211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35" name="Line 9"/>
            <p:cNvSpPr>
              <a:spLocks noChangeShapeType="1"/>
            </p:cNvSpPr>
            <p:nvPr/>
          </p:nvSpPr>
          <p:spPr bwMode="auto">
            <a:xfrm flipV="1">
              <a:off x="3408" y="2016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36" name="Line 10"/>
            <p:cNvSpPr>
              <a:spLocks noChangeShapeType="1"/>
            </p:cNvSpPr>
            <p:nvPr/>
          </p:nvSpPr>
          <p:spPr bwMode="auto">
            <a:xfrm flipV="1">
              <a:off x="2976" y="211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37" name="Line 11"/>
            <p:cNvSpPr>
              <a:spLocks noChangeShapeType="1"/>
            </p:cNvSpPr>
            <p:nvPr/>
          </p:nvSpPr>
          <p:spPr bwMode="auto">
            <a:xfrm flipV="1">
              <a:off x="2496" y="247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  <p:sp>
          <p:nvSpPr>
            <p:cNvPr id="38" name="Line 12"/>
            <p:cNvSpPr>
              <a:spLocks noChangeShapeType="1"/>
            </p:cNvSpPr>
            <p:nvPr/>
          </p:nvSpPr>
          <p:spPr bwMode="auto">
            <a:xfrm flipV="1">
              <a:off x="1968" y="2448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latinLnBrk="0" hangingPunct="0"/>
              <a:endParaRPr kumimoji="0" lang="ko-KR" altLang="en-US" sz="2400" dirty="0">
                <a:solidFill>
                  <a:srgbClr val="000000"/>
                </a:solidFill>
                <a:effectLst/>
                <a:latin typeface="Tempus Sans ITC" pitchFamily="82" charset="0"/>
                <a:ea typeface="맑은 고딕" panose="020B0503020000020004" pitchFamily="50" charset="-127"/>
              </a:endParaRPr>
            </a:p>
          </p:txBody>
        </p:sp>
      </p:grpSp>
      <p:sp>
        <p:nvSpPr>
          <p:cNvPr id="39" name="Text Box 13"/>
          <p:cNvSpPr txBox="1">
            <a:spLocks noChangeArrowheads="1"/>
          </p:cNvSpPr>
          <p:nvPr/>
        </p:nvSpPr>
        <p:spPr bwMode="auto">
          <a:xfrm>
            <a:off x="2928813" y="3096915"/>
            <a:ext cx="247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400">
                <a:solidFill>
                  <a:srgbClr val="000000"/>
                </a:solidFill>
                <a:effectLst/>
                <a:ea typeface="굴림" pitchFamily="50" charset="-127"/>
              </a:rPr>
              <a:t>2       3	      4        5</a:t>
            </a:r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1344488" y="2639715"/>
            <a:ext cx="1174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400">
                <a:solidFill>
                  <a:srgbClr val="000000"/>
                </a:solidFill>
                <a:effectLst/>
                <a:ea typeface="굴림" pitchFamily="50" charset="-127"/>
              </a:rPr>
              <a:t>0         1</a:t>
            </a: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5475163" y="2326978"/>
            <a:ext cx="1874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현금유입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ko-KR" altLang="en-US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2" name="Text Box 16"/>
          <p:cNvSpPr txBox="1">
            <a:spLocks noChangeArrowheads="1"/>
          </p:cNvSpPr>
          <p:nvPr/>
        </p:nvSpPr>
        <p:spPr bwMode="auto">
          <a:xfrm>
            <a:off x="141163" y="3698578"/>
            <a:ext cx="12112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현금유출</a:t>
            </a:r>
            <a:endParaRPr kumimoji="0" lang="en-US" altLang="ko-KR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ko-KR" altLang="en-US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3" name="Line 17"/>
          <p:cNvSpPr>
            <a:spLocks noChangeShapeType="1"/>
          </p:cNvSpPr>
          <p:nvPr/>
        </p:nvSpPr>
        <p:spPr bwMode="auto">
          <a:xfrm flipV="1">
            <a:off x="2503363" y="4277072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44" name="Line 18"/>
          <p:cNvSpPr>
            <a:spLocks noChangeShapeType="1"/>
          </p:cNvSpPr>
          <p:nvPr/>
        </p:nvSpPr>
        <p:spPr bwMode="auto">
          <a:xfrm>
            <a:off x="2503363" y="5039072"/>
            <a:ext cx="0" cy="838200"/>
          </a:xfrm>
          <a:prstGeom prst="line">
            <a:avLst/>
          </a:prstGeom>
          <a:noFill/>
          <a:ln w="57150">
            <a:solidFill>
              <a:srgbClr val="FF33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45" name="Line 19"/>
          <p:cNvSpPr>
            <a:spLocks noChangeShapeType="1"/>
          </p:cNvSpPr>
          <p:nvPr/>
        </p:nvSpPr>
        <p:spPr bwMode="auto">
          <a:xfrm>
            <a:off x="2503363" y="503907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46" name="Text Box 20"/>
          <p:cNvSpPr txBox="1">
            <a:spLocks noChangeArrowheads="1"/>
          </p:cNvSpPr>
          <p:nvPr/>
        </p:nvSpPr>
        <p:spPr bwMode="auto">
          <a:xfrm>
            <a:off x="2182688" y="4578053"/>
            <a:ext cx="331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47" name="Text Box 21"/>
          <p:cNvSpPr txBox="1">
            <a:spLocks noChangeArrowheads="1"/>
          </p:cNvSpPr>
          <p:nvPr/>
        </p:nvSpPr>
        <p:spPr bwMode="auto">
          <a:xfrm>
            <a:off x="2563688" y="4577110"/>
            <a:ext cx="15504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PW(MARR)</a:t>
            </a:r>
            <a:r>
              <a:rPr kumimoji="0" lang="ko-KR" altLang="en-US" sz="1800" baseline="-25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유입</a:t>
            </a:r>
            <a:endParaRPr kumimoji="0" lang="ko-KR" altLang="en-US" sz="2000" baseline="-25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8" name="Text Box 22"/>
          <p:cNvSpPr txBox="1">
            <a:spLocks noChangeArrowheads="1"/>
          </p:cNvSpPr>
          <p:nvPr/>
        </p:nvSpPr>
        <p:spPr bwMode="auto">
          <a:xfrm>
            <a:off x="2557338" y="5107335"/>
            <a:ext cx="1550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PW(MARR)</a:t>
            </a:r>
            <a:r>
              <a:rPr kumimoji="0" lang="ko-KR" altLang="en-US" sz="1800" baseline="-25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유출</a:t>
            </a:r>
            <a:endParaRPr kumimoji="0" lang="en-US" altLang="ko-KR" sz="1800" baseline="-25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9" name="Text Box 23"/>
          <p:cNvSpPr txBox="1">
            <a:spLocks noChangeArrowheads="1"/>
          </p:cNvSpPr>
          <p:nvPr/>
        </p:nvSpPr>
        <p:spPr bwMode="auto">
          <a:xfrm>
            <a:off x="6375288" y="3967728"/>
            <a:ext cx="26210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PW</a:t>
            </a:r>
            <a:r>
              <a:rPr kumimoji="0" lang="ko-KR" altLang="en-US" sz="1800" baseline="-25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유입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- PW</a:t>
            </a:r>
            <a:r>
              <a:rPr kumimoji="0" lang="ko-KR" altLang="en-US" sz="1800" baseline="-25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유출</a:t>
            </a:r>
            <a:endParaRPr kumimoji="0" lang="en-US" altLang="ko-KR" sz="1800" baseline="-25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18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grpSp>
        <p:nvGrpSpPr>
          <p:cNvPr id="50" name="Group 24"/>
          <p:cNvGrpSpPr>
            <a:grpSpLocks/>
          </p:cNvGrpSpPr>
          <p:nvPr/>
        </p:nvGrpSpPr>
        <p:grpSpPr bwMode="auto">
          <a:xfrm>
            <a:off x="6237163" y="4449465"/>
            <a:ext cx="2578100" cy="1219200"/>
            <a:chOff x="4080" y="3408"/>
            <a:chExt cx="864" cy="624"/>
          </a:xfrm>
        </p:grpSpPr>
        <p:sp>
          <p:nvSpPr>
            <p:cNvPr id="51" name="Oval 25"/>
            <p:cNvSpPr>
              <a:spLocks noChangeArrowheads="1"/>
            </p:cNvSpPr>
            <p:nvPr/>
          </p:nvSpPr>
          <p:spPr bwMode="auto">
            <a:xfrm>
              <a:off x="4080" y="3408"/>
              <a:ext cx="864" cy="624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latinLnBrk="0" hangingPunct="0">
                <a:spcBef>
                  <a:spcPct val="0"/>
                </a:spcBef>
                <a:buFontTx/>
                <a:buNone/>
              </a:pPr>
              <a:endParaRPr kumimoji="0" lang="ko-KR" altLang="en-US" sz="2400">
                <a:solidFill>
                  <a:srgbClr val="000000"/>
                </a:solidFill>
                <a:effectLst/>
                <a:latin typeface="Tempus Sans ITC" pitchFamily="82" charset="0"/>
                <a:ea typeface="굴림" pitchFamily="50" charset="-127"/>
              </a:endParaRPr>
            </a:p>
          </p:txBody>
        </p:sp>
        <p:grpSp>
          <p:nvGrpSpPr>
            <p:cNvPr id="52" name="Group 26"/>
            <p:cNvGrpSpPr>
              <a:grpSpLocks/>
            </p:cNvGrpSpPr>
            <p:nvPr/>
          </p:nvGrpSpPr>
          <p:grpSpPr bwMode="auto">
            <a:xfrm>
              <a:off x="4221" y="3552"/>
              <a:ext cx="574" cy="336"/>
              <a:chOff x="4413" y="3408"/>
              <a:chExt cx="574" cy="336"/>
            </a:xfrm>
          </p:grpSpPr>
          <p:sp>
            <p:nvSpPr>
              <p:cNvPr id="54" name="Line 27"/>
              <p:cNvSpPr>
                <a:spLocks noChangeShapeType="1"/>
              </p:cNvSpPr>
              <p:nvPr/>
            </p:nvSpPr>
            <p:spPr bwMode="auto">
              <a:xfrm>
                <a:off x="4413" y="3744"/>
                <a:ext cx="57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latinLnBrk="0" hangingPunct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empus Sans ITC" pitchFamily="82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55" name="Line 28"/>
              <p:cNvSpPr>
                <a:spLocks noChangeShapeType="1"/>
              </p:cNvSpPr>
              <p:nvPr/>
            </p:nvSpPr>
            <p:spPr bwMode="auto">
              <a:xfrm flipV="1">
                <a:off x="4413" y="3408"/>
                <a:ext cx="0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latinLnBrk="0" hangingPunct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empus Sans ITC" pitchFamily="82" charset="0"/>
                  <a:ea typeface="맑은 고딕" panose="020B0503020000020004" pitchFamily="50" charset="-127"/>
                </a:endParaRPr>
              </a:p>
            </p:txBody>
          </p:sp>
        </p:grpSp>
        <p:sp>
          <p:nvSpPr>
            <p:cNvPr id="53" name="Text Box 29"/>
            <p:cNvSpPr txBox="1">
              <a:spLocks noChangeArrowheads="1"/>
            </p:cNvSpPr>
            <p:nvPr/>
          </p:nvSpPr>
          <p:spPr bwMode="auto">
            <a:xfrm>
              <a:off x="4259" y="3603"/>
              <a:ext cx="638" cy="189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latinLnBrk="0" hangingPunct="0">
                <a:spcBef>
                  <a:spcPct val="0"/>
                </a:spcBef>
                <a:buFontTx/>
                <a:buNone/>
              </a:pPr>
              <a:r>
                <a:rPr kumimoji="0" lang="en-US" altLang="ko-KR" sz="18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NPW(MARR) &gt; 0</a:t>
              </a:r>
              <a:endPara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sp>
        <p:nvSpPr>
          <p:cNvPr id="56" name="AutoShape 30"/>
          <p:cNvSpPr>
            <a:spLocks noChangeArrowheads="1"/>
          </p:cNvSpPr>
          <p:nvPr/>
        </p:nvSpPr>
        <p:spPr bwMode="auto">
          <a:xfrm rot="7990393">
            <a:off x="2467520" y="3899152"/>
            <a:ext cx="833140" cy="381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57" name="AutoShape 31"/>
          <p:cNvSpPr>
            <a:spLocks noChangeArrowheads="1"/>
          </p:cNvSpPr>
          <p:nvPr/>
        </p:nvSpPr>
        <p:spPr bwMode="auto">
          <a:xfrm rot="4168224">
            <a:off x="1222233" y="4697539"/>
            <a:ext cx="1678510" cy="36671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58" name="AutoShape 32"/>
          <p:cNvSpPr>
            <a:spLocks noChangeArrowheads="1"/>
          </p:cNvSpPr>
          <p:nvPr/>
        </p:nvSpPr>
        <p:spPr bwMode="auto">
          <a:xfrm rot="416">
            <a:off x="4332163" y="4962910"/>
            <a:ext cx="1752005" cy="36671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59" name="Text Box 23"/>
          <p:cNvSpPr txBox="1">
            <a:spLocks noChangeArrowheads="1"/>
          </p:cNvSpPr>
          <p:nvPr/>
        </p:nvSpPr>
        <p:spPr bwMode="auto">
          <a:xfrm>
            <a:off x="6375288" y="3567678"/>
            <a:ext cx="2621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</a:t>
            </a: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= PW</a:t>
            </a:r>
            <a:r>
              <a:rPr kumimoji="0" lang="ko-KR" altLang="en-US" sz="1800" baseline="-25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- PW</a:t>
            </a:r>
            <a:r>
              <a:rPr kumimoji="0" lang="ko-KR" altLang="en-US" sz="1800" baseline="-25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</a:t>
            </a:r>
            <a:endParaRPr kumimoji="0" lang="ko-KR" altLang="en-US" sz="18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sp>
        <p:nvSpPr>
          <p:cNvPr id="60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184</a:t>
            </a:r>
          </a:p>
        </p:txBody>
      </p:sp>
    </p:spTree>
    <p:extLst>
      <p:ext uri="{BB962C8B-B14F-4D97-AF65-F5344CB8AC3E}">
        <p14:creationId xmlns:p14="http://schemas.microsoft.com/office/powerpoint/2010/main" val="1046139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5"/>
          <p:cNvSpPr>
            <a:spLocks noChangeArrowheads="1"/>
          </p:cNvSpPr>
          <p:nvPr/>
        </p:nvSpPr>
        <p:spPr bwMode="auto">
          <a:xfrm>
            <a:off x="1547664" y="4267200"/>
            <a:ext cx="2490936" cy="1143000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5123" name="Oval 6"/>
          <p:cNvSpPr>
            <a:spLocks noChangeArrowheads="1"/>
          </p:cNvSpPr>
          <p:nvPr/>
        </p:nvSpPr>
        <p:spPr bwMode="auto">
          <a:xfrm>
            <a:off x="2915816" y="2895600"/>
            <a:ext cx="5085184" cy="1600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5124" name="Line 8"/>
          <p:cNvSpPr>
            <a:spLocks noChangeShapeType="1"/>
          </p:cNvSpPr>
          <p:nvPr/>
        </p:nvSpPr>
        <p:spPr bwMode="auto">
          <a:xfrm>
            <a:off x="2743200" y="4191000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5125" name="Line 9"/>
          <p:cNvSpPr>
            <a:spLocks noChangeShapeType="1"/>
          </p:cNvSpPr>
          <p:nvPr/>
        </p:nvSpPr>
        <p:spPr bwMode="auto">
          <a:xfrm>
            <a:off x="2743200" y="4191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5126" name="Line 10"/>
          <p:cNvSpPr>
            <a:spLocks noChangeShapeType="1"/>
          </p:cNvSpPr>
          <p:nvPr/>
        </p:nvSpPr>
        <p:spPr bwMode="auto">
          <a:xfrm flipV="1">
            <a:off x="3886200" y="3810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 flipV="1">
            <a:off x="5181600" y="37338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5128" name="Line 12"/>
          <p:cNvSpPr>
            <a:spLocks noChangeShapeType="1"/>
          </p:cNvSpPr>
          <p:nvPr/>
        </p:nvSpPr>
        <p:spPr bwMode="auto">
          <a:xfrm flipV="1">
            <a:off x="6477000" y="3276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5129" name="Text Box 13"/>
          <p:cNvSpPr txBox="1">
            <a:spLocks noChangeArrowheads="1"/>
          </p:cNvSpPr>
          <p:nvPr/>
        </p:nvSpPr>
        <p:spPr bwMode="auto">
          <a:xfrm>
            <a:off x="2309308" y="5054601"/>
            <a:ext cx="898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75,000</a:t>
            </a:r>
          </a:p>
        </p:txBody>
      </p:sp>
      <p:sp>
        <p:nvSpPr>
          <p:cNvPr id="5130" name="Text Box 14"/>
          <p:cNvSpPr txBox="1">
            <a:spLocks noChangeArrowheads="1"/>
          </p:cNvSpPr>
          <p:nvPr/>
        </p:nvSpPr>
        <p:spPr bwMode="auto">
          <a:xfrm>
            <a:off x="3336925" y="3451225"/>
            <a:ext cx="898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24,400</a:t>
            </a:r>
          </a:p>
        </p:txBody>
      </p:sp>
      <p:sp>
        <p:nvSpPr>
          <p:cNvPr id="5131" name="Text Box 15"/>
          <p:cNvSpPr txBox="1">
            <a:spLocks noChangeArrowheads="1"/>
          </p:cNvSpPr>
          <p:nvPr/>
        </p:nvSpPr>
        <p:spPr bwMode="auto">
          <a:xfrm>
            <a:off x="4724400" y="3360738"/>
            <a:ext cx="898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27,340</a:t>
            </a:r>
          </a:p>
        </p:txBody>
      </p:sp>
      <p:sp>
        <p:nvSpPr>
          <p:cNvPr id="5132" name="Text Box 16"/>
          <p:cNvSpPr txBox="1">
            <a:spLocks noChangeArrowheads="1"/>
          </p:cNvSpPr>
          <p:nvPr/>
        </p:nvSpPr>
        <p:spPr bwMode="auto">
          <a:xfrm>
            <a:off x="6553200" y="3132138"/>
            <a:ext cx="898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55,760</a:t>
            </a:r>
          </a:p>
        </p:txBody>
      </p:sp>
      <p:sp>
        <p:nvSpPr>
          <p:cNvPr id="5133" name="Text Box 17"/>
          <p:cNvSpPr txBox="1">
            <a:spLocks noChangeArrowheads="1"/>
          </p:cNvSpPr>
          <p:nvPr/>
        </p:nvSpPr>
        <p:spPr bwMode="auto">
          <a:xfrm>
            <a:off x="2498725" y="3935413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5134" name="Text Box 18"/>
          <p:cNvSpPr txBox="1">
            <a:spLocks noChangeArrowheads="1"/>
          </p:cNvSpPr>
          <p:nvPr/>
        </p:nvSpPr>
        <p:spPr bwMode="auto">
          <a:xfrm>
            <a:off x="3717925" y="4164013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5135" name="Text Box 19"/>
          <p:cNvSpPr txBox="1">
            <a:spLocks noChangeArrowheads="1"/>
          </p:cNvSpPr>
          <p:nvPr/>
        </p:nvSpPr>
        <p:spPr bwMode="auto">
          <a:xfrm>
            <a:off x="5013325" y="4164013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5136" name="Text Box 20"/>
          <p:cNvSpPr txBox="1">
            <a:spLocks noChangeArrowheads="1"/>
          </p:cNvSpPr>
          <p:nvPr/>
        </p:nvSpPr>
        <p:spPr bwMode="auto">
          <a:xfrm>
            <a:off x="6334125" y="4154488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5137" name="Text Box 21"/>
          <p:cNvSpPr txBox="1">
            <a:spLocks noChangeArrowheads="1"/>
          </p:cNvSpPr>
          <p:nvPr/>
        </p:nvSpPr>
        <p:spPr bwMode="auto">
          <a:xfrm>
            <a:off x="1558421" y="4564063"/>
            <a:ext cx="1200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 dirty="0" err="1">
                <a:solidFill>
                  <a:srgbClr val="00CC99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현금유출</a:t>
            </a:r>
            <a:endParaRPr kumimoji="0" lang="ko-KR" altLang="en-US" sz="2000" dirty="0">
              <a:solidFill>
                <a:srgbClr val="00CC99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38" name="Text Box 22"/>
          <p:cNvSpPr txBox="1">
            <a:spLocks noChangeArrowheads="1"/>
          </p:cNvSpPr>
          <p:nvPr/>
        </p:nvSpPr>
        <p:spPr bwMode="auto">
          <a:xfrm>
            <a:off x="4800600" y="2930525"/>
            <a:ext cx="1200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CC99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현금유입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1826747" y="152400"/>
            <a:ext cx="5480988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5.3)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공작기계 회사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현재가치법</a:t>
            </a:r>
            <a:endParaRPr lang="ko-KR" altLang="en-US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5140" name="Picture 24" descr="milling-mach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92200"/>
            <a:ext cx="1914525" cy="226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1" name="Text Box 13"/>
          <p:cNvSpPr txBox="1">
            <a:spLocks noChangeArrowheads="1"/>
          </p:cNvSpPr>
          <p:nvPr/>
        </p:nvSpPr>
        <p:spPr bwMode="auto">
          <a:xfrm>
            <a:off x="4572000" y="2362200"/>
            <a:ext cx="1511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 = 15%</a:t>
            </a:r>
            <a:endParaRPr kumimoji="0" lang="ko-KR" altLang="en-US" sz="18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42" name="Text Box 14"/>
          <p:cNvSpPr txBox="1">
            <a:spLocks noChangeArrowheads="1"/>
          </p:cNvSpPr>
          <p:nvPr/>
        </p:nvSpPr>
        <p:spPr bwMode="auto">
          <a:xfrm>
            <a:off x="2498725" y="1182688"/>
            <a:ext cx="63881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75,000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을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투자하여 새 기계를 구입하면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년차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24,400, 2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년차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27,340, 3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년차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55,760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의 비용절감 발생</a:t>
            </a:r>
          </a:p>
        </p:txBody>
      </p:sp>
      <p:sp>
        <p:nvSpPr>
          <p:cNvPr id="5143" name="Text Box 13"/>
          <p:cNvSpPr txBox="1">
            <a:spLocks noChangeArrowheads="1"/>
          </p:cNvSpPr>
          <p:nvPr/>
        </p:nvSpPr>
        <p:spPr bwMode="auto">
          <a:xfrm>
            <a:off x="6781800" y="2362200"/>
            <a:ext cx="1319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sp>
        <p:nvSpPr>
          <p:cNvPr id="25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185</a:t>
            </a:r>
          </a:p>
        </p:txBody>
      </p:sp>
    </p:spTree>
    <p:extLst>
      <p:ext uri="{BB962C8B-B14F-4D97-AF65-F5344CB8AC3E}">
        <p14:creationId xmlns:p14="http://schemas.microsoft.com/office/powerpoint/2010/main" val="900357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2581275" y="4191000"/>
            <a:ext cx="3209925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2576513" y="3200400"/>
            <a:ext cx="1112837" cy="3937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2562225" y="2667000"/>
            <a:ext cx="1138238" cy="4587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graphicFrame>
        <p:nvGraphicFramePr>
          <p:cNvPr id="6150" name="Object 2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485973" y="1654175"/>
          <a:ext cx="8118475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21100" imgH="1397000" progId="Equation.DSMT4">
                  <p:embed/>
                </p:oleObj>
              </mc:Choice>
              <mc:Fallback>
                <p:oleObj name="Equation" r:id="rId2" imgW="3721100" imgH="1397000" progId="Equation.DSMT4">
                  <p:embed/>
                  <p:pic>
                    <p:nvPicPr>
                      <p:cNvPr id="61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73" y="1654175"/>
                        <a:ext cx="8118475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1826746" y="152400"/>
            <a:ext cx="5480988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5.3)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공작기계 회사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현재가치법</a:t>
            </a:r>
            <a:endParaRPr lang="ko-KR" altLang="en-US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sp>
        <p:nvSpPr>
          <p:cNvPr id="8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185</a:t>
            </a:r>
          </a:p>
        </p:txBody>
      </p:sp>
    </p:spTree>
    <p:extLst>
      <p:ext uri="{BB962C8B-B14F-4D97-AF65-F5344CB8AC3E}">
        <p14:creationId xmlns:p14="http://schemas.microsoft.com/office/powerpoint/2010/main" val="1426015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5386352" y="5848350"/>
            <a:ext cx="17764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2) </a:t>
            </a:r>
            <a:r>
              <a:rPr kumimoji="0" lang="ko-KR" altLang="en-US" sz="20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미래가치법</a:t>
            </a:r>
            <a:endParaRPr kumimoji="0" lang="en-US" altLang="ko-KR" sz="20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7543800" y="1142522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latinLnBrk="0" hangingPunct="0">
              <a:spcBef>
                <a:spcPct val="50000"/>
              </a:spcBef>
              <a:buFontTx/>
              <a:buNone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 천원</a:t>
            </a: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3038622" y="152400"/>
            <a:ext cx="3057247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분석방법간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상호관계</a:t>
            </a:r>
          </a:p>
        </p:txBody>
      </p:sp>
      <p:graphicFrame>
        <p:nvGraphicFramePr>
          <p:cNvPr id="6" name="Group 3"/>
          <p:cNvGraphicFramePr>
            <a:graphicFrameLocks noGrp="1"/>
          </p:cNvGraphicFramePr>
          <p:nvPr/>
        </p:nvGraphicFramePr>
        <p:xfrm>
          <a:off x="228600" y="1524000"/>
          <a:ext cx="8686800" cy="2752724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5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기간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현금흐름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자본비용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(15%)*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투자자본 회수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프로젝트 잔액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4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75,000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75,000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4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24,400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75,000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(0.15)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= -1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13,150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61,850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4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27,340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61,850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(0.15) = -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9,278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18,062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43,788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4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55,760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43,788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(0.15) = -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6,568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49,192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5,404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 Box 58"/>
          <p:cNvSpPr txBox="1">
            <a:spLocks noChangeArrowheads="1"/>
          </p:cNvSpPr>
          <p:nvPr/>
        </p:nvSpPr>
        <p:spPr bwMode="auto">
          <a:xfrm>
            <a:off x="5410200" y="5467350"/>
            <a:ext cx="3505200" cy="338554"/>
          </a:xfrm>
          <a:prstGeom prst="rect">
            <a:avLst/>
          </a:prstGeom>
          <a:solidFill>
            <a:srgbClr val="FFFFCC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ko-KR"/>
            </a:defPPr>
            <a:lvl1pPr eaLnBrk="0" latinLnBrk="0" hangingPunct="0">
              <a:buFontTx/>
              <a:buNone/>
              <a:defRPr kumimoji="0" sz="16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9pPr>
          </a:lstStyle>
          <a:p>
            <a:pPr algn="ctr"/>
            <a:r>
              <a:rPr lang="en-US" altLang="ko-KR" dirty="0"/>
              <a:t>NFW(15%) = 5,404</a:t>
            </a:r>
          </a:p>
        </p:txBody>
      </p:sp>
      <p:sp>
        <p:nvSpPr>
          <p:cNvPr id="8" name="타원 18"/>
          <p:cNvSpPr>
            <a:spLocks noChangeArrowheads="1"/>
          </p:cNvSpPr>
          <p:nvPr/>
        </p:nvSpPr>
        <p:spPr bwMode="auto">
          <a:xfrm>
            <a:off x="7848600" y="3810000"/>
            <a:ext cx="1143000" cy="457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cxnSp>
        <p:nvCxnSpPr>
          <p:cNvPr id="9" name="직선 화살표 연결선 19"/>
          <p:cNvCxnSpPr>
            <a:cxnSpLocks noChangeShapeType="1"/>
            <a:stCxn id="8" idx="4"/>
            <a:endCxn id="7" idx="0"/>
          </p:cNvCxnSpPr>
          <p:nvPr/>
        </p:nvCxnSpPr>
        <p:spPr bwMode="auto">
          <a:xfrm flipH="1">
            <a:off x="7162800" y="4267200"/>
            <a:ext cx="1257300" cy="1200150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직사각형 3"/>
          <p:cNvSpPr>
            <a:spLocks noChangeArrowheads="1"/>
          </p:cNvSpPr>
          <p:nvPr/>
        </p:nvSpPr>
        <p:spPr bwMode="auto">
          <a:xfrm>
            <a:off x="1828800" y="4498975"/>
            <a:ext cx="5048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0" latinLnBrk="0" hangingPunct="0">
              <a:buFontTx/>
              <a:buNone/>
            </a:pPr>
            <a:r>
              <a:rPr kumimoji="0" lang="ko-KR" altLang="en-US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-</a:t>
            </a:r>
            <a:r>
              <a:rPr kumimoji="0" lang="en-US" altLang="ko-KR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75,000 + 24,400 -75,000(0.15) = -61,850</a:t>
            </a:r>
            <a:endParaRPr kumimoji="0" lang="ko-KR" altLang="en-US" sz="180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395536" y="5479069"/>
            <a:ext cx="3820277" cy="338554"/>
          </a:xfrm>
          <a:prstGeom prst="rect">
            <a:avLst/>
          </a:prstGeom>
          <a:solidFill>
            <a:srgbClr val="FFFFCC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ko-KR"/>
            </a:defPPr>
            <a:lvl1pPr eaLnBrk="0" latinLnBrk="0" hangingPunct="0">
              <a:buFontTx/>
              <a:buNone/>
              <a:defRPr kumimoji="0" sz="16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9pPr>
          </a:lstStyle>
          <a:p>
            <a:r>
              <a:rPr lang="en-US" altLang="ko-KR" dirty="0"/>
              <a:t>NPW(15%) = 5,404(P/F, 15%, 3) = 3,553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395536" y="5848350"/>
            <a:ext cx="17764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3) </a:t>
            </a:r>
            <a:r>
              <a:rPr kumimoji="0" lang="ko-KR" altLang="en-US" sz="20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현재가치법</a:t>
            </a:r>
            <a:endParaRPr kumimoji="0" lang="en-US" altLang="ko-KR" sz="20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14" name="직선 화살표 연결선 19"/>
          <p:cNvCxnSpPr>
            <a:cxnSpLocks noChangeShapeType="1"/>
            <a:stCxn id="7" idx="1"/>
            <a:endCxn id="12" idx="3"/>
          </p:cNvCxnSpPr>
          <p:nvPr/>
        </p:nvCxnSpPr>
        <p:spPr bwMode="auto">
          <a:xfrm flipH="1">
            <a:off x="4215813" y="5636627"/>
            <a:ext cx="1194387" cy="11719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237675" y="1110742"/>
            <a:ext cx="22894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1) </a:t>
            </a:r>
            <a:r>
              <a:rPr kumimoji="0" lang="ko-KR" altLang="en-US" sz="20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자본회수기간법</a:t>
            </a:r>
            <a:endParaRPr kumimoji="0" lang="en-US" altLang="ko-KR" sz="20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192</a:t>
            </a:r>
          </a:p>
        </p:txBody>
      </p:sp>
    </p:spTree>
    <p:extLst>
      <p:ext uri="{BB962C8B-B14F-4D97-AF65-F5344CB8AC3E}">
        <p14:creationId xmlns:p14="http://schemas.microsoft.com/office/powerpoint/2010/main" val="1832267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Line 4"/>
          <p:cNvSpPr>
            <a:spLocks noChangeShapeType="1"/>
          </p:cNvSpPr>
          <p:nvPr/>
        </p:nvSpPr>
        <p:spPr bwMode="auto">
          <a:xfrm>
            <a:off x="2387699" y="2735263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7172" name="Line 5"/>
          <p:cNvSpPr>
            <a:spLocks noChangeShapeType="1"/>
          </p:cNvSpPr>
          <p:nvPr/>
        </p:nvSpPr>
        <p:spPr bwMode="auto">
          <a:xfrm>
            <a:off x="2387699" y="2735263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 flipV="1">
            <a:off x="3530699" y="2354263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 flipV="1">
            <a:off x="4826099" y="2278063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 flipV="1">
            <a:off x="6121499" y="1820863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2540099" y="3352800"/>
            <a:ext cx="898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75,000</a:t>
            </a:r>
          </a:p>
        </p:txBody>
      </p:sp>
      <p:sp>
        <p:nvSpPr>
          <p:cNvPr id="7177" name="Text Box 10"/>
          <p:cNvSpPr txBox="1">
            <a:spLocks noChangeArrowheads="1"/>
          </p:cNvSpPr>
          <p:nvPr/>
        </p:nvSpPr>
        <p:spPr bwMode="auto">
          <a:xfrm>
            <a:off x="2981424" y="1995488"/>
            <a:ext cx="898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24,400</a:t>
            </a:r>
          </a:p>
        </p:txBody>
      </p:sp>
      <p:sp>
        <p:nvSpPr>
          <p:cNvPr id="7178" name="Text Box 11"/>
          <p:cNvSpPr txBox="1">
            <a:spLocks noChangeArrowheads="1"/>
          </p:cNvSpPr>
          <p:nvPr/>
        </p:nvSpPr>
        <p:spPr bwMode="auto">
          <a:xfrm>
            <a:off x="4368899" y="1905000"/>
            <a:ext cx="898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27,340</a:t>
            </a:r>
          </a:p>
        </p:txBody>
      </p:sp>
      <p:sp>
        <p:nvSpPr>
          <p:cNvPr id="7179" name="Text Box 12"/>
          <p:cNvSpPr txBox="1">
            <a:spLocks noChangeArrowheads="1"/>
          </p:cNvSpPr>
          <p:nvPr/>
        </p:nvSpPr>
        <p:spPr bwMode="auto">
          <a:xfrm>
            <a:off x="6197699" y="1676400"/>
            <a:ext cx="898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55,760</a:t>
            </a:r>
          </a:p>
        </p:txBody>
      </p: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2143224" y="2479675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7181" name="Text Box 14"/>
          <p:cNvSpPr txBox="1">
            <a:spLocks noChangeArrowheads="1"/>
          </p:cNvSpPr>
          <p:nvPr/>
        </p:nvSpPr>
        <p:spPr bwMode="auto">
          <a:xfrm>
            <a:off x="3362424" y="2708275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7182" name="Text Box 15"/>
          <p:cNvSpPr txBox="1">
            <a:spLocks noChangeArrowheads="1"/>
          </p:cNvSpPr>
          <p:nvPr/>
        </p:nvSpPr>
        <p:spPr bwMode="auto">
          <a:xfrm>
            <a:off x="4657824" y="2708275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7183" name="Text Box 16"/>
          <p:cNvSpPr txBox="1">
            <a:spLocks noChangeArrowheads="1"/>
          </p:cNvSpPr>
          <p:nvPr/>
        </p:nvSpPr>
        <p:spPr bwMode="auto">
          <a:xfrm>
            <a:off x="5978624" y="26987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3657600" y="152400"/>
            <a:ext cx="18192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경제적 등가</a:t>
            </a:r>
          </a:p>
        </p:txBody>
      </p:sp>
      <p:sp>
        <p:nvSpPr>
          <p:cNvPr id="7185" name="Rectangle 18"/>
          <p:cNvSpPr>
            <a:spLocks noChangeArrowheads="1"/>
          </p:cNvSpPr>
          <p:nvPr/>
        </p:nvSpPr>
        <p:spPr bwMode="auto">
          <a:xfrm>
            <a:off x="3625850" y="838200"/>
            <a:ext cx="1936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ko-KR" sz="24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 = 15%</a:t>
            </a:r>
          </a:p>
        </p:txBody>
      </p:sp>
      <p:sp>
        <p:nvSpPr>
          <p:cNvPr id="7186" name="Line 19"/>
          <p:cNvSpPr>
            <a:spLocks noChangeShapeType="1"/>
          </p:cNvSpPr>
          <p:nvPr/>
        </p:nvSpPr>
        <p:spPr bwMode="auto">
          <a:xfrm>
            <a:off x="609600" y="5481638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7187" name="Line 20"/>
          <p:cNvSpPr>
            <a:spLocks noChangeShapeType="1"/>
          </p:cNvSpPr>
          <p:nvPr/>
        </p:nvSpPr>
        <p:spPr bwMode="auto">
          <a:xfrm flipV="1">
            <a:off x="609600" y="5105400"/>
            <a:ext cx="0" cy="376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7188" name="Text Box 21"/>
          <p:cNvSpPr txBox="1">
            <a:spLocks noChangeArrowheads="1"/>
          </p:cNvSpPr>
          <p:nvPr/>
        </p:nvSpPr>
        <p:spPr bwMode="auto">
          <a:xfrm>
            <a:off x="457200" y="5443538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7189" name="Text Box 22"/>
          <p:cNvSpPr txBox="1">
            <a:spLocks noChangeArrowheads="1"/>
          </p:cNvSpPr>
          <p:nvPr/>
        </p:nvSpPr>
        <p:spPr bwMode="auto">
          <a:xfrm>
            <a:off x="1584325" y="54546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7190" name="Text Box 23"/>
          <p:cNvSpPr txBox="1">
            <a:spLocks noChangeArrowheads="1"/>
          </p:cNvSpPr>
          <p:nvPr/>
        </p:nvSpPr>
        <p:spPr bwMode="auto">
          <a:xfrm>
            <a:off x="2879725" y="54546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7191" name="Text Box 24"/>
          <p:cNvSpPr txBox="1">
            <a:spLocks noChangeArrowheads="1"/>
          </p:cNvSpPr>
          <p:nvPr/>
        </p:nvSpPr>
        <p:spPr bwMode="auto">
          <a:xfrm>
            <a:off x="4200525" y="5445125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7192" name="Text Box 25"/>
          <p:cNvSpPr txBox="1">
            <a:spLocks noChangeArrowheads="1"/>
          </p:cNvSpPr>
          <p:nvPr/>
        </p:nvSpPr>
        <p:spPr bwMode="auto">
          <a:xfrm>
            <a:off x="219075" y="4624388"/>
            <a:ext cx="7651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3,553</a:t>
            </a:r>
          </a:p>
        </p:txBody>
      </p:sp>
      <p:sp>
        <p:nvSpPr>
          <p:cNvPr id="7193" name="Line 26"/>
          <p:cNvSpPr>
            <a:spLocks noChangeShapeType="1"/>
          </p:cNvSpPr>
          <p:nvPr/>
        </p:nvSpPr>
        <p:spPr bwMode="auto">
          <a:xfrm>
            <a:off x="5097463" y="5481638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7194" name="Line 27"/>
          <p:cNvSpPr>
            <a:spLocks noChangeShapeType="1"/>
          </p:cNvSpPr>
          <p:nvPr/>
        </p:nvSpPr>
        <p:spPr bwMode="auto">
          <a:xfrm flipV="1">
            <a:off x="8836025" y="4953000"/>
            <a:ext cx="0" cy="5286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7195" name="Text Box 28"/>
          <p:cNvSpPr txBox="1">
            <a:spLocks noChangeArrowheads="1"/>
          </p:cNvSpPr>
          <p:nvPr/>
        </p:nvSpPr>
        <p:spPr bwMode="auto">
          <a:xfrm>
            <a:off x="4945063" y="5443538"/>
            <a:ext cx="3032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7196" name="Text Box 29"/>
          <p:cNvSpPr txBox="1">
            <a:spLocks noChangeArrowheads="1"/>
          </p:cNvSpPr>
          <p:nvPr/>
        </p:nvSpPr>
        <p:spPr bwMode="auto">
          <a:xfrm>
            <a:off x="6072188" y="5454650"/>
            <a:ext cx="3032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7197" name="Text Box 30"/>
          <p:cNvSpPr txBox="1">
            <a:spLocks noChangeArrowheads="1"/>
          </p:cNvSpPr>
          <p:nvPr/>
        </p:nvSpPr>
        <p:spPr bwMode="auto">
          <a:xfrm>
            <a:off x="7367588" y="5454650"/>
            <a:ext cx="3032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7198" name="Text Box 31"/>
          <p:cNvSpPr txBox="1">
            <a:spLocks noChangeArrowheads="1"/>
          </p:cNvSpPr>
          <p:nvPr/>
        </p:nvSpPr>
        <p:spPr bwMode="auto">
          <a:xfrm>
            <a:off x="8688388" y="5445125"/>
            <a:ext cx="3032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7199" name="Text Box 32"/>
          <p:cNvSpPr txBox="1">
            <a:spLocks noChangeArrowheads="1"/>
          </p:cNvSpPr>
          <p:nvPr/>
        </p:nvSpPr>
        <p:spPr bwMode="auto">
          <a:xfrm>
            <a:off x="8378825" y="4572000"/>
            <a:ext cx="765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5,404</a:t>
            </a:r>
          </a:p>
        </p:txBody>
      </p:sp>
      <p:sp>
        <p:nvSpPr>
          <p:cNvPr id="7200" name="AutoShape 33"/>
          <p:cNvSpPr>
            <a:spLocks noChangeArrowheads="1"/>
          </p:cNvSpPr>
          <p:nvPr/>
        </p:nvSpPr>
        <p:spPr bwMode="auto">
          <a:xfrm>
            <a:off x="85725" y="4495800"/>
            <a:ext cx="4419600" cy="14954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7201" name="AutoShape 34"/>
          <p:cNvSpPr>
            <a:spLocks noChangeArrowheads="1"/>
          </p:cNvSpPr>
          <p:nvPr/>
        </p:nvSpPr>
        <p:spPr bwMode="auto">
          <a:xfrm>
            <a:off x="4638675" y="4495800"/>
            <a:ext cx="4419600" cy="14954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7202" name="AutoShape 35"/>
          <p:cNvSpPr>
            <a:spLocks noChangeArrowheads="1"/>
          </p:cNvSpPr>
          <p:nvPr/>
        </p:nvSpPr>
        <p:spPr bwMode="auto">
          <a:xfrm>
            <a:off x="2000349" y="1614488"/>
            <a:ext cx="5181600" cy="223361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7203" name="Text Box 36"/>
          <p:cNvSpPr txBox="1">
            <a:spLocks noChangeArrowheads="1"/>
          </p:cNvSpPr>
          <p:nvPr/>
        </p:nvSpPr>
        <p:spPr bwMode="auto">
          <a:xfrm>
            <a:off x="2667000" y="3962400"/>
            <a:ext cx="3703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3,553 (1 + 0.15)</a:t>
            </a:r>
            <a:r>
              <a:rPr kumimoji="0" lang="en-US" altLang="ko-KR" sz="2400" baseline="30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5,404</a:t>
            </a:r>
          </a:p>
        </p:txBody>
      </p:sp>
      <p:sp>
        <p:nvSpPr>
          <p:cNvPr id="7204" name="직사각형 1"/>
          <p:cNvSpPr>
            <a:spLocks noChangeArrowheads="1"/>
          </p:cNvSpPr>
          <p:nvPr/>
        </p:nvSpPr>
        <p:spPr bwMode="auto">
          <a:xfrm>
            <a:off x="85725" y="3849688"/>
            <a:ext cx="13382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순현재가치</a:t>
            </a:r>
            <a:endParaRPr kumimoji="0" lang="en-US" altLang="ko-KR" sz="18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현재등가</a:t>
            </a:r>
          </a:p>
        </p:txBody>
      </p:sp>
      <p:sp>
        <p:nvSpPr>
          <p:cNvPr id="7205" name="직사각형 36"/>
          <p:cNvSpPr>
            <a:spLocks noChangeArrowheads="1"/>
          </p:cNvSpPr>
          <p:nvPr/>
        </p:nvSpPr>
        <p:spPr bwMode="auto">
          <a:xfrm>
            <a:off x="7653338" y="3849688"/>
            <a:ext cx="13382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순미래가치</a:t>
            </a:r>
            <a:endParaRPr kumimoji="0" lang="en-US" altLang="ko-KR" sz="18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r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미래등가</a:t>
            </a:r>
          </a:p>
        </p:txBody>
      </p:sp>
      <p:sp>
        <p:nvSpPr>
          <p:cNvPr id="7206" name="직사각형 37"/>
          <p:cNvSpPr>
            <a:spLocks noChangeArrowheads="1"/>
          </p:cNvSpPr>
          <p:nvPr/>
        </p:nvSpPr>
        <p:spPr bwMode="auto">
          <a:xfrm>
            <a:off x="1979712" y="1238250"/>
            <a:ext cx="1339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현금흐름도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60153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498" name="Group 2"/>
          <p:cNvGraphicFramePr>
            <a:graphicFrameLocks noGrp="1"/>
          </p:cNvGraphicFramePr>
          <p:nvPr/>
        </p:nvGraphicFramePr>
        <p:xfrm>
          <a:off x="1143000" y="1219200"/>
          <a:ext cx="6781800" cy="4754594"/>
        </p:xfrm>
        <a:graphic>
          <a:graphicData uri="http://schemas.openxmlformats.org/drawingml/2006/table">
            <a:tbl>
              <a:tblPr/>
              <a:tblGrid>
                <a:gridCol w="148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MARR (%)</a:t>
                      </a:r>
                      <a:endParaRPr kumimoji="0" lang="en-US" altLang="ko-KR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NPW(MARR)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MARR(%)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NPW(MARR)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32,500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18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-751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27,743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-3,412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23,309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22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-5,924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19,169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-8,296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15,296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26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-10,539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11,670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28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-12,662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8,270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-14,673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5,077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32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-16,580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3,553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34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-18,360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16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2,076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36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-20,110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36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17.45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38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-21,745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3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-23,302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265" name="Text Box 70"/>
          <p:cNvSpPr txBox="1">
            <a:spLocks noChangeArrowheads="1"/>
          </p:cNvSpPr>
          <p:nvPr/>
        </p:nvSpPr>
        <p:spPr bwMode="auto">
          <a:xfrm>
            <a:off x="7010400" y="838200"/>
            <a:ext cx="1371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5000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 천원</a:t>
            </a:r>
          </a:p>
        </p:txBody>
      </p:sp>
      <p:sp>
        <p:nvSpPr>
          <p:cNvPr id="106567" name="Text Box 71"/>
          <p:cNvSpPr txBox="1">
            <a:spLocks noChangeArrowheads="1"/>
          </p:cNvSpPr>
          <p:nvPr/>
        </p:nvSpPr>
        <p:spPr bwMode="auto">
          <a:xfrm>
            <a:off x="2185988" y="152400"/>
            <a:ext cx="4762500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변동에 따른 현재가치 변화</a:t>
            </a:r>
          </a:p>
        </p:txBody>
      </p:sp>
      <p:sp>
        <p:nvSpPr>
          <p:cNvPr id="8267" name="Line 72"/>
          <p:cNvSpPr>
            <a:spLocks noChangeShapeType="1"/>
          </p:cNvSpPr>
          <p:nvPr/>
        </p:nvSpPr>
        <p:spPr bwMode="auto">
          <a:xfrm>
            <a:off x="838200" y="5634038"/>
            <a:ext cx="6762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8268" name="Rectangle 73"/>
          <p:cNvSpPr>
            <a:spLocks noChangeArrowheads="1"/>
          </p:cNvSpPr>
          <p:nvPr/>
        </p:nvSpPr>
        <p:spPr bwMode="auto">
          <a:xfrm>
            <a:off x="47625" y="5405438"/>
            <a:ext cx="800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손익분기</a:t>
            </a:r>
            <a:endParaRPr kumimoji="0" lang="en-US" altLang="ko-KR" sz="12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r"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이자율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  <p:sp>
        <p:nvSpPr>
          <p:cNvPr id="8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186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038225" y="694892"/>
            <a:ext cx="40770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809625" indent="-3524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180975" indent="-180975" eaLnBrk="0" latinLnBrk="0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kumimoji="0" lang="en-US" altLang="ko-KR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 3" pitchFamily="18" charset="2"/>
              </a:rPr>
              <a:t>MARR </a:t>
            </a: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 3" pitchFamily="18" charset="2"/>
              </a:rPr>
              <a:t> </a:t>
            </a:r>
            <a:r>
              <a:rPr kumimoji="0" lang="en-US" altLang="ko-KR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</a:t>
            </a: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미래의</a:t>
            </a:r>
            <a:r>
              <a:rPr kumimoji="0" lang="en-US" altLang="ko-KR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수익을 작게 평가 </a:t>
            </a:r>
            <a:r>
              <a:rPr kumimoji="0" lang="en-US" altLang="ko-KR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</a:t>
            </a: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경제성</a:t>
            </a:r>
            <a:r>
              <a:rPr kumimoji="0" lang="en-US" altLang="ko-KR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 3" pitchFamily="18" charset="2"/>
              </a:rPr>
              <a:t></a:t>
            </a:r>
            <a:endParaRPr kumimoji="0" lang="en-US" altLang="ko-KR" sz="12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  <a:sym typeface="Wingdings 3" pitchFamily="18" charset="2"/>
            </a:endParaRPr>
          </a:p>
          <a:p>
            <a:pPr marL="180975" indent="-180975" eaLnBrk="0" latinLnBrk="0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kumimoji="0" lang="en-US" altLang="ko-KR" sz="12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 3" pitchFamily="18" charset="2"/>
              </a:rPr>
              <a:t>MARR </a:t>
            </a:r>
            <a:r>
              <a:rPr kumimoji="0" lang="ko-KR" altLang="en-US" sz="12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 3" pitchFamily="18" charset="2"/>
              </a:rPr>
              <a:t> </a:t>
            </a:r>
            <a:r>
              <a:rPr kumimoji="0" lang="en-US" altLang="ko-KR" sz="12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</a:t>
            </a:r>
            <a:r>
              <a:rPr kumimoji="0" lang="ko-KR" altLang="en-US" sz="12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미래의</a:t>
            </a:r>
            <a:r>
              <a:rPr kumimoji="0" lang="en-US" altLang="ko-KR" sz="12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kumimoji="0" lang="ko-KR" altLang="en-US" sz="12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수익을 크게 평가 </a:t>
            </a:r>
            <a:r>
              <a:rPr kumimoji="0" lang="en-US" altLang="ko-KR" sz="12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</a:t>
            </a:r>
            <a:r>
              <a:rPr kumimoji="0" lang="ko-KR" altLang="en-US" sz="12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경제성</a:t>
            </a:r>
            <a:r>
              <a:rPr kumimoji="0" lang="en-US" altLang="ko-KR" sz="12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kumimoji="0" lang="ko-KR" altLang="en-US" sz="12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 3" pitchFamily="18" charset="2"/>
              </a:rPr>
              <a:t></a:t>
            </a:r>
            <a:endParaRPr kumimoji="0" lang="en-US" altLang="ko-KR" sz="12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  <a:sym typeface="Wingdings 3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837472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02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0.8"/>
</p:tagLst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Gulim"/>
        <a:ea typeface="Gulim"/>
        <a:cs typeface=""/>
      </a:majorFont>
      <a:minorFont>
        <a:latin typeface="Gulim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>
          <a:solidFill>
            <a:schemeClr val="tx1"/>
          </a:solidFill>
          <a:round/>
          <a:headEnd/>
          <a:tailEnd/>
        </a:ln>
        <a:effectLst/>
      </a:spPr>
      <a:bodyPr rtlCol="0" anchor="ctr"/>
      <a:lstStyle>
        <a:defPPr marL="0" marR="0" indent="0" algn="ctr" defTabSz="914400" eaLnBrk="1" hangingPunct="1">
          <a:lnSpc>
            <a:spcPct val="100000"/>
          </a:lnSpc>
          <a:buClrTx/>
          <a:buSzTx/>
          <a:buFontTx/>
          <a:buNone/>
          <a:tabLst/>
          <a:defRPr sz="1400" b="1" dirty="0" smtClean="0">
            <a:effectLst/>
            <a:latin typeface="맑은 고딕" panose="020B0503020000020004" pitchFamily="50" charset="-127"/>
            <a:ea typeface="맑은 고딕" panose="020B0503020000020004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견출새내기체" pitchFamily="18" charset="-127"/>
            <a:ea typeface="휴먼견출새내기체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2511</TotalTime>
  <Words>1420</Words>
  <Application>Microsoft Office PowerPoint</Application>
  <PresentationFormat>화면 슬라이드 쇼(4:3)</PresentationFormat>
  <Paragraphs>463</Paragraphs>
  <Slides>23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35" baseType="lpstr">
      <vt:lpstr>HY헤드라인M</vt:lpstr>
      <vt:lpstr>굴림</vt:lpstr>
      <vt:lpstr>굴림</vt:lpstr>
      <vt:lpstr>맑은 고딕</vt:lpstr>
      <vt:lpstr>휴먼견출새내기체</vt:lpstr>
      <vt:lpstr>휴먼옛체</vt:lpstr>
      <vt:lpstr>Arial</vt:lpstr>
      <vt:lpstr>Tempus Sans ITC</vt:lpstr>
      <vt:lpstr>Times New Roman</vt:lpstr>
      <vt:lpstr>Wingdings</vt:lpstr>
      <vt:lpstr>기본 디자인</vt:lpstr>
      <vt:lpstr>Equation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충북대학교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정근채</dc:creator>
  <cp:lastModifiedBy>정근채</cp:lastModifiedBy>
  <cp:revision>184</cp:revision>
  <cp:lastPrinted>2018-08-01T08:06:50Z</cp:lastPrinted>
  <dcterms:created xsi:type="dcterms:W3CDTF">2005-08-31T02:37:35Z</dcterms:created>
  <dcterms:modified xsi:type="dcterms:W3CDTF">2022-11-09T23:42:50Z</dcterms:modified>
</cp:coreProperties>
</file>