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96" r:id="rId2"/>
    <p:sldId id="497" r:id="rId3"/>
    <p:sldId id="498" r:id="rId4"/>
    <p:sldId id="499" r:id="rId5"/>
    <p:sldId id="586" r:id="rId6"/>
    <p:sldId id="500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508" r:id="rId15"/>
    <p:sldId id="509" r:id="rId16"/>
    <p:sldId id="510" r:id="rId17"/>
    <p:sldId id="590" r:id="rId18"/>
    <p:sldId id="511" r:id="rId19"/>
    <p:sldId id="591" r:id="rId20"/>
    <p:sldId id="512" r:id="rId21"/>
    <p:sldId id="513" r:id="rId22"/>
    <p:sldId id="514" r:id="rId23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6600"/>
    <a:srgbClr val="66FF99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503E8F-B26F-4DD2-BF24-6C7E98F1B748}" v="6" dt="2020-08-28T05:30:50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6" autoAdjust="0"/>
    <p:restoredTop sz="94660" autoAdjust="0"/>
  </p:normalViewPr>
  <p:slideViewPr>
    <p:cSldViewPr showGuides="1">
      <p:cViewPr varScale="1">
        <p:scale>
          <a:sx n="106" d="100"/>
          <a:sy n="106" d="100"/>
        </p:scale>
        <p:origin x="132" y="90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BF503E8F-B26F-4DD2-BF24-6C7E98F1B748}"/>
    <pc:docChg chg="modSld">
      <pc:chgData name="정근채" userId="bf3f9740-ba12-4a95-bdcd-7a89d0b0b3a3" providerId="ADAL" clId="{BF503E8F-B26F-4DD2-BF24-6C7E98F1B748}" dt="2020-08-28T05:30:50.844" v="8"/>
      <pc:docMkLst>
        <pc:docMk/>
      </pc:docMkLst>
      <pc:sldChg chg="addSp modSp">
        <pc:chgData name="정근채" userId="bf3f9740-ba12-4a95-bdcd-7a89d0b0b3a3" providerId="ADAL" clId="{BF503E8F-B26F-4DD2-BF24-6C7E98F1B748}" dt="2020-08-28T05:21:37.883" v="0"/>
        <pc:sldMkLst>
          <pc:docMk/>
          <pc:sldMk cId="4152253523" sldId="496"/>
        </pc:sldMkLst>
        <pc:picChg chg="add mod">
          <ac:chgData name="정근채" userId="bf3f9740-ba12-4a95-bdcd-7a89d0b0b3a3" providerId="ADAL" clId="{BF503E8F-B26F-4DD2-BF24-6C7E98F1B748}" dt="2020-08-28T05:21:37.883" v="0"/>
          <ac:picMkLst>
            <pc:docMk/>
            <pc:sldMk cId="4152253523" sldId="496"/>
            <ac:picMk id="3" creationId="{D3D8A87B-CBF7-4581-A3CB-377C2636E2C0}"/>
          </ac:picMkLst>
        </pc:picChg>
        <pc:inkChg chg="add">
          <ac:chgData name="정근채" userId="bf3f9740-ba12-4a95-bdcd-7a89d0b0b3a3" providerId="ADAL" clId="{BF503E8F-B26F-4DD2-BF24-6C7E98F1B748}" dt="2020-08-28T05:21:37.883" v="0"/>
          <ac:inkMkLst>
            <pc:docMk/>
            <pc:sldMk cId="4152253523" sldId="496"/>
            <ac:inkMk id="2" creationId="{892B5CE8-7E50-4000-8F2A-BFFEB85E0E6C}"/>
          </ac:inkMkLst>
        </pc:inkChg>
      </pc:sldChg>
      <pc:sldChg chg="addSp modSp mod">
        <pc:chgData name="정근채" userId="bf3f9740-ba12-4a95-bdcd-7a89d0b0b3a3" providerId="ADAL" clId="{BF503E8F-B26F-4DD2-BF24-6C7E98F1B748}" dt="2020-08-28T05:30:50.844" v="8"/>
        <pc:sldMkLst>
          <pc:docMk/>
          <pc:sldMk cId="1451944859" sldId="587"/>
        </pc:sldMkLst>
        <pc:grpChg chg="add mod">
          <ac:chgData name="정근채" userId="bf3f9740-ba12-4a95-bdcd-7a89d0b0b3a3" providerId="ADAL" clId="{BF503E8F-B26F-4DD2-BF24-6C7E98F1B748}" dt="2020-08-28T05:24:24.716" v="7" actId="14100"/>
          <ac:grpSpMkLst>
            <pc:docMk/>
            <pc:sldMk cId="1451944859" sldId="587"/>
            <ac:grpSpMk id="5" creationId="{406EBB90-789E-4C32-9351-E3C55B946B49}"/>
          </ac:grpSpMkLst>
        </pc:grpChg>
        <pc:picChg chg="add mod">
          <ac:chgData name="정근채" userId="bf3f9740-ba12-4a95-bdcd-7a89d0b0b3a3" providerId="ADAL" clId="{BF503E8F-B26F-4DD2-BF24-6C7E98F1B748}" dt="2020-08-28T05:24:11.701" v="4" actId="164"/>
          <ac:picMkLst>
            <pc:docMk/>
            <pc:sldMk cId="1451944859" sldId="587"/>
            <ac:picMk id="3" creationId="{B985EBE0-8190-4E9E-A5C1-55463E605548}"/>
          </ac:picMkLst>
        </pc:picChg>
        <pc:picChg chg="add mod">
          <ac:chgData name="정근채" userId="bf3f9740-ba12-4a95-bdcd-7a89d0b0b3a3" providerId="ADAL" clId="{BF503E8F-B26F-4DD2-BF24-6C7E98F1B748}" dt="2020-08-28T05:24:11.701" v="4" actId="164"/>
          <ac:picMkLst>
            <pc:docMk/>
            <pc:sldMk cId="1451944859" sldId="587"/>
            <ac:picMk id="4" creationId="{7F143A38-9ACF-459E-8B4B-952FAFEF28AB}"/>
          </ac:picMkLst>
        </pc:picChg>
        <pc:picChg chg="add mod">
          <ac:chgData name="정근채" userId="bf3f9740-ba12-4a95-bdcd-7a89d0b0b3a3" providerId="ADAL" clId="{BF503E8F-B26F-4DD2-BF24-6C7E98F1B748}" dt="2020-08-28T05:30:50.844" v="8"/>
          <ac:picMkLst>
            <pc:docMk/>
            <pc:sldMk cId="1451944859" sldId="587"/>
            <ac:picMk id="8" creationId="{08658BAD-C61B-45EA-8244-538B7D06B94B}"/>
          </ac:picMkLst>
        </pc:picChg>
        <pc:inkChg chg="add">
          <ac:chgData name="정근채" userId="bf3f9740-ba12-4a95-bdcd-7a89d0b0b3a3" providerId="ADAL" clId="{BF503E8F-B26F-4DD2-BF24-6C7E98F1B748}" dt="2020-08-28T05:30:50.844" v="8"/>
          <ac:inkMkLst>
            <pc:docMk/>
            <pc:sldMk cId="1451944859" sldId="587"/>
            <ac:inkMk id="6" creationId="{6F0670E1-A800-4A39-8160-1619E0D5FF92}"/>
          </ac:inkMkLst>
        </pc:inkChg>
      </pc:sldChg>
    </pc:docChg>
  </pc:docChgLst>
  <pc:docChgLst>
    <pc:chgData name="정근채" userId="bf3f9740-ba12-4a95-bdcd-7a89d0b0b3a3" providerId="ADAL" clId="{4ECD0387-E414-42DA-999E-AABEEBB3A054}"/>
    <pc:docChg chg="modSld">
      <pc:chgData name="정근채" userId="bf3f9740-ba12-4a95-bdcd-7a89d0b0b3a3" providerId="ADAL" clId="{4ECD0387-E414-42DA-999E-AABEEBB3A054}" dt="2023-06-09T05:25:01.606" v="2"/>
      <pc:docMkLst>
        <pc:docMk/>
      </pc:docMkLst>
      <pc:sldChg chg="modSp mod">
        <pc:chgData name="정근채" userId="bf3f9740-ba12-4a95-bdcd-7a89d0b0b3a3" providerId="ADAL" clId="{4ECD0387-E414-42DA-999E-AABEEBB3A054}" dt="2023-06-09T05:25:01.606" v="2"/>
        <pc:sldMkLst>
          <pc:docMk/>
          <pc:sldMk cId="2170506511" sldId="586"/>
        </pc:sldMkLst>
        <pc:spChg chg="mod">
          <ac:chgData name="정근채" userId="bf3f9740-ba12-4a95-bdcd-7a89d0b0b3a3" providerId="ADAL" clId="{4ECD0387-E414-42DA-999E-AABEEBB3A054}" dt="2023-06-09T05:25:01.606" v="2"/>
          <ac:spMkLst>
            <pc:docMk/>
            <pc:sldMk cId="2170506511" sldId="586"/>
            <ac:spMk id="51" creationId="{00000000-0000-0000-0000-000000000000}"/>
          </ac:spMkLst>
        </pc:spChg>
      </pc:sldChg>
    </pc:docChg>
  </pc:docChgLst>
  <pc:docChgLst>
    <pc:chgData name="정근채" userId="bf3f9740-ba12-4a95-bdcd-7a89d0b0b3a3" providerId="ADAL" clId="{8E898AD9-FBDE-4409-855F-F1713893CBDD}"/>
    <pc:docChg chg="addSld delSld modSld">
      <pc:chgData name="정근채" userId="bf3f9740-ba12-4a95-bdcd-7a89d0b0b3a3" providerId="ADAL" clId="{8E898AD9-FBDE-4409-855F-F1713893CBDD}" dt="2020-08-13T01:35:23.210" v="1"/>
      <pc:docMkLst>
        <pc:docMk/>
      </pc:docMkLst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549469113" sldId="497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058598165" sldId="498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881221283" sldId="499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603482422" sldId="500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3312739581" sldId="501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3769379149" sldId="502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349017893" sldId="503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090309029" sldId="504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819866890" sldId="505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8495439" sldId="506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3370132023" sldId="507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959009191" sldId="508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426523875" sldId="509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45432345" sldId="510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893599590" sldId="511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35822337" sldId="512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906314878" sldId="513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641136973" sldId="514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4191052893" sldId="515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170506511" sldId="586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033046383" sldId="589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2740850688" sldId="590"/>
        </pc:sldMkLst>
      </pc:sldChg>
      <pc:sldChg chg="add del">
        <pc:chgData name="정근채" userId="bf3f9740-ba12-4a95-bdcd-7a89d0b0b3a3" providerId="ADAL" clId="{8E898AD9-FBDE-4409-855F-F1713893CBDD}" dt="2020-08-13T01:35:23.210" v="1"/>
        <pc:sldMkLst>
          <pc:docMk/>
          <pc:sldMk cId="1798195814" sldId="591"/>
        </pc:sldMkLst>
      </pc:sldChg>
    </pc:docChg>
  </pc:docChgLst>
  <pc:docChgLst>
    <pc:chgData name="정근채" userId="bf3f9740-ba12-4a95-bdcd-7a89d0b0b3a3" providerId="ADAL" clId="{5EBE31E5-A076-4AEF-AF7A-A76FB38D1704}"/>
    <pc:docChg chg="delSld">
      <pc:chgData name="정근채" userId="bf3f9740-ba12-4a95-bdcd-7a89d0b0b3a3" providerId="ADAL" clId="{5EBE31E5-A076-4AEF-AF7A-A76FB38D1704}" dt="2022-07-14T02:11:33.663" v="1" actId="2696"/>
      <pc:docMkLst>
        <pc:docMk/>
      </pc:docMkLst>
      <pc:sldChg chg="del">
        <pc:chgData name="정근채" userId="bf3f9740-ba12-4a95-bdcd-7a89d0b0b3a3" providerId="ADAL" clId="{5EBE31E5-A076-4AEF-AF7A-A76FB38D1704}" dt="2022-07-14T02:09:36.189" v="0" actId="47"/>
        <pc:sldMkLst>
          <pc:docMk/>
          <pc:sldMk cId="4191052893" sldId="515"/>
        </pc:sldMkLst>
      </pc:sldChg>
      <pc:sldChg chg="del">
        <pc:chgData name="정근채" userId="bf3f9740-ba12-4a95-bdcd-7a89d0b0b3a3" providerId="ADAL" clId="{5EBE31E5-A076-4AEF-AF7A-A76FB38D1704}" dt="2022-07-14T02:11:33.663" v="1" actId="2696"/>
        <pc:sldMkLst>
          <pc:docMk/>
          <pc:sldMk cId="1451944859" sldId="587"/>
        </pc:sldMkLst>
      </pc:sldChg>
      <pc:sldChg chg="del">
        <pc:chgData name="정근채" userId="bf3f9740-ba12-4a95-bdcd-7a89d0b0b3a3" providerId="ADAL" clId="{5EBE31E5-A076-4AEF-AF7A-A76FB38D1704}" dt="2022-07-14T02:09:36.189" v="0" actId="47"/>
        <pc:sldMkLst>
          <pc:docMk/>
          <pc:sldMk cId="1033046383" sldId="589"/>
        </pc:sldMkLst>
      </pc:sldChg>
    </pc:docChg>
  </pc:docChgLst>
  <pc:docChgLst>
    <pc:chgData name="정근채" userId="bf3f9740-ba12-4a95-bdcd-7a89d0b0b3a3" providerId="ADAL" clId="{641E197B-36D0-412A-B4A4-9D53288E9D3D}"/>
    <pc:docChg chg="modSld">
      <pc:chgData name="정근채" userId="bf3f9740-ba12-4a95-bdcd-7a89d0b0b3a3" providerId="ADAL" clId="{641E197B-36D0-412A-B4A4-9D53288E9D3D}" dt="2022-08-02T06:11:49.604" v="0"/>
      <pc:docMkLst>
        <pc:docMk/>
      </pc:docMkLst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4152253523" sldId="496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4152253523" sldId="496"/>
            <ac:picMk id="3" creationId="{D3D8A87B-CBF7-4581-A3CB-377C2636E2C0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4152253523" sldId="496"/>
            <ac:inkMk id="2" creationId="{892B5CE8-7E50-4000-8F2A-BFFEB85E0E6C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549469113" sldId="497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549469113" sldId="497"/>
            <ac:picMk id="4" creationId="{B583B009-7F1C-4607-9AC2-4E69126110F0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549469113" sldId="497"/>
            <ac:inkMk id="2" creationId="{EB4707E6-716C-4C56-BB36-47180D6D4F22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1058598165" sldId="498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1058598165" sldId="498"/>
            <ac:picMk id="4" creationId="{18FE6726-5EB3-4693-8E3D-A273EA82B80A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1058598165" sldId="498"/>
            <ac:inkMk id="2" creationId="{5BC80AC8-0B17-464C-A50C-DBF3A83909B2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881221283" sldId="499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881221283" sldId="499"/>
            <ac:picMk id="5" creationId="{406174D5-8F8A-4E89-812E-C0C033C33E11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881221283" sldId="499"/>
            <ac:inkMk id="3" creationId="{5D8AA361-97B9-4520-921B-89A9DD697263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603482422" sldId="500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603482422" sldId="500"/>
            <ac:picMk id="4" creationId="{8E33CA67-AF7F-4843-A387-EF96A92F7DB2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603482422" sldId="500"/>
            <ac:inkMk id="2" creationId="{5AF17BC6-3FFA-4172-B031-94A194974915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3312739581" sldId="501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3312739581" sldId="501"/>
            <ac:picMk id="4" creationId="{14B1A477-327B-4E80-B687-8AA15984260B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3312739581" sldId="501"/>
            <ac:inkMk id="2" creationId="{D7B91E76-4831-4E7E-B45C-75463B5DCCB5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3769379149" sldId="502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3769379149" sldId="502"/>
            <ac:picMk id="6" creationId="{857504FF-C77F-4499-884F-0775A210829B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3769379149" sldId="502"/>
            <ac:inkMk id="4" creationId="{C3DFF009-F3B2-488D-A3D3-5F2BD87F545C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349017893" sldId="503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349017893" sldId="503"/>
            <ac:picMk id="5" creationId="{9F16806C-C0F9-4261-AD1F-D058323DE29B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349017893" sldId="503"/>
            <ac:inkMk id="4" creationId="{86526A37-07D0-4CC4-9661-C41DCCD5C602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1090309029" sldId="504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1090309029" sldId="504"/>
            <ac:picMk id="5" creationId="{7BEEEB4B-544F-4C08-B678-8F8B88DA330F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1090309029" sldId="504"/>
            <ac:inkMk id="3" creationId="{C71B4591-F704-4E87-A8C5-28A718210CA8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819866890" sldId="505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819866890" sldId="505"/>
            <ac:picMk id="5" creationId="{7788BB64-A3B9-4AF6-B8E0-3B42870FA710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819866890" sldId="505"/>
            <ac:inkMk id="4" creationId="{8AB008FF-6BC9-47A1-96E5-A28C94E827FD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8495439" sldId="506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8495439" sldId="506"/>
            <ac:picMk id="4" creationId="{5DA1BE7B-A03D-413A-8174-FD7DD76F629D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8495439" sldId="506"/>
            <ac:inkMk id="2" creationId="{0288ECD8-602B-469A-907E-B2422FB4983A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3370132023" sldId="507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3370132023" sldId="507"/>
            <ac:picMk id="5" creationId="{E3325FEA-1149-40F8-96A7-3DC02A221291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3370132023" sldId="507"/>
            <ac:inkMk id="3" creationId="{3EE034FB-5503-4F97-8F5B-30B4CDB66EF4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959009191" sldId="508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959009191" sldId="508"/>
            <ac:picMk id="5" creationId="{5453B2D3-8390-4BFB-AA1E-BD4211F0FC04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959009191" sldId="508"/>
            <ac:inkMk id="4" creationId="{58691AD8-2551-47C4-963B-06DB8476C1B2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1426523875" sldId="509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1426523875" sldId="509"/>
            <ac:picMk id="4" creationId="{0ED9CD65-CDBB-41FA-8140-12D2132320FE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1426523875" sldId="509"/>
            <ac:inkMk id="2" creationId="{CD72E527-DF03-4571-8921-53012FE14DE4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145432345" sldId="510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145432345" sldId="510"/>
            <ac:picMk id="4" creationId="{93628446-5316-4BFA-A8F0-EC1B4A2D64CF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145432345" sldId="510"/>
            <ac:inkMk id="2" creationId="{BB7D3B09-E465-44F6-8227-9FF92D87B395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893599590" sldId="511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893599590" sldId="511"/>
            <ac:picMk id="4" creationId="{C35C73DA-FF0A-49C5-9FD1-292359E909D8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893599590" sldId="511"/>
            <ac:inkMk id="2" creationId="{2C2E7E00-4DC1-423E-B4BD-81BD254F1789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35822337" sldId="512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35822337" sldId="512"/>
            <ac:picMk id="4" creationId="{3128B6E4-EC5B-42D1-9FF2-98C3CAAF4EDA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35822337" sldId="512"/>
            <ac:inkMk id="2" creationId="{2DAF1C96-4A94-43B2-B252-D423E478F97F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906314878" sldId="513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906314878" sldId="513"/>
            <ac:picMk id="4" creationId="{258CD367-289C-44C1-8A00-D0CC97110C99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906314878" sldId="513"/>
            <ac:inkMk id="2" creationId="{81348BC4-C979-4CEA-8291-AE7B7A26C347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641136973" sldId="514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641136973" sldId="514"/>
            <ac:picMk id="5" creationId="{1FCB1AA1-EEF5-4C29-971B-72753A2DD775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641136973" sldId="514"/>
            <ac:inkMk id="2" creationId="{B5966C5F-DEE4-42EF-A346-460AD299798A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170506511" sldId="586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170506511" sldId="586"/>
            <ac:picMk id="3" creationId="{3325B602-9641-4BA2-AE22-9148D4C478F9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170506511" sldId="586"/>
            <ac:inkMk id="2" creationId="{824ABD2C-C998-4D38-B1C8-E71D730FC488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2740850688" sldId="590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2740850688" sldId="590"/>
            <ac:picMk id="4" creationId="{FFB8C395-209E-4770-9A02-B2FCE7786A6F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2740850688" sldId="590"/>
            <ac:inkMk id="2" creationId="{E8F857CD-AFC5-423F-B096-8B761A24BD2C}"/>
          </ac:inkMkLst>
        </pc:inkChg>
      </pc:sldChg>
      <pc:sldChg chg="delSp modTransition modAnim">
        <pc:chgData name="정근채" userId="bf3f9740-ba12-4a95-bdcd-7a89d0b0b3a3" providerId="ADAL" clId="{641E197B-36D0-412A-B4A4-9D53288E9D3D}" dt="2022-08-02T06:11:49.604" v="0"/>
        <pc:sldMkLst>
          <pc:docMk/>
          <pc:sldMk cId="1798195814" sldId="591"/>
        </pc:sldMkLst>
        <pc:picChg chg="del">
          <ac:chgData name="정근채" userId="bf3f9740-ba12-4a95-bdcd-7a89d0b0b3a3" providerId="ADAL" clId="{641E197B-36D0-412A-B4A4-9D53288E9D3D}" dt="2022-08-02T06:11:49.604" v="0"/>
          <ac:picMkLst>
            <pc:docMk/>
            <pc:sldMk cId="1798195814" sldId="591"/>
            <ac:picMk id="4" creationId="{4F518F0D-4734-4D52-91E2-E75375A223C2}"/>
          </ac:picMkLst>
        </pc:picChg>
        <pc:inkChg chg="del">
          <ac:chgData name="정근채" userId="bf3f9740-ba12-4a95-bdcd-7a89d0b0b3a3" providerId="ADAL" clId="{641E197B-36D0-412A-B4A4-9D53288E9D3D}" dt="2022-08-02T06:11:49.604" v="0"/>
          <ac:inkMkLst>
            <pc:docMk/>
            <pc:sldMk cId="1798195814" sldId="591"/>
            <ac:inkMk id="2" creationId="{E67EBB51-7149-4E29-9D0C-CC546BB17F1E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11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2023-06-09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#15.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 분석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 분석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 분석 활용</a:t>
            </a:r>
          </a:p>
        </p:txBody>
      </p:sp>
      <p:sp>
        <p:nvSpPr>
          <p:cNvPr id="98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</p:spPr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pic>
        <p:nvPicPr>
          <p:cNvPr id="99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순서도: 처리 100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2" name="순서도: 처리 101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4" name="꺾인 연결선 103"/>
          <p:cNvCxnSpPr>
            <a:stCxn id="112" idx="2"/>
            <a:endCxn id="118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5" name="순서도: 처리 104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8" name="순서도: 처리 107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순서도: 처리 108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11" name="꺾인 연결선 110"/>
          <p:cNvCxnSpPr>
            <a:stCxn id="112" idx="2"/>
            <a:endCxn id="115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12" name="순서도: 처리 111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4" name="순서도: 처리 123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순서도: 처리 124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6" name="순서도: 처리 125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7" name="꺾인 연결선 126"/>
          <p:cNvCxnSpPr>
            <a:stCxn id="101" idx="2"/>
            <a:endCxn id="108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8" name="꺾인 연결선 127"/>
          <p:cNvCxnSpPr>
            <a:stCxn id="101" idx="2"/>
            <a:endCxn id="105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9" name="꺾인 연결선 128"/>
          <p:cNvCxnSpPr>
            <a:stCxn id="105" idx="2"/>
            <a:endCxn id="112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0" name="꺾인 연결선 129"/>
          <p:cNvCxnSpPr>
            <a:stCxn id="108" idx="2"/>
            <a:endCxn id="112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1" name="순서도: 처리 130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3" name="순서도: 처리 132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4" name="순서도: 처리 133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5" name="순서도: 처리 134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6" name="꺾인 연결선 135"/>
          <p:cNvCxnSpPr>
            <a:stCxn id="121" idx="2"/>
            <a:endCxn id="131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7" name="꺾인 연결선 136"/>
          <p:cNvCxnSpPr>
            <a:stCxn id="118" idx="2"/>
            <a:endCxn id="131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8" name="꺾인 연결선 137"/>
          <p:cNvCxnSpPr>
            <a:stCxn id="115" idx="2"/>
            <a:endCxn id="131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9" name="꺾인 연결선 138"/>
          <p:cNvCxnSpPr>
            <a:stCxn id="124" idx="2"/>
            <a:endCxn id="131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0" name="순서도: 처리 139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1" name="순서도: 처리 140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3" name="직선 화살표 연결선 142"/>
          <p:cNvCxnSpPr>
            <a:stCxn id="141" idx="3"/>
            <a:endCxn id="133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4" name="순서도: 처리 143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9" name="순서도: 처리 158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0" name="순서도: 처리 159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61" name="순서도: 처리 160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62" name="꺾인 연결선 161"/>
          <p:cNvCxnSpPr>
            <a:stCxn id="131" idx="2"/>
            <a:endCxn id="144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꺾인 연결선 162"/>
          <p:cNvCxnSpPr>
            <a:stCxn id="131" idx="2"/>
            <a:endCxn id="147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4" name="꺾인 연결선 163"/>
          <p:cNvCxnSpPr>
            <a:stCxn id="131" idx="2"/>
            <a:endCxn id="150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5" name="꺾인 연결선 164"/>
          <p:cNvCxnSpPr>
            <a:stCxn id="131" idx="2"/>
            <a:endCxn id="153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6" name="직선 연결선 165"/>
          <p:cNvCxnSpPr>
            <a:stCxn id="114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9" name="직선 연결선 168"/>
          <p:cNvCxnSpPr>
            <a:stCxn id="147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70" name="직선 연결선 169"/>
          <p:cNvCxnSpPr>
            <a:stCxn id="156" idx="2"/>
            <a:endCxn id="159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71" name="직선 연결선 170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52253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762000" y="762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400">
              <a:solidFill>
                <a:srgbClr val="3333CC"/>
              </a:solidFill>
              <a:effectLst/>
              <a:ea typeface="굴림" pitchFamily="50" charset="-127"/>
            </a:endParaRPr>
          </a:p>
        </p:txBody>
      </p:sp>
      <p:grpSp>
        <p:nvGrpSpPr>
          <p:cNvPr id="10244" name="그룹 1"/>
          <p:cNvGrpSpPr>
            <a:grpSpLocks/>
          </p:cNvGrpSpPr>
          <p:nvPr/>
        </p:nvGrpSpPr>
        <p:grpSpPr bwMode="auto">
          <a:xfrm>
            <a:off x="5076056" y="2676525"/>
            <a:ext cx="1981200" cy="2913063"/>
            <a:chOff x="6000750" y="330519"/>
            <a:chExt cx="1981200" cy="3922394"/>
          </a:xfrm>
        </p:grpSpPr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6000750" y="1052513"/>
              <a:ext cx="1981200" cy="3200400"/>
            </a:xfrm>
            <a:prstGeom prst="rect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10254" name="Rectangle 10"/>
            <p:cNvSpPr>
              <a:spLocks noChangeArrowheads="1"/>
            </p:cNvSpPr>
            <p:nvPr/>
          </p:nvSpPr>
          <p:spPr bwMode="auto">
            <a:xfrm>
              <a:off x="6263977" y="1357312"/>
              <a:ext cx="1447800" cy="106680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" name="Rectangle 11"/>
            <p:cNvSpPr>
              <a:spLocks noChangeArrowheads="1"/>
            </p:cNvSpPr>
            <p:nvPr/>
          </p:nvSpPr>
          <p:spPr bwMode="auto">
            <a:xfrm>
              <a:off x="6276975" y="2881313"/>
              <a:ext cx="1447800" cy="9906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10256" name="Text Box 7"/>
            <p:cNvSpPr txBox="1">
              <a:spLocks noChangeArrowheads="1"/>
            </p:cNvSpPr>
            <p:nvPr/>
          </p:nvSpPr>
          <p:spPr bwMode="auto">
            <a:xfrm>
              <a:off x="6391612" y="1467188"/>
              <a:ext cx="1210588" cy="953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dirty="0" err="1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자본회수</a:t>
              </a:r>
              <a:endPara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비용</a:t>
              </a:r>
            </a:p>
          </p:txBody>
        </p:sp>
        <p:sp>
          <p:nvSpPr>
            <p:cNvPr id="10257" name="Text Box 8"/>
            <p:cNvSpPr txBox="1">
              <a:spLocks noChangeArrowheads="1"/>
            </p:cNvSpPr>
            <p:nvPr/>
          </p:nvSpPr>
          <p:spPr bwMode="auto">
            <a:xfrm>
              <a:off x="6391275" y="3125406"/>
              <a:ext cx="1210588" cy="538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dirty="0">
                  <a:solidFill>
                    <a:srgbClr val="FF99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운영비용</a:t>
              </a:r>
            </a:p>
          </p:txBody>
        </p:sp>
        <p:sp>
          <p:nvSpPr>
            <p:cNvPr id="10258" name="Text Box 12"/>
            <p:cNvSpPr txBox="1">
              <a:spLocks noChangeArrowheads="1"/>
            </p:cNvSpPr>
            <p:nvPr/>
          </p:nvSpPr>
          <p:spPr bwMode="auto">
            <a:xfrm>
              <a:off x="6794500" y="2370836"/>
              <a:ext cx="3317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b="1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+</a:t>
              </a:r>
            </a:p>
          </p:txBody>
        </p:sp>
        <p:sp>
          <p:nvSpPr>
            <p:cNvPr id="10259" name="Rectangle 13"/>
            <p:cNvSpPr>
              <a:spLocks noChangeArrowheads="1"/>
            </p:cNvSpPr>
            <p:nvPr/>
          </p:nvSpPr>
          <p:spPr bwMode="auto">
            <a:xfrm>
              <a:off x="6000750" y="330519"/>
              <a:ext cx="1981200" cy="721995"/>
            </a:xfrm>
            <a:prstGeom prst="rect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dirty="0" err="1">
                  <a:solidFill>
                    <a:srgbClr val="FF66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연간등가</a:t>
              </a:r>
              <a:r>
                <a:rPr kumimoji="0" lang="ko-KR" altLang="en-US" sz="2000" dirty="0">
                  <a:solidFill>
                    <a:srgbClr val="FF66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비용</a:t>
              </a:r>
            </a:p>
          </p:txBody>
        </p:sp>
      </p:grp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192463" y="206375"/>
            <a:ext cx="27495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 투자분석</a:t>
            </a:r>
          </a:p>
        </p:txBody>
      </p:sp>
      <p:sp>
        <p:nvSpPr>
          <p:cNvPr id="10246" name="직사각형 12"/>
          <p:cNvSpPr>
            <a:spLocks noChangeArrowheads="1"/>
          </p:cNvSpPr>
          <p:nvPr/>
        </p:nvSpPr>
        <p:spPr bwMode="auto">
          <a:xfrm>
            <a:off x="2046175" y="944626"/>
            <a:ext cx="540724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>
                <a:effectLst/>
                <a:latin typeface="HY헤드라인M" pitchFamily="18" charset="-127"/>
                <a:ea typeface="HY헤드라인M" pitchFamily="18" charset="-127"/>
              </a:rPr>
              <a:t>경제성이 있는 경우</a:t>
            </a:r>
            <a:r>
              <a:rPr kumimoji="0" lang="en-US" altLang="ko-KR" sz="2000" dirty="0"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연간등가수익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</a:t>
            </a:r>
            <a:r>
              <a:rPr kumimoji="0" lang="ko-KR" altLang="en-US" sz="2000" dirty="0">
                <a:solidFill>
                  <a:srgbClr val="FF66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연간등가비용</a:t>
            </a:r>
            <a:endParaRPr kumimoji="0" lang="en-US" altLang="ko-KR" sz="2000" dirty="0">
              <a:solidFill>
                <a:srgbClr val="FF66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연간등가수익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</a:t>
            </a:r>
            <a:r>
              <a:rPr kumimoji="0" lang="en-US" altLang="ko-KR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자본회수비용</a:t>
            </a: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2000" dirty="0">
                <a:solidFill>
                  <a:srgbClr val="FF99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연간운영비용</a:t>
            </a:r>
            <a:endParaRPr kumimoji="0" lang="ko-KR" altLang="en-US" sz="2000" dirty="0">
              <a:solidFill>
                <a:srgbClr val="FF9900"/>
              </a:solidFill>
              <a:effectLst/>
              <a:ea typeface="굴림" pitchFamily="50" charset="-127"/>
            </a:endParaRPr>
          </a:p>
        </p:txBody>
      </p:sp>
      <p:grpSp>
        <p:nvGrpSpPr>
          <p:cNvPr id="10247" name="그룹 15"/>
          <p:cNvGrpSpPr>
            <a:grpSpLocks/>
          </p:cNvGrpSpPr>
          <p:nvPr/>
        </p:nvGrpSpPr>
        <p:grpSpPr bwMode="auto">
          <a:xfrm>
            <a:off x="2051720" y="2676525"/>
            <a:ext cx="1981200" cy="2913063"/>
            <a:chOff x="6000750" y="1052513"/>
            <a:chExt cx="1981200" cy="3200400"/>
          </a:xfrm>
          <a:solidFill>
            <a:srgbClr val="66FF99"/>
          </a:solidFill>
        </p:grpSpPr>
        <p:sp>
          <p:nvSpPr>
            <p:cNvPr id="10251" name="Rectangle 13"/>
            <p:cNvSpPr>
              <a:spLocks noChangeArrowheads="1"/>
            </p:cNvSpPr>
            <p:nvPr/>
          </p:nvSpPr>
          <p:spPr bwMode="auto">
            <a:xfrm>
              <a:off x="6000750" y="1052513"/>
              <a:ext cx="1981200" cy="3200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2000" dirty="0">
                  <a:solidFill>
                    <a:srgbClr val="0000FF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연간등가수익</a:t>
              </a:r>
            </a:p>
          </p:txBody>
        </p:sp>
        <p:sp>
          <p:nvSpPr>
            <p:cNvPr id="10252" name="Text Box 7"/>
            <p:cNvSpPr txBox="1">
              <a:spLocks noChangeArrowheads="1"/>
            </p:cNvSpPr>
            <p:nvPr/>
          </p:nvSpPr>
          <p:spPr bwMode="auto">
            <a:xfrm>
              <a:off x="6667638" y="1930719"/>
              <a:ext cx="184731" cy="5388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0248" name="그룹 11"/>
          <p:cNvGrpSpPr>
            <a:grpSpLocks/>
          </p:cNvGrpSpPr>
          <p:nvPr/>
        </p:nvGrpSpPr>
        <p:grpSpPr bwMode="auto">
          <a:xfrm>
            <a:off x="4384675" y="3678238"/>
            <a:ext cx="365125" cy="892175"/>
            <a:chOff x="4283968" y="4046424"/>
            <a:chExt cx="364232" cy="892110"/>
          </a:xfrm>
        </p:grpSpPr>
        <p:cxnSp>
          <p:nvCxnSpPr>
            <p:cNvPr id="10249" name="직선 연결선 7"/>
            <p:cNvCxnSpPr>
              <a:cxnSpLocks noChangeShapeType="1"/>
            </p:cNvCxnSpPr>
            <p:nvPr/>
          </p:nvCxnSpPr>
          <p:spPr bwMode="auto">
            <a:xfrm>
              <a:off x="4283968" y="4046424"/>
              <a:ext cx="364232" cy="439964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0" name="직선 연결선 29"/>
            <p:cNvCxnSpPr>
              <a:cxnSpLocks noChangeShapeType="1"/>
            </p:cNvCxnSpPr>
            <p:nvPr/>
          </p:nvCxnSpPr>
          <p:spPr bwMode="auto">
            <a:xfrm flipH="1">
              <a:off x="4283968" y="4486388"/>
              <a:ext cx="364232" cy="452146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2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225</a:t>
            </a:r>
          </a:p>
        </p:txBody>
      </p:sp>
      <p:cxnSp>
        <p:nvCxnSpPr>
          <p:cNvPr id="21" name="직선 연결선 20"/>
          <p:cNvCxnSpPr/>
          <p:nvPr/>
        </p:nvCxnSpPr>
        <p:spPr bwMode="auto">
          <a:xfrm>
            <a:off x="3995936" y="1700808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3995936" y="2071910"/>
            <a:ext cx="33145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030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Line 16"/>
          <p:cNvSpPr>
            <a:spLocks noChangeShapeType="1"/>
          </p:cNvSpPr>
          <p:nvPr/>
        </p:nvSpPr>
        <p:spPr bwMode="auto">
          <a:xfrm flipV="1">
            <a:off x="5830888" y="161607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1" name="Line 17"/>
          <p:cNvSpPr>
            <a:spLocks noChangeShapeType="1"/>
          </p:cNvSpPr>
          <p:nvPr/>
        </p:nvSpPr>
        <p:spPr bwMode="auto">
          <a:xfrm flipV="1">
            <a:off x="6288088" y="161607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2" name="Line 18"/>
          <p:cNvSpPr>
            <a:spLocks noChangeShapeType="1"/>
          </p:cNvSpPr>
          <p:nvPr/>
        </p:nvSpPr>
        <p:spPr bwMode="auto">
          <a:xfrm flipV="1">
            <a:off x="6745288" y="161607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3" name="Line 19"/>
          <p:cNvSpPr>
            <a:spLocks noChangeShapeType="1"/>
          </p:cNvSpPr>
          <p:nvPr/>
        </p:nvSpPr>
        <p:spPr bwMode="auto">
          <a:xfrm flipV="1">
            <a:off x="7202488" y="161607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4" name="Line 20"/>
          <p:cNvSpPr>
            <a:spLocks noChangeShapeType="1"/>
          </p:cNvSpPr>
          <p:nvPr/>
        </p:nvSpPr>
        <p:spPr bwMode="auto">
          <a:xfrm flipV="1">
            <a:off x="7659688" y="1616075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5824016" y="1987899"/>
            <a:ext cx="1828800" cy="298101"/>
            <a:chOff x="5824016" y="1987899"/>
            <a:chExt cx="1828800" cy="381000"/>
          </a:xfrm>
        </p:grpSpPr>
        <p:sp>
          <p:nvSpPr>
            <p:cNvPr id="46" name="Line 35"/>
            <p:cNvSpPr>
              <a:spLocks noChangeShapeType="1"/>
            </p:cNvSpPr>
            <p:nvPr/>
          </p:nvSpPr>
          <p:spPr bwMode="auto">
            <a:xfrm flipV="1">
              <a:off x="5824016" y="1987899"/>
              <a:ext cx="0" cy="3810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 flipV="1">
              <a:off x="6281216" y="1987899"/>
              <a:ext cx="0" cy="3810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 flipV="1">
              <a:off x="6738416" y="1987899"/>
              <a:ext cx="0" cy="3810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 flipV="1">
              <a:off x="7195616" y="1987899"/>
              <a:ext cx="0" cy="3810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 flipV="1">
              <a:off x="7652816" y="1987899"/>
              <a:ext cx="0" cy="3810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11267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528" y="1188311"/>
            <a:ext cx="4777111" cy="4472937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조건: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	N = 5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, 	MARR = 10%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초기비용 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I = 20,000(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S = 4,000(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ko-KR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연간운영비용 </a:t>
            </a:r>
            <a:r>
              <a:rPr lang="en-US" altLang="ko-KR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: 1,000(</a:t>
            </a:r>
            <a:r>
              <a:rPr lang="ko-KR" altLang="en-US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연간등가수익 </a:t>
            </a:r>
            <a:r>
              <a:rPr lang="en-US" altLang="ko-KR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,400(천원)</a:t>
            </a:r>
            <a:endParaRPr lang="en-US" altLang="ko-KR" sz="16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풀이: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자본회수비용 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CR(10%)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	= (20,000-4,000)(A/P,10%,5)+0.1*4,000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	= 4,620.76(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천원)</a:t>
            </a:r>
            <a:endParaRPr lang="en-US" altLang="ko-KR" sz="16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연간등가비용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lang="ko-KR" altLang="en-US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자본회수비용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lang="ko-KR" altLang="en-US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연간운영비용</a:t>
            </a:r>
            <a:endParaRPr lang="en-US" altLang="ko-KR" sz="1600" dirty="0">
              <a:solidFill>
                <a:srgbClr val="FF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	= </a:t>
            </a:r>
            <a:r>
              <a:rPr lang="en-US" altLang="ko-KR" sz="16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4,620.76</a:t>
            </a:r>
            <a:r>
              <a:rPr lang="en-US" altLang="ko-KR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+</a:t>
            </a:r>
            <a:r>
              <a:rPr lang="en-US" altLang="ko-KR" sz="1600" dirty="0">
                <a:solidFill>
                  <a:srgbClr val="FF9900"/>
                </a:solidFill>
                <a:latin typeface="HY헤드라인M" pitchFamily="18" charset="-127"/>
                <a:ea typeface="HY헤드라인M" pitchFamily="18" charset="-127"/>
              </a:rPr>
              <a:t> 1,000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lang="en-US" altLang="ko-KR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5,620.76(</a:t>
            </a:r>
            <a:r>
              <a:rPr lang="ko-KR" altLang="en-US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endParaRPr lang="en-US" altLang="ko-KR" sz="1600" dirty="0">
              <a:solidFill>
                <a:srgbClr val="FF66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ko-KR" altLang="en-US" sz="1600" dirty="0"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결론: 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marL="0" indent="357188" eaLnBrk="1" hangingPunct="1">
              <a:lnSpc>
                <a:spcPct val="90000"/>
              </a:lnSpc>
              <a:buNone/>
              <a:defRPr/>
            </a:pPr>
            <a:r>
              <a:rPr lang="ko-KR" altLang="en-US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연간등가수익 </a:t>
            </a:r>
            <a:r>
              <a:rPr lang="en-US" altLang="ko-KR" sz="16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&lt; </a:t>
            </a:r>
            <a:r>
              <a:rPr lang="ko-KR" altLang="en-US" sz="1600" dirty="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연간등가비용</a:t>
            </a:r>
            <a:endParaRPr lang="en-US" altLang="ko-KR" sz="16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</a:rPr>
              <a:t>경제성 없음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268" name="Line 14"/>
          <p:cNvSpPr>
            <a:spLocks noChangeShapeType="1"/>
          </p:cNvSpPr>
          <p:nvPr/>
        </p:nvSpPr>
        <p:spPr bwMode="auto">
          <a:xfrm>
            <a:off x="5373688" y="1997075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69" name="Line 15"/>
          <p:cNvSpPr>
            <a:spLocks noChangeShapeType="1"/>
          </p:cNvSpPr>
          <p:nvPr/>
        </p:nvSpPr>
        <p:spPr bwMode="auto">
          <a:xfrm>
            <a:off x="5373688" y="1997075"/>
            <a:ext cx="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5" name="Line 21"/>
          <p:cNvSpPr>
            <a:spLocks noChangeShapeType="1"/>
          </p:cNvSpPr>
          <p:nvPr/>
        </p:nvSpPr>
        <p:spPr bwMode="auto">
          <a:xfrm flipV="1">
            <a:off x="7659688" y="1006475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76" name="Text Box 22"/>
          <p:cNvSpPr txBox="1">
            <a:spLocks noChangeArrowheads="1"/>
          </p:cNvSpPr>
          <p:nvPr/>
        </p:nvSpPr>
        <p:spPr bwMode="auto">
          <a:xfrm>
            <a:off x="5146675" y="1949213"/>
            <a:ext cx="2730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1277" name="Text Box 23"/>
          <p:cNvSpPr txBox="1">
            <a:spLocks noChangeArrowheads="1"/>
          </p:cNvSpPr>
          <p:nvPr/>
        </p:nvSpPr>
        <p:spPr bwMode="auto">
          <a:xfrm>
            <a:off x="5535984" y="1941276"/>
            <a:ext cx="2139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ea typeface="굴림" pitchFamily="50" charset="-127"/>
              </a:rPr>
              <a:t>1         2        3        4         5</a:t>
            </a:r>
          </a:p>
        </p:txBody>
      </p:sp>
      <p:sp>
        <p:nvSpPr>
          <p:cNvPr id="11278" name="Text Box 24"/>
          <p:cNvSpPr txBox="1">
            <a:spLocks noChangeArrowheads="1"/>
          </p:cNvSpPr>
          <p:nvPr/>
        </p:nvSpPr>
        <p:spPr bwMode="auto">
          <a:xfrm>
            <a:off x="4932363" y="2871788"/>
            <a:ext cx="828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20,000</a:t>
            </a:r>
          </a:p>
        </p:txBody>
      </p:sp>
      <p:sp>
        <p:nvSpPr>
          <p:cNvPr id="11279" name="Text Box 25"/>
          <p:cNvSpPr txBox="1">
            <a:spLocks noChangeArrowheads="1"/>
          </p:cNvSpPr>
          <p:nvPr/>
        </p:nvSpPr>
        <p:spPr bwMode="auto">
          <a:xfrm>
            <a:off x="7720013" y="876300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1280" name="Text Box 26"/>
          <p:cNvSpPr txBox="1">
            <a:spLocks noChangeArrowheads="1"/>
          </p:cNvSpPr>
          <p:nvPr/>
        </p:nvSpPr>
        <p:spPr bwMode="auto">
          <a:xfrm>
            <a:off x="6403975" y="1235075"/>
            <a:ext cx="709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,400</a:t>
            </a:r>
          </a:p>
        </p:txBody>
      </p:sp>
      <p:sp>
        <p:nvSpPr>
          <p:cNvPr id="11281" name="Line 34"/>
          <p:cNvSpPr>
            <a:spLocks noChangeShapeType="1"/>
          </p:cNvSpPr>
          <p:nvPr/>
        </p:nvSpPr>
        <p:spPr bwMode="auto">
          <a:xfrm>
            <a:off x="5449888" y="59436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2" name="Line 35"/>
          <p:cNvSpPr>
            <a:spLocks noChangeShapeType="1"/>
          </p:cNvSpPr>
          <p:nvPr/>
        </p:nvSpPr>
        <p:spPr bwMode="auto">
          <a:xfrm flipV="1">
            <a:off x="5907088" y="5562600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3" name="Line 36"/>
          <p:cNvSpPr>
            <a:spLocks noChangeShapeType="1"/>
          </p:cNvSpPr>
          <p:nvPr/>
        </p:nvSpPr>
        <p:spPr bwMode="auto">
          <a:xfrm flipV="1">
            <a:off x="6364288" y="5562600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4" name="Line 37"/>
          <p:cNvSpPr>
            <a:spLocks noChangeShapeType="1"/>
          </p:cNvSpPr>
          <p:nvPr/>
        </p:nvSpPr>
        <p:spPr bwMode="auto">
          <a:xfrm flipV="1">
            <a:off x="6821488" y="5562600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5" name="Line 38"/>
          <p:cNvSpPr>
            <a:spLocks noChangeShapeType="1"/>
          </p:cNvSpPr>
          <p:nvPr/>
        </p:nvSpPr>
        <p:spPr bwMode="auto">
          <a:xfrm flipV="1">
            <a:off x="7278688" y="5562600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6" name="Line 39"/>
          <p:cNvSpPr>
            <a:spLocks noChangeShapeType="1"/>
          </p:cNvSpPr>
          <p:nvPr/>
        </p:nvSpPr>
        <p:spPr bwMode="auto">
          <a:xfrm flipV="1">
            <a:off x="7735888" y="5562600"/>
            <a:ext cx="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87" name="Text Box 40"/>
          <p:cNvSpPr txBox="1">
            <a:spLocks noChangeArrowheads="1"/>
          </p:cNvSpPr>
          <p:nvPr/>
        </p:nvSpPr>
        <p:spPr bwMode="auto">
          <a:xfrm>
            <a:off x="5291138" y="5962650"/>
            <a:ext cx="2730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1288" name="Text Box 41"/>
          <p:cNvSpPr txBox="1">
            <a:spLocks noChangeArrowheads="1"/>
          </p:cNvSpPr>
          <p:nvPr/>
        </p:nvSpPr>
        <p:spPr bwMode="auto">
          <a:xfrm>
            <a:off x="5738813" y="5954713"/>
            <a:ext cx="2139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ea typeface="굴림" pitchFamily="50" charset="-127"/>
              </a:rPr>
              <a:t>1         2        3        4         5</a:t>
            </a:r>
          </a:p>
        </p:txBody>
      </p:sp>
      <p:sp>
        <p:nvSpPr>
          <p:cNvPr id="11289" name="Text Box 42"/>
          <p:cNvSpPr txBox="1">
            <a:spLocks noChangeArrowheads="1"/>
          </p:cNvSpPr>
          <p:nvPr/>
        </p:nvSpPr>
        <p:spPr bwMode="auto">
          <a:xfrm>
            <a:off x="6464300" y="5157788"/>
            <a:ext cx="709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</a:rPr>
              <a:t>,400</a:t>
            </a:r>
          </a:p>
        </p:txBody>
      </p:sp>
      <p:sp>
        <p:nvSpPr>
          <p:cNvPr id="11290" name="Text Box 43"/>
          <p:cNvSpPr txBox="1">
            <a:spLocks noChangeArrowheads="1"/>
          </p:cNvSpPr>
          <p:nvPr/>
        </p:nvSpPr>
        <p:spPr bwMode="auto">
          <a:xfrm>
            <a:off x="6624638" y="4724400"/>
            <a:ext cx="331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</a:t>
            </a:r>
          </a:p>
        </p:txBody>
      </p:sp>
      <p:sp>
        <p:nvSpPr>
          <p:cNvPr id="11291" name="Text Box 45"/>
          <p:cNvSpPr txBox="1">
            <a:spLocks noChangeArrowheads="1"/>
          </p:cNvSpPr>
          <p:nvPr/>
        </p:nvSpPr>
        <p:spPr bwMode="auto">
          <a:xfrm>
            <a:off x="7369175" y="54927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2533650" y="206375"/>
            <a:ext cx="40671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6.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투자분석</a:t>
            </a:r>
          </a:p>
        </p:txBody>
      </p:sp>
      <p:sp>
        <p:nvSpPr>
          <p:cNvPr id="11293" name="Line 34"/>
          <p:cNvSpPr>
            <a:spLocks noChangeShapeType="1"/>
          </p:cNvSpPr>
          <p:nvPr/>
        </p:nvSpPr>
        <p:spPr bwMode="auto">
          <a:xfrm>
            <a:off x="5449888" y="3941763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4" name="Line 35"/>
          <p:cNvSpPr>
            <a:spLocks noChangeShapeType="1"/>
          </p:cNvSpPr>
          <p:nvPr/>
        </p:nvSpPr>
        <p:spPr bwMode="auto">
          <a:xfrm flipV="1">
            <a:off x="5907088" y="3940175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FF66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5" name="Line 36"/>
          <p:cNvSpPr>
            <a:spLocks noChangeShapeType="1"/>
          </p:cNvSpPr>
          <p:nvPr/>
        </p:nvSpPr>
        <p:spPr bwMode="auto">
          <a:xfrm flipV="1">
            <a:off x="6364288" y="3940175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FF66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6" name="Line 37"/>
          <p:cNvSpPr>
            <a:spLocks noChangeShapeType="1"/>
          </p:cNvSpPr>
          <p:nvPr/>
        </p:nvSpPr>
        <p:spPr bwMode="auto">
          <a:xfrm flipV="1">
            <a:off x="6821488" y="3940175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FF66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7" name="Line 38"/>
          <p:cNvSpPr>
            <a:spLocks noChangeShapeType="1"/>
          </p:cNvSpPr>
          <p:nvPr/>
        </p:nvSpPr>
        <p:spPr bwMode="auto">
          <a:xfrm flipV="1">
            <a:off x="7278688" y="3940175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FF66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8" name="Line 39"/>
          <p:cNvSpPr>
            <a:spLocks noChangeShapeType="1"/>
          </p:cNvSpPr>
          <p:nvPr/>
        </p:nvSpPr>
        <p:spPr bwMode="auto">
          <a:xfrm flipV="1">
            <a:off x="7735888" y="3940175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FF66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299" name="Text Box 40"/>
          <p:cNvSpPr txBox="1">
            <a:spLocks noChangeArrowheads="1"/>
          </p:cNvSpPr>
          <p:nvPr/>
        </p:nvSpPr>
        <p:spPr bwMode="auto">
          <a:xfrm>
            <a:off x="5291138" y="3941763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1300" name="Text Box 41"/>
          <p:cNvSpPr txBox="1">
            <a:spLocks noChangeArrowheads="1"/>
          </p:cNvSpPr>
          <p:nvPr/>
        </p:nvSpPr>
        <p:spPr bwMode="auto">
          <a:xfrm>
            <a:off x="5662613" y="3933825"/>
            <a:ext cx="2139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ea typeface="굴림" pitchFamily="50" charset="-127"/>
              </a:rPr>
              <a:t>1         2        3        4         5</a:t>
            </a:r>
          </a:p>
        </p:txBody>
      </p:sp>
      <p:sp>
        <p:nvSpPr>
          <p:cNvPr id="11301" name="Text Box 42"/>
          <p:cNvSpPr txBox="1">
            <a:spLocks noChangeArrowheads="1"/>
          </p:cNvSpPr>
          <p:nvPr/>
        </p:nvSpPr>
        <p:spPr bwMode="auto">
          <a:xfrm>
            <a:off x="6326188" y="4365625"/>
            <a:ext cx="992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FF66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FF66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600" dirty="0">
                <a:solidFill>
                  <a:srgbClr val="FF66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620.76</a:t>
            </a:r>
            <a:endParaRPr kumimoji="0" lang="ko-KR" altLang="en-US" sz="1600" dirty="0">
              <a:solidFill>
                <a:srgbClr val="FF66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302" name="아래쪽 화살표 1"/>
          <p:cNvSpPr>
            <a:spLocks noChangeArrowheads="1"/>
          </p:cNvSpPr>
          <p:nvPr/>
        </p:nvSpPr>
        <p:spPr bwMode="auto">
          <a:xfrm>
            <a:off x="6302375" y="2708275"/>
            <a:ext cx="1009650" cy="9366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3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225</a:t>
            </a: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6403975" y="2239684"/>
            <a:ext cx="708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FF99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</a:t>
            </a:r>
            <a:r>
              <a:rPr kumimoji="0" lang="ko-KR" altLang="en-US" sz="1600" dirty="0">
                <a:solidFill>
                  <a:srgbClr val="FF99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819866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 bwMode="auto">
          <a:xfrm>
            <a:off x="5219700" y="2852738"/>
            <a:ext cx="3467100" cy="243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57200" y="2852738"/>
            <a:ext cx="3467100" cy="243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1916113"/>
            <a:ext cx="7772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연간등가이익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다음의 두 현금흐름이 경제적 등가가 되어야 함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2294" name="Group 4"/>
          <p:cNvGrpSpPr>
            <a:grpSpLocks/>
          </p:cNvGrpSpPr>
          <p:nvPr/>
        </p:nvGrpSpPr>
        <p:grpSpPr bwMode="auto">
          <a:xfrm>
            <a:off x="839788" y="3390900"/>
            <a:ext cx="2370137" cy="1524000"/>
            <a:chOff x="768" y="1392"/>
            <a:chExt cx="3600" cy="1392"/>
          </a:xfrm>
        </p:grpSpPr>
        <p:sp>
          <p:nvSpPr>
            <p:cNvPr id="12321" name="Line 5"/>
            <p:cNvSpPr>
              <a:spLocks noChangeShapeType="1"/>
            </p:cNvSpPr>
            <p:nvPr/>
          </p:nvSpPr>
          <p:spPr bwMode="auto">
            <a:xfrm>
              <a:off x="768" y="2064"/>
              <a:ext cx="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22" name="Line 6"/>
            <p:cNvSpPr>
              <a:spLocks noChangeShapeType="1"/>
            </p:cNvSpPr>
            <p:nvPr/>
          </p:nvSpPr>
          <p:spPr bwMode="auto">
            <a:xfrm flipV="1">
              <a:off x="4368" y="139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23" name="Line 7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24" name="Line 8"/>
            <p:cNvSpPr>
              <a:spLocks noChangeShapeType="1"/>
            </p:cNvSpPr>
            <p:nvPr/>
          </p:nvSpPr>
          <p:spPr bwMode="auto">
            <a:xfrm flipV="1">
              <a:off x="1966" y="16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325" name="Line 9"/>
            <p:cNvSpPr>
              <a:spLocks noChangeShapeType="1"/>
            </p:cNvSpPr>
            <p:nvPr/>
          </p:nvSpPr>
          <p:spPr bwMode="auto">
            <a:xfrm>
              <a:off x="768" y="206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1257300" y="3363913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2841625" y="3108325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2052638" y="3268663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466725" y="4914900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12299" name="Text Box 29"/>
          <p:cNvSpPr txBox="1">
            <a:spLocks noChangeArrowheads="1"/>
          </p:cNvSpPr>
          <p:nvPr/>
        </p:nvSpPr>
        <p:spPr bwMode="auto">
          <a:xfrm>
            <a:off x="735013" y="29178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2153759" y="206375"/>
            <a:ext cx="482696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단위시간당 연간등가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6.4)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01" name="Text Box 37"/>
          <p:cNvSpPr txBox="1">
            <a:spLocks noChangeArrowheads="1"/>
          </p:cNvSpPr>
          <p:nvPr/>
        </p:nvSpPr>
        <p:spPr bwMode="auto">
          <a:xfrm>
            <a:off x="901700" y="5661025"/>
            <a:ext cx="7342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연간등가이익</a:t>
            </a:r>
            <a:r>
              <a:rPr kumimoji="0" lang="en-US" altLang="ko-KR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3,553(A/P, 15%, 3) = 3,553 </a:t>
            </a:r>
            <a:r>
              <a:rPr kumimoji="0" lang="en-US" altLang="ko-KR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en-US" altLang="ko-KR" sz="20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0.4380 = </a:t>
            </a:r>
            <a:r>
              <a:rPr kumimoji="0" lang="en-US" altLang="ko-KR" sz="2000" b="1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 </a:t>
            </a:r>
            <a:endParaRPr kumimoji="0" lang="ko-KR" altLang="en-US" sz="2000" b="1">
              <a:solidFill>
                <a:srgbClr val="0000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149725" y="3597275"/>
            <a:ext cx="835025" cy="1046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</a:p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</a:p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15%</a:t>
            </a:r>
          </a:p>
        </p:txBody>
      </p:sp>
      <p:sp>
        <p:nvSpPr>
          <p:cNvPr id="12303" name="Text Box 12"/>
          <p:cNvSpPr txBox="1">
            <a:spLocks noChangeArrowheads="1"/>
          </p:cNvSpPr>
          <p:nvPr/>
        </p:nvSpPr>
        <p:spPr bwMode="auto">
          <a:xfrm>
            <a:off x="1482725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04" name="Text Box 12"/>
          <p:cNvSpPr txBox="1">
            <a:spLocks noChangeArrowheads="1"/>
          </p:cNvSpPr>
          <p:nvPr/>
        </p:nvSpPr>
        <p:spPr bwMode="auto">
          <a:xfrm>
            <a:off x="557213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05" name="Text Box 12"/>
          <p:cNvSpPr txBox="1">
            <a:spLocks noChangeArrowheads="1"/>
          </p:cNvSpPr>
          <p:nvPr/>
        </p:nvSpPr>
        <p:spPr bwMode="auto">
          <a:xfrm>
            <a:off x="2276475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06" name="Text Box 12"/>
          <p:cNvSpPr txBox="1">
            <a:spLocks noChangeArrowheads="1"/>
          </p:cNvSpPr>
          <p:nvPr/>
        </p:nvSpPr>
        <p:spPr bwMode="auto">
          <a:xfrm>
            <a:off x="3065463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07" name="Line 5"/>
          <p:cNvSpPr>
            <a:spLocks noChangeShapeType="1"/>
          </p:cNvSpPr>
          <p:nvPr/>
        </p:nvSpPr>
        <p:spPr bwMode="auto">
          <a:xfrm>
            <a:off x="5614988" y="4125913"/>
            <a:ext cx="2370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2308" name="Line 7"/>
          <p:cNvSpPr>
            <a:spLocks noChangeShapeType="1"/>
          </p:cNvSpPr>
          <p:nvPr/>
        </p:nvSpPr>
        <p:spPr bwMode="auto">
          <a:xfrm flipV="1">
            <a:off x="7196138" y="35480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2309" name="Text Box 14"/>
          <p:cNvSpPr txBox="1">
            <a:spLocks noChangeArrowheads="1"/>
          </p:cNvSpPr>
          <p:nvPr/>
        </p:nvSpPr>
        <p:spPr bwMode="auto">
          <a:xfrm>
            <a:off x="6818313" y="32686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0" name="Text Box 12"/>
          <p:cNvSpPr txBox="1">
            <a:spLocks noChangeArrowheads="1"/>
          </p:cNvSpPr>
          <p:nvPr/>
        </p:nvSpPr>
        <p:spPr bwMode="auto">
          <a:xfrm>
            <a:off x="6257925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1" name="Text Box 12"/>
          <p:cNvSpPr txBox="1">
            <a:spLocks noChangeArrowheads="1"/>
          </p:cNvSpPr>
          <p:nvPr/>
        </p:nvSpPr>
        <p:spPr bwMode="auto">
          <a:xfrm>
            <a:off x="5332413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2" name="Text Box 12"/>
          <p:cNvSpPr txBox="1">
            <a:spLocks noChangeArrowheads="1"/>
          </p:cNvSpPr>
          <p:nvPr/>
        </p:nvSpPr>
        <p:spPr bwMode="auto">
          <a:xfrm>
            <a:off x="7051675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3" name="Text Box 12"/>
          <p:cNvSpPr txBox="1">
            <a:spLocks noChangeArrowheads="1"/>
          </p:cNvSpPr>
          <p:nvPr/>
        </p:nvSpPr>
        <p:spPr bwMode="auto">
          <a:xfrm>
            <a:off x="7840663" y="41322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4" name="Line 7"/>
          <p:cNvSpPr>
            <a:spLocks noChangeShapeType="1"/>
          </p:cNvSpPr>
          <p:nvPr/>
        </p:nvSpPr>
        <p:spPr bwMode="auto">
          <a:xfrm flipV="1">
            <a:off x="6402388" y="35480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2315" name="Text Box 14"/>
          <p:cNvSpPr txBox="1">
            <a:spLocks noChangeArrowheads="1"/>
          </p:cNvSpPr>
          <p:nvPr/>
        </p:nvSpPr>
        <p:spPr bwMode="auto">
          <a:xfrm>
            <a:off x="6024563" y="32686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6" name="Line 7"/>
          <p:cNvSpPr>
            <a:spLocks noChangeShapeType="1"/>
          </p:cNvSpPr>
          <p:nvPr/>
        </p:nvSpPr>
        <p:spPr bwMode="auto">
          <a:xfrm flipV="1">
            <a:off x="7996238" y="35480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2317" name="Text Box 14"/>
          <p:cNvSpPr txBox="1">
            <a:spLocks noChangeArrowheads="1"/>
          </p:cNvSpPr>
          <p:nvPr/>
        </p:nvSpPr>
        <p:spPr bwMode="auto">
          <a:xfrm>
            <a:off x="7618413" y="32686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18" name="Text Box 29"/>
          <p:cNvSpPr txBox="1">
            <a:spLocks noChangeArrowheads="1"/>
          </p:cNvSpPr>
          <p:nvPr/>
        </p:nvSpPr>
        <p:spPr bwMode="auto">
          <a:xfrm>
            <a:off x="5553075" y="29178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graphicFrame>
        <p:nvGraphicFramePr>
          <p:cNvPr id="12319" name="Object 2048"/>
          <p:cNvGraphicFramePr>
            <a:graphicFrameLocks noChangeAspect="1"/>
          </p:cNvGraphicFramePr>
          <p:nvPr/>
        </p:nvGraphicFramePr>
        <p:xfrm>
          <a:off x="1258888" y="4724400"/>
          <a:ext cx="255111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2997200" imgH="660400" progId="Equation.3">
                  <p:embed/>
                </p:oleObj>
              </mc:Choice>
              <mc:Fallback>
                <p:oleObj name="수식" r:id="rId2" imgW="2997200" imgH="660400" progId="Equation.3">
                  <p:embed/>
                  <p:pic>
                    <p:nvPicPr>
                      <p:cNvPr id="12319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724400"/>
                        <a:ext cx="255111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0" name="Rectangle 2"/>
          <p:cNvSpPr>
            <a:spLocks noChangeArrowheads="1"/>
          </p:cNvSpPr>
          <p:nvPr/>
        </p:nvSpPr>
        <p:spPr bwMode="auto">
          <a:xfrm>
            <a:off x="685800" y="836613"/>
            <a:ext cx="7772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어떤 공장에서 </a:t>
            </a: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  <a:r>
              <a:rPr kumimoji="0" lang="ko-KR" altLang="en-US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천원짜리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기계를 구입하여 운영한 결과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3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동안 각각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27,340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55,760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천원의 비용절감을 달성한 경우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연간등가이익은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3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228</a:t>
            </a:r>
          </a:p>
        </p:txBody>
      </p:sp>
    </p:spTree>
    <p:extLst>
      <p:ext uri="{BB962C8B-B14F-4D97-AF65-F5344CB8AC3E}">
        <p14:creationId xmlns:p14="http://schemas.microsoft.com/office/powerpoint/2010/main" val="849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 bwMode="auto">
          <a:xfrm>
            <a:off x="5219700" y="2636838"/>
            <a:ext cx="3467100" cy="243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685800" y="1700213"/>
            <a:ext cx="7772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기계사용시간당 이익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이라 하면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연간등가이익은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되므로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다음의 두 현금흐름이 경제적 등가가 되어야 함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2153757" y="206375"/>
            <a:ext cx="482696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단위시간당 연간등가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6.4)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8" name="Text Box 37"/>
          <p:cNvSpPr txBox="1">
            <a:spLocks noChangeArrowheads="1"/>
          </p:cNvSpPr>
          <p:nvPr/>
        </p:nvSpPr>
        <p:spPr bwMode="auto">
          <a:xfrm>
            <a:off x="2051050" y="5535613"/>
            <a:ext cx="5068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 = 2,000C 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C = </a:t>
            </a:r>
            <a:r>
              <a:rPr kumimoji="0" lang="en-US" altLang="ko-KR" sz="2000" b="1" dirty="0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0.778</a:t>
            </a:r>
            <a:r>
              <a:rPr kumimoji="0" lang="ko-KR" altLang="en-US" sz="2000" b="1" dirty="0">
                <a:solidFill>
                  <a:srgbClr val="0000CC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</a:t>
            </a:r>
            <a:endParaRPr kumimoji="0" lang="ko-KR" altLang="en-US" sz="2000" b="1" dirty="0">
              <a:solidFill>
                <a:srgbClr val="0000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149725" y="3381375"/>
            <a:ext cx="835025" cy="1046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</a:p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</a:p>
          <a:p>
            <a:pPr marL="342900" indent="-342900" algn="ctr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15%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5614988" y="3910013"/>
            <a:ext cx="2370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21" name="Line 7"/>
          <p:cNvSpPr>
            <a:spLocks noChangeShapeType="1"/>
          </p:cNvSpPr>
          <p:nvPr/>
        </p:nvSpPr>
        <p:spPr bwMode="auto">
          <a:xfrm flipV="1">
            <a:off x="7196138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6818313" y="3052763"/>
            <a:ext cx="749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2,000C</a:t>
            </a:r>
            <a:endParaRPr kumimoji="0" lang="ko-KR" altLang="en-US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6257925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332413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7051675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6" name="Text Box 12"/>
          <p:cNvSpPr txBox="1">
            <a:spLocks noChangeArrowheads="1"/>
          </p:cNvSpPr>
          <p:nvPr/>
        </p:nvSpPr>
        <p:spPr bwMode="auto">
          <a:xfrm>
            <a:off x="7840663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7" name="Line 7"/>
          <p:cNvSpPr>
            <a:spLocks noChangeShapeType="1"/>
          </p:cNvSpPr>
          <p:nvPr/>
        </p:nvSpPr>
        <p:spPr bwMode="auto">
          <a:xfrm flipV="1">
            <a:off x="6402388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28" name="Text Box 14"/>
          <p:cNvSpPr txBox="1">
            <a:spLocks noChangeArrowheads="1"/>
          </p:cNvSpPr>
          <p:nvPr/>
        </p:nvSpPr>
        <p:spPr bwMode="auto">
          <a:xfrm>
            <a:off x="6024563" y="3052763"/>
            <a:ext cx="750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2,000C</a:t>
            </a:r>
            <a:endParaRPr kumimoji="0" lang="ko-KR" altLang="en-US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9" name="Line 7"/>
          <p:cNvSpPr>
            <a:spLocks noChangeShapeType="1"/>
          </p:cNvSpPr>
          <p:nvPr/>
        </p:nvSpPr>
        <p:spPr bwMode="auto">
          <a:xfrm flipV="1">
            <a:off x="7996238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30" name="Text Box 14"/>
          <p:cNvSpPr txBox="1">
            <a:spLocks noChangeArrowheads="1"/>
          </p:cNvSpPr>
          <p:nvPr/>
        </p:nvSpPr>
        <p:spPr bwMode="auto">
          <a:xfrm>
            <a:off x="7618413" y="3052763"/>
            <a:ext cx="749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2,000C</a:t>
            </a:r>
            <a:endParaRPr kumimoji="0" lang="ko-KR" altLang="en-US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31" name="Text Box 29"/>
          <p:cNvSpPr txBox="1">
            <a:spLocks noChangeArrowheads="1"/>
          </p:cNvSpPr>
          <p:nvPr/>
        </p:nvSpPr>
        <p:spPr bwMode="auto">
          <a:xfrm>
            <a:off x="5553075" y="27019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13332" name="Text Box 12"/>
          <p:cNvSpPr txBox="1">
            <a:spLocks noChangeArrowheads="1"/>
          </p:cNvSpPr>
          <p:nvPr/>
        </p:nvSpPr>
        <p:spPr bwMode="auto">
          <a:xfrm>
            <a:off x="6094413" y="4456113"/>
            <a:ext cx="63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시간</a:t>
            </a:r>
          </a:p>
        </p:txBody>
      </p:sp>
      <p:sp>
        <p:nvSpPr>
          <p:cNvPr id="13333" name="Text Box 12"/>
          <p:cNvSpPr txBox="1">
            <a:spLocks noChangeArrowheads="1"/>
          </p:cNvSpPr>
          <p:nvPr/>
        </p:nvSpPr>
        <p:spPr bwMode="auto">
          <a:xfrm>
            <a:off x="6888163" y="4456113"/>
            <a:ext cx="63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시간</a:t>
            </a:r>
          </a:p>
        </p:txBody>
      </p:sp>
      <p:sp>
        <p:nvSpPr>
          <p:cNvPr id="13334" name="Text Box 12"/>
          <p:cNvSpPr txBox="1">
            <a:spLocks noChangeArrowheads="1"/>
          </p:cNvSpPr>
          <p:nvPr/>
        </p:nvSpPr>
        <p:spPr bwMode="auto">
          <a:xfrm>
            <a:off x="7678738" y="4456113"/>
            <a:ext cx="63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시간</a:t>
            </a:r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5360988" y="4456113"/>
            <a:ext cx="5445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사용</a:t>
            </a:r>
            <a:endParaRPr kumimoji="0" lang="en-US" altLang="ko-KR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시간</a:t>
            </a:r>
          </a:p>
        </p:txBody>
      </p:sp>
      <p:sp>
        <p:nvSpPr>
          <p:cNvPr id="42" name="직사각형 41"/>
          <p:cNvSpPr/>
          <p:nvPr/>
        </p:nvSpPr>
        <p:spPr bwMode="auto">
          <a:xfrm>
            <a:off x="468313" y="2636838"/>
            <a:ext cx="3467100" cy="243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3337" name="Line 5"/>
          <p:cNvSpPr>
            <a:spLocks noChangeShapeType="1"/>
          </p:cNvSpPr>
          <p:nvPr/>
        </p:nvSpPr>
        <p:spPr bwMode="auto">
          <a:xfrm>
            <a:off x="863600" y="3910013"/>
            <a:ext cx="2370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38" name="Line 7"/>
          <p:cNvSpPr>
            <a:spLocks noChangeShapeType="1"/>
          </p:cNvSpPr>
          <p:nvPr/>
        </p:nvSpPr>
        <p:spPr bwMode="auto">
          <a:xfrm flipV="1">
            <a:off x="2444750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39" name="Text Box 14"/>
          <p:cNvSpPr txBox="1">
            <a:spLocks noChangeArrowheads="1"/>
          </p:cNvSpPr>
          <p:nvPr/>
        </p:nvSpPr>
        <p:spPr bwMode="auto">
          <a:xfrm>
            <a:off x="2066925" y="30527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0" name="Text Box 12"/>
          <p:cNvSpPr txBox="1">
            <a:spLocks noChangeArrowheads="1"/>
          </p:cNvSpPr>
          <p:nvPr/>
        </p:nvSpPr>
        <p:spPr bwMode="auto">
          <a:xfrm>
            <a:off x="1506538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1" name="Text Box 12"/>
          <p:cNvSpPr txBox="1">
            <a:spLocks noChangeArrowheads="1"/>
          </p:cNvSpPr>
          <p:nvPr/>
        </p:nvSpPr>
        <p:spPr bwMode="auto">
          <a:xfrm>
            <a:off x="581025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2" name="Text Box 12"/>
          <p:cNvSpPr txBox="1">
            <a:spLocks noChangeArrowheads="1"/>
          </p:cNvSpPr>
          <p:nvPr/>
        </p:nvSpPr>
        <p:spPr bwMode="auto">
          <a:xfrm>
            <a:off x="2300288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3089275" y="3916363"/>
            <a:ext cx="288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4" name="Line 7"/>
          <p:cNvSpPr>
            <a:spLocks noChangeShapeType="1"/>
          </p:cNvSpPr>
          <p:nvPr/>
        </p:nvSpPr>
        <p:spPr bwMode="auto">
          <a:xfrm flipV="1">
            <a:off x="1651000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45" name="Text Box 14"/>
          <p:cNvSpPr txBox="1">
            <a:spLocks noChangeArrowheads="1"/>
          </p:cNvSpPr>
          <p:nvPr/>
        </p:nvSpPr>
        <p:spPr bwMode="auto">
          <a:xfrm>
            <a:off x="1273175" y="30527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6" name="Line 7"/>
          <p:cNvSpPr>
            <a:spLocks noChangeShapeType="1"/>
          </p:cNvSpPr>
          <p:nvPr/>
        </p:nvSpPr>
        <p:spPr bwMode="auto">
          <a:xfrm flipV="1">
            <a:off x="3244850" y="3332163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3347" name="Text Box 14"/>
          <p:cNvSpPr txBox="1">
            <a:spLocks noChangeArrowheads="1"/>
          </p:cNvSpPr>
          <p:nvPr/>
        </p:nvSpPr>
        <p:spPr bwMode="auto">
          <a:xfrm>
            <a:off x="2867025" y="30527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  <a:endParaRPr kumimoji="0" lang="ko-KR" altLang="en-US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48" name="Text Box 29"/>
          <p:cNvSpPr txBox="1">
            <a:spLocks noChangeArrowheads="1"/>
          </p:cNvSpPr>
          <p:nvPr/>
        </p:nvSpPr>
        <p:spPr bwMode="auto">
          <a:xfrm>
            <a:off x="801688" y="27019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13349" name="Rectangle 2"/>
          <p:cNvSpPr>
            <a:spLocks noChangeArrowheads="1"/>
          </p:cNvSpPr>
          <p:nvPr/>
        </p:nvSpPr>
        <p:spPr bwMode="auto">
          <a:xfrm>
            <a:off x="685800" y="836613"/>
            <a:ext cx="7772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공장에서 매년 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시간씩 기계를 가동한 경우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기계사용시간당 이익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은 얼마나 되겠는가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sz="18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3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228</a:t>
            </a:r>
          </a:p>
        </p:txBody>
      </p:sp>
    </p:spTree>
    <p:extLst>
      <p:ext uri="{BB962C8B-B14F-4D97-AF65-F5344CB8AC3E}">
        <p14:creationId xmlns:p14="http://schemas.microsoft.com/office/powerpoint/2010/main" val="337013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981200" y="2819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69925" y="2041525"/>
            <a:ext cx="23391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1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A: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수명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828800" y="2395736"/>
            <a:ext cx="384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ea typeface="굴림" pitchFamily="50" charset="-127"/>
              </a:rPr>
              <a:t>0 	1	2	3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ea typeface="굴림" pitchFamily="50" charset="-127"/>
              </a:rPr>
              <a:t>	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9812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8956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7244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574800" y="3640138"/>
            <a:ext cx="822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12,500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438400" y="32877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8100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378200" y="32877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343400" y="307340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3,000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85800" y="4409083"/>
            <a:ext cx="235032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1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B: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수명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828800" y="4790479"/>
            <a:ext cx="475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ea typeface="굴림" pitchFamily="50" charset="-127"/>
              </a:rPr>
              <a:t>0 	1	2	3              4	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1997075" y="513457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911475" y="51345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581150" y="5972770"/>
            <a:ext cx="822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15,000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454275" y="56552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825875" y="51345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3394075" y="56552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359275" y="567908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1981200" y="513457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638800" y="513457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4724400" y="51345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5207000" y="53885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2,500</a:t>
            </a:r>
          </a:p>
        </p:txBody>
      </p:sp>
      <p:sp>
        <p:nvSpPr>
          <p:cNvPr id="14363" name="Text Box 28"/>
          <p:cNvSpPr txBox="1">
            <a:spLocks noChangeArrowheads="1"/>
          </p:cNvSpPr>
          <p:nvPr/>
        </p:nvSpPr>
        <p:spPr bwMode="auto">
          <a:xfrm>
            <a:off x="5818188" y="2208213"/>
            <a:ext cx="3218308" cy="170816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요구 서비스 기간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무한대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공평한 분석기간 =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1600" dirty="0"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600" dirty="0">
                <a:effectLst/>
                <a:latin typeface="HY헤드라인M" pitchFamily="18" charset="-127"/>
                <a:ea typeface="HY헤드라인M" pitchFamily="18" charset="-127"/>
              </a:rPr>
              <a:t>두 장비의 사용기간이 동시에 종료되는 시점</a:t>
            </a:r>
            <a:r>
              <a:rPr kumimoji="0" lang="en-US" altLang="ko-KR" sz="1600" dirty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(LCM(3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4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= 12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64" name="Text Box 29"/>
          <p:cNvSpPr txBox="1">
            <a:spLocks noChangeArrowheads="1"/>
          </p:cNvSpPr>
          <p:nvPr/>
        </p:nvSpPr>
        <p:spPr bwMode="auto">
          <a:xfrm>
            <a:off x="6508750" y="4040237"/>
            <a:ext cx="1662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최소공배수</a:t>
            </a:r>
            <a:endParaRPr kumimoji="0" lang="ko-KR" altLang="en-US" sz="1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(Least Common Multiple)</a:t>
            </a:r>
          </a:p>
        </p:txBody>
      </p:sp>
      <p:sp>
        <p:nvSpPr>
          <p:cNvPr id="14365" name="Line 30"/>
          <p:cNvSpPr>
            <a:spLocks noChangeShapeType="1"/>
          </p:cNvSpPr>
          <p:nvPr/>
        </p:nvSpPr>
        <p:spPr bwMode="auto">
          <a:xfrm flipH="1" flipV="1">
            <a:off x="6203950" y="379735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366" name="Text Box 31"/>
          <p:cNvSpPr txBox="1">
            <a:spLocks noChangeArrowheads="1"/>
          </p:cNvSpPr>
          <p:nvPr/>
        </p:nvSpPr>
        <p:spPr bwMode="auto">
          <a:xfrm>
            <a:off x="4038600" y="19812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6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 </a:t>
            </a:r>
            <a:r>
              <a:rPr lang="en-US" altLang="ko-KR" dirty="0"/>
              <a:t>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grpSp>
        <p:nvGrpSpPr>
          <p:cNvPr id="14368" name="Group 36"/>
          <p:cNvGrpSpPr>
            <a:grpSpLocks/>
          </p:cNvGrpSpPr>
          <p:nvPr/>
        </p:nvGrpSpPr>
        <p:grpSpPr bwMode="auto">
          <a:xfrm>
            <a:off x="2586038" y="2514600"/>
            <a:ext cx="3971925" cy="1798638"/>
            <a:chOff x="0" y="0"/>
            <a:chExt cx="2502" cy="1133"/>
          </a:xfrm>
        </p:grpSpPr>
        <p:sp>
          <p:nvSpPr>
            <p:cNvPr id="14375" name="Rectangle 33"/>
            <p:cNvSpPr>
              <a:spLocks noChangeArrowheads="1"/>
            </p:cNvSpPr>
            <p:nvPr/>
          </p:nvSpPr>
          <p:spPr bwMode="auto">
            <a:xfrm>
              <a:off x="0" y="0"/>
              <a:ext cx="2502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14376" name="Rectangle 34"/>
            <p:cNvSpPr>
              <a:spLocks noChangeArrowheads="1"/>
            </p:cNvSpPr>
            <p:nvPr/>
          </p:nvSpPr>
          <p:spPr bwMode="auto">
            <a:xfrm>
              <a:off x="0" y="0"/>
              <a:ext cx="2502" cy="1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900">
                  <a:solidFill>
                    <a:srgbClr val="696969"/>
                  </a:solidFill>
                  <a:effectLst/>
                  <a:ea typeface="굴림" pitchFamily="50" charset="-127"/>
                </a:rPr>
                <a:t>  </a:t>
              </a:r>
              <a:r>
                <a:rPr kumimoji="0" lang="ko-KR" altLang="en-US" sz="11200">
                  <a:solidFill>
                    <a:srgbClr val="696969"/>
                  </a:solidFill>
                  <a:effectLst/>
                  <a:ea typeface="굴림" pitchFamily="50" charset="-127"/>
                </a:rPr>
                <a:t> </a:t>
              </a:r>
              <a:r>
                <a:rPr kumimoji="0" lang="ko-KR" altLang="en-US" sz="900">
                  <a:solidFill>
                    <a:srgbClr val="696969"/>
                  </a:solidFill>
                  <a:effectLst/>
                  <a:ea typeface="굴림" pitchFamily="50" charset="-127"/>
                </a:rPr>
                <a:t>                                                             </a:t>
              </a:r>
            </a:p>
          </p:txBody>
        </p:sp>
      </p:grpSp>
      <p:grpSp>
        <p:nvGrpSpPr>
          <p:cNvPr id="14369" name="Group 40"/>
          <p:cNvGrpSpPr>
            <a:grpSpLocks/>
          </p:cNvGrpSpPr>
          <p:nvPr/>
        </p:nvGrpSpPr>
        <p:grpSpPr bwMode="auto">
          <a:xfrm>
            <a:off x="2586038" y="2514600"/>
            <a:ext cx="3971925" cy="1798638"/>
            <a:chOff x="0" y="0"/>
            <a:chExt cx="2502" cy="1133"/>
          </a:xfrm>
        </p:grpSpPr>
        <p:sp>
          <p:nvSpPr>
            <p:cNvPr id="14373" name="Rectangle 37"/>
            <p:cNvSpPr>
              <a:spLocks noChangeArrowheads="1"/>
            </p:cNvSpPr>
            <p:nvPr/>
          </p:nvSpPr>
          <p:spPr bwMode="auto">
            <a:xfrm>
              <a:off x="0" y="0"/>
              <a:ext cx="2502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0" y="0"/>
              <a:ext cx="2502" cy="1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900" dirty="0">
                  <a:solidFill>
                    <a:srgbClr val="696969"/>
                  </a:solidFill>
                  <a:effectLst/>
                  <a:ea typeface="굴림" pitchFamily="50" charset="-127"/>
                </a:rPr>
                <a:t>  </a:t>
              </a:r>
              <a:r>
                <a:rPr kumimoji="0" lang="ko-KR" altLang="en-US" sz="11200" dirty="0">
                  <a:solidFill>
                    <a:srgbClr val="696969"/>
                  </a:solidFill>
                  <a:effectLst/>
                  <a:ea typeface="굴림" pitchFamily="50" charset="-127"/>
                </a:rPr>
                <a:t> </a:t>
              </a:r>
              <a:r>
                <a:rPr kumimoji="0" lang="ko-KR" altLang="en-US" sz="900" dirty="0">
                  <a:solidFill>
                    <a:srgbClr val="696969"/>
                  </a:solidFill>
                  <a:effectLst/>
                  <a:ea typeface="굴림" pitchFamily="50" charset="-127"/>
                </a:rPr>
                <a:t>                                                             </a:t>
              </a:r>
            </a:p>
          </p:txBody>
        </p:sp>
      </p:grpSp>
      <p:graphicFrame>
        <p:nvGraphicFramePr>
          <p:cNvPr id="14370" name="Object 0"/>
          <p:cNvGraphicFramePr>
            <a:graphicFrameLocks noChangeAspect="1"/>
          </p:cNvGraphicFramePr>
          <p:nvPr/>
        </p:nvGraphicFramePr>
        <p:xfrm>
          <a:off x="47626" y="3377764"/>
          <a:ext cx="14763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사진" r:id="rId2" imgW="1476190" imgH="1047619" progId="MSPhotoEd.3">
                  <p:embed/>
                </p:oleObj>
              </mc:Choice>
              <mc:Fallback>
                <p:oleObj name="Photo Editor 사진" r:id="rId2" imgW="1476190" imgH="1047619" progId="MSPhotoEd.3">
                  <p:embed/>
                  <p:pic>
                    <p:nvPicPr>
                      <p:cNvPr id="1437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6" y="3377764"/>
                        <a:ext cx="14763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1" name="Object 1"/>
          <p:cNvGraphicFramePr>
            <a:graphicFrameLocks noChangeAspect="1"/>
          </p:cNvGraphicFramePr>
          <p:nvPr/>
        </p:nvGraphicFramePr>
        <p:xfrm>
          <a:off x="38101" y="1030188"/>
          <a:ext cx="1476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사진" r:id="rId4" imgW="1476190" imgH="1066667" progId="MSPhotoEd.3">
                  <p:embed/>
                </p:oleObj>
              </mc:Choice>
              <mc:Fallback>
                <p:oleObj name="Photo Editor 사진" r:id="rId4" imgW="1476190" imgH="1066667" progId="MSPhotoEd.3">
                  <p:embed/>
                  <p:pic>
                    <p:nvPicPr>
                      <p:cNvPr id="1437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1" y="1030188"/>
                        <a:ext cx="14763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직사각형 39"/>
          <p:cNvSpPr/>
          <p:nvPr/>
        </p:nvSpPr>
        <p:spPr>
          <a:xfrm>
            <a:off x="3756821" y="1193700"/>
            <a:ext cx="16573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4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238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4740702" y="2645331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ko-KR" altLang="en-US" sz="1600" dirty="0"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672564" y="492373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ko-KR" altLang="en-US" sz="1600" dirty="0"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900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4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</a:t>
            </a:r>
            <a:r>
              <a:rPr lang="en-US" altLang="ko-KR" dirty="0"/>
              <a:t> 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grpSp>
        <p:nvGrpSpPr>
          <p:cNvPr id="15364" name="그룹 1"/>
          <p:cNvGrpSpPr>
            <a:grpSpLocks/>
          </p:cNvGrpSpPr>
          <p:nvPr/>
        </p:nvGrpSpPr>
        <p:grpSpPr bwMode="auto">
          <a:xfrm>
            <a:off x="180975" y="765175"/>
            <a:ext cx="2586038" cy="1130300"/>
            <a:chOff x="1574800" y="2463800"/>
            <a:chExt cx="3500316" cy="1530478"/>
          </a:xfrm>
        </p:grpSpPr>
        <p:sp>
          <p:nvSpPr>
            <p:cNvPr id="15461" name="Line 3"/>
            <p:cNvSpPr>
              <a:spLocks noChangeShapeType="1"/>
            </p:cNvSpPr>
            <p:nvPr/>
          </p:nvSpPr>
          <p:spPr bwMode="auto">
            <a:xfrm>
              <a:off x="1981200" y="2819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2" name="Line 6"/>
            <p:cNvSpPr>
              <a:spLocks noChangeShapeType="1"/>
            </p:cNvSpPr>
            <p:nvPr/>
          </p:nvSpPr>
          <p:spPr bwMode="auto">
            <a:xfrm>
              <a:off x="1981200" y="2819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3" name="Line 7"/>
            <p:cNvSpPr>
              <a:spLocks noChangeShapeType="1"/>
            </p:cNvSpPr>
            <p:nvPr/>
          </p:nvSpPr>
          <p:spPr bwMode="auto">
            <a:xfrm>
              <a:off x="28956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4" name="Line 8"/>
            <p:cNvSpPr>
              <a:spLocks noChangeShapeType="1"/>
            </p:cNvSpPr>
            <p:nvPr/>
          </p:nvSpPr>
          <p:spPr bwMode="auto">
            <a:xfrm>
              <a:off x="4724400" y="2819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5" name="Text Box 9"/>
            <p:cNvSpPr txBox="1">
              <a:spLocks noChangeArrowheads="1"/>
            </p:cNvSpPr>
            <p:nvPr/>
          </p:nvSpPr>
          <p:spPr bwMode="auto">
            <a:xfrm>
              <a:off x="1574800" y="3640138"/>
              <a:ext cx="842385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12,500</a:t>
              </a:r>
            </a:p>
          </p:txBody>
        </p:sp>
        <p:sp>
          <p:nvSpPr>
            <p:cNvPr id="15466" name="Text Box 10"/>
            <p:cNvSpPr txBox="1">
              <a:spLocks noChangeArrowheads="1"/>
            </p:cNvSpPr>
            <p:nvPr/>
          </p:nvSpPr>
          <p:spPr bwMode="auto">
            <a:xfrm>
              <a:off x="24384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67" name="Line 11"/>
            <p:cNvSpPr>
              <a:spLocks noChangeShapeType="1"/>
            </p:cNvSpPr>
            <p:nvPr/>
          </p:nvSpPr>
          <p:spPr bwMode="auto">
            <a:xfrm>
              <a:off x="38100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8" name="Text Box 12"/>
            <p:cNvSpPr txBox="1">
              <a:spLocks noChangeArrowheads="1"/>
            </p:cNvSpPr>
            <p:nvPr/>
          </p:nvSpPr>
          <p:spPr bwMode="auto">
            <a:xfrm>
              <a:off x="33782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69" name="Text Box 13"/>
            <p:cNvSpPr txBox="1">
              <a:spLocks noChangeArrowheads="1"/>
            </p:cNvSpPr>
            <p:nvPr/>
          </p:nvSpPr>
          <p:spPr bwMode="auto">
            <a:xfrm>
              <a:off x="4343400" y="3073399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3,000</a:t>
              </a:r>
            </a:p>
          </p:txBody>
        </p:sp>
        <p:sp>
          <p:nvSpPr>
            <p:cNvPr id="15470" name="Text Box 9"/>
            <p:cNvSpPr txBox="1">
              <a:spLocks noChangeArrowheads="1"/>
            </p:cNvSpPr>
            <p:nvPr/>
          </p:nvSpPr>
          <p:spPr bwMode="auto">
            <a:xfrm>
              <a:off x="179095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1" name="Text Box 9"/>
            <p:cNvSpPr txBox="1">
              <a:spLocks noChangeArrowheads="1"/>
            </p:cNvSpPr>
            <p:nvPr/>
          </p:nvSpPr>
          <p:spPr bwMode="auto">
            <a:xfrm>
              <a:off x="2715275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2" name="Text Box 9"/>
            <p:cNvSpPr txBox="1">
              <a:spLocks noChangeArrowheads="1"/>
            </p:cNvSpPr>
            <p:nvPr/>
          </p:nvSpPr>
          <p:spPr bwMode="auto">
            <a:xfrm>
              <a:off x="3629674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3" name="Text Box 9"/>
            <p:cNvSpPr txBox="1">
              <a:spLocks noChangeArrowheads="1"/>
            </p:cNvSpPr>
            <p:nvPr/>
          </p:nvSpPr>
          <p:spPr bwMode="auto">
            <a:xfrm>
              <a:off x="454407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5" name="그룹 56"/>
          <p:cNvGrpSpPr>
            <a:grpSpLocks/>
          </p:cNvGrpSpPr>
          <p:nvPr/>
        </p:nvGrpSpPr>
        <p:grpSpPr bwMode="auto">
          <a:xfrm>
            <a:off x="2216150" y="1503363"/>
            <a:ext cx="2586038" cy="1131887"/>
            <a:chOff x="1574800" y="2463800"/>
            <a:chExt cx="3500316" cy="1530478"/>
          </a:xfrm>
        </p:grpSpPr>
        <p:sp>
          <p:nvSpPr>
            <p:cNvPr id="15448" name="Line 3"/>
            <p:cNvSpPr>
              <a:spLocks noChangeShapeType="1"/>
            </p:cNvSpPr>
            <p:nvPr/>
          </p:nvSpPr>
          <p:spPr bwMode="auto">
            <a:xfrm>
              <a:off x="1981200" y="2819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49" name="Line 6"/>
            <p:cNvSpPr>
              <a:spLocks noChangeShapeType="1"/>
            </p:cNvSpPr>
            <p:nvPr/>
          </p:nvSpPr>
          <p:spPr bwMode="auto">
            <a:xfrm>
              <a:off x="1981200" y="2819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50" name="Line 7"/>
            <p:cNvSpPr>
              <a:spLocks noChangeShapeType="1"/>
            </p:cNvSpPr>
            <p:nvPr/>
          </p:nvSpPr>
          <p:spPr bwMode="auto">
            <a:xfrm>
              <a:off x="28956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51" name="Line 8"/>
            <p:cNvSpPr>
              <a:spLocks noChangeShapeType="1"/>
            </p:cNvSpPr>
            <p:nvPr/>
          </p:nvSpPr>
          <p:spPr bwMode="auto">
            <a:xfrm>
              <a:off x="4724400" y="2819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52" name="Text Box 9"/>
            <p:cNvSpPr txBox="1">
              <a:spLocks noChangeArrowheads="1"/>
            </p:cNvSpPr>
            <p:nvPr/>
          </p:nvSpPr>
          <p:spPr bwMode="auto">
            <a:xfrm>
              <a:off x="1574800" y="3640138"/>
              <a:ext cx="842385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12,500</a:t>
              </a:r>
            </a:p>
          </p:txBody>
        </p:sp>
        <p:sp>
          <p:nvSpPr>
            <p:cNvPr id="15453" name="Text Box 10"/>
            <p:cNvSpPr txBox="1">
              <a:spLocks noChangeArrowheads="1"/>
            </p:cNvSpPr>
            <p:nvPr/>
          </p:nvSpPr>
          <p:spPr bwMode="auto">
            <a:xfrm>
              <a:off x="24384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54" name="Line 11"/>
            <p:cNvSpPr>
              <a:spLocks noChangeShapeType="1"/>
            </p:cNvSpPr>
            <p:nvPr/>
          </p:nvSpPr>
          <p:spPr bwMode="auto">
            <a:xfrm>
              <a:off x="38100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55" name="Text Box 12"/>
            <p:cNvSpPr txBox="1">
              <a:spLocks noChangeArrowheads="1"/>
            </p:cNvSpPr>
            <p:nvPr/>
          </p:nvSpPr>
          <p:spPr bwMode="auto">
            <a:xfrm>
              <a:off x="33782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56" name="Text Box 13"/>
            <p:cNvSpPr txBox="1">
              <a:spLocks noChangeArrowheads="1"/>
            </p:cNvSpPr>
            <p:nvPr/>
          </p:nvSpPr>
          <p:spPr bwMode="auto">
            <a:xfrm>
              <a:off x="4343400" y="3073399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3,000</a:t>
              </a:r>
            </a:p>
          </p:txBody>
        </p:sp>
        <p:sp>
          <p:nvSpPr>
            <p:cNvPr id="15457" name="Text Box 9"/>
            <p:cNvSpPr txBox="1">
              <a:spLocks noChangeArrowheads="1"/>
            </p:cNvSpPr>
            <p:nvPr/>
          </p:nvSpPr>
          <p:spPr bwMode="auto">
            <a:xfrm>
              <a:off x="179095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58" name="Text Box 9"/>
            <p:cNvSpPr txBox="1">
              <a:spLocks noChangeArrowheads="1"/>
            </p:cNvSpPr>
            <p:nvPr/>
          </p:nvSpPr>
          <p:spPr bwMode="auto">
            <a:xfrm>
              <a:off x="2715275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59" name="Text Box 9"/>
            <p:cNvSpPr txBox="1">
              <a:spLocks noChangeArrowheads="1"/>
            </p:cNvSpPr>
            <p:nvPr/>
          </p:nvSpPr>
          <p:spPr bwMode="auto">
            <a:xfrm>
              <a:off x="3629674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60" name="Text Box 9"/>
            <p:cNvSpPr txBox="1">
              <a:spLocks noChangeArrowheads="1"/>
            </p:cNvSpPr>
            <p:nvPr/>
          </p:nvSpPr>
          <p:spPr bwMode="auto">
            <a:xfrm>
              <a:off x="454407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6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6" name="그룹 70"/>
          <p:cNvGrpSpPr>
            <a:grpSpLocks/>
          </p:cNvGrpSpPr>
          <p:nvPr/>
        </p:nvGrpSpPr>
        <p:grpSpPr bwMode="auto">
          <a:xfrm>
            <a:off x="4260850" y="2216150"/>
            <a:ext cx="2586038" cy="1130300"/>
            <a:chOff x="1574800" y="2463800"/>
            <a:chExt cx="3500316" cy="1530478"/>
          </a:xfrm>
        </p:grpSpPr>
        <p:sp>
          <p:nvSpPr>
            <p:cNvPr id="15435" name="Line 3"/>
            <p:cNvSpPr>
              <a:spLocks noChangeShapeType="1"/>
            </p:cNvSpPr>
            <p:nvPr/>
          </p:nvSpPr>
          <p:spPr bwMode="auto">
            <a:xfrm>
              <a:off x="1981200" y="2819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36" name="Line 6"/>
            <p:cNvSpPr>
              <a:spLocks noChangeShapeType="1"/>
            </p:cNvSpPr>
            <p:nvPr/>
          </p:nvSpPr>
          <p:spPr bwMode="auto">
            <a:xfrm>
              <a:off x="1981200" y="2819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37" name="Line 7"/>
            <p:cNvSpPr>
              <a:spLocks noChangeShapeType="1"/>
            </p:cNvSpPr>
            <p:nvPr/>
          </p:nvSpPr>
          <p:spPr bwMode="auto">
            <a:xfrm>
              <a:off x="28956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38" name="Line 8"/>
            <p:cNvSpPr>
              <a:spLocks noChangeShapeType="1"/>
            </p:cNvSpPr>
            <p:nvPr/>
          </p:nvSpPr>
          <p:spPr bwMode="auto">
            <a:xfrm>
              <a:off x="4724400" y="2819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39" name="Text Box 9"/>
            <p:cNvSpPr txBox="1">
              <a:spLocks noChangeArrowheads="1"/>
            </p:cNvSpPr>
            <p:nvPr/>
          </p:nvSpPr>
          <p:spPr bwMode="auto">
            <a:xfrm>
              <a:off x="1574800" y="3640138"/>
              <a:ext cx="842385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12,500</a:t>
              </a:r>
            </a:p>
          </p:txBody>
        </p:sp>
        <p:sp>
          <p:nvSpPr>
            <p:cNvPr id="15440" name="Text Box 10"/>
            <p:cNvSpPr txBox="1">
              <a:spLocks noChangeArrowheads="1"/>
            </p:cNvSpPr>
            <p:nvPr/>
          </p:nvSpPr>
          <p:spPr bwMode="auto">
            <a:xfrm>
              <a:off x="24384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41" name="Line 11"/>
            <p:cNvSpPr>
              <a:spLocks noChangeShapeType="1"/>
            </p:cNvSpPr>
            <p:nvPr/>
          </p:nvSpPr>
          <p:spPr bwMode="auto">
            <a:xfrm>
              <a:off x="38100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42" name="Text Box 12"/>
            <p:cNvSpPr txBox="1">
              <a:spLocks noChangeArrowheads="1"/>
            </p:cNvSpPr>
            <p:nvPr/>
          </p:nvSpPr>
          <p:spPr bwMode="auto">
            <a:xfrm>
              <a:off x="33782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43" name="Text Box 13"/>
            <p:cNvSpPr txBox="1">
              <a:spLocks noChangeArrowheads="1"/>
            </p:cNvSpPr>
            <p:nvPr/>
          </p:nvSpPr>
          <p:spPr bwMode="auto">
            <a:xfrm>
              <a:off x="4343400" y="3073399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3,000</a:t>
              </a:r>
            </a:p>
          </p:txBody>
        </p:sp>
        <p:sp>
          <p:nvSpPr>
            <p:cNvPr id="15444" name="Text Box 9"/>
            <p:cNvSpPr txBox="1">
              <a:spLocks noChangeArrowheads="1"/>
            </p:cNvSpPr>
            <p:nvPr/>
          </p:nvSpPr>
          <p:spPr bwMode="auto">
            <a:xfrm>
              <a:off x="179095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6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45" name="Text Box 9"/>
            <p:cNvSpPr txBox="1">
              <a:spLocks noChangeArrowheads="1"/>
            </p:cNvSpPr>
            <p:nvPr/>
          </p:nvSpPr>
          <p:spPr bwMode="auto">
            <a:xfrm>
              <a:off x="2715275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7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46" name="Text Box 9"/>
            <p:cNvSpPr txBox="1">
              <a:spLocks noChangeArrowheads="1"/>
            </p:cNvSpPr>
            <p:nvPr/>
          </p:nvSpPr>
          <p:spPr bwMode="auto">
            <a:xfrm>
              <a:off x="3629674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47" name="Text Box 9"/>
            <p:cNvSpPr txBox="1">
              <a:spLocks noChangeArrowheads="1"/>
            </p:cNvSpPr>
            <p:nvPr/>
          </p:nvSpPr>
          <p:spPr bwMode="auto">
            <a:xfrm>
              <a:off x="454407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7" name="그룹 84"/>
          <p:cNvGrpSpPr>
            <a:grpSpLocks/>
          </p:cNvGrpSpPr>
          <p:nvPr/>
        </p:nvGrpSpPr>
        <p:grpSpPr bwMode="auto">
          <a:xfrm>
            <a:off x="6307138" y="2946400"/>
            <a:ext cx="2586037" cy="1130300"/>
            <a:chOff x="1574800" y="2463800"/>
            <a:chExt cx="3500316" cy="1530478"/>
          </a:xfrm>
        </p:grpSpPr>
        <p:sp>
          <p:nvSpPr>
            <p:cNvPr id="15422" name="Line 3"/>
            <p:cNvSpPr>
              <a:spLocks noChangeShapeType="1"/>
            </p:cNvSpPr>
            <p:nvPr/>
          </p:nvSpPr>
          <p:spPr bwMode="auto">
            <a:xfrm>
              <a:off x="1981200" y="2819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23" name="Line 6"/>
            <p:cNvSpPr>
              <a:spLocks noChangeShapeType="1"/>
            </p:cNvSpPr>
            <p:nvPr/>
          </p:nvSpPr>
          <p:spPr bwMode="auto">
            <a:xfrm>
              <a:off x="1981200" y="2819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24" name="Line 7"/>
            <p:cNvSpPr>
              <a:spLocks noChangeShapeType="1"/>
            </p:cNvSpPr>
            <p:nvPr/>
          </p:nvSpPr>
          <p:spPr bwMode="auto">
            <a:xfrm>
              <a:off x="28956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25" name="Line 8"/>
            <p:cNvSpPr>
              <a:spLocks noChangeShapeType="1"/>
            </p:cNvSpPr>
            <p:nvPr/>
          </p:nvSpPr>
          <p:spPr bwMode="auto">
            <a:xfrm>
              <a:off x="4724400" y="2819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26" name="Text Box 9"/>
            <p:cNvSpPr txBox="1">
              <a:spLocks noChangeArrowheads="1"/>
            </p:cNvSpPr>
            <p:nvPr/>
          </p:nvSpPr>
          <p:spPr bwMode="auto">
            <a:xfrm>
              <a:off x="1574800" y="3640138"/>
              <a:ext cx="842385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12,500</a:t>
              </a:r>
            </a:p>
          </p:txBody>
        </p:sp>
        <p:sp>
          <p:nvSpPr>
            <p:cNvPr id="15427" name="Text Box 10"/>
            <p:cNvSpPr txBox="1">
              <a:spLocks noChangeArrowheads="1"/>
            </p:cNvSpPr>
            <p:nvPr/>
          </p:nvSpPr>
          <p:spPr bwMode="auto">
            <a:xfrm>
              <a:off x="24384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28" name="Line 11"/>
            <p:cNvSpPr>
              <a:spLocks noChangeShapeType="1"/>
            </p:cNvSpPr>
            <p:nvPr/>
          </p:nvSpPr>
          <p:spPr bwMode="auto">
            <a:xfrm>
              <a:off x="38100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29" name="Text Box 12"/>
            <p:cNvSpPr txBox="1">
              <a:spLocks noChangeArrowheads="1"/>
            </p:cNvSpPr>
            <p:nvPr/>
          </p:nvSpPr>
          <p:spPr bwMode="auto">
            <a:xfrm>
              <a:off x="3378200" y="3287714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30" name="Text Box 13"/>
            <p:cNvSpPr txBox="1">
              <a:spLocks noChangeArrowheads="1"/>
            </p:cNvSpPr>
            <p:nvPr/>
          </p:nvSpPr>
          <p:spPr bwMode="auto">
            <a:xfrm>
              <a:off x="4343400" y="3073399"/>
              <a:ext cx="731716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3,000</a:t>
              </a:r>
            </a:p>
          </p:txBody>
        </p:sp>
        <p:sp>
          <p:nvSpPr>
            <p:cNvPr id="15431" name="Text Box 9"/>
            <p:cNvSpPr txBox="1">
              <a:spLocks noChangeArrowheads="1"/>
            </p:cNvSpPr>
            <p:nvPr/>
          </p:nvSpPr>
          <p:spPr bwMode="auto">
            <a:xfrm>
              <a:off x="1790956" y="2463800"/>
              <a:ext cx="36065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32" name="Text Box 9"/>
            <p:cNvSpPr txBox="1">
              <a:spLocks noChangeArrowheads="1"/>
            </p:cNvSpPr>
            <p:nvPr/>
          </p:nvSpPr>
          <p:spPr bwMode="auto">
            <a:xfrm>
              <a:off x="2659940" y="2463800"/>
              <a:ext cx="47132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33" name="Text Box 9"/>
            <p:cNvSpPr txBox="1">
              <a:spLocks noChangeArrowheads="1"/>
            </p:cNvSpPr>
            <p:nvPr/>
          </p:nvSpPr>
          <p:spPr bwMode="auto">
            <a:xfrm>
              <a:off x="3574340" y="2463800"/>
              <a:ext cx="47132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11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34" name="Text Box 9"/>
            <p:cNvSpPr txBox="1">
              <a:spLocks noChangeArrowheads="1"/>
            </p:cNvSpPr>
            <p:nvPr/>
          </p:nvSpPr>
          <p:spPr bwMode="auto">
            <a:xfrm>
              <a:off x="4488741" y="2463800"/>
              <a:ext cx="471320" cy="354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8" name="그룹 3"/>
          <p:cNvGrpSpPr>
            <a:grpSpLocks/>
          </p:cNvGrpSpPr>
          <p:nvPr/>
        </p:nvGrpSpPr>
        <p:grpSpPr bwMode="auto">
          <a:xfrm>
            <a:off x="160338" y="3570288"/>
            <a:ext cx="3259137" cy="1163637"/>
            <a:chOff x="1723303" y="4603279"/>
            <a:chExt cx="3259922" cy="1163780"/>
          </a:xfrm>
        </p:grpSpPr>
        <p:grpSp>
          <p:nvGrpSpPr>
            <p:cNvPr id="15405" name="그룹 2"/>
            <p:cNvGrpSpPr>
              <a:grpSpLocks/>
            </p:cNvGrpSpPr>
            <p:nvPr/>
          </p:nvGrpSpPr>
          <p:grpSpPr bwMode="auto">
            <a:xfrm>
              <a:off x="1723303" y="4876799"/>
              <a:ext cx="3259922" cy="890260"/>
              <a:chOff x="1581150" y="4876800"/>
              <a:chExt cx="4346559" cy="1187013"/>
            </a:xfrm>
          </p:grpSpPr>
          <p:sp>
            <p:nvSpPr>
              <p:cNvPr id="15411" name="Line 16"/>
              <p:cNvSpPr>
                <a:spLocks noChangeShapeType="1"/>
              </p:cNvSpPr>
              <p:nvPr/>
            </p:nvSpPr>
            <p:spPr bwMode="auto">
              <a:xfrm>
                <a:off x="1997075" y="4876800"/>
                <a:ext cx="0" cy="762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2" name="Line 17"/>
              <p:cNvSpPr>
                <a:spLocks noChangeShapeType="1"/>
              </p:cNvSpPr>
              <p:nvPr/>
            </p:nvSpPr>
            <p:spPr bwMode="auto">
              <a:xfrm>
                <a:off x="29114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3" name="Text Box 18"/>
              <p:cNvSpPr txBox="1">
                <a:spLocks noChangeArrowheads="1"/>
              </p:cNvSpPr>
              <p:nvPr/>
            </p:nvSpPr>
            <p:spPr bwMode="auto">
              <a:xfrm>
                <a:off x="1581150" y="5715000"/>
                <a:ext cx="829714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15,000</a:t>
                </a:r>
              </a:p>
            </p:txBody>
          </p:sp>
          <p:sp>
            <p:nvSpPr>
              <p:cNvPr id="15414" name="Text Box 19"/>
              <p:cNvSpPr txBox="1">
                <a:spLocks noChangeArrowheads="1"/>
              </p:cNvSpPr>
              <p:nvPr/>
            </p:nvSpPr>
            <p:spPr bwMode="auto">
              <a:xfrm>
                <a:off x="24542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5" name="Line 20"/>
              <p:cNvSpPr>
                <a:spLocks noChangeShapeType="1"/>
              </p:cNvSpPr>
              <p:nvPr/>
            </p:nvSpPr>
            <p:spPr bwMode="auto">
              <a:xfrm>
                <a:off x="3825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6" name="Text Box 21"/>
              <p:cNvSpPr txBox="1">
                <a:spLocks noChangeArrowheads="1"/>
              </p:cNvSpPr>
              <p:nvPr/>
            </p:nvSpPr>
            <p:spPr bwMode="auto">
              <a:xfrm>
                <a:off x="33940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7" name="Text Box 22"/>
              <p:cNvSpPr txBox="1">
                <a:spLocks noChangeArrowheads="1"/>
              </p:cNvSpPr>
              <p:nvPr/>
            </p:nvSpPr>
            <p:spPr bwMode="auto">
              <a:xfrm>
                <a:off x="4359275" y="5421313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8" name="Line 23"/>
              <p:cNvSpPr>
                <a:spLocks noChangeShapeType="1"/>
              </p:cNvSpPr>
              <p:nvPr/>
            </p:nvSpPr>
            <p:spPr bwMode="auto">
              <a:xfrm>
                <a:off x="1981200" y="4876800"/>
                <a:ext cx="3657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9" name="Line 24"/>
              <p:cNvSpPr>
                <a:spLocks noChangeShapeType="1"/>
              </p:cNvSpPr>
              <p:nvPr/>
            </p:nvSpPr>
            <p:spPr bwMode="auto">
              <a:xfrm>
                <a:off x="5638800" y="48768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20" name="Line 25"/>
              <p:cNvSpPr>
                <a:spLocks noChangeShapeType="1"/>
              </p:cNvSpPr>
              <p:nvPr/>
            </p:nvSpPr>
            <p:spPr bwMode="auto">
              <a:xfrm>
                <a:off x="47244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21" name="Text Box 26"/>
              <p:cNvSpPr txBox="1">
                <a:spLocks noChangeArrowheads="1"/>
              </p:cNvSpPr>
              <p:nvPr/>
            </p:nvSpPr>
            <p:spPr bwMode="auto">
              <a:xfrm>
                <a:off x="5206999" y="51308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2,500</a:t>
                </a:r>
              </a:p>
            </p:txBody>
          </p:sp>
        </p:grpSp>
        <p:sp>
          <p:nvSpPr>
            <p:cNvPr id="15406" name="Text Box 9"/>
            <p:cNvSpPr txBox="1">
              <a:spLocks noChangeArrowheads="1"/>
            </p:cNvSpPr>
            <p:nvPr/>
          </p:nvSpPr>
          <p:spPr bwMode="auto">
            <a:xfrm>
              <a:off x="1905017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7" name="Text Box 9"/>
            <p:cNvSpPr txBox="1">
              <a:spLocks noChangeArrowheads="1"/>
            </p:cNvSpPr>
            <p:nvPr/>
          </p:nvSpPr>
          <p:spPr bwMode="auto">
            <a:xfrm>
              <a:off x="2587829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8" name="Text Box 9"/>
            <p:cNvSpPr txBox="1">
              <a:spLocks noChangeArrowheads="1"/>
            </p:cNvSpPr>
            <p:nvPr/>
          </p:nvSpPr>
          <p:spPr bwMode="auto">
            <a:xfrm>
              <a:off x="3263314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9" name="Text Box 9"/>
            <p:cNvSpPr txBox="1">
              <a:spLocks noChangeArrowheads="1"/>
            </p:cNvSpPr>
            <p:nvPr/>
          </p:nvSpPr>
          <p:spPr bwMode="auto">
            <a:xfrm>
              <a:off x="3938800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10" name="Text Box 9"/>
            <p:cNvSpPr txBox="1">
              <a:spLocks noChangeArrowheads="1"/>
            </p:cNvSpPr>
            <p:nvPr/>
          </p:nvSpPr>
          <p:spPr bwMode="auto">
            <a:xfrm>
              <a:off x="4621826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9" name="그룹 116"/>
          <p:cNvGrpSpPr>
            <a:grpSpLocks/>
          </p:cNvGrpSpPr>
          <p:nvPr/>
        </p:nvGrpSpPr>
        <p:grpSpPr bwMode="auto">
          <a:xfrm>
            <a:off x="2901950" y="4351338"/>
            <a:ext cx="3259138" cy="1163637"/>
            <a:chOff x="1723303" y="4603279"/>
            <a:chExt cx="3259922" cy="1163780"/>
          </a:xfrm>
        </p:grpSpPr>
        <p:grpSp>
          <p:nvGrpSpPr>
            <p:cNvPr id="15388" name="그룹 117"/>
            <p:cNvGrpSpPr>
              <a:grpSpLocks/>
            </p:cNvGrpSpPr>
            <p:nvPr/>
          </p:nvGrpSpPr>
          <p:grpSpPr bwMode="auto">
            <a:xfrm>
              <a:off x="1723303" y="4876799"/>
              <a:ext cx="3259922" cy="890260"/>
              <a:chOff x="1581150" y="4876800"/>
              <a:chExt cx="4346559" cy="1187013"/>
            </a:xfrm>
          </p:grpSpPr>
          <p:sp>
            <p:nvSpPr>
              <p:cNvPr id="15394" name="Line 16"/>
              <p:cNvSpPr>
                <a:spLocks noChangeShapeType="1"/>
              </p:cNvSpPr>
              <p:nvPr/>
            </p:nvSpPr>
            <p:spPr bwMode="auto">
              <a:xfrm>
                <a:off x="1997075" y="4876800"/>
                <a:ext cx="0" cy="762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95" name="Line 17"/>
              <p:cNvSpPr>
                <a:spLocks noChangeShapeType="1"/>
              </p:cNvSpPr>
              <p:nvPr/>
            </p:nvSpPr>
            <p:spPr bwMode="auto">
              <a:xfrm>
                <a:off x="29114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96" name="Text Box 18"/>
              <p:cNvSpPr txBox="1">
                <a:spLocks noChangeArrowheads="1"/>
              </p:cNvSpPr>
              <p:nvPr/>
            </p:nvSpPr>
            <p:spPr bwMode="auto">
              <a:xfrm>
                <a:off x="1581150" y="5715000"/>
                <a:ext cx="829714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15,000</a:t>
                </a:r>
              </a:p>
            </p:txBody>
          </p:sp>
          <p:sp>
            <p:nvSpPr>
              <p:cNvPr id="15397" name="Text Box 19"/>
              <p:cNvSpPr txBox="1">
                <a:spLocks noChangeArrowheads="1"/>
              </p:cNvSpPr>
              <p:nvPr/>
            </p:nvSpPr>
            <p:spPr bwMode="auto">
              <a:xfrm>
                <a:off x="24542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398" name="Line 20"/>
              <p:cNvSpPr>
                <a:spLocks noChangeShapeType="1"/>
              </p:cNvSpPr>
              <p:nvPr/>
            </p:nvSpPr>
            <p:spPr bwMode="auto">
              <a:xfrm>
                <a:off x="3825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99" name="Text Box 21"/>
              <p:cNvSpPr txBox="1">
                <a:spLocks noChangeArrowheads="1"/>
              </p:cNvSpPr>
              <p:nvPr/>
            </p:nvSpPr>
            <p:spPr bwMode="auto">
              <a:xfrm>
                <a:off x="33940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00" name="Text Box 22"/>
              <p:cNvSpPr txBox="1">
                <a:spLocks noChangeArrowheads="1"/>
              </p:cNvSpPr>
              <p:nvPr/>
            </p:nvSpPr>
            <p:spPr bwMode="auto">
              <a:xfrm>
                <a:off x="4359275" y="5421313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01" name="Line 23"/>
              <p:cNvSpPr>
                <a:spLocks noChangeShapeType="1"/>
              </p:cNvSpPr>
              <p:nvPr/>
            </p:nvSpPr>
            <p:spPr bwMode="auto">
              <a:xfrm>
                <a:off x="1981200" y="4876800"/>
                <a:ext cx="3657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02" name="Line 24"/>
              <p:cNvSpPr>
                <a:spLocks noChangeShapeType="1"/>
              </p:cNvSpPr>
              <p:nvPr/>
            </p:nvSpPr>
            <p:spPr bwMode="auto">
              <a:xfrm>
                <a:off x="5638800" y="48768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03" name="Line 25"/>
              <p:cNvSpPr>
                <a:spLocks noChangeShapeType="1"/>
              </p:cNvSpPr>
              <p:nvPr/>
            </p:nvSpPr>
            <p:spPr bwMode="auto">
              <a:xfrm>
                <a:off x="47244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04" name="Text Box 26"/>
              <p:cNvSpPr txBox="1">
                <a:spLocks noChangeArrowheads="1"/>
              </p:cNvSpPr>
              <p:nvPr/>
            </p:nvSpPr>
            <p:spPr bwMode="auto">
              <a:xfrm>
                <a:off x="5206999" y="51308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2,500</a:t>
                </a:r>
              </a:p>
            </p:txBody>
          </p:sp>
        </p:grpSp>
        <p:sp>
          <p:nvSpPr>
            <p:cNvPr id="15389" name="Text Box 9"/>
            <p:cNvSpPr txBox="1">
              <a:spLocks noChangeArrowheads="1"/>
            </p:cNvSpPr>
            <p:nvPr/>
          </p:nvSpPr>
          <p:spPr bwMode="auto">
            <a:xfrm>
              <a:off x="1905017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90" name="Text Box 9"/>
            <p:cNvSpPr txBox="1">
              <a:spLocks noChangeArrowheads="1"/>
            </p:cNvSpPr>
            <p:nvPr/>
          </p:nvSpPr>
          <p:spPr bwMode="auto">
            <a:xfrm>
              <a:off x="2587829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91" name="Text Box 9"/>
            <p:cNvSpPr txBox="1">
              <a:spLocks noChangeArrowheads="1"/>
            </p:cNvSpPr>
            <p:nvPr/>
          </p:nvSpPr>
          <p:spPr bwMode="auto">
            <a:xfrm>
              <a:off x="3263314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6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92" name="Text Box 9"/>
            <p:cNvSpPr txBox="1">
              <a:spLocks noChangeArrowheads="1"/>
            </p:cNvSpPr>
            <p:nvPr/>
          </p:nvSpPr>
          <p:spPr bwMode="auto">
            <a:xfrm>
              <a:off x="3938800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7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93" name="Text Box 9"/>
            <p:cNvSpPr txBox="1">
              <a:spLocks noChangeArrowheads="1"/>
            </p:cNvSpPr>
            <p:nvPr/>
          </p:nvSpPr>
          <p:spPr bwMode="auto">
            <a:xfrm>
              <a:off x="4621826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70" name="그룹 134"/>
          <p:cNvGrpSpPr>
            <a:grpSpLocks/>
          </p:cNvGrpSpPr>
          <p:nvPr/>
        </p:nvGrpSpPr>
        <p:grpSpPr bwMode="auto">
          <a:xfrm>
            <a:off x="5627688" y="5143500"/>
            <a:ext cx="3260725" cy="1163638"/>
            <a:chOff x="1723303" y="4603279"/>
            <a:chExt cx="3259922" cy="1163780"/>
          </a:xfrm>
        </p:grpSpPr>
        <p:grpSp>
          <p:nvGrpSpPr>
            <p:cNvPr id="15371" name="그룹 135"/>
            <p:cNvGrpSpPr>
              <a:grpSpLocks/>
            </p:cNvGrpSpPr>
            <p:nvPr/>
          </p:nvGrpSpPr>
          <p:grpSpPr bwMode="auto">
            <a:xfrm>
              <a:off x="1723303" y="4876799"/>
              <a:ext cx="3259922" cy="890260"/>
              <a:chOff x="1581150" y="4876800"/>
              <a:chExt cx="4346559" cy="1187013"/>
            </a:xfrm>
          </p:grpSpPr>
          <p:sp>
            <p:nvSpPr>
              <p:cNvPr id="15377" name="Line 16"/>
              <p:cNvSpPr>
                <a:spLocks noChangeShapeType="1"/>
              </p:cNvSpPr>
              <p:nvPr/>
            </p:nvSpPr>
            <p:spPr bwMode="auto">
              <a:xfrm>
                <a:off x="1997075" y="4876800"/>
                <a:ext cx="0" cy="762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78" name="Line 17"/>
              <p:cNvSpPr>
                <a:spLocks noChangeShapeType="1"/>
              </p:cNvSpPr>
              <p:nvPr/>
            </p:nvSpPr>
            <p:spPr bwMode="auto">
              <a:xfrm>
                <a:off x="29114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79" name="Text Box 18"/>
              <p:cNvSpPr txBox="1">
                <a:spLocks noChangeArrowheads="1"/>
              </p:cNvSpPr>
              <p:nvPr/>
            </p:nvSpPr>
            <p:spPr bwMode="auto">
              <a:xfrm>
                <a:off x="1581150" y="5715000"/>
                <a:ext cx="829714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15,000</a:t>
                </a:r>
              </a:p>
            </p:txBody>
          </p:sp>
          <p:sp>
            <p:nvSpPr>
              <p:cNvPr id="15380" name="Text Box 19"/>
              <p:cNvSpPr txBox="1">
                <a:spLocks noChangeArrowheads="1"/>
              </p:cNvSpPr>
              <p:nvPr/>
            </p:nvSpPr>
            <p:spPr bwMode="auto">
              <a:xfrm>
                <a:off x="24542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381" name="Line 20"/>
              <p:cNvSpPr>
                <a:spLocks noChangeShapeType="1"/>
              </p:cNvSpPr>
              <p:nvPr/>
            </p:nvSpPr>
            <p:spPr bwMode="auto">
              <a:xfrm>
                <a:off x="3825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82" name="Text Box 21"/>
              <p:cNvSpPr txBox="1">
                <a:spLocks noChangeArrowheads="1"/>
              </p:cNvSpPr>
              <p:nvPr/>
            </p:nvSpPr>
            <p:spPr bwMode="auto">
              <a:xfrm>
                <a:off x="3394075" y="53975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383" name="Text Box 22"/>
              <p:cNvSpPr txBox="1">
                <a:spLocks noChangeArrowheads="1"/>
              </p:cNvSpPr>
              <p:nvPr/>
            </p:nvSpPr>
            <p:spPr bwMode="auto">
              <a:xfrm>
                <a:off x="4359275" y="5421313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384" name="Line 23"/>
              <p:cNvSpPr>
                <a:spLocks noChangeShapeType="1"/>
              </p:cNvSpPr>
              <p:nvPr/>
            </p:nvSpPr>
            <p:spPr bwMode="auto">
              <a:xfrm>
                <a:off x="1981200" y="4876800"/>
                <a:ext cx="3657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85" name="Line 24"/>
              <p:cNvSpPr>
                <a:spLocks noChangeShapeType="1"/>
              </p:cNvSpPr>
              <p:nvPr/>
            </p:nvSpPr>
            <p:spPr bwMode="auto">
              <a:xfrm>
                <a:off x="5638800" y="48768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86" name="Line 25"/>
              <p:cNvSpPr>
                <a:spLocks noChangeShapeType="1"/>
              </p:cNvSpPr>
              <p:nvPr/>
            </p:nvSpPr>
            <p:spPr bwMode="auto">
              <a:xfrm>
                <a:off x="47244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24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387" name="Text Box 26"/>
              <p:cNvSpPr txBox="1">
                <a:spLocks noChangeArrowheads="1"/>
              </p:cNvSpPr>
              <p:nvPr/>
            </p:nvSpPr>
            <p:spPr bwMode="auto">
              <a:xfrm>
                <a:off x="5206999" y="5130800"/>
                <a:ext cx="720710" cy="348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1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2,500</a:t>
                </a:r>
              </a:p>
            </p:txBody>
          </p:sp>
        </p:grpSp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>
              <a:off x="1905017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73" name="Text Box 9"/>
            <p:cNvSpPr txBox="1">
              <a:spLocks noChangeArrowheads="1"/>
            </p:cNvSpPr>
            <p:nvPr/>
          </p:nvSpPr>
          <p:spPr bwMode="auto">
            <a:xfrm>
              <a:off x="2587829" y="4603279"/>
              <a:ext cx="26641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74" name="Text Box 9"/>
            <p:cNvSpPr txBox="1">
              <a:spLocks noChangeArrowheads="1"/>
            </p:cNvSpPr>
            <p:nvPr/>
          </p:nvSpPr>
          <p:spPr bwMode="auto">
            <a:xfrm>
              <a:off x="3222437" y="4603279"/>
              <a:ext cx="34817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75" name="Text Box 9"/>
            <p:cNvSpPr txBox="1">
              <a:spLocks noChangeArrowheads="1"/>
            </p:cNvSpPr>
            <p:nvPr/>
          </p:nvSpPr>
          <p:spPr bwMode="auto">
            <a:xfrm>
              <a:off x="3897923" y="4603279"/>
              <a:ext cx="34817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11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376" name="Text Box 9"/>
            <p:cNvSpPr txBox="1">
              <a:spLocks noChangeArrowheads="1"/>
            </p:cNvSpPr>
            <p:nvPr/>
          </p:nvSpPr>
          <p:spPr bwMode="auto">
            <a:xfrm>
              <a:off x="4580949" y="4603279"/>
              <a:ext cx="34817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114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</p:spTree>
    <p:extLst>
      <p:ext uri="{BB962C8B-B14F-4D97-AF65-F5344CB8AC3E}">
        <p14:creationId xmlns:p14="http://schemas.microsoft.com/office/powerpoint/2010/main" val="1426523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4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</a:t>
            </a:r>
            <a:r>
              <a:rPr lang="en-US" altLang="ko-KR" dirty="0"/>
              <a:t> 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481013" y="1027113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481013" y="1027113"/>
            <a:ext cx="0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180975" y="1633538"/>
            <a:ext cx="622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22,601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341313" y="765175"/>
            <a:ext cx="265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023938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698625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2374900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5" name="Line 3"/>
          <p:cNvSpPr>
            <a:spLocks noChangeShapeType="1"/>
          </p:cNvSpPr>
          <p:nvPr/>
        </p:nvSpPr>
        <p:spPr bwMode="auto">
          <a:xfrm>
            <a:off x="2516188" y="1766888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396" name="Line 6"/>
          <p:cNvSpPr>
            <a:spLocks noChangeShapeType="1"/>
          </p:cNvSpPr>
          <p:nvPr/>
        </p:nvSpPr>
        <p:spPr bwMode="auto">
          <a:xfrm>
            <a:off x="2516188" y="1766888"/>
            <a:ext cx="0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397" name="Text Box 9"/>
          <p:cNvSpPr txBox="1">
            <a:spLocks noChangeArrowheads="1"/>
          </p:cNvSpPr>
          <p:nvPr/>
        </p:nvSpPr>
        <p:spPr bwMode="auto">
          <a:xfrm>
            <a:off x="2216150" y="2373313"/>
            <a:ext cx="622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22,601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8" name="Text Box 9"/>
          <p:cNvSpPr txBox="1">
            <a:spLocks noChangeArrowheads="1"/>
          </p:cNvSpPr>
          <p:nvPr/>
        </p:nvSpPr>
        <p:spPr bwMode="auto">
          <a:xfrm>
            <a:off x="2376488" y="1503363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99" name="Text Box 9"/>
          <p:cNvSpPr txBox="1">
            <a:spLocks noChangeArrowheads="1"/>
          </p:cNvSpPr>
          <p:nvPr/>
        </p:nvSpPr>
        <p:spPr bwMode="auto">
          <a:xfrm>
            <a:off x="3059113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0" name="Text Box 9"/>
          <p:cNvSpPr txBox="1">
            <a:spLocks noChangeArrowheads="1"/>
          </p:cNvSpPr>
          <p:nvPr/>
        </p:nvSpPr>
        <p:spPr bwMode="auto">
          <a:xfrm>
            <a:off x="3733800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1" name="Text Box 9"/>
          <p:cNvSpPr txBox="1">
            <a:spLocks noChangeArrowheads="1"/>
          </p:cNvSpPr>
          <p:nvPr/>
        </p:nvSpPr>
        <p:spPr bwMode="auto">
          <a:xfrm>
            <a:off x="4410075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2" name="Line 3"/>
          <p:cNvSpPr>
            <a:spLocks noChangeShapeType="1"/>
          </p:cNvSpPr>
          <p:nvPr/>
        </p:nvSpPr>
        <p:spPr bwMode="auto">
          <a:xfrm>
            <a:off x="4562475" y="2478088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03" name="Line 6"/>
          <p:cNvSpPr>
            <a:spLocks noChangeShapeType="1"/>
          </p:cNvSpPr>
          <p:nvPr/>
        </p:nvSpPr>
        <p:spPr bwMode="auto">
          <a:xfrm>
            <a:off x="4562475" y="2478088"/>
            <a:ext cx="0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04" name="Text Box 9"/>
          <p:cNvSpPr txBox="1">
            <a:spLocks noChangeArrowheads="1"/>
          </p:cNvSpPr>
          <p:nvPr/>
        </p:nvSpPr>
        <p:spPr bwMode="auto">
          <a:xfrm>
            <a:off x="4260850" y="3084513"/>
            <a:ext cx="622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22,601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5" name="Text Box 9"/>
          <p:cNvSpPr txBox="1">
            <a:spLocks noChangeArrowheads="1"/>
          </p:cNvSpPr>
          <p:nvPr/>
        </p:nvSpPr>
        <p:spPr bwMode="auto">
          <a:xfrm>
            <a:off x="4421188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6" name="Text Box 9"/>
          <p:cNvSpPr txBox="1">
            <a:spLocks noChangeArrowheads="1"/>
          </p:cNvSpPr>
          <p:nvPr/>
        </p:nvSpPr>
        <p:spPr bwMode="auto">
          <a:xfrm>
            <a:off x="5103813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7" name="Text Box 9"/>
          <p:cNvSpPr txBox="1">
            <a:spLocks noChangeArrowheads="1"/>
          </p:cNvSpPr>
          <p:nvPr/>
        </p:nvSpPr>
        <p:spPr bwMode="auto">
          <a:xfrm>
            <a:off x="5780088" y="2216150"/>
            <a:ext cx="265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8" name="Text Box 9"/>
          <p:cNvSpPr txBox="1">
            <a:spLocks noChangeArrowheads="1"/>
          </p:cNvSpPr>
          <p:nvPr/>
        </p:nvSpPr>
        <p:spPr bwMode="auto">
          <a:xfrm>
            <a:off x="6454775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9" name="Line 3"/>
          <p:cNvSpPr>
            <a:spLocks noChangeShapeType="1"/>
          </p:cNvSpPr>
          <p:nvPr/>
        </p:nvSpPr>
        <p:spPr bwMode="auto">
          <a:xfrm>
            <a:off x="6607175" y="3209925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10" name="Line 6"/>
          <p:cNvSpPr>
            <a:spLocks noChangeShapeType="1"/>
          </p:cNvSpPr>
          <p:nvPr/>
        </p:nvSpPr>
        <p:spPr bwMode="auto">
          <a:xfrm>
            <a:off x="6607175" y="3209925"/>
            <a:ext cx="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11" name="Text Box 9"/>
          <p:cNvSpPr txBox="1">
            <a:spLocks noChangeArrowheads="1"/>
          </p:cNvSpPr>
          <p:nvPr/>
        </p:nvSpPr>
        <p:spPr bwMode="auto">
          <a:xfrm>
            <a:off x="6307138" y="3816350"/>
            <a:ext cx="6223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22,601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2" name="Text Box 9"/>
          <p:cNvSpPr txBox="1">
            <a:spLocks noChangeArrowheads="1"/>
          </p:cNvSpPr>
          <p:nvPr/>
        </p:nvSpPr>
        <p:spPr bwMode="auto">
          <a:xfrm>
            <a:off x="6465888" y="29464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3" name="Text Box 9"/>
          <p:cNvSpPr txBox="1">
            <a:spLocks noChangeArrowheads="1"/>
          </p:cNvSpPr>
          <p:nvPr/>
        </p:nvSpPr>
        <p:spPr bwMode="auto">
          <a:xfrm>
            <a:off x="7108825" y="2946400"/>
            <a:ext cx="3476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4" name="Text Box 9"/>
          <p:cNvSpPr txBox="1">
            <a:spLocks noChangeArrowheads="1"/>
          </p:cNvSpPr>
          <p:nvPr/>
        </p:nvSpPr>
        <p:spPr bwMode="auto">
          <a:xfrm>
            <a:off x="7783513" y="2946400"/>
            <a:ext cx="349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5" name="Text Box 9"/>
          <p:cNvSpPr txBox="1">
            <a:spLocks noChangeArrowheads="1"/>
          </p:cNvSpPr>
          <p:nvPr/>
        </p:nvSpPr>
        <p:spPr bwMode="auto">
          <a:xfrm>
            <a:off x="8459788" y="2946400"/>
            <a:ext cx="3476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6" name="Line 16"/>
          <p:cNvSpPr>
            <a:spLocks noChangeShapeType="1"/>
          </p:cNvSpPr>
          <p:nvPr/>
        </p:nvSpPr>
        <p:spPr bwMode="auto">
          <a:xfrm>
            <a:off x="471488" y="3843338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17" name="Text Box 18"/>
          <p:cNvSpPr txBox="1">
            <a:spLocks noChangeArrowheads="1"/>
          </p:cNvSpPr>
          <p:nvPr/>
        </p:nvSpPr>
        <p:spPr bwMode="auto">
          <a:xfrm>
            <a:off x="160338" y="4471988"/>
            <a:ext cx="622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25,562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18" name="Line 23"/>
          <p:cNvSpPr>
            <a:spLocks noChangeShapeType="1"/>
          </p:cNvSpPr>
          <p:nvPr/>
        </p:nvSpPr>
        <p:spPr bwMode="auto">
          <a:xfrm>
            <a:off x="460375" y="38433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19" name="Text Box 9"/>
          <p:cNvSpPr txBox="1">
            <a:spLocks noChangeArrowheads="1"/>
          </p:cNvSpPr>
          <p:nvPr/>
        </p:nvSpPr>
        <p:spPr bwMode="auto">
          <a:xfrm>
            <a:off x="3413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0" name="Text Box 9"/>
          <p:cNvSpPr txBox="1">
            <a:spLocks noChangeArrowheads="1"/>
          </p:cNvSpPr>
          <p:nvPr/>
        </p:nvSpPr>
        <p:spPr bwMode="auto">
          <a:xfrm>
            <a:off x="1023938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1" name="Text Box 9"/>
          <p:cNvSpPr txBox="1">
            <a:spLocks noChangeArrowheads="1"/>
          </p:cNvSpPr>
          <p:nvPr/>
        </p:nvSpPr>
        <p:spPr bwMode="auto">
          <a:xfrm>
            <a:off x="17002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2" name="Text Box 9"/>
          <p:cNvSpPr txBox="1">
            <a:spLocks noChangeArrowheads="1"/>
          </p:cNvSpPr>
          <p:nvPr/>
        </p:nvSpPr>
        <p:spPr bwMode="auto">
          <a:xfrm>
            <a:off x="2374900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3" name="Text Box 9"/>
          <p:cNvSpPr txBox="1">
            <a:spLocks noChangeArrowheads="1"/>
          </p:cNvSpPr>
          <p:nvPr/>
        </p:nvSpPr>
        <p:spPr bwMode="auto">
          <a:xfrm>
            <a:off x="3059113" y="3570288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4" name="Line 16"/>
          <p:cNvSpPr>
            <a:spLocks noChangeShapeType="1"/>
          </p:cNvSpPr>
          <p:nvPr/>
        </p:nvSpPr>
        <p:spPr bwMode="auto">
          <a:xfrm>
            <a:off x="3213100" y="4624388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25" name="Text Box 18"/>
          <p:cNvSpPr txBox="1">
            <a:spLocks noChangeArrowheads="1"/>
          </p:cNvSpPr>
          <p:nvPr/>
        </p:nvSpPr>
        <p:spPr bwMode="auto">
          <a:xfrm>
            <a:off x="2901950" y="5253038"/>
            <a:ext cx="622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25,562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6" name="Line 23"/>
          <p:cNvSpPr>
            <a:spLocks noChangeShapeType="1"/>
          </p:cNvSpPr>
          <p:nvPr/>
        </p:nvSpPr>
        <p:spPr bwMode="auto">
          <a:xfrm>
            <a:off x="3201988" y="46243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27" name="Text Box 9"/>
          <p:cNvSpPr txBox="1">
            <a:spLocks noChangeArrowheads="1"/>
          </p:cNvSpPr>
          <p:nvPr/>
        </p:nvSpPr>
        <p:spPr bwMode="auto">
          <a:xfrm>
            <a:off x="30829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8" name="Text Box 9"/>
          <p:cNvSpPr txBox="1">
            <a:spLocks noChangeArrowheads="1"/>
          </p:cNvSpPr>
          <p:nvPr/>
        </p:nvSpPr>
        <p:spPr bwMode="auto">
          <a:xfrm>
            <a:off x="3765550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29" name="Text Box 9"/>
          <p:cNvSpPr txBox="1">
            <a:spLocks noChangeArrowheads="1"/>
          </p:cNvSpPr>
          <p:nvPr/>
        </p:nvSpPr>
        <p:spPr bwMode="auto">
          <a:xfrm>
            <a:off x="44418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0" name="Text Box 9"/>
          <p:cNvSpPr txBox="1">
            <a:spLocks noChangeArrowheads="1"/>
          </p:cNvSpPr>
          <p:nvPr/>
        </p:nvSpPr>
        <p:spPr bwMode="auto">
          <a:xfrm>
            <a:off x="5118100" y="4351338"/>
            <a:ext cx="2651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1" name="Text Box 9"/>
          <p:cNvSpPr txBox="1">
            <a:spLocks noChangeArrowheads="1"/>
          </p:cNvSpPr>
          <p:nvPr/>
        </p:nvSpPr>
        <p:spPr bwMode="auto">
          <a:xfrm>
            <a:off x="58007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2" name="Line 16"/>
          <p:cNvSpPr>
            <a:spLocks noChangeShapeType="1"/>
          </p:cNvSpPr>
          <p:nvPr/>
        </p:nvSpPr>
        <p:spPr bwMode="auto">
          <a:xfrm>
            <a:off x="5940425" y="541655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33" name="Text Box 18"/>
          <p:cNvSpPr txBox="1">
            <a:spLocks noChangeArrowheads="1"/>
          </p:cNvSpPr>
          <p:nvPr/>
        </p:nvSpPr>
        <p:spPr bwMode="auto">
          <a:xfrm>
            <a:off x="5627688" y="6045200"/>
            <a:ext cx="6223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25,562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4" name="Line 23"/>
          <p:cNvSpPr>
            <a:spLocks noChangeShapeType="1"/>
          </p:cNvSpPr>
          <p:nvPr/>
        </p:nvSpPr>
        <p:spPr bwMode="auto">
          <a:xfrm>
            <a:off x="5927725" y="54165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6435" name="Text Box 9"/>
          <p:cNvSpPr txBox="1">
            <a:spLocks noChangeArrowheads="1"/>
          </p:cNvSpPr>
          <p:nvPr/>
        </p:nvSpPr>
        <p:spPr bwMode="auto">
          <a:xfrm>
            <a:off x="5810250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6" name="Text Box 9"/>
          <p:cNvSpPr txBox="1">
            <a:spLocks noChangeArrowheads="1"/>
          </p:cNvSpPr>
          <p:nvPr/>
        </p:nvSpPr>
        <p:spPr bwMode="auto">
          <a:xfrm>
            <a:off x="6492875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7" name="Text Box 9"/>
          <p:cNvSpPr txBox="1">
            <a:spLocks noChangeArrowheads="1"/>
          </p:cNvSpPr>
          <p:nvPr/>
        </p:nvSpPr>
        <p:spPr bwMode="auto">
          <a:xfrm>
            <a:off x="71278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8" name="Text Box 9"/>
          <p:cNvSpPr txBox="1">
            <a:spLocks noChangeArrowheads="1"/>
          </p:cNvSpPr>
          <p:nvPr/>
        </p:nvSpPr>
        <p:spPr bwMode="auto">
          <a:xfrm>
            <a:off x="7802563" y="5143500"/>
            <a:ext cx="349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39" name="Text Box 9"/>
          <p:cNvSpPr txBox="1">
            <a:spLocks noChangeArrowheads="1"/>
          </p:cNvSpPr>
          <p:nvPr/>
        </p:nvSpPr>
        <p:spPr bwMode="auto">
          <a:xfrm>
            <a:off x="84867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5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</p:spTree>
    <p:extLst>
      <p:ext uri="{BB962C8B-B14F-4D97-AF65-F5344CB8AC3E}">
        <p14:creationId xmlns:p14="http://schemas.microsoft.com/office/powerpoint/2010/main" val="145432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4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</a:t>
            </a:r>
            <a:r>
              <a:rPr lang="en-US" altLang="ko-KR" dirty="0"/>
              <a:t> 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sp>
        <p:nvSpPr>
          <p:cNvPr id="17412" name="Line 3"/>
          <p:cNvSpPr>
            <a:spLocks noChangeShapeType="1"/>
          </p:cNvSpPr>
          <p:nvPr/>
        </p:nvSpPr>
        <p:spPr bwMode="auto">
          <a:xfrm>
            <a:off x="481013" y="1027113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341313" y="765175"/>
            <a:ext cx="265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023938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1698625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374900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7" name="Line 3"/>
          <p:cNvSpPr>
            <a:spLocks noChangeShapeType="1"/>
          </p:cNvSpPr>
          <p:nvPr/>
        </p:nvSpPr>
        <p:spPr bwMode="auto">
          <a:xfrm>
            <a:off x="2516188" y="1766888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376488" y="1503363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3059113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3733800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1" name="Text Box 9"/>
          <p:cNvSpPr txBox="1">
            <a:spLocks noChangeArrowheads="1"/>
          </p:cNvSpPr>
          <p:nvPr/>
        </p:nvSpPr>
        <p:spPr bwMode="auto">
          <a:xfrm>
            <a:off x="4410075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2" name="Line 3"/>
          <p:cNvSpPr>
            <a:spLocks noChangeShapeType="1"/>
          </p:cNvSpPr>
          <p:nvPr/>
        </p:nvSpPr>
        <p:spPr bwMode="auto">
          <a:xfrm>
            <a:off x="4562475" y="2478088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23" name="Text Box 9"/>
          <p:cNvSpPr txBox="1">
            <a:spLocks noChangeArrowheads="1"/>
          </p:cNvSpPr>
          <p:nvPr/>
        </p:nvSpPr>
        <p:spPr bwMode="auto">
          <a:xfrm>
            <a:off x="4421188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4" name="Text Box 9"/>
          <p:cNvSpPr txBox="1">
            <a:spLocks noChangeArrowheads="1"/>
          </p:cNvSpPr>
          <p:nvPr/>
        </p:nvSpPr>
        <p:spPr bwMode="auto">
          <a:xfrm>
            <a:off x="5103813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5" name="Text Box 9"/>
          <p:cNvSpPr txBox="1">
            <a:spLocks noChangeArrowheads="1"/>
          </p:cNvSpPr>
          <p:nvPr/>
        </p:nvSpPr>
        <p:spPr bwMode="auto">
          <a:xfrm>
            <a:off x="5780088" y="2216150"/>
            <a:ext cx="265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6" name="Text Box 9"/>
          <p:cNvSpPr txBox="1">
            <a:spLocks noChangeArrowheads="1"/>
          </p:cNvSpPr>
          <p:nvPr/>
        </p:nvSpPr>
        <p:spPr bwMode="auto">
          <a:xfrm>
            <a:off x="6454775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7" name="Line 3"/>
          <p:cNvSpPr>
            <a:spLocks noChangeShapeType="1"/>
          </p:cNvSpPr>
          <p:nvPr/>
        </p:nvSpPr>
        <p:spPr bwMode="auto">
          <a:xfrm>
            <a:off x="6607175" y="3209925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28" name="Text Box 9"/>
          <p:cNvSpPr txBox="1">
            <a:spLocks noChangeArrowheads="1"/>
          </p:cNvSpPr>
          <p:nvPr/>
        </p:nvSpPr>
        <p:spPr bwMode="auto">
          <a:xfrm>
            <a:off x="6465888" y="29464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9" name="Text Box 9"/>
          <p:cNvSpPr txBox="1">
            <a:spLocks noChangeArrowheads="1"/>
          </p:cNvSpPr>
          <p:nvPr/>
        </p:nvSpPr>
        <p:spPr bwMode="auto">
          <a:xfrm>
            <a:off x="7108825" y="2946400"/>
            <a:ext cx="3476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0" name="Text Box 9"/>
          <p:cNvSpPr txBox="1">
            <a:spLocks noChangeArrowheads="1"/>
          </p:cNvSpPr>
          <p:nvPr/>
        </p:nvSpPr>
        <p:spPr bwMode="auto">
          <a:xfrm>
            <a:off x="7783513" y="2946400"/>
            <a:ext cx="349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1" name="Text Box 9"/>
          <p:cNvSpPr txBox="1">
            <a:spLocks noChangeArrowheads="1"/>
          </p:cNvSpPr>
          <p:nvPr/>
        </p:nvSpPr>
        <p:spPr bwMode="auto">
          <a:xfrm>
            <a:off x="8459788" y="2946400"/>
            <a:ext cx="3476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460375" y="38433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33" name="Text Box 9"/>
          <p:cNvSpPr txBox="1">
            <a:spLocks noChangeArrowheads="1"/>
          </p:cNvSpPr>
          <p:nvPr/>
        </p:nvSpPr>
        <p:spPr bwMode="auto">
          <a:xfrm>
            <a:off x="3413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4" name="Text Box 9"/>
          <p:cNvSpPr txBox="1">
            <a:spLocks noChangeArrowheads="1"/>
          </p:cNvSpPr>
          <p:nvPr/>
        </p:nvSpPr>
        <p:spPr bwMode="auto">
          <a:xfrm>
            <a:off x="1023938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5" name="Text Box 9"/>
          <p:cNvSpPr txBox="1">
            <a:spLocks noChangeArrowheads="1"/>
          </p:cNvSpPr>
          <p:nvPr/>
        </p:nvSpPr>
        <p:spPr bwMode="auto">
          <a:xfrm>
            <a:off x="17002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6" name="Text Box 9"/>
          <p:cNvSpPr txBox="1">
            <a:spLocks noChangeArrowheads="1"/>
          </p:cNvSpPr>
          <p:nvPr/>
        </p:nvSpPr>
        <p:spPr bwMode="auto">
          <a:xfrm>
            <a:off x="2374900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7" name="Text Box 9"/>
          <p:cNvSpPr txBox="1">
            <a:spLocks noChangeArrowheads="1"/>
          </p:cNvSpPr>
          <p:nvPr/>
        </p:nvSpPr>
        <p:spPr bwMode="auto">
          <a:xfrm>
            <a:off x="3059113" y="3570288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8" name="Line 23"/>
          <p:cNvSpPr>
            <a:spLocks noChangeShapeType="1"/>
          </p:cNvSpPr>
          <p:nvPr/>
        </p:nvSpPr>
        <p:spPr bwMode="auto">
          <a:xfrm>
            <a:off x="3201988" y="46243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39" name="Text Box 9"/>
          <p:cNvSpPr txBox="1">
            <a:spLocks noChangeArrowheads="1"/>
          </p:cNvSpPr>
          <p:nvPr/>
        </p:nvSpPr>
        <p:spPr bwMode="auto">
          <a:xfrm>
            <a:off x="30829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0" name="Text Box 9"/>
          <p:cNvSpPr txBox="1">
            <a:spLocks noChangeArrowheads="1"/>
          </p:cNvSpPr>
          <p:nvPr/>
        </p:nvSpPr>
        <p:spPr bwMode="auto">
          <a:xfrm>
            <a:off x="3765550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1" name="Text Box 9"/>
          <p:cNvSpPr txBox="1">
            <a:spLocks noChangeArrowheads="1"/>
          </p:cNvSpPr>
          <p:nvPr/>
        </p:nvSpPr>
        <p:spPr bwMode="auto">
          <a:xfrm>
            <a:off x="44418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2" name="Text Box 9"/>
          <p:cNvSpPr txBox="1">
            <a:spLocks noChangeArrowheads="1"/>
          </p:cNvSpPr>
          <p:nvPr/>
        </p:nvSpPr>
        <p:spPr bwMode="auto">
          <a:xfrm>
            <a:off x="5118100" y="4351338"/>
            <a:ext cx="2651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3" name="Text Box 9"/>
          <p:cNvSpPr txBox="1">
            <a:spLocks noChangeArrowheads="1"/>
          </p:cNvSpPr>
          <p:nvPr/>
        </p:nvSpPr>
        <p:spPr bwMode="auto">
          <a:xfrm>
            <a:off x="58007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4" name="Line 23"/>
          <p:cNvSpPr>
            <a:spLocks noChangeShapeType="1"/>
          </p:cNvSpPr>
          <p:nvPr/>
        </p:nvSpPr>
        <p:spPr bwMode="auto">
          <a:xfrm>
            <a:off x="5927725" y="54165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45" name="Text Box 9"/>
          <p:cNvSpPr txBox="1">
            <a:spLocks noChangeArrowheads="1"/>
          </p:cNvSpPr>
          <p:nvPr/>
        </p:nvSpPr>
        <p:spPr bwMode="auto">
          <a:xfrm>
            <a:off x="5810250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6" name="Text Box 9"/>
          <p:cNvSpPr txBox="1">
            <a:spLocks noChangeArrowheads="1"/>
          </p:cNvSpPr>
          <p:nvPr/>
        </p:nvSpPr>
        <p:spPr bwMode="auto">
          <a:xfrm>
            <a:off x="6492875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7" name="Text Box 9"/>
          <p:cNvSpPr txBox="1">
            <a:spLocks noChangeArrowheads="1"/>
          </p:cNvSpPr>
          <p:nvPr/>
        </p:nvSpPr>
        <p:spPr bwMode="auto">
          <a:xfrm>
            <a:off x="71278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8" name="Text Box 9"/>
          <p:cNvSpPr txBox="1">
            <a:spLocks noChangeArrowheads="1"/>
          </p:cNvSpPr>
          <p:nvPr/>
        </p:nvSpPr>
        <p:spPr bwMode="auto">
          <a:xfrm>
            <a:off x="7802563" y="5143500"/>
            <a:ext cx="349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9" name="Text Box 9"/>
          <p:cNvSpPr txBox="1">
            <a:spLocks noChangeArrowheads="1"/>
          </p:cNvSpPr>
          <p:nvPr/>
        </p:nvSpPr>
        <p:spPr bwMode="auto">
          <a:xfrm>
            <a:off x="84867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50" name="Line 3"/>
          <p:cNvSpPr>
            <a:spLocks noChangeShapeType="1"/>
          </p:cNvSpPr>
          <p:nvPr/>
        </p:nvSpPr>
        <p:spPr bwMode="auto">
          <a:xfrm>
            <a:off x="481013" y="1027113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500" name="Line 7"/>
          <p:cNvSpPr>
            <a:spLocks noChangeShapeType="1"/>
          </p:cNvSpPr>
          <p:nvPr/>
        </p:nvSpPr>
        <p:spPr bwMode="auto">
          <a:xfrm>
            <a:off x="483842" y="1027113"/>
            <a:ext cx="0" cy="817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501" name="Text Box 10"/>
          <p:cNvSpPr txBox="1">
            <a:spLocks noChangeArrowheads="1"/>
          </p:cNvSpPr>
          <p:nvPr/>
        </p:nvSpPr>
        <p:spPr bwMode="auto">
          <a:xfrm>
            <a:off x="145704" y="1856888"/>
            <a:ext cx="62228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53,657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9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  <p:sp>
        <p:nvSpPr>
          <p:cNvPr id="99" name="Line 7"/>
          <p:cNvSpPr>
            <a:spLocks noChangeShapeType="1"/>
          </p:cNvSpPr>
          <p:nvPr/>
        </p:nvSpPr>
        <p:spPr bwMode="auto">
          <a:xfrm>
            <a:off x="460966" y="3843337"/>
            <a:ext cx="0" cy="817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0" name="Text Box 10"/>
          <p:cNvSpPr txBox="1">
            <a:spLocks noChangeArrowheads="1"/>
          </p:cNvSpPr>
          <p:nvPr/>
        </p:nvSpPr>
        <p:spPr bwMode="auto">
          <a:xfrm>
            <a:off x="117720" y="4673112"/>
            <a:ext cx="62228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48,534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0850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4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</a:t>
            </a:r>
            <a:r>
              <a:rPr lang="en-US" altLang="ko-KR" dirty="0"/>
              <a:t> 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sp>
        <p:nvSpPr>
          <p:cNvPr id="17412" name="Line 3"/>
          <p:cNvSpPr>
            <a:spLocks noChangeShapeType="1"/>
          </p:cNvSpPr>
          <p:nvPr/>
        </p:nvSpPr>
        <p:spPr bwMode="auto">
          <a:xfrm>
            <a:off x="481013" y="1027113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341313" y="765175"/>
            <a:ext cx="265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023938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1698625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374900" y="765175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7" name="Line 3"/>
          <p:cNvSpPr>
            <a:spLocks noChangeShapeType="1"/>
          </p:cNvSpPr>
          <p:nvPr/>
        </p:nvSpPr>
        <p:spPr bwMode="auto">
          <a:xfrm>
            <a:off x="2516188" y="1766888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376488" y="1503363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3059113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3733800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1" name="Text Box 9"/>
          <p:cNvSpPr txBox="1">
            <a:spLocks noChangeArrowheads="1"/>
          </p:cNvSpPr>
          <p:nvPr/>
        </p:nvSpPr>
        <p:spPr bwMode="auto">
          <a:xfrm>
            <a:off x="4410075" y="1503363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2" name="Line 3"/>
          <p:cNvSpPr>
            <a:spLocks noChangeShapeType="1"/>
          </p:cNvSpPr>
          <p:nvPr/>
        </p:nvSpPr>
        <p:spPr bwMode="auto">
          <a:xfrm>
            <a:off x="4562475" y="2478088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23" name="Text Box 9"/>
          <p:cNvSpPr txBox="1">
            <a:spLocks noChangeArrowheads="1"/>
          </p:cNvSpPr>
          <p:nvPr/>
        </p:nvSpPr>
        <p:spPr bwMode="auto">
          <a:xfrm>
            <a:off x="4421188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4" name="Text Box 9"/>
          <p:cNvSpPr txBox="1">
            <a:spLocks noChangeArrowheads="1"/>
          </p:cNvSpPr>
          <p:nvPr/>
        </p:nvSpPr>
        <p:spPr bwMode="auto">
          <a:xfrm>
            <a:off x="5103813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5" name="Text Box 9"/>
          <p:cNvSpPr txBox="1">
            <a:spLocks noChangeArrowheads="1"/>
          </p:cNvSpPr>
          <p:nvPr/>
        </p:nvSpPr>
        <p:spPr bwMode="auto">
          <a:xfrm>
            <a:off x="5780088" y="2216150"/>
            <a:ext cx="265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6" name="Text Box 9"/>
          <p:cNvSpPr txBox="1">
            <a:spLocks noChangeArrowheads="1"/>
          </p:cNvSpPr>
          <p:nvPr/>
        </p:nvSpPr>
        <p:spPr bwMode="auto">
          <a:xfrm>
            <a:off x="6454775" y="221615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7" name="Line 3"/>
          <p:cNvSpPr>
            <a:spLocks noChangeShapeType="1"/>
          </p:cNvSpPr>
          <p:nvPr/>
        </p:nvSpPr>
        <p:spPr bwMode="auto">
          <a:xfrm>
            <a:off x="6607175" y="3209925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28" name="Text Box 9"/>
          <p:cNvSpPr txBox="1">
            <a:spLocks noChangeArrowheads="1"/>
          </p:cNvSpPr>
          <p:nvPr/>
        </p:nvSpPr>
        <p:spPr bwMode="auto">
          <a:xfrm>
            <a:off x="6465888" y="2946400"/>
            <a:ext cx="266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29" name="Text Box 9"/>
          <p:cNvSpPr txBox="1">
            <a:spLocks noChangeArrowheads="1"/>
          </p:cNvSpPr>
          <p:nvPr/>
        </p:nvSpPr>
        <p:spPr bwMode="auto">
          <a:xfrm>
            <a:off x="7108825" y="2946400"/>
            <a:ext cx="3476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0" name="Text Box 9"/>
          <p:cNvSpPr txBox="1">
            <a:spLocks noChangeArrowheads="1"/>
          </p:cNvSpPr>
          <p:nvPr/>
        </p:nvSpPr>
        <p:spPr bwMode="auto">
          <a:xfrm>
            <a:off x="7783513" y="2946400"/>
            <a:ext cx="349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1" name="Text Box 9"/>
          <p:cNvSpPr txBox="1">
            <a:spLocks noChangeArrowheads="1"/>
          </p:cNvSpPr>
          <p:nvPr/>
        </p:nvSpPr>
        <p:spPr bwMode="auto">
          <a:xfrm>
            <a:off x="8459788" y="2946400"/>
            <a:ext cx="3476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460375" y="38433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33" name="Text Box 9"/>
          <p:cNvSpPr txBox="1">
            <a:spLocks noChangeArrowheads="1"/>
          </p:cNvSpPr>
          <p:nvPr/>
        </p:nvSpPr>
        <p:spPr bwMode="auto">
          <a:xfrm>
            <a:off x="3413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4" name="Text Box 9"/>
          <p:cNvSpPr txBox="1">
            <a:spLocks noChangeArrowheads="1"/>
          </p:cNvSpPr>
          <p:nvPr/>
        </p:nvSpPr>
        <p:spPr bwMode="auto">
          <a:xfrm>
            <a:off x="1023938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5" name="Text Box 9"/>
          <p:cNvSpPr txBox="1">
            <a:spLocks noChangeArrowheads="1"/>
          </p:cNvSpPr>
          <p:nvPr/>
        </p:nvSpPr>
        <p:spPr bwMode="auto">
          <a:xfrm>
            <a:off x="1700213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6" name="Text Box 9"/>
          <p:cNvSpPr txBox="1">
            <a:spLocks noChangeArrowheads="1"/>
          </p:cNvSpPr>
          <p:nvPr/>
        </p:nvSpPr>
        <p:spPr bwMode="auto">
          <a:xfrm>
            <a:off x="2374900" y="357028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7" name="Text Box 9"/>
          <p:cNvSpPr txBox="1">
            <a:spLocks noChangeArrowheads="1"/>
          </p:cNvSpPr>
          <p:nvPr/>
        </p:nvSpPr>
        <p:spPr bwMode="auto">
          <a:xfrm>
            <a:off x="3059113" y="3570288"/>
            <a:ext cx="265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38" name="Line 23"/>
          <p:cNvSpPr>
            <a:spLocks noChangeShapeType="1"/>
          </p:cNvSpPr>
          <p:nvPr/>
        </p:nvSpPr>
        <p:spPr bwMode="auto">
          <a:xfrm>
            <a:off x="3201988" y="462438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39" name="Text Box 9"/>
          <p:cNvSpPr txBox="1">
            <a:spLocks noChangeArrowheads="1"/>
          </p:cNvSpPr>
          <p:nvPr/>
        </p:nvSpPr>
        <p:spPr bwMode="auto">
          <a:xfrm>
            <a:off x="30829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0" name="Text Box 9"/>
          <p:cNvSpPr txBox="1">
            <a:spLocks noChangeArrowheads="1"/>
          </p:cNvSpPr>
          <p:nvPr/>
        </p:nvSpPr>
        <p:spPr bwMode="auto">
          <a:xfrm>
            <a:off x="3765550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1" name="Text Box 9"/>
          <p:cNvSpPr txBox="1">
            <a:spLocks noChangeArrowheads="1"/>
          </p:cNvSpPr>
          <p:nvPr/>
        </p:nvSpPr>
        <p:spPr bwMode="auto">
          <a:xfrm>
            <a:off x="44418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2" name="Text Box 9"/>
          <p:cNvSpPr txBox="1">
            <a:spLocks noChangeArrowheads="1"/>
          </p:cNvSpPr>
          <p:nvPr/>
        </p:nvSpPr>
        <p:spPr bwMode="auto">
          <a:xfrm>
            <a:off x="5118100" y="4351338"/>
            <a:ext cx="2651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3" name="Text Box 9"/>
          <p:cNvSpPr txBox="1">
            <a:spLocks noChangeArrowheads="1"/>
          </p:cNvSpPr>
          <p:nvPr/>
        </p:nvSpPr>
        <p:spPr bwMode="auto">
          <a:xfrm>
            <a:off x="5800725" y="4351338"/>
            <a:ext cx="266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4" name="Line 23"/>
          <p:cNvSpPr>
            <a:spLocks noChangeShapeType="1"/>
          </p:cNvSpPr>
          <p:nvPr/>
        </p:nvSpPr>
        <p:spPr bwMode="auto">
          <a:xfrm>
            <a:off x="5927725" y="54165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7445" name="Text Box 9"/>
          <p:cNvSpPr txBox="1">
            <a:spLocks noChangeArrowheads="1"/>
          </p:cNvSpPr>
          <p:nvPr/>
        </p:nvSpPr>
        <p:spPr bwMode="auto">
          <a:xfrm>
            <a:off x="5810250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6" name="Text Box 9"/>
          <p:cNvSpPr txBox="1">
            <a:spLocks noChangeArrowheads="1"/>
          </p:cNvSpPr>
          <p:nvPr/>
        </p:nvSpPr>
        <p:spPr bwMode="auto">
          <a:xfrm>
            <a:off x="6492875" y="5143500"/>
            <a:ext cx="2667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7" name="Text Box 9"/>
          <p:cNvSpPr txBox="1">
            <a:spLocks noChangeArrowheads="1"/>
          </p:cNvSpPr>
          <p:nvPr/>
        </p:nvSpPr>
        <p:spPr bwMode="auto">
          <a:xfrm>
            <a:off x="71278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8" name="Text Box 9"/>
          <p:cNvSpPr txBox="1">
            <a:spLocks noChangeArrowheads="1"/>
          </p:cNvSpPr>
          <p:nvPr/>
        </p:nvSpPr>
        <p:spPr bwMode="auto">
          <a:xfrm>
            <a:off x="7802563" y="5143500"/>
            <a:ext cx="349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49" name="Text Box 9"/>
          <p:cNvSpPr txBox="1">
            <a:spLocks noChangeArrowheads="1"/>
          </p:cNvSpPr>
          <p:nvPr/>
        </p:nvSpPr>
        <p:spPr bwMode="auto">
          <a:xfrm>
            <a:off x="8486775" y="5143500"/>
            <a:ext cx="347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sz="11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50" name="Line 3"/>
          <p:cNvSpPr>
            <a:spLocks noChangeShapeType="1"/>
          </p:cNvSpPr>
          <p:nvPr/>
        </p:nvSpPr>
        <p:spPr bwMode="auto">
          <a:xfrm>
            <a:off x="481013" y="1027113"/>
            <a:ext cx="2027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grpSp>
        <p:nvGrpSpPr>
          <p:cNvPr id="17451" name="그룹 1"/>
          <p:cNvGrpSpPr>
            <a:grpSpLocks/>
          </p:cNvGrpSpPr>
          <p:nvPr/>
        </p:nvGrpSpPr>
        <p:grpSpPr bwMode="auto">
          <a:xfrm>
            <a:off x="819150" y="1027113"/>
            <a:ext cx="1909763" cy="492125"/>
            <a:chOff x="819150" y="1027113"/>
            <a:chExt cx="1909763" cy="608012"/>
          </a:xfrm>
        </p:grpSpPr>
        <p:sp>
          <p:nvSpPr>
            <p:cNvPr id="17500" name="Line 7"/>
            <p:cNvSpPr>
              <a:spLocks noChangeShapeType="1"/>
            </p:cNvSpPr>
            <p:nvPr/>
          </p:nvSpPr>
          <p:spPr bwMode="auto">
            <a:xfrm>
              <a:off x="1157288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501" name="Text Box 10"/>
            <p:cNvSpPr txBox="1">
              <a:spLocks noChangeArrowheads="1"/>
            </p:cNvSpPr>
            <p:nvPr/>
          </p:nvSpPr>
          <p:spPr bwMode="auto">
            <a:xfrm>
              <a:off x="819150" y="1373188"/>
              <a:ext cx="539750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502" name="Line 11"/>
            <p:cNvSpPr>
              <a:spLocks noChangeShapeType="1"/>
            </p:cNvSpPr>
            <p:nvPr/>
          </p:nvSpPr>
          <p:spPr bwMode="auto">
            <a:xfrm>
              <a:off x="1831975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503" name="Text Box 12"/>
            <p:cNvSpPr txBox="1">
              <a:spLocks noChangeArrowheads="1"/>
            </p:cNvSpPr>
            <p:nvPr/>
          </p:nvSpPr>
          <p:spPr bwMode="auto">
            <a:xfrm>
              <a:off x="1512888" y="1373188"/>
              <a:ext cx="54133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504" name="Line 11"/>
            <p:cNvSpPr>
              <a:spLocks noChangeShapeType="1"/>
            </p:cNvSpPr>
            <p:nvPr/>
          </p:nvSpPr>
          <p:spPr bwMode="auto">
            <a:xfrm>
              <a:off x="2506663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505" name="Text Box 12"/>
            <p:cNvSpPr txBox="1">
              <a:spLocks noChangeArrowheads="1"/>
            </p:cNvSpPr>
            <p:nvPr/>
          </p:nvSpPr>
          <p:spPr bwMode="auto">
            <a:xfrm>
              <a:off x="2187575" y="1373188"/>
              <a:ext cx="5413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7452" name="그룹 2"/>
          <p:cNvGrpSpPr>
            <a:grpSpLocks/>
          </p:cNvGrpSpPr>
          <p:nvPr/>
        </p:nvGrpSpPr>
        <p:grpSpPr bwMode="auto">
          <a:xfrm>
            <a:off x="2851150" y="1771650"/>
            <a:ext cx="1909763" cy="493713"/>
            <a:chOff x="2851150" y="1771650"/>
            <a:chExt cx="1909763" cy="608013"/>
          </a:xfrm>
        </p:grpSpPr>
        <p:sp>
          <p:nvSpPr>
            <p:cNvPr id="17494" name="Line 7"/>
            <p:cNvSpPr>
              <a:spLocks noChangeShapeType="1"/>
            </p:cNvSpPr>
            <p:nvPr/>
          </p:nvSpPr>
          <p:spPr bwMode="auto">
            <a:xfrm>
              <a:off x="3189288" y="1771650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95" name="Text Box 10"/>
            <p:cNvSpPr txBox="1">
              <a:spLocks noChangeArrowheads="1"/>
            </p:cNvSpPr>
            <p:nvPr/>
          </p:nvSpPr>
          <p:spPr bwMode="auto">
            <a:xfrm>
              <a:off x="2851150" y="2117725"/>
              <a:ext cx="541338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96" name="Line 11"/>
            <p:cNvSpPr>
              <a:spLocks noChangeShapeType="1"/>
            </p:cNvSpPr>
            <p:nvPr/>
          </p:nvSpPr>
          <p:spPr bwMode="auto">
            <a:xfrm>
              <a:off x="3865563" y="1771650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97" name="Text Box 12"/>
            <p:cNvSpPr txBox="1">
              <a:spLocks noChangeArrowheads="1"/>
            </p:cNvSpPr>
            <p:nvPr/>
          </p:nvSpPr>
          <p:spPr bwMode="auto">
            <a:xfrm>
              <a:off x="3546475" y="2117725"/>
              <a:ext cx="539750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98" name="Line 11"/>
            <p:cNvSpPr>
              <a:spLocks noChangeShapeType="1"/>
            </p:cNvSpPr>
            <p:nvPr/>
          </p:nvSpPr>
          <p:spPr bwMode="auto">
            <a:xfrm>
              <a:off x="4538663" y="1771650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99" name="Text Box 12"/>
            <p:cNvSpPr txBox="1">
              <a:spLocks noChangeArrowheads="1"/>
            </p:cNvSpPr>
            <p:nvPr/>
          </p:nvSpPr>
          <p:spPr bwMode="auto">
            <a:xfrm>
              <a:off x="4221163" y="2117725"/>
              <a:ext cx="539750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7453" name="그룹 3"/>
          <p:cNvGrpSpPr>
            <a:grpSpLocks/>
          </p:cNvGrpSpPr>
          <p:nvPr/>
        </p:nvGrpSpPr>
        <p:grpSpPr bwMode="auto">
          <a:xfrm>
            <a:off x="4894263" y="2478088"/>
            <a:ext cx="1908175" cy="492125"/>
            <a:chOff x="4894263" y="2478088"/>
            <a:chExt cx="1908175" cy="606425"/>
          </a:xfrm>
        </p:grpSpPr>
        <p:sp>
          <p:nvSpPr>
            <p:cNvPr id="17488" name="Line 7"/>
            <p:cNvSpPr>
              <a:spLocks noChangeShapeType="1"/>
            </p:cNvSpPr>
            <p:nvPr/>
          </p:nvSpPr>
          <p:spPr bwMode="auto">
            <a:xfrm>
              <a:off x="5230813" y="247808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89" name="Text Box 10"/>
            <p:cNvSpPr txBox="1">
              <a:spLocks noChangeArrowheads="1"/>
            </p:cNvSpPr>
            <p:nvPr/>
          </p:nvSpPr>
          <p:spPr bwMode="auto">
            <a:xfrm>
              <a:off x="4894263" y="2824163"/>
              <a:ext cx="539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90" name="Line 11"/>
            <p:cNvSpPr>
              <a:spLocks noChangeShapeType="1"/>
            </p:cNvSpPr>
            <p:nvPr/>
          </p:nvSpPr>
          <p:spPr bwMode="auto">
            <a:xfrm>
              <a:off x="5907088" y="247808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91" name="Text Box 12"/>
            <p:cNvSpPr txBox="1">
              <a:spLocks noChangeArrowheads="1"/>
            </p:cNvSpPr>
            <p:nvPr/>
          </p:nvSpPr>
          <p:spPr bwMode="auto">
            <a:xfrm>
              <a:off x="5588000" y="2824163"/>
              <a:ext cx="541338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92" name="Line 11"/>
            <p:cNvSpPr>
              <a:spLocks noChangeShapeType="1"/>
            </p:cNvSpPr>
            <p:nvPr/>
          </p:nvSpPr>
          <p:spPr bwMode="auto">
            <a:xfrm>
              <a:off x="6581775" y="247808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93" name="Text Box 12"/>
            <p:cNvSpPr txBox="1">
              <a:spLocks noChangeArrowheads="1"/>
            </p:cNvSpPr>
            <p:nvPr/>
          </p:nvSpPr>
          <p:spPr bwMode="auto">
            <a:xfrm>
              <a:off x="6262688" y="2824163"/>
              <a:ext cx="539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7454" name="그룹 4"/>
          <p:cNvGrpSpPr>
            <a:grpSpLocks/>
          </p:cNvGrpSpPr>
          <p:nvPr/>
        </p:nvGrpSpPr>
        <p:grpSpPr bwMode="auto">
          <a:xfrm>
            <a:off x="6945313" y="3208338"/>
            <a:ext cx="1909762" cy="492125"/>
            <a:chOff x="6945313" y="3208338"/>
            <a:chExt cx="1909762" cy="608012"/>
          </a:xfrm>
        </p:grpSpPr>
        <p:sp>
          <p:nvSpPr>
            <p:cNvPr id="17482" name="Line 7"/>
            <p:cNvSpPr>
              <a:spLocks noChangeShapeType="1"/>
            </p:cNvSpPr>
            <p:nvPr/>
          </p:nvSpPr>
          <p:spPr bwMode="auto">
            <a:xfrm>
              <a:off x="7283450" y="320833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83" name="Text Box 10"/>
            <p:cNvSpPr txBox="1">
              <a:spLocks noChangeArrowheads="1"/>
            </p:cNvSpPr>
            <p:nvPr/>
          </p:nvSpPr>
          <p:spPr bwMode="auto">
            <a:xfrm>
              <a:off x="6945313" y="3554413"/>
              <a:ext cx="54133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84" name="Line 11"/>
            <p:cNvSpPr>
              <a:spLocks noChangeShapeType="1"/>
            </p:cNvSpPr>
            <p:nvPr/>
          </p:nvSpPr>
          <p:spPr bwMode="auto">
            <a:xfrm>
              <a:off x="7959725" y="320833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85" name="Text Box 12"/>
            <p:cNvSpPr txBox="1">
              <a:spLocks noChangeArrowheads="1"/>
            </p:cNvSpPr>
            <p:nvPr/>
          </p:nvSpPr>
          <p:spPr bwMode="auto">
            <a:xfrm>
              <a:off x="7640638" y="3554413"/>
              <a:ext cx="539750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86" name="Line 11"/>
            <p:cNvSpPr>
              <a:spLocks noChangeShapeType="1"/>
            </p:cNvSpPr>
            <p:nvPr/>
          </p:nvSpPr>
          <p:spPr bwMode="auto">
            <a:xfrm>
              <a:off x="8632825" y="3208338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87" name="Text Box 12"/>
            <p:cNvSpPr txBox="1">
              <a:spLocks noChangeArrowheads="1"/>
            </p:cNvSpPr>
            <p:nvPr/>
          </p:nvSpPr>
          <p:spPr bwMode="auto">
            <a:xfrm>
              <a:off x="8315325" y="3554413"/>
              <a:ext cx="539750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7455" name="그룹 6"/>
          <p:cNvGrpSpPr>
            <a:grpSpLocks/>
          </p:cNvGrpSpPr>
          <p:nvPr/>
        </p:nvGrpSpPr>
        <p:grpSpPr bwMode="auto">
          <a:xfrm>
            <a:off x="814388" y="3843338"/>
            <a:ext cx="2657475" cy="650875"/>
            <a:chOff x="814388" y="3843338"/>
            <a:chExt cx="2657475" cy="822325"/>
          </a:xfrm>
        </p:grpSpPr>
        <p:sp>
          <p:nvSpPr>
            <p:cNvPr id="17474" name="Line 17"/>
            <p:cNvSpPr>
              <a:spLocks noChangeShapeType="1"/>
            </p:cNvSpPr>
            <p:nvPr/>
          </p:nvSpPr>
          <p:spPr bwMode="auto">
            <a:xfrm>
              <a:off x="1157288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75" name="Text Box 19"/>
            <p:cNvSpPr txBox="1">
              <a:spLocks noChangeArrowheads="1"/>
            </p:cNvSpPr>
            <p:nvPr/>
          </p:nvSpPr>
          <p:spPr bwMode="auto">
            <a:xfrm>
              <a:off x="814388" y="4233863"/>
              <a:ext cx="54133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6" name="Line 20"/>
            <p:cNvSpPr>
              <a:spLocks noChangeShapeType="1"/>
            </p:cNvSpPr>
            <p:nvPr/>
          </p:nvSpPr>
          <p:spPr bwMode="auto">
            <a:xfrm>
              <a:off x="1843088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77" name="Text Box 21"/>
            <p:cNvSpPr txBox="1">
              <a:spLocks noChangeArrowheads="1"/>
            </p:cNvSpPr>
            <p:nvPr/>
          </p:nvSpPr>
          <p:spPr bwMode="auto">
            <a:xfrm>
              <a:off x="1519238" y="4233863"/>
              <a:ext cx="541337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8" name="Text Box 22"/>
            <p:cNvSpPr txBox="1">
              <a:spLocks noChangeArrowheads="1"/>
            </p:cNvSpPr>
            <p:nvPr/>
          </p:nvSpPr>
          <p:spPr bwMode="auto">
            <a:xfrm>
              <a:off x="2243138" y="4252913"/>
              <a:ext cx="541337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9" name="Line 25"/>
            <p:cNvSpPr>
              <a:spLocks noChangeShapeType="1"/>
            </p:cNvSpPr>
            <p:nvPr/>
          </p:nvSpPr>
          <p:spPr bwMode="auto">
            <a:xfrm>
              <a:off x="2517775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80" name="Text Box 22"/>
            <p:cNvSpPr txBox="1">
              <a:spLocks noChangeArrowheads="1"/>
            </p:cNvSpPr>
            <p:nvPr/>
          </p:nvSpPr>
          <p:spPr bwMode="auto">
            <a:xfrm>
              <a:off x="2932113" y="4252913"/>
              <a:ext cx="539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81" name="Line 25"/>
            <p:cNvSpPr>
              <a:spLocks noChangeShapeType="1"/>
            </p:cNvSpPr>
            <p:nvPr/>
          </p:nvSpPr>
          <p:spPr bwMode="auto">
            <a:xfrm>
              <a:off x="3205163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7456" name="그룹 7"/>
          <p:cNvGrpSpPr>
            <a:grpSpLocks/>
          </p:cNvGrpSpPr>
          <p:nvPr/>
        </p:nvGrpSpPr>
        <p:grpSpPr bwMode="auto">
          <a:xfrm>
            <a:off x="3544888" y="4641850"/>
            <a:ext cx="2657475" cy="650875"/>
            <a:chOff x="3544888" y="4641850"/>
            <a:chExt cx="2657475" cy="822325"/>
          </a:xfrm>
        </p:grpSpPr>
        <p:sp>
          <p:nvSpPr>
            <p:cNvPr id="17466" name="Line 17"/>
            <p:cNvSpPr>
              <a:spLocks noChangeShapeType="1"/>
            </p:cNvSpPr>
            <p:nvPr/>
          </p:nvSpPr>
          <p:spPr bwMode="auto">
            <a:xfrm>
              <a:off x="3887788" y="46418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67" name="Text Box 19"/>
            <p:cNvSpPr txBox="1">
              <a:spLocks noChangeArrowheads="1"/>
            </p:cNvSpPr>
            <p:nvPr/>
          </p:nvSpPr>
          <p:spPr bwMode="auto">
            <a:xfrm>
              <a:off x="3544888" y="5032375"/>
              <a:ext cx="54133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68" name="Line 20"/>
            <p:cNvSpPr>
              <a:spLocks noChangeShapeType="1"/>
            </p:cNvSpPr>
            <p:nvPr/>
          </p:nvSpPr>
          <p:spPr bwMode="auto">
            <a:xfrm>
              <a:off x="4573588" y="46418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69" name="Text Box 21"/>
            <p:cNvSpPr txBox="1">
              <a:spLocks noChangeArrowheads="1"/>
            </p:cNvSpPr>
            <p:nvPr/>
          </p:nvSpPr>
          <p:spPr bwMode="auto">
            <a:xfrm>
              <a:off x="4249738" y="5032375"/>
              <a:ext cx="541337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0" name="Text Box 22"/>
            <p:cNvSpPr txBox="1">
              <a:spLocks noChangeArrowheads="1"/>
            </p:cNvSpPr>
            <p:nvPr/>
          </p:nvSpPr>
          <p:spPr bwMode="auto">
            <a:xfrm>
              <a:off x="4973638" y="5051425"/>
              <a:ext cx="541337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1" name="Line 25"/>
            <p:cNvSpPr>
              <a:spLocks noChangeShapeType="1"/>
            </p:cNvSpPr>
            <p:nvPr/>
          </p:nvSpPr>
          <p:spPr bwMode="auto">
            <a:xfrm>
              <a:off x="5248275" y="46418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72" name="Text Box 22"/>
            <p:cNvSpPr txBox="1">
              <a:spLocks noChangeArrowheads="1"/>
            </p:cNvSpPr>
            <p:nvPr/>
          </p:nvSpPr>
          <p:spPr bwMode="auto">
            <a:xfrm>
              <a:off x="5662613" y="5051425"/>
              <a:ext cx="539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73" name="Line 25"/>
            <p:cNvSpPr>
              <a:spLocks noChangeShapeType="1"/>
            </p:cNvSpPr>
            <p:nvPr/>
          </p:nvSpPr>
          <p:spPr bwMode="auto">
            <a:xfrm>
              <a:off x="5935663" y="46418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7457" name="그룹 8"/>
          <p:cNvGrpSpPr>
            <a:grpSpLocks/>
          </p:cNvGrpSpPr>
          <p:nvPr/>
        </p:nvGrpSpPr>
        <p:grpSpPr bwMode="auto">
          <a:xfrm>
            <a:off x="6288088" y="5416550"/>
            <a:ext cx="2657475" cy="649288"/>
            <a:chOff x="6288088" y="5416550"/>
            <a:chExt cx="2657475" cy="820738"/>
          </a:xfrm>
        </p:grpSpPr>
        <p:sp>
          <p:nvSpPr>
            <p:cNvPr id="17458" name="Line 17"/>
            <p:cNvSpPr>
              <a:spLocks noChangeShapeType="1"/>
            </p:cNvSpPr>
            <p:nvPr/>
          </p:nvSpPr>
          <p:spPr bwMode="auto">
            <a:xfrm>
              <a:off x="6630988" y="54165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59" name="Text Box 19"/>
            <p:cNvSpPr txBox="1">
              <a:spLocks noChangeArrowheads="1"/>
            </p:cNvSpPr>
            <p:nvPr/>
          </p:nvSpPr>
          <p:spPr bwMode="auto">
            <a:xfrm>
              <a:off x="6288088" y="5807075"/>
              <a:ext cx="539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60" name="Line 20"/>
            <p:cNvSpPr>
              <a:spLocks noChangeShapeType="1"/>
            </p:cNvSpPr>
            <p:nvPr/>
          </p:nvSpPr>
          <p:spPr bwMode="auto">
            <a:xfrm>
              <a:off x="7316788" y="54165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61" name="Text Box 21"/>
            <p:cNvSpPr txBox="1">
              <a:spLocks noChangeArrowheads="1"/>
            </p:cNvSpPr>
            <p:nvPr/>
          </p:nvSpPr>
          <p:spPr bwMode="auto">
            <a:xfrm>
              <a:off x="6992938" y="5807075"/>
              <a:ext cx="5397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62" name="Text Box 22"/>
            <p:cNvSpPr txBox="1">
              <a:spLocks noChangeArrowheads="1"/>
            </p:cNvSpPr>
            <p:nvPr/>
          </p:nvSpPr>
          <p:spPr bwMode="auto">
            <a:xfrm>
              <a:off x="7716838" y="5824538"/>
              <a:ext cx="539750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63" name="Line 25"/>
            <p:cNvSpPr>
              <a:spLocks noChangeShapeType="1"/>
            </p:cNvSpPr>
            <p:nvPr/>
          </p:nvSpPr>
          <p:spPr bwMode="auto">
            <a:xfrm>
              <a:off x="7989888" y="54165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464" name="Text Box 22"/>
            <p:cNvSpPr txBox="1">
              <a:spLocks noChangeArrowheads="1"/>
            </p:cNvSpPr>
            <p:nvPr/>
          </p:nvSpPr>
          <p:spPr bwMode="auto">
            <a:xfrm>
              <a:off x="8404225" y="5824538"/>
              <a:ext cx="5413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1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1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7465" name="Line 25"/>
            <p:cNvSpPr>
              <a:spLocks noChangeShapeType="1"/>
            </p:cNvSpPr>
            <p:nvPr/>
          </p:nvSpPr>
          <p:spPr bwMode="auto">
            <a:xfrm>
              <a:off x="8678863" y="5416550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24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9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</p:spTree>
    <p:extLst>
      <p:ext uri="{BB962C8B-B14F-4D97-AF65-F5344CB8AC3E}">
        <p14:creationId xmlns:p14="http://schemas.microsoft.com/office/powerpoint/2010/main" val="2893599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761644" y="206375"/>
            <a:ext cx="56477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3. </a:t>
            </a:r>
            <a:r>
              <a:rPr lang="ko-KR" altLang="en-US" dirty="0"/>
              <a:t>불균등 서비스 기간의 비교</a:t>
            </a:r>
            <a:r>
              <a:rPr lang="en-US" altLang="ko-KR" dirty="0"/>
              <a:t> (</a:t>
            </a:r>
            <a:r>
              <a:rPr lang="ko-KR" altLang="en-US" dirty="0"/>
              <a:t>예제 </a:t>
            </a:r>
            <a:r>
              <a:rPr lang="en-US" altLang="ko-KR" dirty="0"/>
              <a:t>6.8)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sp>
        <p:nvSpPr>
          <p:cNvPr id="114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  <p:grpSp>
        <p:nvGrpSpPr>
          <p:cNvPr id="15364" name="그룹 1"/>
          <p:cNvGrpSpPr>
            <a:grpSpLocks/>
          </p:cNvGrpSpPr>
          <p:nvPr/>
        </p:nvGrpSpPr>
        <p:grpSpPr bwMode="auto">
          <a:xfrm>
            <a:off x="340049" y="1556791"/>
            <a:ext cx="2150737" cy="941695"/>
            <a:chOff x="1574800" y="2463800"/>
            <a:chExt cx="3636453" cy="1592802"/>
          </a:xfrm>
        </p:grpSpPr>
        <p:sp>
          <p:nvSpPr>
            <p:cNvPr id="15461" name="Line 3"/>
            <p:cNvSpPr>
              <a:spLocks noChangeShapeType="1"/>
            </p:cNvSpPr>
            <p:nvPr/>
          </p:nvSpPr>
          <p:spPr bwMode="auto">
            <a:xfrm>
              <a:off x="1981200" y="2819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2" name="Line 6"/>
            <p:cNvSpPr>
              <a:spLocks noChangeShapeType="1"/>
            </p:cNvSpPr>
            <p:nvPr/>
          </p:nvSpPr>
          <p:spPr bwMode="auto">
            <a:xfrm>
              <a:off x="1981200" y="28194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3" name="Line 7"/>
            <p:cNvSpPr>
              <a:spLocks noChangeShapeType="1"/>
            </p:cNvSpPr>
            <p:nvPr/>
          </p:nvSpPr>
          <p:spPr bwMode="auto">
            <a:xfrm>
              <a:off x="28956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4" name="Line 8"/>
            <p:cNvSpPr>
              <a:spLocks noChangeShapeType="1"/>
            </p:cNvSpPr>
            <p:nvPr/>
          </p:nvSpPr>
          <p:spPr bwMode="auto">
            <a:xfrm>
              <a:off x="4724400" y="2819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5" name="Text Box 9"/>
            <p:cNvSpPr txBox="1">
              <a:spLocks noChangeArrowheads="1"/>
            </p:cNvSpPr>
            <p:nvPr/>
          </p:nvSpPr>
          <p:spPr bwMode="auto">
            <a:xfrm>
              <a:off x="1574800" y="3640138"/>
              <a:ext cx="995240" cy="416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12,500</a:t>
              </a:r>
            </a:p>
          </p:txBody>
        </p:sp>
        <p:sp>
          <p:nvSpPr>
            <p:cNvPr id="15466" name="Text Box 10"/>
            <p:cNvSpPr txBox="1">
              <a:spLocks noChangeArrowheads="1"/>
            </p:cNvSpPr>
            <p:nvPr/>
          </p:nvSpPr>
          <p:spPr bwMode="auto">
            <a:xfrm>
              <a:off x="2438400" y="3287714"/>
              <a:ext cx="867854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67" name="Line 11"/>
            <p:cNvSpPr>
              <a:spLocks noChangeShapeType="1"/>
            </p:cNvSpPr>
            <p:nvPr/>
          </p:nvSpPr>
          <p:spPr bwMode="auto">
            <a:xfrm>
              <a:off x="3810000" y="2819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68" name="Text Box 12"/>
            <p:cNvSpPr txBox="1">
              <a:spLocks noChangeArrowheads="1"/>
            </p:cNvSpPr>
            <p:nvPr/>
          </p:nvSpPr>
          <p:spPr bwMode="auto">
            <a:xfrm>
              <a:off x="3378199" y="3287714"/>
              <a:ext cx="867854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5,000</a:t>
              </a:r>
            </a:p>
          </p:txBody>
        </p:sp>
        <p:sp>
          <p:nvSpPr>
            <p:cNvPr id="15469" name="Text Box 13"/>
            <p:cNvSpPr txBox="1">
              <a:spLocks noChangeArrowheads="1"/>
            </p:cNvSpPr>
            <p:nvPr/>
          </p:nvSpPr>
          <p:spPr bwMode="auto">
            <a:xfrm>
              <a:off x="4343399" y="3073400"/>
              <a:ext cx="867854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3,000</a:t>
              </a:r>
            </a:p>
          </p:txBody>
        </p:sp>
        <p:sp>
          <p:nvSpPr>
            <p:cNvPr id="15470" name="Text Box 9"/>
            <p:cNvSpPr txBox="1">
              <a:spLocks noChangeArrowheads="1"/>
            </p:cNvSpPr>
            <p:nvPr/>
          </p:nvSpPr>
          <p:spPr bwMode="auto">
            <a:xfrm>
              <a:off x="1751471" y="2463800"/>
              <a:ext cx="439620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1" name="Text Box 9"/>
            <p:cNvSpPr txBox="1">
              <a:spLocks noChangeArrowheads="1"/>
            </p:cNvSpPr>
            <p:nvPr/>
          </p:nvSpPr>
          <p:spPr bwMode="auto">
            <a:xfrm>
              <a:off x="2675789" y="2463800"/>
              <a:ext cx="439620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2" name="Text Box 9"/>
            <p:cNvSpPr txBox="1">
              <a:spLocks noChangeArrowheads="1"/>
            </p:cNvSpPr>
            <p:nvPr/>
          </p:nvSpPr>
          <p:spPr bwMode="auto">
            <a:xfrm>
              <a:off x="3590189" y="2463800"/>
              <a:ext cx="439620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73" name="Text Box 9"/>
            <p:cNvSpPr txBox="1">
              <a:spLocks noChangeArrowheads="1"/>
            </p:cNvSpPr>
            <p:nvPr/>
          </p:nvSpPr>
          <p:spPr bwMode="auto">
            <a:xfrm>
              <a:off x="4504591" y="2463800"/>
              <a:ext cx="439620" cy="416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5368" name="그룹 3"/>
          <p:cNvGrpSpPr>
            <a:grpSpLocks/>
          </p:cNvGrpSpPr>
          <p:nvPr/>
        </p:nvGrpSpPr>
        <p:grpSpPr bwMode="auto">
          <a:xfrm>
            <a:off x="323528" y="3802388"/>
            <a:ext cx="2689731" cy="968355"/>
            <a:chOff x="1723303" y="4603279"/>
            <a:chExt cx="3360715" cy="1209780"/>
          </a:xfrm>
        </p:grpSpPr>
        <p:grpSp>
          <p:nvGrpSpPr>
            <p:cNvPr id="15405" name="그룹 2"/>
            <p:cNvGrpSpPr>
              <a:grpSpLocks/>
            </p:cNvGrpSpPr>
            <p:nvPr/>
          </p:nvGrpSpPr>
          <p:grpSpPr bwMode="auto">
            <a:xfrm>
              <a:off x="1723303" y="4876801"/>
              <a:ext cx="3360715" cy="936258"/>
              <a:chOff x="1581150" y="4876800"/>
              <a:chExt cx="4480949" cy="1248343"/>
            </a:xfrm>
          </p:grpSpPr>
          <p:sp>
            <p:nvSpPr>
              <p:cNvPr id="15411" name="Line 16"/>
              <p:cNvSpPr>
                <a:spLocks noChangeShapeType="1"/>
              </p:cNvSpPr>
              <p:nvPr/>
            </p:nvSpPr>
            <p:spPr bwMode="auto">
              <a:xfrm>
                <a:off x="1997075" y="4876800"/>
                <a:ext cx="0" cy="762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2" name="Line 17"/>
              <p:cNvSpPr>
                <a:spLocks noChangeShapeType="1"/>
              </p:cNvSpPr>
              <p:nvPr/>
            </p:nvSpPr>
            <p:spPr bwMode="auto">
              <a:xfrm>
                <a:off x="29114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3" name="Text Box 18"/>
              <p:cNvSpPr txBox="1">
                <a:spLocks noChangeArrowheads="1"/>
              </p:cNvSpPr>
              <p:nvPr/>
            </p:nvSpPr>
            <p:spPr bwMode="auto">
              <a:xfrm>
                <a:off x="1581150" y="5715000"/>
                <a:ext cx="980615" cy="410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0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15,000</a:t>
                </a:r>
              </a:p>
            </p:txBody>
          </p:sp>
          <p:sp>
            <p:nvSpPr>
              <p:cNvPr id="15414" name="Text Box 19"/>
              <p:cNvSpPr txBox="1">
                <a:spLocks noChangeArrowheads="1"/>
              </p:cNvSpPr>
              <p:nvPr/>
            </p:nvSpPr>
            <p:spPr bwMode="auto">
              <a:xfrm>
                <a:off x="2454275" y="5397501"/>
                <a:ext cx="855101" cy="410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0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5" name="Line 20"/>
              <p:cNvSpPr>
                <a:spLocks noChangeShapeType="1"/>
              </p:cNvSpPr>
              <p:nvPr/>
            </p:nvSpPr>
            <p:spPr bwMode="auto">
              <a:xfrm>
                <a:off x="3825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6" name="Text Box 21"/>
              <p:cNvSpPr txBox="1">
                <a:spLocks noChangeArrowheads="1"/>
              </p:cNvSpPr>
              <p:nvPr/>
            </p:nvSpPr>
            <p:spPr bwMode="auto">
              <a:xfrm>
                <a:off x="3394074" y="5397501"/>
                <a:ext cx="855101" cy="410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0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7" name="Text Box 22"/>
              <p:cNvSpPr txBox="1">
                <a:spLocks noChangeArrowheads="1"/>
              </p:cNvSpPr>
              <p:nvPr/>
            </p:nvSpPr>
            <p:spPr bwMode="auto">
              <a:xfrm>
                <a:off x="4359274" y="5421313"/>
                <a:ext cx="855101" cy="410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0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4,000</a:t>
                </a:r>
              </a:p>
            </p:txBody>
          </p:sp>
          <p:sp>
            <p:nvSpPr>
              <p:cNvPr id="15418" name="Line 23"/>
              <p:cNvSpPr>
                <a:spLocks noChangeShapeType="1"/>
              </p:cNvSpPr>
              <p:nvPr/>
            </p:nvSpPr>
            <p:spPr bwMode="auto">
              <a:xfrm>
                <a:off x="1981200" y="4876800"/>
                <a:ext cx="3657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19" name="Line 24"/>
              <p:cNvSpPr>
                <a:spLocks noChangeShapeType="1"/>
              </p:cNvSpPr>
              <p:nvPr/>
            </p:nvSpPr>
            <p:spPr bwMode="auto">
              <a:xfrm>
                <a:off x="5638800" y="48768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20" name="Line 25"/>
              <p:cNvSpPr>
                <a:spLocks noChangeShapeType="1"/>
              </p:cNvSpPr>
              <p:nvPr/>
            </p:nvSpPr>
            <p:spPr bwMode="auto">
              <a:xfrm>
                <a:off x="47244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latinLnBrk="0"/>
                <a:endParaRPr kumimoji="0" lang="ko-KR" altLang="en-US" sz="1000" dirty="0">
                  <a:solidFill>
                    <a:srgbClr val="000000"/>
                  </a:solidFill>
                  <a:effectLst/>
                  <a:latin typeface="Times New Roman" pitchFamily="18" charset="0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5421" name="Text Box 26"/>
              <p:cNvSpPr txBox="1">
                <a:spLocks noChangeArrowheads="1"/>
              </p:cNvSpPr>
              <p:nvPr/>
            </p:nvSpPr>
            <p:spPr bwMode="auto">
              <a:xfrm>
                <a:off x="5206998" y="5130801"/>
                <a:ext cx="855101" cy="410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r>
                  <a:rPr kumimoji="0" lang="ko-KR" altLang="en-US" sz="10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2,500</a:t>
                </a:r>
              </a:p>
            </p:txBody>
          </p:sp>
        </p:grpSp>
        <p:sp>
          <p:nvSpPr>
            <p:cNvPr id="15406" name="Text Box 9"/>
            <p:cNvSpPr txBox="1">
              <a:spLocks noChangeArrowheads="1"/>
            </p:cNvSpPr>
            <p:nvPr/>
          </p:nvSpPr>
          <p:spPr bwMode="auto">
            <a:xfrm>
              <a:off x="1875792" y="4603279"/>
              <a:ext cx="324870" cy="30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7" name="Text Box 9"/>
            <p:cNvSpPr txBox="1">
              <a:spLocks noChangeArrowheads="1"/>
            </p:cNvSpPr>
            <p:nvPr/>
          </p:nvSpPr>
          <p:spPr bwMode="auto">
            <a:xfrm>
              <a:off x="2558604" y="4603279"/>
              <a:ext cx="324870" cy="30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8" name="Text Box 9"/>
            <p:cNvSpPr txBox="1">
              <a:spLocks noChangeArrowheads="1"/>
            </p:cNvSpPr>
            <p:nvPr/>
          </p:nvSpPr>
          <p:spPr bwMode="auto">
            <a:xfrm>
              <a:off x="3234089" y="4603279"/>
              <a:ext cx="324870" cy="30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09" name="Text Box 9"/>
            <p:cNvSpPr txBox="1">
              <a:spLocks noChangeArrowheads="1"/>
            </p:cNvSpPr>
            <p:nvPr/>
          </p:nvSpPr>
          <p:spPr bwMode="auto">
            <a:xfrm>
              <a:off x="3909576" y="4603279"/>
              <a:ext cx="324870" cy="30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5410" name="Text Box 9"/>
            <p:cNvSpPr txBox="1">
              <a:spLocks noChangeArrowheads="1"/>
            </p:cNvSpPr>
            <p:nvPr/>
          </p:nvSpPr>
          <p:spPr bwMode="auto">
            <a:xfrm>
              <a:off x="4592601" y="4603279"/>
              <a:ext cx="324870" cy="30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15" name="Line 3"/>
          <p:cNvSpPr>
            <a:spLocks noChangeShapeType="1"/>
          </p:cNvSpPr>
          <p:nvPr/>
        </p:nvSpPr>
        <p:spPr bwMode="auto">
          <a:xfrm>
            <a:off x="6335298" y="2943133"/>
            <a:ext cx="1622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16" name="Text Box 9"/>
          <p:cNvSpPr txBox="1">
            <a:spLocks noChangeArrowheads="1"/>
          </p:cNvSpPr>
          <p:nvPr/>
        </p:nvSpPr>
        <p:spPr bwMode="auto">
          <a:xfrm>
            <a:off x="6199575" y="2733442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6746677" y="2733442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8" name="Text Box 9"/>
          <p:cNvSpPr txBox="1">
            <a:spLocks noChangeArrowheads="1"/>
          </p:cNvSpPr>
          <p:nvPr/>
        </p:nvSpPr>
        <p:spPr bwMode="auto">
          <a:xfrm>
            <a:off x="7286790" y="2733442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9" name="Text Box 9"/>
          <p:cNvSpPr txBox="1">
            <a:spLocks noChangeArrowheads="1"/>
          </p:cNvSpPr>
          <p:nvPr/>
        </p:nvSpPr>
        <p:spPr bwMode="auto">
          <a:xfrm>
            <a:off x="7828173" y="2733442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0" name="Line 23"/>
          <p:cNvSpPr>
            <a:spLocks noChangeShapeType="1"/>
          </p:cNvSpPr>
          <p:nvPr/>
        </p:nvSpPr>
        <p:spPr bwMode="auto">
          <a:xfrm>
            <a:off x="6318776" y="5449214"/>
            <a:ext cx="21960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6200211" y="52306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6746677" y="52306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" name="Text Box 9"/>
          <p:cNvSpPr txBox="1">
            <a:spLocks noChangeArrowheads="1"/>
          </p:cNvSpPr>
          <p:nvPr/>
        </p:nvSpPr>
        <p:spPr bwMode="auto">
          <a:xfrm>
            <a:off x="7288061" y="52306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7828173" y="52306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8375275" y="52306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6" name="Line 3"/>
          <p:cNvSpPr>
            <a:spLocks noChangeShapeType="1"/>
          </p:cNvSpPr>
          <p:nvPr/>
        </p:nvSpPr>
        <p:spPr bwMode="auto">
          <a:xfrm>
            <a:off x="6335298" y="2943133"/>
            <a:ext cx="1622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grpSp>
        <p:nvGrpSpPr>
          <p:cNvPr id="127" name="그룹 1"/>
          <p:cNvGrpSpPr>
            <a:grpSpLocks/>
          </p:cNvGrpSpPr>
          <p:nvPr/>
        </p:nvGrpSpPr>
        <p:grpSpPr bwMode="auto">
          <a:xfrm>
            <a:off x="6605989" y="2943133"/>
            <a:ext cx="1608758" cy="470462"/>
            <a:chOff x="819150" y="1027113"/>
            <a:chExt cx="2009597" cy="726072"/>
          </a:xfrm>
        </p:grpSpPr>
        <p:sp>
          <p:nvSpPr>
            <p:cNvPr id="128" name="Line 7"/>
            <p:cNvSpPr>
              <a:spLocks noChangeShapeType="1"/>
            </p:cNvSpPr>
            <p:nvPr/>
          </p:nvSpPr>
          <p:spPr bwMode="auto">
            <a:xfrm>
              <a:off x="1157288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29" name="Text Box 10"/>
            <p:cNvSpPr txBox="1">
              <a:spLocks noChangeArrowheads="1"/>
            </p:cNvSpPr>
            <p:nvPr/>
          </p:nvSpPr>
          <p:spPr bwMode="auto">
            <a:xfrm>
              <a:off x="819150" y="1373188"/>
              <a:ext cx="641172" cy="379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0" name="Line 11"/>
            <p:cNvSpPr>
              <a:spLocks noChangeShapeType="1"/>
            </p:cNvSpPr>
            <p:nvPr/>
          </p:nvSpPr>
          <p:spPr bwMode="auto">
            <a:xfrm>
              <a:off x="1831975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31" name="Text Box 12"/>
            <p:cNvSpPr txBox="1">
              <a:spLocks noChangeArrowheads="1"/>
            </p:cNvSpPr>
            <p:nvPr/>
          </p:nvSpPr>
          <p:spPr bwMode="auto">
            <a:xfrm>
              <a:off x="1512888" y="1373188"/>
              <a:ext cx="641172" cy="379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2" name="Line 11"/>
            <p:cNvSpPr>
              <a:spLocks noChangeShapeType="1"/>
            </p:cNvSpPr>
            <p:nvPr/>
          </p:nvSpPr>
          <p:spPr bwMode="auto">
            <a:xfrm>
              <a:off x="2506663" y="1027113"/>
              <a:ext cx="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33" name="Text Box 12"/>
            <p:cNvSpPr txBox="1">
              <a:spLocks noChangeArrowheads="1"/>
            </p:cNvSpPr>
            <p:nvPr/>
          </p:nvSpPr>
          <p:spPr bwMode="auto">
            <a:xfrm>
              <a:off x="2187575" y="1373188"/>
              <a:ext cx="641172" cy="379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9,899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134" name="그룹 6"/>
          <p:cNvGrpSpPr>
            <a:grpSpLocks/>
          </p:cNvGrpSpPr>
          <p:nvPr/>
        </p:nvGrpSpPr>
        <p:grpSpPr bwMode="auto">
          <a:xfrm>
            <a:off x="6602177" y="5449214"/>
            <a:ext cx="2208600" cy="647558"/>
            <a:chOff x="814388" y="3843338"/>
            <a:chExt cx="2758897" cy="1021981"/>
          </a:xfrm>
        </p:grpSpPr>
        <p:sp>
          <p:nvSpPr>
            <p:cNvPr id="135" name="Line 17"/>
            <p:cNvSpPr>
              <a:spLocks noChangeShapeType="1"/>
            </p:cNvSpPr>
            <p:nvPr/>
          </p:nvSpPr>
          <p:spPr bwMode="auto">
            <a:xfrm>
              <a:off x="1157288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36" name="Text Box 19"/>
            <p:cNvSpPr txBox="1">
              <a:spLocks noChangeArrowheads="1"/>
            </p:cNvSpPr>
            <p:nvPr/>
          </p:nvSpPr>
          <p:spPr bwMode="auto">
            <a:xfrm>
              <a:off x="814388" y="4233862"/>
              <a:ext cx="641172" cy="38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7" name="Line 20"/>
            <p:cNvSpPr>
              <a:spLocks noChangeShapeType="1"/>
            </p:cNvSpPr>
            <p:nvPr/>
          </p:nvSpPr>
          <p:spPr bwMode="auto">
            <a:xfrm>
              <a:off x="1843088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38" name="Text Box 21"/>
            <p:cNvSpPr txBox="1">
              <a:spLocks noChangeArrowheads="1"/>
            </p:cNvSpPr>
            <p:nvPr/>
          </p:nvSpPr>
          <p:spPr bwMode="auto">
            <a:xfrm>
              <a:off x="1519238" y="4233862"/>
              <a:ext cx="641172" cy="63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9" name="Text Box 22"/>
            <p:cNvSpPr txBox="1">
              <a:spLocks noChangeArrowheads="1"/>
            </p:cNvSpPr>
            <p:nvPr/>
          </p:nvSpPr>
          <p:spPr bwMode="auto">
            <a:xfrm>
              <a:off x="2243138" y="4252913"/>
              <a:ext cx="641172" cy="38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40" name="Line 25"/>
            <p:cNvSpPr>
              <a:spLocks noChangeShapeType="1"/>
            </p:cNvSpPr>
            <p:nvPr/>
          </p:nvSpPr>
          <p:spPr bwMode="auto">
            <a:xfrm>
              <a:off x="2517775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1" name="Text Box 22"/>
            <p:cNvSpPr txBox="1">
              <a:spLocks noChangeArrowheads="1"/>
            </p:cNvSpPr>
            <p:nvPr/>
          </p:nvSpPr>
          <p:spPr bwMode="auto">
            <a:xfrm>
              <a:off x="2932113" y="4252913"/>
              <a:ext cx="641172" cy="38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0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8,954</a:t>
              </a:r>
              <a:endPara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42" name="Line 25"/>
            <p:cNvSpPr>
              <a:spLocks noChangeShapeType="1"/>
            </p:cNvSpPr>
            <p:nvPr/>
          </p:nvSpPr>
          <p:spPr bwMode="auto">
            <a:xfrm>
              <a:off x="3205163" y="3843338"/>
              <a:ext cx="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latinLnBrk="0"/>
              <a:endParaRPr kumimoji="0" lang="ko-KR" altLang="en-US" sz="1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</p:grpSp>
      <p:sp>
        <p:nvSpPr>
          <p:cNvPr id="145" name="Line 6"/>
          <p:cNvSpPr>
            <a:spLocks noChangeShapeType="1"/>
          </p:cNvSpPr>
          <p:nvPr/>
        </p:nvSpPr>
        <p:spPr bwMode="auto">
          <a:xfrm>
            <a:off x="3423774" y="2322912"/>
            <a:ext cx="0" cy="4511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3183582" y="2704276"/>
            <a:ext cx="5886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22,601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7" name="Text Box 9"/>
          <p:cNvSpPr txBox="1">
            <a:spLocks noChangeArrowheads="1"/>
          </p:cNvSpPr>
          <p:nvPr/>
        </p:nvSpPr>
        <p:spPr bwMode="auto">
          <a:xfrm>
            <a:off x="3288051" y="2113221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3835154" y="2113221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9" name="Text Box 9"/>
          <p:cNvSpPr txBox="1">
            <a:spLocks noChangeArrowheads="1"/>
          </p:cNvSpPr>
          <p:nvPr/>
        </p:nvSpPr>
        <p:spPr bwMode="auto">
          <a:xfrm>
            <a:off x="4375266" y="2113221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4916650" y="2113221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1" name="Line 16"/>
          <p:cNvSpPr>
            <a:spLocks noChangeShapeType="1"/>
          </p:cNvSpPr>
          <p:nvPr/>
        </p:nvSpPr>
        <p:spPr bwMode="auto">
          <a:xfrm>
            <a:off x="3616884" y="4704914"/>
            <a:ext cx="0" cy="4575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52" name="Line 23"/>
          <p:cNvSpPr>
            <a:spLocks noChangeShapeType="1"/>
          </p:cNvSpPr>
          <p:nvPr/>
        </p:nvSpPr>
        <p:spPr bwMode="auto">
          <a:xfrm>
            <a:off x="3607988" y="4704914"/>
            <a:ext cx="21960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53" name="Text Box 9"/>
          <p:cNvSpPr txBox="1">
            <a:spLocks noChangeArrowheads="1"/>
          </p:cNvSpPr>
          <p:nvPr/>
        </p:nvSpPr>
        <p:spPr bwMode="auto">
          <a:xfrm>
            <a:off x="3489422" y="44863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4" name="Text Box 9"/>
          <p:cNvSpPr txBox="1">
            <a:spLocks noChangeArrowheads="1"/>
          </p:cNvSpPr>
          <p:nvPr/>
        </p:nvSpPr>
        <p:spPr bwMode="auto">
          <a:xfrm>
            <a:off x="4035889" y="44863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5" name="Text Box 9"/>
          <p:cNvSpPr txBox="1">
            <a:spLocks noChangeArrowheads="1"/>
          </p:cNvSpPr>
          <p:nvPr/>
        </p:nvSpPr>
        <p:spPr bwMode="auto">
          <a:xfrm>
            <a:off x="4577272" y="44863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6" name="Text Box 9"/>
          <p:cNvSpPr txBox="1">
            <a:spLocks noChangeArrowheads="1"/>
          </p:cNvSpPr>
          <p:nvPr/>
        </p:nvSpPr>
        <p:spPr bwMode="auto">
          <a:xfrm>
            <a:off x="5117385" y="44863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7" name="Text Box 9"/>
          <p:cNvSpPr txBox="1">
            <a:spLocks noChangeArrowheads="1"/>
          </p:cNvSpPr>
          <p:nvPr/>
        </p:nvSpPr>
        <p:spPr bwMode="auto">
          <a:xfrm>
            <a:off x="5664487" y="4486328"/>
            <a:ext cx="2600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8" name="오른쪽 화살표 157"/>
          <p:cNvSpPr/>
          <p:nvPr/>
        </p:nvSpPr>
        <p:spPr bwMode="auto">
          <a:xfrm rot="1790688">
            <a:off x="2650896" y="1969629"/>
            <a:ext cx="455279" cy="22551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0" name="Line 3"/>
          <p:cNvSpPr>
            <a:spLocks noChangeShapeType="1"/>
          </p:cNvSpPr>
          <p:nvPr/>
        </p:nvSpPr>
        <p:spPr bwMode="auto">
          <a:xfrm>
            <a:off x="3423774" y="2322912"/>
            <a:ext cx="16228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1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3384317" y="5229362"/>
            <a:ext cx="5886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25,562</a:t>
            </a:r>
            <a:endParaRPr kumimoji="0" lang="ko-KR" altLang="en-US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5" name="오른쪽 화살표 84"/>
          <p:cNvSpPr/>
          <p:nvPr/>
        </p:nvSpPr>
        <p:spPr bwMode="auto">
          <a:xfrm rot="1790688">
            <a:off x="5437674" y="2503543"/>
            <a:ext cx="455279" cy="22551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6" name="오른쪽 화살표 85"/>
          <p:cNvSpPr/>
          <p:nvPr/>
        </p:nvSpPr>
        <p:spPr bwMode="auto">
          <a:xfrm rot="1790688">
            <a:off x="3038759" y="4235457"/>
            <a:ext cx="455279" cy="22551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7" name="오른쪽 화살표 86"/>
          <p:cNvSpPr/>
          <p:nvPr/>
        </p:nvSpPr>
        <p:spPr bwMode="auto">
          <a:xfrm rot="1790688">
            <a:off x="5820413" y="4905518"/>
            <a:ext cx="455279" cy="22551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819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438400" y="152400"/>
            <a:ext cx="41862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경제성 분석 방법론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1676400"/>
            <a:ext cx="7993062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&lt; N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(%) &gt; MARR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민간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2438" lvl="0" indent="-452438" eaLnBrk="0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946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1"/>
          <p:cNvSpPr>
            <a:spLocks noChangeArrowheads="1"/>
          </p:cNvSpPr>
          <p:nvPr/>
        </p:nvSpPr>
        <p:spPr bwMode="auto">
          <a:xfrm>
            <a:off x="5876925" y="5915025"/>
            <a:ext cx="1676400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8436" name="Rectangle 16"/>
          <p:cNvSpPr>
            <a:spLocks noChangeArrowheads="1"/>
          </p:cNvSpPr>
          <p:nvPr/>
        </p:nvSpPr>
        <p:spPr bwMode="auto">
          <a:xfrm>
            <a:off x="5734050" y="4086225"/>
            <a:ext cx="1676400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762000" y="1371600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4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A:</a:t>
            </a:r>
          </a:p>
        </p:txBody>
      </p:sp>
      <p:sp>
        <p:nvSpPr>
          <p:cNvPr id="18438" name="Text Box 14"/>
          <p:cNvSpPr txBox="1">
            <a:spLocks noChangeArrowheads="1"/>
          </p:cNvSpPr>
          <p:nvPr/>
        </p:nvSpPr>
        <p:spPr bwMode="auto">
          <a:xfrm>
            <a:off x="669925" y="2895600"/>
            <a:ext cx="809307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첫번째 사이클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	 NPW(15%) = -12,500 - 5,000 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2)  		       	                  - 3,000 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	     = -22,601(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AE(15%)  = -22,601(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A/P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 = -9,899(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atinLnBrk="0">
              <a:spcBef>
                <a:spcPct val="0"/>
              </a:spcBef>
            </a:pP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번의 반복 사이클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 = -22,601 [1 + 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 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+ 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6) + 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9)]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    = -53,657(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AE(15%)   = -53,657(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A/P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12) = -9,899(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517650" y="206375"/>
            <a:ext cx="6099175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6.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 동일하지 않는 서비스기간을 갖는</a:t>
            </a:r>
          </a:p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상호 배타적 대안의 비교</a:t>
            </a:r>
          </a:p>
        </p:txBody>
      </p:sp>
      <p:sp>
        <p:nvSpPr>
          <p:cNvPr id="18440" name="Line 20"/>
          <p:cNvSpPr>
            <a:spLocks noChangeShapeType="1"/>
          </p:cNvSpPr>
          <p:nvPr/>
        </p:nvSpPr>
        <p:spPr bwMode="auto">
          <a:xfrm>
            <a:off x="3244850" y="158591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8441" name="Text Box 21"/>
          <p:cNvSpPr txBox="1">
            <a:spLocks noChangeArrowheads="1"/>
          </p:cNvSpPr>
          <p:nvPr/>
        </p:nvSpPr>
        <p:spPr bwMode="auto">
          <a:xfrm>
            <a:off x="3092450" y="1128713"/>
            <a:ext cx="384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ea typeface="굴림" pitchFamily="50" charset="-127"/>
              </a:rPr>
              <a:t>0 	1	2	3</a:t>
            </a:r>
            <a:r>
              <a:rPr kumimoji="0" lang="ko-KR" altLang="en-US" sz="2400">
                <a:solidFill>
                  <a:srgbClr val="000000"/>
                </a:solidFill>
                <a:effectLst/>
                <a:ea typeface="굴림" pitchFamily="50" charset="-127"/>
              </a:rPr>
              <a:t>	</a:t>
            </a:r>
          </a:p>
        </p:txBody>
      </p:sp>
      <p:sp>
        <p:nvSpPr>
          <p:cNvPr id="18442" name="Line 22"/>
          <p:cNvSpPr>
            <a:spLocks noChangeShapeType="1"/>
          </p:cNvSpPr>
          <p:nvPr/>
        </p:nvSpPr>
        <p:spPr bwMode="auto">
          <a:xfrm>
            <a:off x="3244850" y="1585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8443" name="Line 23"/>
          <p:cNvSpPr>
            <a:spLocks noChangeShapeType="1"/>
          </p:cNvSpPr>
          <p:nvPr/>
        </p:nvSpPr>
        <p:spPr bwMode="auto">
          <a:xfrm>
            <a:off x="4159250" y="158591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8444" name="Line 24"/>
          <p:cNvSpPr>
            <a:spLocks noChangeShapeType="1"/>
          </p:cNvSpPr>
          <p:nvPr/>
        </p:nvSpPr>
        <p:spPr bwMode="auto">
          <a:xfrm>
            <a:off x="5988050" y="15859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8445" name="Text Box 25"/>
          <p:cNvSpPr txBox="1">
            <a:spLocks noChangeArrowheads="1"/>
          </p:cNvSpPr>
          <p:nvPr/>
        </p:nvSpPr>
        <p:spPr bwMode="auto">
          <a:xfrm>
            <a:off x="2838450" y="2406650"/>
            <a:ext cx="822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12,500</a:t>
            </a:r>
          </a:p>
        </p:txBody>
      </p:sp>
      <p:sp>
        <p:nvSpPr>
          <p:cNvPr id="18446" name="Text Box 26"/>
          <p:cNvSpPr txBox="1">
            <a:spLocks noChangeArrowheads="1"/>
          </p:cNvSpPr>
          <p:nvPr/>
        </p:nvSpPr>
        <p:spPr bwMode="auto">
          <a:xfrm>
            <a:off x="3702050" y="2054225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18447" name="Line 27"/>
          <p:cNvSpPr>
            <a:spLocks noChangeShapeType="1"/>
          </p:cNvSpPr>
          <p:nvPr/>
        </p:nvSpPr>
        <p:spPr bwMode="auto">
          <a:xfrm>
            <a:off x="5073650" y="158591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8448" name="Text Box 28"/>
          <p:cNvSpPr txBox="1">
            <a:spLocks noChangeArrowheads="1"/>
          </p:cNvSpPr>
          <p:nvPr/>
        </p:nvSpPr>
        <p:spPr bwMode="auto">
          <a:xfrm>
            <a:off x="4641850" y="2054225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5,000</a:t>
            </a:r>
          </a:p>
        </p:txBody>
      </p:sp>
      <p:sp>
        <p:nvSpPr>
          <p:cNvPr id="18449" name="Text Box 29"/>
          <p:cNvSpPr txBox="1">
            <a:spLocks noChangeArrowheads="1"/>
          </p:cNvSpPr>
          <p:nvPr/>
        </p:nvSpPr>
        <p:spPr bwMode="auto">
          <a:xfrm>
            <a:off x="5607050" y="18399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3,000</a:t>
            </a:r>
          </a:p>
        </p:txBody>
      </p:sp>
      <p:sp>
        <p:nvSpPr>
          <p:cNvPr id="18450" name="Text Box 30"/>
          <p:cNvSpPr txBox="1">
            <a:spLocks noChangeArrowheads="1"/>
          </p:cNvSpPr>
          <p:nvPr/>
        </p:nvSpPr>
        <p:spPr bwMode="auto">
          <a:xfrm>
            <a:off x="6248400" y="15240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sp>
        <p:nvSpPr>
          <p:cNvPr id="1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</p:spTree>
    <p:extLst>
      <p:ext uri="{BB962C8B-B14F-4D97-AF65-F5344CB8AC3E}">
        <p14:creationId xmlns:p14="http://schemas.microsoft.com/office/powerpoint/2010/main" val="235822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0"/>
          <p:cNvSpPr>
            <a:spLocks noChangeArrowheads="1"/>
          </p:cNvSpPr>
          <p:nvPr/>
        </p:nvSpPr>
        <p:spPr bwMode="auto">
          <a:xfrm>
            <a:off x="5857875" y="5610225"/>
            <a:ext cx="1676400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9460" name="Rectangle 37"/>
          <p:cNvSpPr>
            <a:spLocks noChangeArrowheads="1"/>
          </p:cNvSpPr>
          <p:nvPr/>
        </p:nvSpPr>
        <p:spPr bwMode="auto">
          <a:xfrm>
            <a:off x="5734050" y="4086225"/>
            <a:ext cx="1676400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19461" name="Text Box 16"/>
          <p:cNvSpPr txBox="1">
            <a:spLocks noChangeArrowheads="1"/>
          </p:cNvSpPr>
          <p:nvPr/>
        </p:nvSpPr>
        <p:spPr bwMode="auto">
          <a:xfrm>
            <a:off x="676275" y="2889250"/>
            <a:ext cx="762952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첫번째 사이클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 = - 15,000 - 4,000 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P/A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3) 	       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- 2,500 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P/F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4)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    = -25,562(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AE(15%) = -25,562(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A/P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4) =   -8,954(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atinLnBrk="0">
              <a:spcBef>
                <a:spcPct val="0"/>
              </a:spcBef>
            </a:pP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0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번의 반복사이클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NPW(15%) = -25,562 [1 + 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P/F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4) + 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P/F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8)]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    = -48,534(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vl="2" latinLnBrk="0">
              <a:spcBef>
                <a:spcPct val="0"/>
              </a:spcBef>
              <a:buFontTx/>
              <a:buNone/>
            </a:pP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AE(15%) = -48,534(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A/P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15%, 12) =   -8,954(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 lvl="2" latinLnBrk="0">
              <a:spcBef>
                <a:spcPct val="0"/>
              </a:spcBef>
              <a:buFontTx/>
              <a:buNone/>
            </a:pP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462" name="Rectangle 21"/>
          <p:cNvSpPr>
            <a:spLocks noChangeArrowheads="1"/>
          </p:cNvSpPr>
          <p:nvPr/>
        </p:nvSpPr>
        <p:spPr bwMode="auto">
          <a:xfrm>
            <a:off x="762000" y="1371600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4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Model B: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1517650" y="206375"/>
            <a:ext cx="6099175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6.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 동일하지 않는 서비스기간을 갖는</a:t>
            </a:r>
          </a:p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상호 배타적 대안의 비교</a:t>
            </a:r>
          </a:p>
        </p:txBody>
      </p:sp>
      <p:sp>
        <p:nvSpPr>
          <p:cNvPr id="19464" name="Text Box 23"/>
          <p:cNvSpPr txBox="1">
            <a:spLocks noChangeArrowheads="1"/>
          </p:cNvSpPr>
          <p:nvPr/>
        </p:nvSpPr>
        <p:spPr bwMode="auto">
          <a:xfrm>
            <a:off x="3091458" y="1226195"/>
            <a:ext cx="475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ea typeface="굴림" pitchFamily="50" charset="-127"/>
              </a:rPr>
              <a:t>0 	1	2	3              4	</a:t>
            </a:r>
          </a:p>
        </p:txBody>
      </p:sp>
      <p:sp>
        <p:nvSpPr>
          <p:cNvPr id="19465" name="Line 24"/>
          <p:cNvSpPr>
            <a:spLocks noChangeShapeType="1"/>
          </p:cNvSpPr>
          <p:nvPr/>
        </p:nvSpPr>
        <p:spPr bwMode="auto">
          <a:xfrm>
            <a:off x="3259733" y="153417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66" name="Line 25"/>
          <p:cNvSpPr>
            <a:spLocks noChangeShapeType="1"/>
          </p:cNvSpPr>
          <p:nvPr/>
        </p:nvSpPr>
        <p:spPr bwMode="auto">
          <a:xfrm>
            <a:off x="4174133" y="15341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67" name="Text Box 26"/>
          <p:cNvSpPr txBox="1">
            <a:spLocks noChangeArrowheads="1"/>
          </p:cNvSpPr>
          <p:nvPr/>
        </p:nvSpPr>
        <p:spPr bwMode="auto">
          <a:xfrm>
            <a:off x="2843808" y="2372370"/>
            <a:ext cx="822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15,000</a:t>
            </a:r>
          </a:p>
        </p:txBody>
      </p:sp>
      <p:sp>
        <p:nvSpPr>
          <p:cNvPr id="19468" name="Text Box 27"/>
          <p:cNvSpPr txBox="1">
            <a:spLocks noChangeArrowheads="1"/>
          </p:cNvSpPr>
          <p:nvPr/>
        </p:nvSpPr>
        <p:spPr bwMode="auto">
          <a:xfrm>
            <a:off x="3716933" y="20548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>
            <a:off x="5088533" y="15341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4656733" y="20548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9471" name="Text Box 30"/>
          <p:cNvSpPr txBox="1">
            <a:spLocks noChangeArrowheads="1"/>
          </p:cNvSpPr>
          <p:nvPr/>
        </p:nvSpPr>
        <p:spPr bwMode="auto">
          <a:xfrm>
            <a:off x="5621933" y="207868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4,000</a:t>
            </a:r>
          </a:p>
        </p:txBody>
      </p:sp>
      <p:sp>
        <p:nvSpPr>
          <p:cNvPr id="19472" name="Line 31"/>
          <p:cNvSpPr>
            <a:spLocks noChangeShapeType="1"/>
          </p:cNvSpPr>
          <p:nvPr/>
        </p:nvSpPr>
        <p:spPr bwMode="auto">
          <a:xfrm>
            <a:off x="3243858" y="153417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73" name="Line 32"/>
          <p:cNvSpPr>
            <a:spLocks noChangeShapeType="1"/>
          </p:cNvSpPr>
          <p:nvPr/>
        </p:nvSpPr>
        <p:spPr bwMode="auto">
          <a:xfrm>
            <a:off x="6901458" y="153417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74" name="Line 33"/>
          <p:cNvSpPr>
            <a:spLocks noChangeShapeType="1"/>
          </p:cNvSpPr>
          <p:nvPr/>
        </p:nvSpPr>
        <p:spPr bwMode="auto">
          <a:xfrm>
            <a:off x="5987058" y="153417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9475" name="Text Box 34"/>
          <p:cNvSpPr txBox="1">
            <a:spLocks noChangeArrowheads="1"/>
          </p:cNvSpPr>
          <p:nvPr/>
        </p:nvSpPr>
        <p:spPr bwMode="auto">
          <a:xfrm>
            <a:off x="6469658" y="178817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2,500</a:t>
            </a:r>
          </a:p>
        </p:txBody>
      </p:sp>
      <p:sp>
        <p:nvSpPr>
          <p:cNvPr id="19476" name="Text Box 35"/>
          <p:cNvSpPr txBox="1">
            <a:spLocks noChangeArrowheads="1"/>
          </p:cNvSpPr>
          <p:nvPr/>
        </p:nvSpPr>
        <p:spPr bwMode="auto">
          <a:xfrm>
            <a:off x="7053858" y="160719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  <p:sp>
        <p:nvSpPr>
          <p:cNvPr id="2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239</a:t>
            </a:r>
          </a:p>
        </p:txBody>
      </p:sp>
    </p:spTree>
    <p:extLst>
      <p:ext uri="{BB962C8B-B14F-4D97-AF65-F5344CB8AC3E}">
        <p14:creationId xmlns:p14="http://schemas.microsoft.com/office/powerpoint/2010/main" val="906314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836613"/>
            <a:ext cx="6883400" cy="457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1871630" y="152400"/>
            <a:ext cx="5391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sp>
        <p:nvSpPr>
          <p:cNvPr id="20485" name="직사각형 4"/>
          <p:cNvSpPr>
            <a:spLocks noChangeArrowheads="1"/>
          </p:cNvSpPr>
          <p:nvPr/>
        </p:nvSpPr>
        <p:spPr bwMode="auto">
          <a:xfrm>
            <a:off x="1403648" y="5562600"/>
            <a:ext cx="6553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연등가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131,267(A/P,7%,5) = 32,015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</a:t>
            </a: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762000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184,108(A/F,7%,5) = 32,015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&gt; 0 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 있음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486" name="직사각형 30"/>
          <p:cNvSpPr>
            <a:spLocks noChangeArrowheads="1"/>
          </p:cNvSpPr>
          <p:nvPr/>
        </p:nvSpPr>
        <p:spPr bwMode="auto">
          <a:xfrm>
            <a:off x="3384550" y="1219200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 = 7%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113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28838" y="196850"/>
            <a:ext cx="4913312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경제성분석방법론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–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sym typeface="Wingdings"/>
              </a:rPr>
              <a:t>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굴림" pitchFamily="50" charset="-127"/>
                <a:sym typeface="Wingdings" pitchFamily="2" charset="2"/>
              </a:rPr>
              <a:t> </a:t>
            </a:r>
            <a:r>
              <a:rPr lang="ko-KR" alt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연간등가법</a:t>
            </a:r>
            <a:endParaRPr lang="ko-KR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04949" y="1140594"/>
            <a:ext cx="7483475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개념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 관점에서 현금의 유입이 현금의 유출보다 큰가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판정기준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Annual Equivalent ; AE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0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 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장점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연간등가를 알아냄으로써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단위당 비용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또는 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결정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eaLnBrk="1" latinLnBrk="0" hangingPunct="1">
              <a:lnSpc>
                <a:spcPct val="13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서로 다른 사업기간을 갖는 프로젝트 비교 가능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Picture 4" descr="Payback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905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219</a:t>
            </a:r>
          </a:p>
        </p:txBody>
      </p:sp>
    </p:spTree>
    <p:extLst>
      <p:ext uri="{BB962C8B-B14F-4D97-AF65-F5344CB8AC3E}">
        <p14:creationId xmlns:p14="http://schemas.microsoft.com/office/powerpoint/2010/main" val="105859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5" name="Text Box 1075"/>
          <p:cNvSpPr txBox="1">
            <a:spLocks noChangeArrowheads="1"/>
          </p:cNvSpPr>
          <p:nvPr/>
        </p:nvSpPr>
        <p:spPr bwMode="auto">
          <a:xfrm>
            <a:off x="2634658" y="206375"/>
            <a:ext cx="386516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6.1)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연간등가의 계산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703232" y="1772816"/>
            <a:ext cx="8034143" cy="4484600"/>
            <a:chOff x="508000" y="609600"/>
            <a:chExt cx="7922230" cy="5679463"/>
          </a:xfrm>
        </p:grpSpPr>
        <p:sp>
          <p:nvSpPr>
            <p:cNvPr id="5123" name="Freeform 1072"/>
            <p:cNvSpPr>
              <a:spLocks/>
            </p:cNvSpPr>
            <p:nvPr/>
          </p:nvSpPr>
          <p:spPr bwMode="auto">
            <a:xfrm>
              <a:off x="2806700" y="3721100"/>
              <a:ext cx="5283200" cy="1524000"/>
            </a:xfrm>
            <a:custGeom>
              <a:avLst/>
              <a:gdLst>
                <a:gd name="T0" fmla="*/ 2147483647 w 3328"/>
                <a:gd name="T1" fmla="*/ 2147483647 h 960"/>
                <a:gd name="T2" fmla="*/ 2147483647 w 3328"/>
                <a:gd name="T3" fmla="*/ 2147483647 h 960"/>
                <a:gd name="T4" fmla="*/ 2147483647 w 3328"/>
                <a:gd name="T5" fmla="*/ 2147483647 h 960"/>
                <a:gd name="T6" fmla="*/ 2147483647 w 3328"/>
                <a:gd name="T7" fmla="*/ 2147483647 h 960"/>
                <a:gd name="T8" fmla="*/ 2147483647 w 3328"/>
                <a:gd name="T9" fmla="*/ 2147483647 h 960"/>
                <a:gd name="T10" fmla="*/ 2147483647 w 3328"/>
                <a:gd name="T11" fmla="*/ 2147483647 h 960"/>
                <a:gd name="T12" fmla="*/ 2147483647 w 3328"/>
                <a:gd name="T13" fmla="*/ 2147483647 h 960"/>
                <a:gd name="T14" fmla="*/ 2147483647 w 3328"/>
                <a:gd name="T15" fmla="*/ 2147483647 h 960"/>
                <a:gd name="T16" fmla="*/ 2147483647 w 3328"/>
                <a:gd name="T17" fmla="*/ 2147483647 h 960"/>
                <a:gd name="T18" fmla="*/ 2147483647 w 3328"/>
                <a:gd name="T19" fmla="*/ 2147483647 h 960"/>
                <a:gd name="T20" fmla="*/ 2147483647 w 3328"/>
                <a:gd name="T21" fmla="*/ 2147483647 h 960"/>
                <a:gd name="T22" fmla="*/ 2147483647 w 3328"/>
                <a:gd name="T23" fmla="*/ 2147483647 h 960"/>
                <a:gd name="T24" fmla="*/ 2147483647 w 3328"/>
                <a:gd name="T25" fmla="*/ 2147483647 h 960"/>
                <a:gd name="T26" fmla="*/ 2147483647 w 3328"/>
                <a:gd name="T27" fmla="*/ 2147483647 h 960"/>
                <a:gd name="T28" fmla="*/ 2147483647 w 3328"/>
                <a:gd name="T29" fmla="*/ 2147483647 h 960"/>
                <a:gd name="T30" fmla="*/ 2147483647 w 3328"/>
                <a:gd name="T31" fmla="*/ 2147483647 h 960"/>
                <a:gd name="T32" fmla="*/ 2147483647 w 3328"/>
                <a:gd name="T33" fmla="*/ 2147483647 h 960"/>
                <a:gd name="T34" fmla="*/ 2147483647 w 3328"/>
                <a:gd name="T35" fmla="*/ 2147483647 h 960"/>
                <a:gd name="T36" fmla="*/ 2147483647 w 3328"/>
                <a:gd name="T37" fmla="*/ 2147483647 h 960"/>
                <a:gd name="T38" fmla="*/ 2147483647 w 3328"/>
                <a:gd name="T39" fmla="*/ 2147483647 h 960"/>
                <a:gd name="T40" fmla="*/ 2147483647 w 3328"/>
                <a:gd name="T41" fmla="*/ 2147483647 h 960"/>
                <a:gd name="T42" fmla="*/ 2147483647 w 3328"/>
                <a:gd name="T43" fmla="*/ 2147483647 h 960"/>
                <a:gd name="T44" fmla="*/ 2147483647 w 3328"/>
                <a:gd name="T45" fmla="*/ 2147483647 h 9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28"/>
                <a:gd name="T70" fmla="*/ 0 h 960"/>
                <a:gd name="T71" fmla="*/ 3328 w 3328"/>
                <a:gd name="T72" fmla="*/ 960 h 9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28" h="960">
                  <a:moveTo>
                    <a:pt x="200" y="344"/>
                  </a:moveTo>
                  <a:cubicBezTo>
                    <a:pt x="168" y="392"/>
                    <a:pt x="16" y="584"/>
                    <a:pt x="8" y="680"/>
                  </a:cubicBezTo>
                  <a:cubicBezTo>
                    <a:pt x="0" y="776"/>
                    <a:pt x="64" y="880"/>
                    <a:pt x="152" y="920"/>
                  </a:cubicBezTo>
                  <a:cubicBezTo>
                    <a:pt x="240" y="960"/>
                    <a:pt x="376" y="928"/>
                    <a:pt x="536" y="920"/>
                  </a:cubicBezTo>
                  <a:cubicBezTo>
                    <a:pt x="696" y="912"/>
                    <a:pt x="944" y="888"/>
                    <a:pt x="1112" y="872"/>
                  </a:cubicBezTo>
                  <a:cubicBezTo>
                    <a:pt x="1280" y="856"/>
                    <a:pt x="1400" y="824"/>
                    <a:pt x="1544" y="824"/>
                  </a:cubicBezTo>
                  <a:cubicBezTo>
                    <a:pt x="1688" y="824"/>
                    <a:pt x="1792" y="864"/>
                    <a:pt x="1976" y="872"/>
                  </a:cubicBezTo>
                  <a:cubicBezTo>
                    <a:pt x="2160" y="880"/>
                    <a:pt x="2464" y="872"/>
                    <a:pt x="2648" y="872"/>
                  </a:cubicBezTo>
                  <a:cubicBezTo>
                    <a:pt x="2832" y="872"/>
                    <a:pt x="2976" y="904"/>
                    <a:pt x="3080" y="872"/>
                  </a:cubicBezTo>
                  <a:cubicBezTo>
                    <a:pt x="3184" y="840"/>
                    <a:pt x="3232" y="760"/>
                    <a:pt x="3272" y="680"/>
                  </a:cubicBezTo>
                  <a:cubicBezTo>
                    <a:pt x="3312" y="600"/>
                    <a:pt x="3328" y="472"/>
                    <a:pt x="3320" y="392"/>
                  </a:cubicBezTo>
                  <a:cubicBezTo>
                    <a:pt x="3312" y="312"/>
                    <a:pt x="3312" y="256"/>
                    <a:pt x="3224" y="200"/>
                  </a:cubicBezTo>
                  <a:cubicBezTo>
                    <a:pt x="3136" y="144"/>
                    <a:pt x="2920" y="80"/>
                    <a:pt x="2792" y="56"/>
                  </a:cubicBezTo>
                  <a:cubicBezTo>
                    <a:pt x="2664" y="32"/>
                    <a:pt x="2608" y="64"/>
                    <a:pt x="2456" y="56"/>
                  </a:cubicBezTo>
                  <a:cubicBezTo>
                    <a:pt x="2304" y="48"/>
                    <a:pt x="2040" y="0"/>
                    <a:pt x="1880" y="8"/>
                  </a:cubicBezTo>
                  <a:cubicBezTo>
                    <a:pt x="1720" y="16"/>
                    <a:pt x="1600" y="72"/>
                    <a:pt x="1496" y="104"/>
                  </a:cubicBezTo>
                  <a:cubicBezTo>
                    <a:pt x="1392" y="136"/>
                    <a:pt x="1336" y="184"/>
                    <a:pt x="1256" y="200"/>
                  </a:cubicBezTo>
                  <a:cubicBezTo>
                    <a:pt x="1176" y="216"/>
                    <a:pt x="1104" y="200"/>
                    <a:pt x="1016" y="200"/>
                  </a:cubicBezTo>
                  <a:cubicBezTo>
                    <a:pt x="928" y="200"/>
                    <a:pt x="808" y="184"/>
                    <a:pt x="728" y="200"/>
                  </a:cubicBezTo>
                  <a:cubicBezTo>
                    <a:pt x="648" y="216"/>
                    <a:pt x="600" y="272"/>
                    <a:pt x="536" y="296"/>
                  </a:cubicBezTo>
                  <a:cubicBezTo>
                    <a:pt x="472" y="320"/>
                    <a:pt x="400" y="328"/>
                    <a:pt x="344" y="344"/>
                  </a:cubicBezTo>
                  <a:cubicBezTo>
                    <a:pt x="288" y="360"/>
                    <a:pt x="224" y="392"/>
                    <a:pt x="200" y="392"/>
                  </a:cubicBezTo>
                  <a:cubicBezTo>
                    <a:pt x="176" y="392"/>
                    <a:pt x="232" y="296"/>
                    <a:pt x="200" y="344"/>
                  </a:cubicBez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4" name="Freeform 1069"/>
            <p:cNvSpPr>
              <a:spLocks/>
            </p:cNvSpPr>
            <p:nvPr/>
          </p:nvSpPr>
          <p:spPr bwMode="auto">
            <a:xfrm>
              <a:off x="508000" y="3086100"/>
              <a:ext cx="2159000" cy="2336800"/>
            </a:xfrm>
            <a:custGeom>
              <a:avLst/>
              <a:gdLst>
                <a:gd name="T0" fmla="*/ 2147483647 w 1360"/>
                <a:gd name="T1" fmla="*/ 2147483647 h 1472"/>
                <a:gd name="T2" fmla="*/ 2147483647 w 1360"/>
                <a:gd name="T3" fmla="*/ 2147483647 h 1472"/>
                <a:gd name="T4" fmla="*/ 2147483647 w 1360"/>
                <a:gd name="T5" fmla="*/ 2147483647 h 1472"/>
                <a:gd name="T6" fmla="*/ 2147483647 w 1360"/>
                <a:gd name="T7" fmla="*/ 2147483647 h 1472"/>
                <a:gd name="T8" fmla="*/ 2147483647 w 1360"/>
                <a:gd name="T9" fmla="*/ 2147483647 h 1472"/>
                <a:gd name="T10" fmla="*/ 2147483647 w 1360"/>
                <a:gd name="T11" fmla="*/ 2147483647 h 1472"/>
                <a:gd name="T12" fmla="*/ 2147483647 w 1360"/>
                <a:gd name="T13" fmla="*/ 2147483647 h 1472"/>
                <a:gd name="T14" fmla="*/ 2147483647 w 1360"/>
                <a:gd name="T15" fmla="*/ 2147483647 h 1472"/>
                <a:gd name="T16" fmla="*/ 2147483647 w 1360"/>
                <a:gd name="T17" fmla="*/ 2147483647 h 1472"/>
                <a:gd name="T18" fmla="*/ 2147483647 w 1360"/>
                <a:gd name="T19" fmla="*/ 2147483647 h 1472"/>
                <a:gd name="T20" fmla="*/ 2147483647 w 1360"/>
                <a:gd name="T21" fmla="*/ 2147483647 h 1472"/>
                <a:gd name="T22" fmla="*/ 2147483647 w 1360"/>
                <a:gd name="T23" fmla="*/ 2147483647 h 1472"/>
                <a:gd name="T24" fmla="*/ 2147483647 w 1360"/>
                <a:gd name="T25" fmla="*/ 2147483647 h 1472"/>
                <a:gd name="T26" fmla="*/ 2147483647 w 1360"/>
                <a:gd name="T27" fmla="*/ 2147483647 h 1472"/>
                <a:gd name="T28" fmla="*/ 2147483647 w 1360"/>
                <a:gd name="T29" fmla="*/ 2147483647 h 14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60"/>
                <a:gd name="T46" fmla="*/ 0 h 1472"/>
                <a:gd name="T47" fmla="*/ 1360 w 1360"/>
                <a:gd name="T48" fmla="*/ 1472 h 14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60" h="1472">
                  <a:moveTo>
                    <a:pt x="496" y="24"/>
                  </a:moveTo>
                  <a:cubicBezTo>
                    <a:pt x="384" y="48"/>
                    <a:pt x="128" y="184"/>
                    <a:pt x="64" y="264"/>
                  </a:cubicBezTo>
                  <a:cubicBezTo>
                    <a:pt x="0" y="344"/>
                    <a:pt x="88" y="360"/>
                    <a:pt x="112" y="504"/>
                  </a:cubicBezTo>
                  <a:cubicBezTo>
                    <a:pt x="136" y="648"/>
                    <a:pt x="128" y="984"/>
                    <a:pt x="208" y="1128"/>
                  </a:cubicBezTo>
                  <a:cubicBezTo>
                    <a:pt x="288" y="1272"/>
                    <a:pt x="464" y="1312"/>
                    <a:pt x="592" y="1368"/>
                  </a:cubicBezTo>
                  <a:cubicBezTo>
                    <a:pt x="720" y="1424"/>
                    <a:pt x="880" y="1472"/>
                    <a:pt x="976" y="1464"/>
                  </a:cubicBezTo>
                  <a:cubicBezTo>
                    <a:pt x="1072" y="1456"/>
                    <a:pt x="1112" y="1360"/>
                    <a:pt x="1168" y="1320"/>
                  </a:cubicBezTo>
                  <a:cubicBezTo>
                    <a:pt x="1224" y="1280"/>
                    <a:pt x="1280" y="1280"/>
                    <a:pt x="1312" y="1224"/>
                  </a:cubicBezTo>
                  <a:cubicBezTo>
                    <a:pt x="1344" y="1168"/>
                    <a:pt x="1360" y="1056"/>
                    <a:pt x="1360" y="984"/>
                  </a:cubicBezTo>
                  <a:cubicBezTo>
                    <a:pt x="1360" y="912"/>
                    <a:pt x="1344" y="848"/>
                    <a:pt x="1312" y="792"/>
                  </a:cubicBezTo>
                  <a:cubicBezTo>
                    <a:pt x="1280" y="736"/>
                    <a:pt x="1200" y="712"/>
                    <a:pt x="1168" y="648"/>
                  </a:cubicBezTo>
                  <a:cubicBezTo>
                    <a:pt x="1136" y="584"/>
                    <a:pt x="1152" y="480"/>
                    <a:pt x="1120" y="408"/>
                  </a:cubicBezTo>
                  <a:cubicBezTo>
                    <a:pt x="1088" y="336"/>
                    <a:pt x="1040" y="264"/>
                    <a:pt x="976" y="216"/>
                  </a:cubicBezTo>
                  <a:cubicBezTo>
                    <a:pt x="912" y="168"/>
                    <a:pt x="816" y="152"/>
                    <a:pt x="736" y="120"/>
                  </a:cubicBezTo>
                  <a:cubicBezTo>
                    <a:pt x="656" y="88"/>
                    <a:pt x="608" y="0"/>
                    <a:pt x="496" y="24"/>
                  </a:cubicBezTo>
                  <a:close/>
                </a:path>
              </a:pathLst>
            </a:custGeom>
            <a:solidFill>
              <a:srgbClr val="00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5" name="Freeform 1068"/>
            <p:cNvSpPr>
              <a:spLocks/>
            </p:cNvSpPr>
            <p:nvPr/>
          </p:nvSpPr>
          <p:spPr bwMode="auto">
            <a:xfrm>
              <a:off x="2514600" y="901700"/>
              <a:ext cx="5562600" cy="2705100"/>
            </a:xfrm>
            <a:custGeom>
              <a:avLst/>
              <a:gdLst>
                <a:gd name="T0" fmla="*/ 2147483647 w 3504"/>
                <a:gd name="T1" fmla="*/ 2147483647 h 1704"/>
                <a:gd name="T2" fmla="*/ 2147483647 w 3504"/>
                <a:gd name="T3" fmla="*/ 2147483647 h 1704"/>
                <a:gd name="T4" fmla="*/ 2147483647 w 3504"/>
                <a:gd name="T5" fmla="*/ 2147483647 h 1704"/>
                <a:gd name="T6" fmla="*/ 2147483647 w 3504"/>
                <a:gd name="T7" fmla="*/ 2147483647 h 1704"/>
                <a:gd name="T8" fmla="*/ 2147483647 w 3504"/>
                <a:gd name="T9" fmla="*/ 2147483647 h 1704"/>
                <a:gd name="T10" fmla="*/ 2147483647 w 3504"/>
                <a:gd name="T11" fmla="*/ 2147483647 h 1704"/>
                <a:gd name="T12" fmla="*/ 2147483647 w 3504"/>
                <a:gd name="T13" fmla="*/ 2147483647 h 1704"/>
                <a:gd name="T14" fmla="*/ 2147483647 w 3504"/>
                <a:gd name="T15" fmla="*/ 2147483647 h 1704"/>
                <a:gd name="T16" fmla="*/ 2147483647 w 3504"/>
                <a:gd name="T17" fmla="*/ 2147483647 h 1704"/>
                <a:gd name="T18" fmla="*/ 2147483647 w 3504"/>
                <a:gd name="T19" fmla="*/ 2147483647 h 1704"/>
                <a:gd name="T20" fmla="*/ 2147483647 w 3504"/>
                <a:gd name="T21" fmla="*/ 2147483647 h 1704"/>
                <a:gd name="T22" fmla="*/ 2147483647 w 3504"/>
                <a:gd name="T23" fmla="*/ 2147483647 h 1704"/>
                <a:gd name="T24" fmla="*/ 2147483647 w 3504"/>
                <a:gd name="T25" fmla="*/ 2147483647 h 1704"/>
                <a:gd name="T26" fmla="*/ 2147483647 w 3504"/>
                <a:gd name="T27" fmla="*/ 2147483647 h 1704"/>
                <a:gd name="T28" fmla="*/ 2147483647 w 3504"/>
                <a:gd name="T29" fmla="*/ 2147483647 h 1704"/>
                <a:gd name="T30" fmla="*/ 2147483647 w 3504"/>
                <a:gd name="T31" fmla="*/ 2147483647 h 170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504"/>
                <a:gd name="T49" fmla="*/ 0 h 1704"/>
                <a:gd name="T50" fmla="*/ 3504 w 3504"/>
                <a:gd name="T51" fmla="*/ 1704 h 170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504" h="1704">
                  <a:moveTo>
                    <a:pt x="456" y="344"/>
                  </a:moveTo>
                  <a:cubicBezTo>
                    <a:pt x="320" y="448"/>
                    <a:pt x="136" y="736"/>
                    <a:pt x="72" y="920"/>
                  </a:cubicBezTo>
                  <a:cubicBezTo>
                    <a:pt x="8" y="1104"/>
                    <a:pt x="0" y="1320"/>
                    <a:pt x="72" y="1448"/>
                  </a:cubicBezTo>
                  <a:cubicBezTo>
                    <a:pt x="144" y="1576"/>
                    <a:pt x="328" y="1704"/>
                    <a:pt x="504" y="1688"/>
                  </a:cubicBezTo>
                  <a:cubicBezTo>
                    <a:pt x="680" y="1672"/>
                    <a:pt x="952" y="1448"/>
                    <a:pt x="1128" y="1352"/>
                  </a:cubicBezTo>
                  <a:cubicBezTo>
                    <a:pt x="1304" y="1256"/>
                    <a:pt x="1312" y="1152"/>
                    <a:pt x="1560" y="1112"/>
                  </a:cubicBezTo>
                  <a:cubicBezTo>
                    <a:pt x="1808" y="1072"/>
                    <a:pt x="2320" y="1104"/>
                    <a:pt x="2616" y="1112"/>
                  </a:cubicBezTo>
                  <a:cubicBezTo>
                    <a:pt x="2912" y="1120"/>
                    <a:pt x="3192" y="1248"/>
                    <a:pt x="3336" y="1160"/>
                  </a:cubicBezTo>
                  <a:cubicBezTo>
                    <a:pt x="3480" y="1072"/>
                    <a:pt x="3464" y="744"/>
                    <a:pt x="3480" y="584"/>
                  </a:cubicBezTo>
                  <a:cubicBezTo>
                    <a:pt x="3496" y="424"/>
                    <a:pt x="3504" y="280"/>
                    <a:pt x="3432" y="200"/>
                  </a:cubicBezTo>
                  <a:cubicBezTo>
                    <a:pt x="3360" y="120"/>
                    <a:pt x="3232" y="136"/>
                    <a:pt x="3048" y="104"/>
                  </a:cubicBezTo>
                  <a:cubicBezTo>
                    <a:pt x="2864" y="72"/>
                    <a:pt x="2528" y="16"/>
                    <a:pt x="2328" y="8"/>
                  </a:cubicBezTo>
                  <a:cubicBezTo>
                    <a:pt x="2128" y="0"/>
                    <a:pt x="2024" y="32"/>
                    <a:pt x="1848" y="56"/>
                  </a:cubicBezTo>
                  <a:cubicBezTo>
                    <a:pt x="1672" y="80"/>
                    <a:pt x="1432" y="112"/>
                    <a:pt x="1272" y="152"/>
                  </a:cubicBezTo>
                  <a:cubicBezTo>
                    <a:pt x="1112" y="192"/>
                    <a:pt x="1024" y="264"/>
                    <a:pt x="888" y="296"/>
                  </a:cubicBezTo>
                  <a:cubicBezTo>
                    <a:pt x="752" y="328"/>
                    <a:pt x="592" y="240"/>
                    <a:pt x="456" y="344"/>
                  </a:cubicBez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6" name="Line 1027"/>
            <p:cNvSpPr>
              <a:spLocks noChangeShapeType="1"/>
            </p:cNvSpPr>
            <p:nvPr/>
          </p:nvSpPr>
          <p:spPr bwMode="auto">
            <a:xfrm>
              <a:off x="3086100" y="2209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7" name="Line 1028"/>
            <p:cNvSpPr>
              <a:spLocks noChangeShapeType="1"/>
            </p:cNvSpPr>
            <p:nvPr/>
          </p:nvSpPr>
          <p:spPr bwMode="auto">
            <a:xfrm>
              <a:off x="3162300" y="22098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8" name="Line 1029"/>
            <p:cNvSpPr>
              <a:spLocks noChangeShapeType="1"/>
            </p:cNvSpPr>
            <p:nvPr/>
          </p:nvSpPr>
          <p:spPr bwMode="auto">
            <a:xfrm>
              <a:off x="3924300" y="22098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29" name="Line 1030"/>
            <p:cNvSpPr>
              <a:spLocks noChangeShapeType="1"/>
            </p:cNvSpPr>
            <p:nvPr/>
          </p:nvSpPr>
          <p:spPr bwMode="auto">
            <a:xfrm flipV="1">
              <a:off x="4610100" y="18288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30" name="Line 1031"/>
            <p:cNvSpPr>
              <a:spLocks noChangeShapeType="1"/>
            </p:cNvSpPr>
            <p:nvPr/>
          </p:nvSpPr>
          <p:spPr bwMode="auto">
            <a:xfrm flipV="1">
              <a:off x="5372100" y="15240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31" name="Line 1032"/>
            <p:cNvSpPr>
              <a:spLocks noChangeShapeType="1"/>
            </p:cNvSpPr>
            <p:nvPr/>
          </p:nvSpPr>
          <p:spPr bwMode="auto">
            <a:xfrm flipV="1">
              <a:off x="6134100" y="15240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32" name="Line 1033"/>
            <p:cNvSpPr>
              <a:spLocks noChangeShapeType="1"/>
            </p:cNvSpPr>
            <p:nvPr/>
          </p:nvSpPr>
          <p:spPr bwMode="auto">
            <a:xfrm flipV="1">
              <a:off x="6819900" y="15240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33" name="Line 1034"/>
            <p:cNvSpPr>
              <a:spLocks noChangeShapeType="1"/>
            </p:cNvSpPr>
            <p:nvPr/>
          </p:nvSpPr>
          <p:spPr bwMode="auto">
            <a:xfrm flipV="1">
              <a:off x="7581900" y="18288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34" name="Text Box 1035"/>
            <p:cNvSpPr txBox="1">
              <a:spLocks noChangeArrowheads="1"/>
            </p:cNvSpPr>
            <p:nvPr/>
          </p:nvSpPr>
          <p:spPr bwMode="auto">
            <a:xfrm>
              <a:off x="2867025" y="2874963"/>
              <a:ext cx="537746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100</a:t>
              </a:r>
            </a:p>
          </p:txBody>
        </p:sp>
        <p:sp>
          <p:nvSpPr>
            <p:cNvPr id="5135" name="Text Box 1036"/>
            <p:cNvSpPr txBox="1">
              <a:spLocks noChangeArrowheads="1"/>
            </p:cNvSpPr>
            <p:nvPr/>
          </p:nvSpPr>
          <p:spPr bwMode="auto">
            <a:xfrm>
              <a:off x="3724275" y="2560638"/>
              <a:ext cx="419194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50</a:t>
              </a:r>
            </a:p>
          </p:txBody>
        </p:sp>
        <p:sp>
          <p:nvSpPr>
            <p:cNvPr id="5136" name="Text Box 1037"/>
            <p:cNvSpPr txBox="1">
              <a:spLocks noChangeArrowheads="1"/>
            </p:cNvSpPr>
            <p:nvPr/>
          </p:nvSpPr>
          <p:spPr bwMode="auto">
            <a:xfrm>
              <a:off x="4394370" y="1429109"/>
              <a:ext cx="419194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80</a:t>
              </a:r>
            </a:p>
          </p:txBody>
        </p:sp>
        <p:sp>
          <p:nvSpPr>
            <p:cNvPr id="5137" name="Text Box 1038"/>
            <p:cNvSpPr txBox="1">
              <a:spLocks noChangeArrowheads="1"/>
            </p:cNvSpPr>
            <p:nvPr/>
          </p:nvSpPr>
          <p:spPr bwMode="auto">
            <a:xfrm>
              <a:off x="5838995" y="1119546"/>
              <a:ext cx="537746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120</a:t>
              </a:r>
            </a:p>
          </p:txBody>
        </p:sp>
        <p:sp>
          <p:nvSpPr>
            <p:cNvPr id="5138" name="Text Box 1039"/>
            <p:cNvSpPr txBox="1">
              <a:spLocks noChangeArrowheads="1"/>
            </p:cNvSpPr>
            <p:nvPr/>
          </p:nvSpPr>
          <p:spPr bwMode="auto">
            <a:xfrm>
              <a:off x="7372520" y="1452921"/>
              <a:ext cx="419194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70</a:t>
              </a:r>
            </a:p>
          </p:txBody>
        </p:sp>
        <p:sp>
          <p:nvSpPr>
            <p:cNvPr id="5139" name="Text Box 1040"/>
            <p:cNvSpPr txBox="1">
              <a:spLocks noChangeArrowheads="1"/>
            </p:cNvSpPr>
            <p:nvPr/>
          </p:nvSpPr>
          <p:spPr bwMode="auto">
            <a:xfrm>
              <a:off x="3012058" y="1866900"/>
              <a:ext cx="283257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ea typeface="굴림" pitchFamily="50" charset="-127"/>
                </a:rPr>
                <a:t>0</a:t>
              </a:r>
            </a:p>
          </p:txBody>
        </p:sp>
        <p:sp>
          <p:nvSpPr>
            <p:cNvPr id="5140" name="Text Box 1041"/>
            <p:cNvSpPr txBox="1">
              <a:spLocks noChangeArrowheads="1"/>
            </p:cNvSpPr>
            <p:nvPr/>
          </p:nvSpPr>
          <p:spPr bwMode="auto">
            <a:xfrm>
              <a:off x="4365625" y="2171701"/>
              <a:ext cx="3368732" cy="428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ea typeface="굴림" pitchFamily="50" charset="-127"/>
                </a:rPr>
                <a:t>  2             3             4            5             6</a:t>
              </a:r>
            </a:p>
          </p:txBody>
        </p:sp>
        <p:sp>
          <p:nvSpPr>
            <p:cNvPr id="5141" name="Text Box 1042"/>
            <p:cNvSpPr txBox="1">
              <a:spLocks noChangeArrowheads="1"/>
            </p:cNvSpPr>
            <p:nvPr/>
          </p:nvSpPr>
          <p:spPr bwMode="auto">
            <a:xfrm>
              <a:off x="3780917" y="1858679"/>
              <a:ext cx="283257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ea typeface="굴림" pitchFamily="50" charset="-127"/>
                </a:rPr>
                <a:t>1</a:t>
              </a:r>
            </a:p>
          </p:txBody>
        </p:sp>
        <p:sp>
          <p:nvSpPr>
            <p:cNvPr id="5142" name="Line 1043"/>
            <p:cNvSpPr>
              <a:spLocks noChangeShapeType="1"/>
            </p:cNvSpPr>
            <p:nvPr/>
          </p:nvSpPr>
          <p:spPr bwMode="auto">
            <a:xfrm>
              <a:off x="1371600" y="48768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3" name="Line 1045"/>
            <p:cNvSpPr>
              <a:spLocks noChangeShapeType="1"/>
            </p:cNvSpPr>
            <p:nvPr/>
          </p:nvSpPr>
          <p:spPr bwMode="auto">
            <a:xfrm flipV="1">
              <a:off x="1600200" y="3733800"/>
              <a:ext cx="0" cy="114300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4" name="Line 1046"/>
            <p:cNvSpPr>
              <a:spLocks noChangeShapeType="1"/>
            </p:cNvSpPr>
            <p:nvPr/>
          </p:nvSpPr>
          <p:spPr bwMode="auto">
            <a:xfrm>
              <a:off x="3124200" y="46482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5" name="Line 1049"/>
            <p:cNvSpPr>
              <a:spLocks noChangeShapeType="1"/>
            </p:cNvSpPr>
            <p:nvPr/>
          </p:nvSpPr>
          <p:spPr bwMode="auto">
            <a:xfrm flipV="1">
              <a:off x="46482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6" name="Line 1050"/>
            <p:cNvSpPr>
              <a:spLocks noChangeShapeType="1"/>
            </p:cNvSpPr>
            <p:nvPr/>
          </p:nvSpPr>
          <p:spPr bwMode="auto">
            <a:xfrm flipV="1">
              <a:off x="54102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7" name="Line 1051"/>
            <p:cNvSpPr>
              <a:spLocks noChangeShapeType="1"/>
            </p:cNvSpPr>
            <p:nvPr/>
          </p:nvSpPr>
          <p:spPr bwMode="auto">
            <a:xfrm flipV="1">
              <a:off x="61722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8" name="Line 1052"/>
            <p:cNvSpPr>
              <a:spLocks noChangeShapeType="1"/>
            </p:cNvSpPr>
            <p:nvPr/>
          </p:nvSpPr>
          <p:spPr bwMode="auto">
            <a:xfrm flipV="1">
              <a:off x="68580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49" name="Line 1053"/>
            <p:cNvSpPr>
              <a:spLocks noChangeShapeType="1"/>
            </p:cNvSpPr>
            <p:nvPr/>
          </p:nvSpPr>
          <p:spPr bwMode="auto">
            <a:xfrm flipV="1">
              <a:off x="76200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50" name="Text Box 1056"/>
            <p:cNvSpPr txBox="1">
              <a:spLocks noChangeArrowheads="1"/>
            </p:cNvSpPr>
            <p:nvPr/>
          </p:nvSpPr>
          <p:spPr bwMode="auto">
            <a:xfrm>
              <a:off x="5181600" y="3817938"/>
              <a:ext cx="1078336" cy="428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 i="1" dirty="0">
                  <a:solidFill>
                    <a:srgbClr val="00CC99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A</a:t>
              </a:r>
              <a:r>
                <a:rPr kumimoji="0" lang="en-US" altLang="ko-KR" sz="1600" dirty="0">
                  <a:solidFill>
                    <a:srgbClr val="00CC99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= 44.84</a:t>
              </a:r>
            </a:p>
          </p:txBody>
        </p:sp>
        <p:sp>
          <p:nvSpPr>
            <p:cNvPr id="5151" name="Text Box 1060"/>
            <p:cNvSpPr txBox="1">
              <a:spLocks noChangeArrowheads="1"/>
            </p:cNvSpPr>
            <p:nvPr/>
          </p:nvSpPr>
          <p:spPr bwMode="auto">
            <a:xfrm>
              <a:off x="4403725" y="4610099"/>
              <a:ext cx="3419314" cy="428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 dirty="0">
                  <a:solidFill>
                    <a:srgbClr val="000000"/>
                  </a:solidFill>
                  <a:effectLst/>
                  <a:ea typeface="굴림" pitchFamily="50" charset="-127"/>
                </a:rPr>
                <a:t>  2             3             4            5             6</a:t>
              </a:r>
            </a:p>
          </p:txBody>
        </p:sp>
        <p:sp>
          <p:nvSpPr>
            <p:cNvPr id="5152" name="Text Box 1061"/>
            <p:cNvSpPr txBox="1">
              <a:spLocks noChangeArrowheads="1"/>
            </p:cNvSpPr>
            <p:nvPr/>
          </p:nvSpPr>
          <p:spPr bwMode="auto">
            <a:xfrm>
              <a:off x="3810000" y="4648200"/>
              <a:ext cx="283257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ea typeface="굴림" pitchFamily="50" charset="-127"/>
                </a:rPr>
                <a:t>1</a:t>
              </a:r>
            </a:p>
          </p:txBody>
        </p:sp>
        <p:sp>
          <p:nvSpPr>
            <p:cNvPr id="5153" name="Line 1062"/>
            <p:cNvSpPr>
              <a:spLocks noChangeShapeType="1"/>
            </p:cNvSpPr>
            <p:nvPr/>
          </p:nvSpPr>
          <p:spPr bwMode="auto">
            <a:xfrm flipV="1">
              <a:off x="3962400" y="4267200"/>
              <a:ext cx="0" cy="3810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54" name="Text Box 1064"/>
            <p:cNvSpPr txBox="1">
              <a:spLocks noChangeArrowheads="1"/>
            </p:cNvSpPr>
            <p:nvPr/>
          </p:nvSpPr>
          <p:spPr bwMode="auto">
            <a:xfrm>
              <a:off x="1086318" y="3306674"/>
              <a:ext cx="901301" cy="467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18</a:t>
              </a: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r>
                <a:rPr kumimoji="0" lang="ko-KR" altLang="en-US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.</a:t>
              </a: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36</a:t>
              </a:r>
              <a:endPara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5155" name="Rectangle 1065"/>
            <p:cNvSpPr>
              <a:spLocks noChangeArrowheads="1"/>
            </p:cNvSpPr>
            <p:nvPr/>
          </p:nvSpPr>
          <p:spPr bwMode="auto">
            <a:xfrm>
              <a:off x="3048000" y="4648200"/>
              <a:ext cx="283257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ea typeface="굴림" pitchFamily="50" charset="-127"/>
                </a:rPr>
                <a:t>0</a:t>
              </a:r>
            </a:p>
          </p:txBody>
        </p:sp>
        <p:sp>
          <p:nvSpPr>
            <p:cNvPr id="5156" name="Rectangle 1066"/>
            <p:cNvSpPr>
              <a:spLocks noChangeArrowheads="1"/>
            </p:cNvSpPr>
            <p:nvPr/>
          </p:nvSpPr>
          <p:spPr bwMode="auto">
            <a:xfrm>
              <a:off x="1447800" y="4887913"/>
              <a:ext cx="284838" cy="412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</a:p>
          </p:txBody>
        </p:sp>
        <p:sp>
          <p:nvSpPr>
            <p:cNvPr id="5157" name="Text Box 1067"/>
            <p:cNvSpPr txBox="1">
              <a:spLocks noChangeArrowheads="1"/>
            </p:cNvSpPr>
            <p:nvPr/>
          </p:nvSpPr>
          <p:spPr bwMode="auto">
            <a:xfrm>
              <a:off x="511175" y="5410201"/>
              <a:ext cx="2244873" cy="467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NPW(12%) = 184.36</a:t>
              </a:r>
            </a:p>
          </p:txBody>
        </p:sp>
        <p:sp>
          <p:nvSpPr>
            <p:cNvPr id="5158" name="AutoShape 1071"/>
            <p:cNvSpPr>
              <a:spLocks noChangeArrowheads="1"/>
            </p:cNvSpPr>
            <p:nvPr/>
          </p:nvSpPr>
          <p:spPr bwMode="auto">
            <a:xfrm rot="8380645">
              <a:off x="2057400" y="3162300"/>
              <a:ext cx="685800" cy="5334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59" name="AutoShape 1073"/>
            <p:cNvSpPr>
              <a:spLocks noChangeArrowheads="1"/>
            </p:cNvSpPr>
            <p:nvPr/>
          </p:nvSpPr>
          <p:spPr bwMode="auto">
            <a:xfrm rot="1795459">
              <a:off x="2438400" y="4572000"/>
              <a:ext cx="457200" cy="3810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sz="2000" dirty="0">
                <a:solidFill>
                  <a:srgbClr val="000000"/>
                </a:solidFill>
                <a:effectLst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5160" name="Text Box 1074"/>
            <p:cNvSpPr txBox="1">
              <a:spLocks noChangeArrowheads="1"/>
            </p:cNvSpPr>
            <p:nvPr/>
          </p:nvSpPr>
          <p:spPr bwMode="auto">
            <a:xfrm>
              <a:off x="6667500" y="609600"/>
              <a:ext cx="1066800" cy="37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50000"/>
                </a:spcBef>
                <a:buFontTx/>
                <a:buNone/>
              </a:pPr>
              <a:r>
                <a:rPr kumimoji="0" lang="ko-KR" altLang="en-US" sz="12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단위:천원</a:t>
              </a:r>
            </a:p>
          </p:txBody>
        </p:sp>
        <p:sp>
          <p:nvSpPr>
            <p:cNvPr id="5162" name="Text Box 1076"/>
            <p:cNvSpPr txBox="1">
              <a:spLocks noChangeArrowheads="1"/>
            </p:cNvSpPr>
            <p:nvPr/>
          </p:nvSpPr>
          <p:spPr bwMode="auto">
            <a:xfrm>
              <a:off x="5076995" y="1119546"/>
              <a:ext cx="537746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120</a:t>
              </a:r>
            </a:p>
          </p:txBody>
        </p:sp>
        <p:sp>
          <p:nvSpPr>
            <p:cNvPr id="5163" name="Text Box 1077"/>
            <p:cNvSpPr txBox="1">
              <a:spLocks noChangeArrowheads="1"/>
            </p:cNvSpPr>
            <p:nvPr/>
          </p:nvSpPr>
          <p:spPr bwMode="auto">
            <a:xfrm>
              <a:off x="6524795" y="1119546"/>
              <a:ext cx="537746" cy="45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120</a:t>
              </a:r>
            </a:p>
          </p:txBody>
        </p:sp>
        <p:sp>
          <p:nvSpPr>
            <p:cNvPr id="5164" name="Text Box 33"/>
            <p:cNvSpPr txBox="1">
              <a:spLocks noChangeArrowheads="1"/>
            </p:cNvSpPr>
            <p:nvPr/>
          </p:nvSpPr>
          <p:spPr bwMode="auto">
            <a:xfrm>
              <a:off x="3717926" y="5470526"/>
              <a:ext cx="4712304" cy="818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AE(12%) = 184.36(A/P,12%,6)</a:t>
              </a:r>
            </a:p>
            <a:p>
              <a:pPr eaLnBrk="1" latinLnBrk="0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           = 44.84(</a:t>
              </a:r>
              <a:r>
                <a:rPr kumimoji="0" lang="ko-KR" altLang="en-US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천원) </a:t>
              </a: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&gt; 0</a:t>
              </a:r>
              <a:r>
                <a:rPr kumimoji="0" lang="ko-KR" altLang="en-US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kumimoji="0" lang="en-US" altLang="ko-KR" sz="18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 </a:t>
              </a:r>
              <a:r>
                <a:rPr kumimoji="0" lang="ko-KR" altLang="en-US" sz="1800" dirty="0">
                  <a:solidFill>
                    <a:srgbClr val="FF0000"/>
                  </a:solidFill>
                  <a:effectLst/>
                  <a:latin typeface="HY헤드라인M" pitchFamily="18" charset="-127"/>
                  <a:ea typeface="HY헤드라인M" pitchFamily="18" charset="-127"/>
                  <a:sym typeface="Wingdings" pitchFamily="2" charset="2"/>
                </a:rPr>
                <a:t>프로젝트 채택</a:t>
              </a:r>
              <a:endPara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900113" y="981075"/>
              <a:ext cx="1490891" cy="4575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latinLnBrk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ko-KR" kern="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MARR = 12%</a:t>
              </a:r>
            </a:p>
          </p:txBody>
        </p:sp>
      </p:grp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838200" y="839034"/>
            <a:ext cx="74834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algn="ctr" eaLnBrk="0" latinLnBrk="0" hangingPunct="0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Annual Equivalent ; AE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0" lvl="1" indent="0" algn="ctr" eaLnBrk="0" latinLnBrk="0" hangingPunct="0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(A/P,MARR,N)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4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220</a:t>
            </a:r>
          </a:p>
        </p:txBody>
      </p:sp>
    </p:spTree>
    <p:extLst>
      <p:ext uri="{BB962C8B-B14F-4D97-AF65-F5344CB8AC3E}">
        <p14:creationId xmlns:p14="http://schemas.microsoft.com/office/powerpoint/2010/main" val="88122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5" name="Text Box 1075"/>
          <p:cNvSpPr txBox="1">
            <a:spLocks noChangeArrowheads="1"/>
          </p:cNvSpPr>
          <p:nvPr/>
        </p:nvSpPr>
        <p:spPr bwMode="auto">
          <a:xfrm>
            <a:off x="2634658" y="206375"/>
            <a:ext cx="386516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6.1)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연간등가의 계산</a:t>
            </a:r>
          </a:p>
        </p:txBody>
      </p:sp>
      <p:sp>
        <p:nvSpPr>
          <p:cNvPr id="5123" name="Freeform 1072"/>
          <p:cNvSpPr>
            <a:spLocks/>
          </p:cNvSpPr>
          <p:nvPr/>
        </p:nvSpPr>
        <p:spPr bwMode="auto">
          <a:xfrm>
            <a:off x="1051802" y="4229709"/>
            <a:ext cx="5357832" cy="1203376"/>
          </a:xfrm>
          <a:custGeom>
            <a:avLst/>
            <a:gdLst>
              <a:gd name="T0" fmla="*/ 2147483647 w 3328"/>
              <a:gd name="T1" fmla="*/ 2147483647 h 960"/>
              <a:gd name="T2" fmla="*/ 2147483647 w 3328"/>
              <a:gd name="T3" fmla="*/ 2147483647 h 960"/>
              <a:gd name="T4" fmla="*/ 2147483647 w 3328"/>
              <a:gd name="T5" fmla="*/ 2147483647 h 960"/>
              <a:gd name="T6" fmla="*/ 2147483647 w 3328"/>
              <a:gd name="T7" fmla="*/ 2147483647 h 960"/>
              <a:gd name="T8" fmla="*/ 2147483647 w 3328"/>
              <a:gd name="T9" fmla="*/ 2147483647 h 960"/>
              <a:gd name="T10" fmla="*/ 2147483647 w 3328"/>
              <a:gd name="T11" fmla="*/ 2147483647 h 960"/>
              <a:gd name="T12" fmla="*/ 2147483647 w 3328"/>
              <a:gd name="T13" fmla="*/ 2147483647 h 960"/>
              <a:gd name="T14" fmla="*/ 2147483647 w 3328"/>
              <a:gd name="T15" fmla="*/ 2147483647 h 960"/>
              <a:gd name="T16" fmla="*/ 2147483647 w 3328"/>
              <a:gd name="T17" fmla="*/ 2147483647 h 960"/>
              <a:gd name="T18" fmla="*/ 2147483647 w 3328"/>
              <a:gd name="T19" fmla="*/ 2147483647 h 960"/>
              <a:gd name="T20" fmla="*/ 2147483647 w 3328"/>
              <a:gd name="T21" fmla="*/ 2147483647 h 960"/>
              <a:gd name="T22" fmla="*/ 2147483647 w 3328"/>
              <a:gd name="T23" fmla="*/ 2147483647 h 960"/>
              <a:gd name="T24" fmla="*/ 2147483647 w 3328"/>
              <a:gd name="T25" fmla="*/ 2147483647 h 960"/>
              <a:gd name="T26" fmla="*/ 2147483647 w 3328"/>
              <a:gd name="T27" fmla="*/ 2147483647 h 960"/>
              <a:gd name="T28" fmla="*/ 2147483647 w 3328"/>
              <a:gd name="T29" fmla="*/ 2147483647 h 960"/>
              <a:gd name="T30" fmla="*/ 2147483647 w 3328"/>
              <a:gd name="T31" fmla="*/ 2147483647 h 960"/>
              <a:gd name="T32" fmla="*/ 2147483647 w 3328"/>
              <a:gd name="T33" fmla="*/ 2147483647 h 960"/>
              <a:gd name="T34" fmla="*/ 2147483647 w 3328"/>
              <a:gd name="T35" fmla="*/ 2147483647 h 960"/>
              <a:gd name="T36" fmla="*/ 2147483647 w 3328"/>
              <a:gd name="T37" fmla="*/ 2147483647 h 960"/>
              <a:gd name="T38" fmla="*/ 2147483647 w 3328"/>
              <a:gd name="T39" fmla="*/ 2147483647 h 960"/>
              <a:gd name="T40" fmla="*/ 2147483647 w 3328"/>
              <a:gd name="T41" fmla="*/ 2147483647 h 960"/>
              <a:gd name="T42" fmla="*/ 2147483647 w 3328"/>
              <a:gd name="T43" fmla="*/ 2147483647 h 960"/>
              <a:gd name="T44" fmla="*/ 2147483647 w 3328"/>
              <a:gd name="T45" fmla="*/ 2147483647 h 96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328"/>
              <a:gd name="T70" fmla="*/ 0 h 960"/>
              <a:gd name="T71" fmla="*/ 3328 w 3328"/>
              <a:gd name="T72" fmla="*/ 960 h 96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328" h="960">
                <a:moveTo>
                  <a:pt x="200" y="344"/>
                </a:moveTo>
                <a:cubicBezTo>
                  <a:pt x="168" y="392"/>
                  <a:pt x="16" y="584"/>
                  <a:pt x="8" y="680"/>
                </a:cubicBezTo>
                <a:cubicBezTo>
                  <a:pt x="0" y="776"/>
                  <a:pt x="64" y="880"/>
                  <a:pt x="152" y="920"/>
                </a:cubicBezTo>
                <a:cubicBezTo>
                  <a:pt x="240" y="960"/>
                  <a:pt x="376" y="928"/>
                  <a:pt x="536" y="920"/>
                </a:cubicBezTo>
                <a:cubicBezTo>
                  <a:pt x="696" y="912"/>
                  <a:pt x="944" y="888"/>
                  <a:pt x="1112" y="872"/>
                </a:cubicBezTo>
                <a:cubicBezTo>
                  <a:pt x="1280" y="856"/>
                  <a:pt x="1400" y="824"/>
                  <a:pt x="1544" y="824"/>
                </a:cubicBezTo>
                <a:cubicBezTo>
                  <a:pt x="1688" y="824"/>
                  <a:pt x="1792" y="864"/>
                  <a:pt x="1976" y="872"/>
                </a:cubicBezTo>
                <a:cubicBezTo>
                  <a:pt x="2160" y="880"/>
                  <a:pt x="2464" y="872"/>
                  <a:pt x="2648" y="872"/>
                </a:cubicBezTo>
                <a:cubicBezTo>
                  <a:pt x="2832" y="872"/>
                  <a:pt x="2976" y="904"/>
                  <a:pt x="3080" y="872"/>
                </a:cubicBezTo>
                <a:cubicBezTo>
                  <a:pt x="3184" y="840"/>
                  <a:pt x="3232" y="760"/>
                  <a:pt x="3272" y="680"/>
                </a:cubicBezTo>
                <a:cubicBezTo>
                  <a:pt x="3312" y="600"/>
                  <a:pt x="3328" y="472"/>
                  <a:pt x="3320" y="392"/>
                </a:cubicBezTo>
                <a:cubicBezTo>
                  <a:pt x="3312" y="312"/>
                  <a:pt x="3312" y="256"/>
                  <a:pt x="3224" y="200"/>
                </a:cubicBezTo>
                <a:cubicBezTo>
                  <a:pt x="3136" y="144"/>
                  <a:pt x="2920" y="80"/>
                  <a:pt x="2792" y="56"/>
                </a:cubicBezTo>
                <a:cubicBezTo>
                  <a:pt x="2664" y="32"/>
                  <a:pt x="2608" y="64"/>
                  <a:pt x="2456" y="56"/>
                </a:cubicBezTo>
                <a:cubicBezTo>
                  <a:pt x="2304" y="48"/>
                  <a:pt x="2040" y="0"/>
                  <a:pt x="1880" y="8"/>
                </a:cubicBezTo>
                <a:cubicBezTo>
                  <a:pt x="1720" y="16"/>
                  <a:pt x="1600" y="72"/>
                  <a:pt x="1496" y="104"/>
                </a:cubicBezTo>
                <a:cubicBezTo>
                  <a:pt x="1392" y="136"/>
                  <a:pt x="1336" y="184"/>
                  <a:pt x="1256" y="200"/>
                </a:cubicBezTo>
                <a:cubicBezTo>
                  <a:pt x="1176" y="216"/>
                  <a:pt x="1104" y="200"/>
                  <a:pt x="1016" y="200"/>
                </a:cubicBezTo>
                <a:cubicBezTo>
                  <a:pt x="928" y="200"/>
                  <a:pt x="808" y="184"/>
                  <a:pt x="728" y="200"/>
                </a:cubicBezTo>
                <a:cubicBezTo>
                  <a:pt x="648" y="216"/>
                  <a:pt x="600" y="272"/>
                  <a:pt x="536" y="296"/>
                </a:cubicBezTo>
                <a:cubicBezTo>
                  <a:pt x="472" y="320"/>
                  <a:pt x="400" y="328"/>
                  <a:pt x="344" y="344"/>
                </a:cubicBezTo>
                <a:cubicBezTo>
                  <a:pt x="288" y="360"/>
                  <a:pt x="224" y="392"/>
                  <a:pt x="200" y="392"/>
                </a:cubicBezTo>
                <a:cubicBezTo>
                  <a:pt x="176" y="392"/>
                  <a:pt x="232" y="296"/>
                  <a:pt x="200" y="344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5" name="Freeform 1068"/>
          <p:cNvSpPr>
            <a:spLocks/>
          </p:cNvSpPr>
          <p:nvPr/>
        </p:nvSpPr>
        <p:spPr bwMode="auto">
          <a:xfrm>
            <a:off x="755576" y="2003463"/>
            <a:ext cx="5641179" cy="2135993"/>
          </a:xfrm>
          <a:custGeom>
            <a:avLst/>
            <a:gdLst>
              <a:gd name="T0" fmla="*/ 2147483647 w 3504"/>
              <a:gd name="T1" fmla="*/ 2147483647 h 1704"/>
              <a:gd name="T2" fmla="*/ 2147483647 w 3504"/>
              <a:gd name="T3" fmla="*/ 2147483647 h 1704"/>
              <a:gd name="T4" fmla="*/ 2147483647 w 3504"/>
              <a:gd name="T5" fmla="*/ 2147483647 h 1704"/>
              <a:gd name="T6" fmla="*/ 2147483647 w 3504"/>
              <a:gd name="T7" fmla="*/ 2147483647 h 1704"/>
              <a:gd name="T8" fmla="*/ 2147483647 w 3504"/>
              <a:gd name="T9" fmla="*/ 2147483647 h 1704"/>
              <a:gd name="T10" fmla="*/ 2147483647 w 3504"/>
              <a:gd name="T11" fmla="*/ 2147483647 h 1704"/>
              <a:gd name="T12" fmla="*/ 2147483647 w 3504"/>
              <a:gd name="T13" fmla="*/ 2147483647 h 1704"/>
              <a:gd name="T14" fmla="*/ 2147483647 w 3504"/>
              <a:gd name="T15" fmla="*/ 2147483647 h 1704"/>
              <a:gd name="T16" fmla="*/ 2147483647 w 3504"/>
              <a:gd name="T17" fmla="*/ 2147483647 h 1704"/>
              <a:gd name="T18" fmla="*/ 2147483647 w 3504"/>
              <a:gd name="T19" fmla="*/ 2147483647 h 1704"/>
              <a:gd name="T20" fmla="*/ 2147483647 w 3504"/>
              <a:gd name="T21" fmla="*/ 2147483647 h 1704"/>
              <a:gd name="T22" fmla="*/ 2147483647 w 3504"/>
              <a:gd name="T23" fmla="*/ 2147483647 h 1704"/>
              <a:gd name="T24" fmla="*/ 2147483647 w 3504"/>
              <a:gd name="T25" fmla="*/ 2147483647 h 1704"/>
              <a:gd name="T26" fmla="*/ 2147483647 w 3504"/>
              <a:gd name="T27" fmla="*/ 2147483647 h 1704"/>
              <a:gd name="T28" fmla="*/ 2147483647 w 3504"/>
              <a:gd name="T29" fmla="*/ 2147483647 h 1704"/>
              <a:gd name="T30" fmla="*/ 2147483647 w 3504"/>
              <a:gd name="T31" fmla="*/ 2147483647 h 170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504"/>
              <a:gd name="T49" fmla="*/ 0 h 1704"/>
              <a:gd name="T50" fmla="*/ 3504 w 3504"/>
              <a:gd name="T51" fmla="*/ 1704 h 170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504" h="1704">
                <a:moveTo>
                  <a:pt x="456" y="344"/>
                </a:moveTo>
                <a:cubicBezTo>
                  <a:pt x="320" y="448"/>
                  <a:pt x="136" y="736"/>
                  <a:pt x="72" y="920"/>
                </a:cubicBezTo>
                <a:cubicBezTo>
                  <a:pt x="8" y="1104"/>
                  <a:pt x="0" y="1320"/>
                  <a:pt x="72" y="1448"/>
                </a:cubicBezTo>
                <a:cubicBezTo>
                  <a:pt x="144" y="1576"/>
                  <a:pt x="328" y="1704"/>
                  <a:pt x="504" y="1688"/>
                </a:cubicBezTo>
                <a:cubicBezTo>
                  <a:pt x="680" y="1672"/>
                  <a:pt x="952" y="1448"/>
                  <a:pt x="1128" y="1352"/>
                </a:cubicBezTo>
                <a:cubicBezTo>
                  <a:pt x="1304" y="1256"/>
                  <a:pt x="1312" y="1152"/>
                  <a:pt x="1560" y="1112"/>
                </a:cubicBezTo>
                <a:cubicBezTo>
                  <a:pt x="1808" y="1072"/>
                  <a:pt x="2320" y="1104"/>
                  <a:pt x="2616" y="1112"/>
                </a:cubicBezTo>
                <a:cubicBezTo>
                  <a:pt x="2912" y="1120"/>
                  <a:pt x="3192" y="1248"/>
                  <a:pt x="3336" y="1160"/>
                </a:cubicBezTo>
                <a:cubicBezTo>
                  <a:pt x="3480" y="1072"/>
                  <a:pt x="3464" y="744"/>
                  <a:pt x="3480" y="584"/>
                </a:cubicBezTo>
                <a:cubicBezTo>
                  <a:pt x="3496" y="424"/>
                  <a:pt x="3504" y="280"/>
                  <a:pt x="3432" y="200"/>
                </a:cubicBezTo>
                <a:cubicBezTo>
                  <a:pt x="3360" y="120"/>
                  <a:pt x="3232" y="136"/>
                  <a:pt x="3048" y="104"/>
                </a:cubicBezTo>
                <a:cubicBezTo>
                  <a:pt x="2864" y="72"/>
                  <a:pt x="2528" y="16"/>
                  <a:pt x="2328" y="8"/>
                </a:cubicBezTo>
                <a:cubicBezTo>
                  <a:pt x="2128" y="0"/>
                  <a:pt x="2024" y="32"/>
                  <a:pt x="1848" y="56"/>
                </a:cubicBezTo>
                <a:cubicBezTo>
                  <a:pt x="1672" y="80"/>
                  <a:pt x="1432" y="112"/>
                  <a:pt x="1272" y="152"/>
                </a:cubicBezTo>
                <a:cubicBezTo>
                  <a:pt x="1112" y="192"/>
                  <a:pt x="1024" y="264"/>
                  <a:pt x="888" y="296"/>
                </a:cubicBezTo>
                <a:cubicBezTo>
                  <a:pt x="752" y="328"/>
                  <a:pt x="592" y="240"/>
                  <a:pt x="456" y="344"/>
                </a:cubicBezTo>
                <a:close/>
              </a:path>
            </a:pathLst>
          </a:cu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6" name="Line 1027"/>
          <p:cNvSpPr>
            <a:spLocks noChangeShapeType="1"/>
          </p:cNvSpPr>
          <p:nvPr/>
        </p:nvSpPr>
        <p:spPr bwMode="auto">
          <a:xfrm>
            <a:off x="1335149" y="3036361"/>
            <a:ext cx="46365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7" name="Line 1028"/>
          <p:cNvSpPr>
            <a:spLocks noChangeShapeType="1"/>
          </p:cNvSpPr>
          <p:nvPr/>
        </p:nvSpPr>
        <p:spPr bwMode="auto">
          <a:xfrm>
            <a:off x="1412425" y="3036361"/>
            <a:ext cx="0" cy="5415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8" name="Line 1029"/>
          <p:cNvSpPr>
            <a:spLocks noChangeShapeType="1"/>
          </p:cNvSpPr>
          <p:nvPr/>
        </p:nvSpPr>
        <p:spPr bwMode="auto">
          <a:xfrm>
            <a:off x="2185190" y="3036361"/>
            <a:ext cx="0" cy="3008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29" name="Line 1030"/>
          <p:cNvSpPr>
            <a:spLocks noChangeShapeType="1"/>
          </p:cNvSpPr>
          <p:nvPr/>
        </p:nvSpPr>
        <p:spPr bwMode="auto">
          <a:xfrm flipV="1">
            <a:off x="2880677" y="2735517"/>
            <a:ext cx="0" cy="3008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0" name="Line 1031"/>
          <p:cNvSpPr>
            <a:spLocks noChangeShapeType="1"/>
          </p:cNvSpPr>
          <p:nvPr/>
        </p:nvSpPr>
        <p:spPr bwMode="auto">
          <a:xfrm flipV="1">
            <a:off x="3653442" y="2494842"/>
            <a:ext cx="0" cy="5415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1" name="Line 1032"/>
          <p:cNvSpPr>
            <a:spLocks noChangeShapeType="1"/>
          </p:cNvSpPr>
          <p:nvPr/>
        </p:nvSpPr>
        <p:spPr bwMode="auto">
          <a:xfrm flipV="1">
            <a:off x="4426206" y="2494842"/>
            <a:ext cx="0" cy="5415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2" name="Line 1033"/>
          <p:cNvSpPr>
            <a:spLocks noChangeShapeType="1"/>
          </p:cNvSpPr>
          <p:nvPr/>
        </p:nvSpPr>
        <p:spPr bwMode="auto">
          <a:xfrm flipV="1">
            <a:off x="5121694" y="2494842"/>
            <a:ext cx="0" cy="5415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3" name="Line 1034"/>
          <p:cNvSpPr>
            <a:spLocks noChangeShapeType="1"/>
          </p:cNvSpPr>
          <p:nvPr/>
        </p:nvSpPr>
        <p:spPr bwMode="auto">
          <a:xfrm flipV="1">
            <a:off x="5894458" y="2735517"/>
            <a:ext cx="0" cy="3008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4" name="Text Box 1035"/>
          <p:cNvSpPr txBox="1">
            <a:spLocks noChangeArrowheads="1"/>
          </p:cNvSpPr>
          <p:nvPr/>
        </p:nvSpPr>
        <p:spPr bwMode="auto">
          <a:xfrm>
            <a:off x="1112979" y="3561585"/>
            <a:ext cx="545342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</a:t>
            </a:r>
          </a:p>
        </p:txBody>
      </p:sp>
      <p:sp>
        <p:nvSpPr>
          <p:cNvPr id="5135" name="Text Box 1036"/>
          <p:cNvSpPr txBox="1">
            <a:spLocks noChangeArrowheads="1"/>
          </p:cNvSpPr>
          <p:nvPr/>
        </p:nvSpPr>
        <p:spPr bwMode="auto">
          <a:xfrm>
            <a:off x="1982339" y="3313389"/>
            <a:ext cx="425116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</a:p>
        </p:txBody>
      </p:sp>
      <p:sp>
        <p:nvSpPr>
          <p:cNvPr id="5136" name="Text Box 1037"/>
          <p:cNvSpPr txBox="1">
            <a:spLocks noChangeArrowheads="1"/>
          </p:cNvSpPr>
          <p:nvPr/>
        </p:nvSpPr>
        <p:spPr bwMode="auto">
          <a:xfrm>
            <a:off x="2661900" y="2419914"/>
            <a:ext cx="425116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80</a:t>
            </a:r>
          </a:p>
        </p:txBody>
      </p:sp>
      <p:sp>
        <p:nvSpPr>
          <p:cNvPr id="5137" name="Text Box 1038"/>
          <p:cNvSpPr txBox="1">
            <a:spLocks noChangeArrowheads="1"/>
          </p:cNvSpPr>
          <p:nvPr/>
        </p:nvSpPr>
        <p:spPr bwMode="auto">
          <a:xfrm>
            <a:off x="4126932" y="2175478"/>
            <a:ext cx="545342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</a:t>
            </a:r>
          </a:p>
        </p:txBody>
      </p:sp>
      <p:sp>
        <p:nvSpPr>
          <p:cNvPr id="5138" name="Text Box 1039"/>
          <p:cNvSpPr txBox="1">
            <a:spLocks noChangeArrowheads="1"/>
          </p:cNvSpPr>
          <p:nvPr/>
        </p:nvSpPr>
        <p:spPr bwMode="auto">
          <a:xfrm>
            <a:off x="5682120" y="2438717"/>
            <a:ext cx="425116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70</a:t>
            </a:r>
          </a:p>
        </p:txBody>
      </p:sp>
      <p:sp>
        <p:nvSpPr>
          <p:cNvPr id="5139" name="Text Box 1040"/>
          <p:cNvSpPr txBox="1">
            <a:spLocks noChangeArrowheads="1"/>
          </p:cNvSpPr>
          <p:nvPr/>
        </p:nvSpPr>
        <p:spPr bwMode="auto">
          <a:xfrm>
            <a:off x="1260061" y="2765601"/>
            <a:ext cx="287258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ea typeface="굴림" pitchFamily="50" charset="-127"/>
              </a:rPr>
              <a:t>0</a:t>
            </a:r>
          </a:p>
        </p:txBody>
      </p:sp>
      <p:sp>
        <p:nvSpPr>
          <p:cNvPr id="5140" name="Text Box 1041"/>
          <p:cNvSpPr txBox="1">
            <a:spLocks noChangeArrowheads="1"/>
          </p:cNvSpPr>
          <p:nvPr/>
        </p:nvSpPr>
        <p:spPr bwMode="auto">
          <a:xfrm>
            <a:off x="2632749" y="3006277"/>
            <a:ext cx="34676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ea typeface="굴림" pitchFamily="50" charset="-127"/>
              </a:rPr>
              <a:t>  2             3             4            5             6</a:t>
            </a:r>
          </a:p>
        </p:txBody>
      </p:sp>
      <p:sp>
        <p:nvSpPr>
          <p:cNvPr id="5141" name="Text Box 1042"/>
          <p:cNvSpPr txBox="1">
            <a:spLocks noChangeArrowheads="1"/>
          </p:cNvSpPr>
          <p:nvPr/>
        </p:nvSpPr>
        <p:spPr bwMode="auto">
          <a:xfrm>
            <a:off x="2039781" y="2759110"/>
            <a:ext cx="287258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ea typeface="굴림" pitchFamily="50" charset="-127"/>
              </a:rPr>
              <a:t>1</a:t>
            </a:r>
          </a:p>
        </p:txBody>
      </p:sp>
      <p:sp>
        <p:nvSpPr>
          <p:cNvPr id="5144" name="Line 1046"/>
          <p:cNvSpPr>
            <a:spLocks noChangeShapeType="1"/>
          </p:cNvSpPr>
          <p:nvPr/>
        </p:nvSpPr>
        <p:spPr bwMode="auto">
          <a:xfrm>
            <a:off x="1373787" y="4961763"/>
            <a:ext cx="46365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45" name="Line 1049"/>
          <p:cNvSpPr>
            <a:spLocks noChangeShapeType="1"/>
          </p:cNvSpPr>
          <p:nvPr/>
        </p:nvSpPr>
        <p:spPr bwMode="auto">
          <a:xfrm flipV="1">
            <a:off x="2919316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46" name="Line 1050"/>
          <p:cNvSpPr>
            <a:spLocks noChangeShapeType="1"/>
          </p:cNvSpPr>
          <p:nvPr/>
        </p:nvSpPr>
        <p:spPr bwMode="auto">
          <a:xfrm flipV="1">
            <a:off x="3692080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47" name="Line 1051"/>
          <p:cNvSpPr>
            <a:spLocks noChangeShapeType="1"/>
          </p:cNvSpPr>
          <p:nvPr/>
        </p:nvSpPr>
        <p:spPr bwMode="auto">
          <a:xfrm flipV="1">
            <a:off x="4464844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48" name="Line 1052"/>
          <p:cNvSpPr>
            <a:spLocks noChangeShapeType="1"/>
          </p:cNvSpPr>
          <p:nvPr/>
        </p:nvSpPr>
        <p:spPr bwMode="auto">
          <a:xfrm flipV="1">
            <a:off x="5160332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49" name="Line 1053"/>
          <p:cNvSpPr>
            <a:spLocks noChangeShapeType="1"/>
          </p:cNvSpPr>
          <p:nvPr/>
        </p:nvSpPr>
        <p:spPr bwMode="auto">
          <a:xfrm flipV="1">
            <a:off x="5933096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50" name="Text Box 1056"/>
          <p:cNvSpPr txBox="1">
            <a:spLocks noChangeArrowheads="1"/>
          </p:cNvSpPr>
          <p:nvPr/>
        </p:nvSpPr>
        <p:spPr bwMode="auto">
          <a:xfrm>
            <a:off x="3460251" y="4306174"/>
            <a:ext cx="10935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i="1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600" dirty="0">
                <a:solidFill>
                  <a:srgbClr val="00CC99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44.84</a:t>
            </a:r>
          </a:p>
        </p:txBody>
      </p:sp>
      <p:sp>
        <p:nvSpPr>
          <p:cNvPr id="5151" name="Text Box 1060"/>
          <p:cNvSpPr txBox="1">
            <a:spLocks noChangeArrowheads="1"/>
          </p:cNvSpPr>
          <p:nvPr/>
        </p:nvSpPr>
        <p:spPr bwMode="auto">
          <a:xfrm>
            <a:off x="2671387" y="4931678"/>
            <a:ext cx="34163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ea typeface="굴림" pitchFamily="50" charset="-127"/>
              </a:rPr>
              <a:t>  2             3             4            5             6</a:t>
            </a:r>
          </a:p>
        </p:txBody>
      </p:sp>
      <p:sp>
        <p:nvSpPr>
          <p:cNvPr id="5152" name="Text Box 1061"/>
          <p:cNvSpPr txBox="1">
            <a:spLocks noChangeArrowheads="1"/>
          </p:cNvSpPr>
          <p:nvPr/>
        </p:nvSpPr>
        <p:spPr bwMode="auto">
          <a:xfrm>
            <a:off x="2069275" y="4961763"/>
            <a:ext cx="287258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1</a:t>
            </a:r>
          </a:p>
        </p:txBody>
      </p:sp>
      <p:sp>
        <p:nvSpPr>
          <p:cNvPr id="5153" name="Line 1062"/>
          <p:cNvSpPr>
            <a:spLocks noChangeShapeType="1"/>
          </p:cNvSpPr>
          <p:nvPr/>
        </p:nvSpPr>
        <p:spPr bwMode="auto">
          <a:xfrm flipV="1">
            <a:off x="2223828" y="4660919"/>
            <a:ext cx="0" cy="3008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55" name="Rectangle 1065"/>
          <p:cNvSpPr>
            <a:spLocks noChangeArrowheads="1"/>
          </p:cNvSpPr>
          <p:nvPr/>
        </p:nvSpPr>
        <p:spPr bwMode="auto">
          <a:xfrm>
            <a:off x="1296511" y="4961763"/>
            <a:ext cx="287258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ea typeface="굴림" pitchFamily="50" charset="-127"/>
              </a:rPr>
              <a:t>0</a:t>
            </a:r>
          </a:p>
        </p:txBody>
      </p:sp>
      <p:sp>
        <p:nvSpPr>
          <p:cNvPr id="5160" name="Text Box 1074"/>
          <p:cNvSpPr txBox="1">
            <a:spLocks noChangeArrowheads="1"/>
          </p:cNvSpPr>
          <p:nvPr/>
        </p:nvSpPr>
        <p:spPr bwMode="auto">
          <a:xfrm>
            <a:off x="4967141" y="1772816"/>
            <a:ext cx="1081870" cy="29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5162" name="Text Box 1076"/>
          <p:cNvSpPr txBox="1">
            <a:spLocks noChangeArrowheads="1"/>
          </p:cNvSpPr>
          <p:nvPr/>
        </p:nvSpPr>
        <p:spPr bwMode="auto">
          <a:xfrm>
            <a:off x="3354168" y="2175478"/>
            <a:ext cx="545342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</a:t>
            </a:r>
          </a:p>
        </p:txBody>
      </p:sp>
      <p:sp>
        <p:nvSpPr>
          <p:cNvPr id="5163" name="Text Box 1077"/>
          <p:cNvSpPr txBox="1">
            <a:spLocks noChangeArrowheads="1"/>
          </p:cNvSpPr>
          <p:nvPr/>
        </p:nvSpPr>
        <p:spPr bwMode="auto">
          <a:xfrm>
            <a:off x="4822420" y="2175478"/>
            <a:ext cx="545342" cy="3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</a:t>
            </a:r>
          </a:p>
        </p:txBody>
      </p:sp>
      <p:sp>
        <p:nvSpPr>
          <p:cNvPr id="5164" name="Text Box 33"/>
          <p:cNvSpPr txBox="1">
            <a:spLocks noChangeArrowheads="1"/>
          </p:cNvSpPr>
          <p:nvPr/>
        </p:nvSpPr>
        <p:spPr bwMode="auto">
          <a:xfrm>
            <a:off x="1975899" y="5611085"/>
            <a:ext cx="47387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AE(12%) = 363.90(A/F,12%,6)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= 44.84(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천원)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&gt; 0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프로젝트 채택</a:t>
            </a:r>
            <a:endParaRPr kumimoji="0" lang="ko-KR" altLang="en-US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100884" y="1772816"/>
            <a:ext cx="1511952" cy="361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latinLnBrk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12%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838200" y="839034"/>
            <a:ext cx="74834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algn="ctr" eaLnBrk="0" latinLnBrk="0" hangingPunct="0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Annual Equivalent ; AE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0" lvl="1" indent="0" algn="ctr" eaLnBrk="0" latinLnBrk="0" hangingPunct="0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(A/F,MARR,N)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48" name="Freeform 1069"/>
          <p:cNvSpPr>
            <a:spLocks/>
          </p:cNvSpPr>
          <p:nvPr/>
        </p:nvSpPr>
        <p:spPr bwMode="auto">
          <a:xfrm>
            <a:off x="6571035" y="3383585"/>
            <a:ext cx="2189499" cy="1845177"/>
          </a:xfrm>
          <a:custGeom>
            <a:avLst/>
            <a:gdLst>
              <a:gd name="T0" fmla="*/ 2147483647 w 1360"/>
              <a:gd name="T1" fmla="*/ 2147483647 h 1472"/>
              <a:gd name="T2" fmla="*/ 2147483647 w 1360"/>
              <a:gd name="T3" fmla="*/ 2147483647 h 1472"/>
              <a:gd name="T4" fmla="*/ 2147483647 w 1360"/>
              <a:gd name="T5" fmla="*/ 2147483647 h 1472"/>
              <a:gd name="T6" fmla="*/ 2147483647 w 1360"/>
              <a:gd name="T7" fmla="*/ 2147483647 h 1472"/>
              <a:gd name="T8" fmla="*/ 2147483647 w 1360"/>
              <a:gd name="T9" fmla="*/ 2147483647 h 1472"/>
              <a:gd name="T10" fmla="*/ 2147483647 w 1360"/>
              <a:gd name="T11" fmla="*/ 2147483647 h 1472"/>
              <a:gd name="T12" fmla="*/ 2147483647 w 1360"/>
              <a:gd name="T13" fmla="*/ 2147483647 h 1472"/>
              <a:gd name="T14" fmla="*/ 2147483647 w 1360"/>
              <a:gd name="T15" fmla="*/ 2147483647 h 1472"/>
              <a:gd name="T16" fmla="*/ 2147483647 w 1360"/>
              <a:gd name="T17" fmla="*/ 2147483647 h 1472"/>
              <a:gd name="T18" fmla="*/ 2147483647 w 1360"/>
              <a:gd name="T19" fmla="*/ 2147483647 h 1472"/>
              <a:gd name="T20" fmla="*/ 2147483647 w 1360"/>
              <a:gd name="T21" fmla="*/ 2147483647 h 1472"/>
              <a:gd name="T22" fmla="*/ 2147483647 w 1360"/>
              <a:gd name="T23" fmla="*/ 2147483647 h 1472"/>
              <a:gd name="T24" fmla="*/ 2147483647 w 1360"/>
              <a:gd name="T25" fmla="*/ 2147483647 h 1472"/>
              <a:gd name="T26" fmla="*/ 2147483647 w 1360"/>
              <a:gd name="T27" fmla="*/ 2147483647 h 1472"/>
              <a:gd name="T28" fmla="*/ 2147483647 w 1360"/>
              <a:gd name="T29" fmla="*/ 2147483647 h 14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60"/>
              <a:gd name="T46" fmla="*/ 0 h 1472"/>
              <a:gd name="T47" fmla="*/ 1360 w 1360"/>
              <a:gd name="T48" fmla="*/ 1472 h 147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60" h="1472">
                <a:moveTo>
                  <a:pt x="496" y="24"/>
                </a:moveTo>
                <a:cubicBezTo>
                  <a:pt x="384" y="48"/>
                  <a:pt x="128" y="184"/>
                  <a:pt x="64" y="264"/>
                </a:cubicBezTo>
                <a:cubicBezTo>
                  <a:pt x="0" y="344"/>
                  <a:pt x="88" y="360"/>
                  <a:pt x="112" y="504"/>
                </a:cubicBezTo>
                <a:cubicBezTo>
                  <a:pt x="136" y="648"/>
                  <a:pt x="128" y="984"/>
                  <a:pt x="208" y="1128"/>
                </a:cubicBezTo>
                <a:cubicBezTo>
                  <a:pt x="288" y="1272"/>
                  <a:pt x="464" y="1312"/>
                  <a:pt x="592" y="1368"/>
                </a:cubicBezTo>
                <a:cubicBezTo>
                  <a:pt x="720" y="1424"/>
                  <a:pt x="880" y="1472"/>
                  <a:pt x="976" y="1464"/>
                </a:cubicBezTo>
                <a:cubicBezTo>
                  <a:pt x="1072" y="1456"/>
                  <a:pt x="1112" y="1360"/>
                  <a:pt x="1168" y="1320"/>
                </a:cubicBezTo>
                <a:cubicBezTo>
                  <a:pt x="1224" y="1280"/>
                  <a:pt x="1280" y="1280"/>
                  <a:pt x="1312" y="1224"/>
                </a:cubicBezTo>
                <a:cubicBezTo>
                  <a:pt x="1344" y="1168"/>
                  <a:pt x="1360" y="1056"/>
                  <a:pt x="1360" y="984"/>
                </a:cubicBezTo>
                <a:cubicBezTo>
                  <a:pt x="1360" y="912"/>
                  <a:pt x="1344" y="848"/>
                  <a:pt x="1312" y="792"/>
                </a:cubicBezTo>
                <a:cubicBezTo>
                  <a:pt x="1280" y="736"/>
                  <a:pt x="1200" y="712"/>
                  <a:pt x="1168" y="648"/>
                </a:cubicBezTo>
                <a:cubicBezTo>
                  <a:pt x="1136" y="584"/>
                  <a:pt x="1152" y="480"/>
                  <a:pt x="1120" y="408"/>
                </a:cubicBezTo>
                <a:cubicBezTo>
                  <a:pt x="1088" y="336"/>
                  <a:pt x="1040" y="264"/>
                  <a:pt x="976" y="216"/>
                </a:cubicBezTo>
                <a:cubicBezTo>
                  <a:pt x="912" y="168"/>
                  <a:pt x="816" y="152"/>
                  <a:pt x="736" y="120"/>
                </a:cubicBezTo>
                <a:cubicBezTo>
                  <a:pt x="656" y="88"/>
                  <a:pt x="608" y="0"/>
                  <a:pt x="496" y="24"/>
                </a:cubicBezTo>
                <a:close/>
              </a:path>
            </a:pathLst>
          </a:custGeom>
          <a:solidFill>
            <a:srgbClr val="00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9" name="Line 1043"/>
          <p:cNvSpPr>
            <a:spLocks noChangeShapeType="1"/>
          </p:cNvSpPr>
          <p:nvPr/>
        </p:nvSpPr>
        <p:spPr bwMode="auto">
          <a:xfrm>
            <a:off x="7020272" y="4797552"/>
            <a:ext cx="108187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0" name="Line 1045"/>
          <p:cNvSpPr>
            <a:spLocks noChangeShapeType="1"/>
          </p:cNvSpPr>
          <p:nvPr/>
        </p:nvSpPr>
        <p:spPr bwMode="auto">
          <a:xfrm flipV="1">
            <a:off x="7894688" y="3895020"/>
            <a:ext cx="0" cy="902532"/>
          </a:xfrm>
          <a:prstGeom prst="line">
            <a:avLst/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" name="Text Box 1064"/>
          <p:cNvSpPr txBox="1">
            <a:spLocks noChangeArrowheads="1"/>
          </p:cNvSpPr>
          <p:nvPr/>
        </p:nvSpPr>
        <p:spPr bwMode="auto">
          <a:xfrm>
            <a:off x="7338391" y="3563724"/>
            <a:ext cx="9060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363.90</a:t>
            </a:r>
            <a:endParaRPr kumimoji="0" lang="ko-KR" altLang="en-US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2" name="Rectangle 1066"/>
          <p:cNvSpPr>
            <a:spLocks noChangeArrowheads="1"/>
          </p:cNvSpPr>
          <p:nvPr/>
        </p:nvSpPr>
        <p:spPr bwMode="auto">
          <a:xfrm>
            <a:off x="7740135" y="4806327"/>
            <a:ext cx="2888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3" name="Text Box 1067"/>
          <p:cNvSpPr txBox="1">
            <a:spLocks noChangeArrowheads="1"/>
          </p:cNvSpPr>
          <p:nvPr/>
        </p:nvSpPr>
        <p:spPr bwMode="auto">
          <a:xfrm>
            <a:off x="6659176" y="5373216"/>
            <a:ext cx="22573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NFW(12%) = 363.90</a:t>
            </a:r>
          </a:p>
        </p:txBody>
      </p:sp>
      <p:sp>
        <p:nvSpPr>
          <p:cNvPr id="54" name="AutoShape 1071"/>
          <p:cNvSpPr>
            <a:spLocks noChangeArrowheads="1"/>
          </p:cNvSpPr>
          <p:nvPr/>
        </p:nvSpPr>
        <p:spPr bwMode="auto">
          <a:xfrm rot="13219355" flipH="1">
            <a:off x="6104804" y="3328747"/>
            <a:ext cx="695488" cy="42118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E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5" name="AutoShape 1073"/>
          <p:cNvSpPr>
            <a:spLocks noChangeArrowheads="1"/>
          </p:cNvSpPr>
          <p:nvPr/>
        </p:nvSpPr>
        <p:spPr bwMode="auto">
          <a:xfrm rot="19804541" flipH="1">
            <a:off x="6491186" y="4441870"/>
            <a:ext cx="463659" cy="3008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 sz="20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196</a:t>
            </a:r>
          </a:p>
        </p:txBody>
      </p:sp>
    </p:spTree>
    <p:extLst>
      <p:ext uri="{BB962C8B-B14F-4D97-AF65-F5344CB8AC3E}">
        <p14:creationId xmlns:p14="http://schemas.microsoft.com/office/powerpoint/2010/main" val="217050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2583363" y="152400"/>
            <a:ext cx="396775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5.3)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경제적 등가 개념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165475" y="2184400"/>
            <a:ext cx="2740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165475" y="2184400"/>
            <a:ext cx="0" cy="671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4003675" y="1905000"/>
            <a:ext cx="0" cy="27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4954588" y="1849438"/>
            <a:ext cx="0" cy="33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5905500" y="1514475"/>
            <a:ext cx="0" cy="669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276600" y="2638425"/>
            <a:ext cx="74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75,000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600450" y="1641475"/>
            <a:ext cx="74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24,400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619625" y="1574800"/>
            <a:ext cx="741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27,340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961063" y="1408113"/>
            <a:ext cx="74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55,760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022664" y="1923923"/>
            <a:ext cx="274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879850" y="2165350"/>
            <a:ext cx="274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830763" y="2165350"/>
            <a:ext cx="274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800725" y="215741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3857625" y="792163"/>
            <a:ext cx="1482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</a:p>
        </p:txBody>
      </p:sp>
      <p:sp>
        <p:nvSpPr>
          <p:cNvPr id="6162" name="Line 19"/>
          <p:cNvSpPr>
            <a:spLocks noChangeShapeType="1"/>
          </p:cNvSpPr>
          <p:nvPr/>
        </p:nvSpPr>
        <p:spPr bwMode="auto">
          <a:xfrm>
            <a:off x="1644650" y="4200525"/>
            <a:ext cx="27384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63" name="Line 20"/>
          <p:cNvSpPr>
            <a:spLocks noChangeShapeType="1"/>
          </p:cNvSpPr>
          <p:nvPr/>
        </p:nvSpPr>
        <p:spPr bwMode="auto">
          <a:xfrm flipV="1">
            <a:off x="1644650" y="3924300"/>
            <a:ext cx="0" cy="276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1513650" y="4171950"/>
            <a:ext cx="274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65" name="Text Box 22"/>
          <p:cNvSpPr txBox="1">
            <a:spLocks noChangeArrowheads="1"/>
          </p:cNvSpPr>
          <p:nvPr/>
        </p:nvSpPr>
        <p:spPr bwMode="auto">
          <a:xfrm>
            <a:off x="2340737" y="4179888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66" name="Text Box 23"/>
          <p:cNvSpPr txBox="1">
            <a:spLocks noChangeArrowheads="1"/>
          </p:cNvSpPr>
          <p:nvPr/>
        </p:nvSpPr>
        <p:spPr bwMode="auto">
          <a:xfrm>
            <a:off x="3291650" y="4179888"/>
            <a:ext cx="27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67" name="Text Box 24"/>
          <p:cNvSpPr txBox="1">
            <a:spLocks noChangeArrowheads="1"/>
          </p:cNvSpPr>
          <p:nvPr/>
        </p:nvSpPr>
        <p:spPr bwMode="auto">
          <a:xfrm>
            <a:off x="4260025" y="4173538"/>
            <a:ext cx="274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68" name="Text Box 25"/>
          <p:cNvSpPr txBox="1">
            <a:spLocks noChangeArrowheads="1"/>
          </p:cNvSpPr>
          <p:nvPr/>
        </p:nvSpPr>
        <p:spPr bwMode="auto">
          <a:xfrm>
            <a:off x="1357313" y="3570288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3,553</a:t>
            </a:r>
          </a:p>
        </p:txBody>
      </p:sp>
      <p:sp>
        <p:nvSpPr>
          <p:cNvPr id="6169" name="Line 26"/>
          <p:cNvSpPr>
            <a:spLocks noChangeShapeType="1"/>
          </p:cNvSpPr>
          <p:nvPr/>
        </p:nvSpPr>
        <p:spPr bwMode="auto">
          <a:xfrm>
            <a:off x="4937125" y="4200525"/>
            <a:ext cx="2740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70" name="Line 27"/>
          <p:cNvSpPr>
            <a:spLocks noChangeShapeType="1"/>
          </p:cNvSpPr>
          <p:nvPr/>
        </p:nvSpPr>
        <p:spPr bwMode="auto">
          <a:xfrm flipV="1">
            <a:off x="7680325" y="3811588"/>
            <a:ext cx="0" cy="388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71" name="Text Box 28"/>
          <p:cNvSpPr txBox="1">
            <a:spLocks noChangeArrowheads="1"/>
          </p:cNvSpPr>
          <p:nvPr/>
        </p:nvSpPr>
        <p:spPr bwMode="auto">
          <a:xfrm>
            <a:off x="4824413" y="4171950"/>
            <a:ext cx="274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72" name="Text Box 29"/>
          <p:cNvSpPr txBox="1">
            <a:spLocks noChangeArrowheads="1"/>
          </p:cNvSpPr>
          <p:nvPr/>
        </p:nvSpPr>
        <p:spPr bwMode="auto">
          <a:xfrm>
            <a:off x="5651500" y="4179888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73" name="Text Box 30"/>
          <p:cNvSpPr txBox="1">
            <a:spLocks noChangeArrowheads="1"/>
          </p:cNvSpPr>
          <p:nvPr/>
        </p:nvSpPr>
        <p:spPr bwMode="auto">
          <a:xfrm>
            <a:off x="6602413" y="4179888"/>
            <a:ext cx="27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74" name="Text Box 31"/>
          <p:cNvSpPr txBox="1">
            <a:spLocks noChangeArrowheads="1"/>
          </p:cNvSpPr>
          <p:nvPr/>
        </p:nvSpPr>
        <p:spPr bwMode="auto">
          <a:xfrm>
            <a:off x="7572375" y="4173538"/>
            <a:ext cx="274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75" name="Text Box 32"/>
          <p:cNvSpPr txBox="1">
            <a:spLocks noChangeArrowheads="1"/>
          </p:cNvSpPr>
          <p:nvPr/>
        </p:nvSpPr>
        <p:spPr bwMode="auto">
          <a:xfrm>
            <a:off x="7164388" y="3532188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5,404</a:t>
            </a:r>
          </a:p>
        </p:txBody>
      </p:sp>
      <p:sp>
        <p:nvSpPr>
          <p:cNvPr id="6176" name="AutoShape 33"/>
          <p:cNvSpPr>
            <a:spLocks noChangeArrowheads="1"/>
          </p:cNvSpPr>
          <p:nvPr/>
        </p:nvSpPr>
        <p:spPr bwMode="auto">
          <a:xfrm>
            <a:off x="1258888" y="3476625"/>
            <a:ext cx="3243262" cy="1096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77" name="AutoShape 34"/>
          <p:cNvSpPr>
            <a:spLocks noChangeArrowheads="1"/>
          </p:cNvSpPr>
          <p:nvPr/>
        </p:nvSpPr>
        <p:spPr bwMode="auto">
          <a:xfrm>
            <a:off x="4600575" y="3476625"/>
            <a:ext cx="3243263" cy="1096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78" name="AutoShape 35"/>
          <p:cNvSpPr>
            <a:spLocks noChangeArrowheads="1"/>
          </p:cNvSpPr>
          <p:nvPr/>
        </p:nvSpPr>
        <p:spPr bwMode="auto">
          <a:xfrm>
            <a:off x="2881313" y="1362075"/>
            <a:ext cx="3802062" cy="16398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79" name="직사각형 1"/>
          <p:cNvSpPr>
            <a:spLocks noChangeArrowheads="1"/>
          </p:cNvSpPr>
          <p:nvPr/>
        </p:nvSpPr>
        <p:spPr bwMode="auto">
          <a:xfrm>
            <a:off x="1258888" y="3001963"/>
            <a:ext cx="1082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순현재가치</a:t>
            </a:r>
            <a:endParaRPr kumimoji="0" lang="en-US" altLang="ko-KR" sz="1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endParaRPr kumimoji="0" lang="ko-KR" altLang="en-US" sz="14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80" name="직사각형 36"/>
          <p:cNvSpPr>
            <a:spLocks noChangeArrowheads="1"/>
          </p:cNvSpPr>
          <p:nvPr/>
        </p:nvSpPr>
        <p:spPr bwMode="auto">
          <a:xfrm>
            <a:off x="6711950" y="3001963"/>
            <a:ext cx="1082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순미래가치</a:t>
            </a:r>
            <a:endParaRPr kumimoji="0" lang="en-US" altLang="ko-KR" sz="14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</a:p>
        </p:txBody>
      </p:sp>
      <p:sp>
        <p:nvSpPr>
          <p:cNvPr id="6181" name="직사각형 37"/>
          <p:cNvSpPr>
            <a:spLocks noChangeArrowheads="1"/>
          </p:cNvSpPr>
          <p:nvPr/>
        </p:nvSpPr>
        <p:spPr bwMode="auto">
          <a:xfrm>
            <a:off x="2865438" y="1085850"/>
            <a:ext cx="1082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현금흐름도</a:t>
            </a:r>
          </a:p>
        </p:txBody>
      </p:sp>
      <p:sp>
        <p:nvSpPr>
          <p:cNvPr id="6182" name="Line 4"/>
          <p:cNvSpPr>
            <a:spLocks noChangeShapeType="1"/>
          </p:cNvSpPr>
          <p:nvPr/>
        </p:nvSpPr>
        <p:spPr bwMode="auto">
          <a:xfrm>
            <a:off x="3165475" y="5835650"/>
            <a:ext cx="2740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83" name="Line 6"/>
          <p:cNvSpPr>
            <a:spLocks noChangeShapeType="1"/>
          </p:cNvSpPr>
          <p:nvPr/>
        </p:nvSpPr>
        <p:spPr bwMode="auto">
          <a:xfrm flipV="1">
            <a:off x="4003675" y="5608638"/>
            <a:ext cx="0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84" name="Text Box 10"/>
          <p:cNvSpPr txBox="1">
            <a:spLocks noChangeArrowheads="1"/>
          </p:cNvSpPr>
          <p:nvPr/>
        </p:nvSpPr>
        <p:spPr bwMode="auto">
          <a:xfrm>
            <a:off x="3673475" y="5300663"/>
            <a:ext cx="639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</a:p>
        </p:txBody>
      </p:sp>
      <p:sp>
        <p:nvSpPr>
          <p:cNvPr id="6185" name="Text Box 13"/>
          <p:cNvSpPr txBox="1">
            <a:spLocks noChangeArrowheads="1"/>
          </p:cNvSpPr>
          <p:nvPr/>
        </p:nvSpPr>
        <p:spPr bwMode="auto">
          <a:xfrm>
            <a:off x="3039269" y="5814404"/>
            <a:ext cx="274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86" name="Text Box 14"/>
          <p:cNvSpPr txBox="1">
            <a:spLocks noChangeArrowheads="1"/>
          </p:cNvSpPr>
          <p:nvPr/>
        </p:nvSpPr>
        <p:spPr bwMode="auto">
          <a:xfrm>
            <a:off x="3879850" y="581501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87" name="Text Box 15"/>
          <p:cNvSpPr txBox="1">
            <a:spLocks noChangeArrowheads="1"/>
          </p:cNvSpPr>
          <p:nvPr/>
        </p:nvSpPr>
        <p:spPr bwMode="auto">
          <a:xfrm>
            <a:off x="4830763" y="5815013"/>
            <a:ext cx="27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88" name="Text Box 16"/>
          <p:cNvSpPr txBox="1">
            <a:spLocks noChangeArrowheads="1"/>
          </p:cNvSpPr>
          <p:nvPr/>
        </p:nvSpPr>
        <p:spPr bwMode="auto">
          <a:xfrm>
            <a:off x="5800725" y="5808663"/>
            <a:ext cx="27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89" name="AutoShape 35"/>
          <p:cNvSpPr>
            <a:spLocks noChangeArrowheads="1"/>
          </p:cNvSpPr>
          <p:nvPr/>
        </p:nvSpPr>
        <p:spPr bwMode="auto">
          <a:xfrm>
            <a:off x="2881313" y="5013325"/>
            <a:ext cx="3802062" cy="16383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6190" name="직사각형 37"/>
          <p:cNvSpPr>
            <a:spLocks noChangeArrowheads="1"/>
          </p:cNvSpPr>
          <p:nvPr/>
        </p:nvSpPr>
        <p:spPr bwMode="auto">
          <a:xfrm>
            <a:off x="2655126" y="4737100"/>
            <a:ext cx="4286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effectLst/>
                <a:latin typeface="HY헤드라인M" pitchFamily="18" charset="-127"/>
                <a:ea typeface="HY헤드라인M" pitchFamily="18" charset="-127"/>
              </a:rPr>
              <a:t>연간등가 </a:t>
            </a:r>
            <a:r>
              <a:rPr kumimoji="0" lang="en-US" altLang="ko-KR" sz="1400" dirty="0"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1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3,553(A/P, 15%, 3) </a:t>
            </a:r>
            <a:r>
              <a:rPr kumimoji="0" lang="en-US" altLang="ko-KR" sz="1400" dirty="0"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5,404(A/F, 15%, 3)</a:t>
            </a:r>
            <a:endParaRPr kumimoji="0" lang="ko-KR" altLang="en-US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91" name="Line 6"/>
          <p:cNvSpPr>
            <a:spLocks noChangeShapeType="1"/>
          </p:cNvSpPr>
          <p:nvPr/>
        </p:nvSpPr>
        <p:spPr bwMode="auto">
          <a:xfrm flipV="1">
            <a:off x="4973638" y="5608638"/>
            <a:ext cx="0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92" name="Text Box 10"/>
          <p:cNvSpPr txBox="1">
            <a:spLocks noChangeArrowheads="1"/>
          </p:cNvSpPr>
          <p:nvPr/>
        </p:nvSpPr>
        <p:spPr bwMode="auto">
          <a:xfrm>
            <a:off x="4643438" y="53006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</a:p>
        </p:txBody>
      </p:sp>
      <p:sp>
        <p:nvSpPr>
          <p:cNvPr id="6193" name="Line 6"/>
          <p:cNvSpPr>
            <a:spLocks noChangeShapeType="1"/>
          </p:cNvSpPr>
          <p:nvPr/>
        </p:nvSpPr>
        <p:spPr bwMode="auto">
          <a:xfrm flipV="1">
            <a:off x="5913438" y="5608638"/>
            <a:ext cx="0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6194" name="Text Box 10"/>
          <p:cNvSpPr txBox="1">
            <a:spLocks noChangeArrowheads="1"/>
          </p:cNvSpPr>
          <p:nvPr/>
        </p:nvSpPr>
        <p:spPr bwMode="auto">
          <a:xfrm>
            <a:off x="5583238" y="5300663"/>
            <a:ext cx="63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1,556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5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185</a:t>
            </a:r>
          </a:p>
        </p:txBody>
      </p:sp>
    </p:spTree>
    <p:extLst>
      <p:ext uri="{BB962C8B-B14F-4D97-AF65-F5344CB8AC3E}">
        <p14:creationId xmlns:p14="http://schemas.microsoft.com/office/powerpoint/2010/main" val="60348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25941" y="1557338"/>
            <a:ext cx="54825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자본회수비용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계산 및 </a:t>
            </a:r>
            <a:r>
              <a:rPr kumimoji="0" lang="ko-KR" altLang="en-US" sz="2000" b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투자분석 </a:t>
            </a: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비용</a:t>
            </a:r>
            <a:r>
              <a:rPr kumimoji="0" lang="en-US" altLang="ko-KR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계산</a:t>
            </a:r>
          </a:p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endParaRPr kumimoji="0" lang="en-US" altLang="ko-KR" sz="20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r>
              <a:rPr kumimoji="0" lang="ko-KR" altLang="en-US" sz="20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불균등 서비스 기간 비교</a:t>
            </a:r>
          </a:p>
          <a:p>
            <a:pPr latinLnBrk="0">
              <a:spcBef>
                <a:spcPct val="0"/>
              </a:spcBef>
              <a:buFont typeface="Times New Roman" pitchFamily="18" charset="0"/>
              <a:buAutoNum type="arabicPeriod"/>
            </a:pPr>
            <a:endParaRPr kumimoji="0" lang="en-US" altLang="ko-KR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38614" y="206375"/>
            <a:ext cx="305724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연간등가분석의 응용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1273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1216" y="980728"/>
            <a:ext cx="8009384" cy="909464"/>
          </a:xfrm>
        </p:spPr>
        <p:txBody>
          <a:bodyPr/>
          <a:lstStyle/>
          <a:p>
            <a:pPr eaLnBrk="1" hangingPunct="1"/>
            <a:r>
              <a:rPr lang="ko-KR" altLang="en-US" sz="2000" dirty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정의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초기 투자비를 회수하기 위해 매년 벌어들여야 하는 비용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eaLnBrk="1" hangingPunct="1"/>
            <a:r>
              <a:rPr lang="ko-KR" altLang="en-US" sz="2000" dirty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자본회수비용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dirty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rPr>
              <a:t>초기비용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I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와 </a:t>
            </a:r>
            <a:r>
              <a:rPr lang="ko-KR" altLang="en-US" sz="2000" dirty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S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의 차이로 계산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5" name="Oval 24"/>
          <p:cNvSpPr>
            <a:spLocks noChangeArrowheads="1"/>
          </p:cNvSpPr>
          <p:nvPr/>
        </p:nvSpPr>
        <p:spPr bwMode="auto">
          <a:xfrm>
            <a:off x="4955232" y="1981001"/>
            <a:ext cx="3505200" cy="14478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893440" y="2590601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893440" y="2590601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3636640" y="2219126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336232" y="2590601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7172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1744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6316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70888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5460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8003232" y="259060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167957" y="2231826"/>
            <a:ext cx="298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0   1     2    3                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41040" y="2242939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446140" y="2604889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41040" y="3608189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455665" y="1833364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S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0957" y="2970013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CR(MARR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214" name="AutoShape 26"/>
          <p:cNvSpPr>
            <a:spLocks noChangeArrowheads="1"/>
          </p:cNvSpPr>
          <p:nvPr/>
        </p:nvSpPr>
        <p:spPr bwMode="auto">
          <a:xfrm>
            <a:off x="3989784" y="2247701"/>
            <a:ext cx="685800" cy="685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1892300" y="303213"/>
            <a:ext cx="5343525" cy="461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자본회수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(Capital Recovery)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비용</a:t>
            </a:r>
            <a:endParaRPr lang="en-US" altLang="ko-KR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216" name="Rectangle 28"/>
          <p:cNvSpPr>
            <a:spLocks noChangeArrowheads="1"/>
          </p:cNvSpPr>
          <p:nvPr/>
        </p:nvSpPr>
        <p:spPr bwMode="auto">
          <a:xfrm>
            <a:off x="5682307" y="3505001"/>
            <a:ext cx="206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Capital Recovery Cost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/>
        </p:nvGraphicFramePr>
        <p:xfrm>
          <a:off x="1043608" y="3933056"/>
          <a:ext cx="6840760" cy="1126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4012920" imgH="660240" progId="Equation.3">
                  <p:embed/>
                </p:oleObj>
              </mc:Choice>
              <mc:Fallback>
                <p:oleObj name="수식" r:id="rId2" imgW="4012920" imgH="660240" progId="Equation.3">
                  <p:embed/>
                  <p:pic>
                    <p:nvPicPr>
                      <p:cNvPr id="2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933056"/>
                        <a:ext cx="6840760" cy="1126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9"/>
          <p:cNvGraphicFramePr>
            <a:graphicFrameLocks noChangeAspect="1"/>
          </p:cNvGraphicFramePr>
          <p:nvPr/>
        </p:nvGraphicFramePr>
        <p:xfrm>
          <a:off x="3347864" y="5229200"/>
          <a:ext cx="5060007" cy="1524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4" imgW="3213000" imgH="965160" progId="Equation.3">
                  <p:embed/>
                </p:oleObj>
              </mc:Choice>
              <mc:Fallback>
                <p:oleObj name="수식" r:id="rId4" imgW="3213000" imgH="965160" progId="Equation.3">
                  <p:embed/>
                  <p:pic>
                    <p:nvPicPr>
                      <p:cNvPr id="2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229200"/>
                        <a:ext cx="5060007" cy="1524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223</a:t>
            </a:r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4948907" y="4245471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006057" y="4653136"/>
            <a:ext cx="2740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3131840" y="5229200"/>
            <a:ext cx="5112568" cy="1524708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937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89159" y="1341438"/>
            <a:ext cx="3810000" cy="3733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ko-KR" altLang="en-US" sz="2000" b="1" dirty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조건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   I = 200,000(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   N = 5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년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   S = 50,000(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천원)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   MARR = 20%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ko-KR" altLang="en-US" sz="2000" b="1" dirty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탐색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CR(20%)</a:t>
            </a:r>
          </a:p>
          <a:p>
            <a:pPr eaLnBrk="1" hangingPunct="1">
              <a:spcAft>
                <a:spcPts val="600"/>
              </a:spcAft>
            </a:pPr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20" name="Line 17"/>
          <p:cNvSpPr>
            <a:spLocks noChangeShapeType="1"/>
          </p:cNvSpPr>
          <p:nvPr/>
        </p:nvSpPr>
        <p:spPr bwMode="auto">
          <a:xfrm>
            <a:off x="5321424" y="2572544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9221" name="Line 18"/>
          <p:cNvSpPr>
            <a:spLocks noChangeShapeType="1"/>
          </p:cNvSpPr>
          <p:nvPr/>
        </p:nvSpPr>
        <p:spPr bwMode="auto">
          <a:xfrm>
            <a:off x="5321424" y="2572544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9222" name="Line 19"/>
          <p:cNvSpPr>
            <a:spLocks noChangeShapeType="1"/>
          </p:cNvSpPr>
          <p:nvPr/>
        </p:nvSpPr>
        <p:spPr bwMode="auto">
          <a:xfrm flipV="1">
            <a:off x="7759824" y="2039144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sz="24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9223" name="Text Box 20"/>
          <p:cNvSpPr txBox="1">
            <a:spLocks noChangeArrowheads="1"/>
          </p:cNvSpPr>
          <p:nvPr/>
        </p:nvSpPr>
        <p:spPr bwMode="auto">
          <a:xfrm>
            <a:off x="4788024" y="3672682"/>
            <a:ext cx="1122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200,000</a:t>
            </a:r>
          </a:p>
        </p:txBody>
      </p:sp>
      <p:sp>
        <p:nvSpPr>
          <p:cNvPr id="9224" name="Text Box 21"/>
          <p:cNvSpPr txBox="1">
            <a:spLocks noChangeArrowheads="1"/>
          </p:cNvSpPr>
          <p:nvPr/>
        </p:nvSpPr>
        <p:spPr bwMode="auto">
          <a:xfrm>
            <a:off x="7270874" y="1615282"/>
            <a:ext cx="97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50,000</a:t>
            </a:r>
          </a:p>
        </p:txBody>
      </p:sp>
      <p:sp>
        <p:nvSpPr>
          <p:cNvPr id="9225" name="Text Box 22"/>
          <p:cNvSpPr txBox="1">
            <a:spLocks noChangeArrowheads="1"/>
          </p:cNvSpPr>
          <p:nvPr/>
        </p:nvSpPr>
        <p:spPr bwMode="auto">
          <a:xfrm>
            <a:off x="7591549" y="2494757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9226" name="Text Box 23"/>
          <p:cNvSpPr txBox="1">
            <a:spLocks noChangeArrowheads="1"/>
          </p:cNvSpPr>
          <p:nvPr/>
        </p:nvSpPr>
        <p:spPr bwMode="auto">
          <a:xfrm>
            <a:off x="5076949" y="2189957"/>
            <a:ext cx="331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9228" name="Text Box 25"/>
          <p:cNvSpPr txBox="1">
            <a:spLocks noChangeArrowheads="1"/>
          </p:cNvSpPr>
          <p:nvPr/>
        </p:nvSpPr>
        <p:spPr bwMode="auto">
          <a:xfrm>
            <a:off x="7302624" y="1124744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단위:천원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987318" y="227013"/>
            <a:ext cx="315984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자본회수비용의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/>
        </p:nvGraphicFramePr>
        <p:xfrm>
          <a:off x="1042248" y="4503205"/>
          <a:ext cx="7390800" cy="1345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3695400" imgH="672840" progId="Equation.3">
                  <p:embed/>
                </p:oleObj>
              </mc:Choice>
              <mc:Fallback>
                <p:oleObj name="수식" r:id="rId2" imgW="3695400" imgH="672840" progId="Equation.3">
                  <p:embed/>
                  <p:pic>
                    <p:nvPicPr>
                      <p:cNvPr id="2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48" y="4503205"/>
                        <a:ext cx="7390800" cy="1345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224</a:t>
            </a:r>
          </a:p>
        </p:txBody>
      </p:sp>
    </p:spTree>
    <p:extLst>
      <p:ext uri="{BB962C8B-B14F-4D97-AF65-F5344CB8AC3E}">
        <p14:creationId xmlns:p14="http://schemas.microsoft.com/office/powerpoint/2010/main" val="349017893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1679</Words>
  <Application>Microsoft Office PowerPoint</Application>
  <PresentationFormat>화면 슬라이드 쇼(4:3)</PresentationFormat>
  <Paragraphs>611</Paragraphs>
  <Slides>22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34" baseType="lpstr">
      <vt:lpstr>HY헤드라인M</vt:lpstr>
      <vt:lpstr>Gulim</vt:lpstr>
      <vt:lpstr>Gulim</vt:lpstr>
      <vt:lpstr>맑은 고딕</vt:lpstr>
      <vt:lpstr>휴먼견출새내기체</vt:lpstr>
      <vt:lpstr>Arial</vt:lpstr>
      <vt:lpstr>Tempus Sans ITC</vt:lpstr>
      <vt:lpstr>Times New Roman</vt:lpstr>
      <vt:lpstr>Wingdings</vt:lpstr>
      <vt:lpstr>기본 디자인</vt:lpstr>
      <vt:lpstr>수식</vt:lpstr>
      <vt:lpstr>Photo Editor 사진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206</cp:revision>
  <cp:lastPrinted>2019-08-06T07:19:15Z</cp:lastPrinted>
  <dcterms:created xsi:type="dcterms:W3CDTF">2005-08-31T02:37:35Z</dcterms:created>
  <dcterms:modified xsi:type="dcterms:W3CDTF">2023-06-09T05:26:02Z</dcterms:modified>
</cp:coreProperties>
</file>