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16" r:id="rId2"/>
    <p:sldId id="517" r:id="rId3"/>
    <p:sldId id="518" r:id="rId4"/>
    <p:sldId id="519" r:id="rId5"/>
    <p:sldId id="561" r:id="rId6"/>
    <p:sldId id="520" r:id="rId7"/>
    <p:sldId id="521" r:id="rId8"/>
    <p:sldId id="522" r:id="rId9"/>
    <p:sldId id="523" r:id="rId10"/>
    <p:sldId id="524" r:id="rId11"/>
    <p:sldId id="525" r:id="rId12"/>
    <p:sldId id="526" r:id="rId13"/>
    <p:sldId id="527" r:id="rId14"/>
    <p:sldId id="528" r:id="rId15"/>
    <p:sldId id="529" r:id="rId16"/>
    <p:sldId id="530" r:id="rId17"/>
    <p:sldId id="531" r:id="rId18"/>
    <p:sldId id="532" r:id="rId19"/>
    <p:sldId id="587" r:id="rId20"/>
    <p:sldId id="588" r:id="rId21"/>
    <p:sldId id="533" r:id="rId22"/>
    <p:sldId id="534" r:id="rId23"/>
    <p:sldId id="535" r:id="rId24"/>
    <p:sldId id="589" r:id="rId25"/>
    <p:sldId id="536" r:id="rId26"/>
    <p:sldId id="537" r:id="rId27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pos="385">
          <p15:clr>
            <a:srgbClr val="A4A3A4"/>
          </p15:clr>
        </p15:guide>
        <p15:guide id="4" pos="5375">
          <p15:clr>
            <a:srgbClr val="A4A3A4"/>
          </p15:clr>
        </p15:guide>
        <p15:guide id="5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9900"/>
    <a:srgbClr val="FFFFCC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CE729-56E6-45CE-B4D4-9B150DBFF136}" v="1" dt="2020-08-28T05:36:21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8" autoAdjust="0"/>
    <p:restoredTop sz="94660" autoAdjust="0"/>
  </p:normalViewPr>
  <p:slideViewPr>
    <p:cSldViewPr showGuides="1">
      <p:cViewPr varScale="1">
        <p:scale>
          <a:sx n="106" d="100"/>
          <a:sy n="106" d="100"/>
        </p:scale>
        <p:origin x="126" y="78"/>
      </p:cViewPr>
      <p:guideLst>
        <p:guide orient="horz" pos="73"/>
        <p:guide orient="horz" pos="845"/>
        <p:guide pos="385"/>
        <p:guide pos="5375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howGuides="1">
      <p:cViewPr varScale="1">
        <p:scale>
          <a:sx n="142" d="100"/>
          <a:sy n="142" d="100"/>
        </p:scale>
        <p:origin x="-96" y="-9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16C65D6F-B606-4AB2-B1BC-8B28994528CE}"/>
    <pc:docChg chg="addSld delSld modSld">
      <pc:chgData name="정근채" userId="bf3f9740-ba12-4a95-bdcd-7a89d0b0b3a3" providerId="ADAL" clId="{16C65D6F-B606-4AB2-B1BC-8B28994528CE}" dt="2020-08-13T01:37:29.951" v="1"/>
      <pc:docMkLst>
        <pc:docMk/>
      </pc:docMkLst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3095642145" sldId="517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3481197532" sldId="518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1966625359" sldId="519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1955711514" sldId="520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1731721165" sldId="521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4042720204" sldId="522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3630648756" sldId="523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1760931971" sldId="524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4251914309" sldId="525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1818109878" sldId="526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2809609183" sldId="527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3961070221" sldId="528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1632988121" sldId="529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34651252" sldId="530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4267569507" sldId="531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1576119048" sldId="532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1105837161" sldId="533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2375811481" sldId="534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1512988013" sldId="535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1791526216" sldId="536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4114032254" sldId="537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2750516069" sldId="538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1033474538" sldId="561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717711176" sldId="587"/>
        </pc:sldMkLst>
      </pc:sldChg>
      <pc:sldChg chg="del">
        <pc:chgData name="정근채" userId="bf3f9740-ba12-4a95-bdcd-7a89d0b0b3a3" providerId="ADAL" clId="{16C65D6F-B606-4AB2-B1BC-8B28994528CE}" dt="2020-08-13T01:37:27.413" v="0" actId="47"/>
        <pc:sldMkLst>
          <pc:docMk/>
          <pc:sldMk cId="717711176" sldId="588"/>
        </pc:sldMkLst>
      </pc:sldChg>
      <pc:sldChg chg="add">
        <pc:chgData name="정근채" userId="bf3f9740-ba12-4a95-bdcd-7a89d0b0b3a3" providerId="ADAL" clId="{16C65D6F-B606-4AB2-B1BC-8B28994528CE}" dt="2020-08-13T01:37:29.951" v="1"/>
        <pc:sldMkLst>
          <pc:docMk/>
          <pc:sldMk cId="3367345020" sldId="588"/>
        </pc:sldMkLst>
      </pc:sldChg>
      <pc:sldChg chg="add del">
        <pc:chgData name="정근채" userId="bf3f9740-ba12-4a95-bdcd-7a89d0b0b3a3" providerId="ADAL" clId="{16C65D6F-B606-4AB2-B1BC-8B28994528CE}" dt="2020-08-13T01:37:29.951" v="1"/>
        <pc:sldMkLst>
          <pc:docMk/>
          <pc:sldMk cId="2986808691" sldId="589"/>
        </pc:sldMkLst>
      </pc:sldChg>
    </pc:docChg>
  </pc:docChgLst>
  <pc:docChgLst>
    <pc:chgData name="정근채" userId="bf3f9740-ba12-4a95-bdcd-7a89d0b0b3a3" providerId="ADAL" clId="{C436F054-2EC3-433F-9485-A340DA2FBC62}"/>
    <pc:docChg chg="delSld">
      <pc:chgData name="정근채" userId="bf3f9740-ba12-4a95-bdcd-7a89d0b0b3a3" providerId="ADAL" clId="{C436F054-2EC3-433F-9485-A340DA2FBC62}" dt="2022-07-14T02:13:18.084" v="0" actId="47"/>
      <pc:docMkLst>
        <pc:docMk/>
      </pc:docMkLst>
      <pc:sldChg chg="del">
        <pc:chgData name="정근채" userId="bf3f9740-ba12-4a95-bdcd-7a89d0b0b3a3" providerId="ADAL" clId="{C436F054-2EC3-433F-9485-A340DA2FBC62}" dt="2022-07-14T02:13:18.084" v="0" actId="47"/>
        <pc:sldMkLst>
          <pc:docMk/>
          <pc:sldMk cId="2750516069" sldId="538"/>
        </pc:sldMkLst>
      </pc:sldChg>
    </pc:docChg>
  </pc:docChgLst>
  <pc:docChgLst>
    <pc:chgData name="정근채" userId="bf3f9740-ba12-4a95-bdcd-7a89d0b0b3a3" providerId="ADAL" clId="{687221A3-C4A1-4C5A-B1D7-9495A626BB25}"/>
    <pc:docChg chg="modSld">
      <pc:chgData name="정근채" userId="bf3f9740-ba12-4a95-bdcd-7a89d0b0b3a3" providerId="ADAL" clId="{687221A3-C4A1-4C5A-B1D7-9495A626BB25}" dt="2022-08-02T06:12:12.638" v="0"/>
      <pc:docMkLst>
        <pc:docMk/>
      </pc:docMkLst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3585936964" sldId="516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3585936964" sldId="516"/>
            <ac:picMk id="3" creationId="{4AD64B05-2976-4689-A10F-B1B384B5DC6D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3585936964" sldId="516"/>
            <ac:inkMk id="2" creationId="{582F475F-2292-40F2-877D-A59BDA2814F8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3095642145" sldId="517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3095642145" sldId="517"/>
            <ac:picMk id="4" creationId="{B8C25282-37A9-4F3C-834E-A7C1E77648AD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3095642145" sldId="517"/>
            <ac:inkMk id="3" creationId="{B1CEBFA0-1384-495A-ABBF-339498F5DA76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3481197532" sldId="518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3481197532" sldId="518"/>
            <ac:picMk id="4" creationId="{DEB3393C-C68D-44B7-A5DA-4D1512D6588A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3481197532" sldId="518"/>
            <ac:inkMk id="2" creationId="{F36776EE-E601-4ED7-9EF3-C4869DDB2833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1966625359" sldId="519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1966625359" sldId="519"/>
            <ac:picMk id="5" creationId="{B6E48C2C-8EBA-4ADC-B02B-BBC054B45F1C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1966625359" sldId="519"/>
            <ac:inkMk id="2" creationId="{F91625C6-76D0-4469-97F0-3D729EC6B801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1955711514" sldId="520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1955711514" sldId="520"/>
            <ac:picMk id="4" creationId="{E0579B0D-45C3-4236-83A4-9A75C5FD73B6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1955711514" sldId="520"/>
            <ac:inkMk id="2" creationId="{EECC734C-023A-425C-8284-07BA14FF13DB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1731721165" sldId="521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1731721165" sldId="521"/>
            <ac:picMk id="4" creationId="{5CB0D7D6-D4C0-49C7-B3A0-FE84BC4A1C52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1731721165" sldId="521"/>
            <ac:inkMk id="2" creationId="{E9D3E6BD-2A87-425A-8FFC-6BE315ED39CC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4042720204" sldId="522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4042720204" sldId="522"/>
            <ac:picMk id="4" creationId="{81B0BAC9-6FB2-4CD7-A842-D1B2D3828EB8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4042720204" sldId="522"/>
            <ac:inkMk id="2" creationId="{A3E2537A-1638-4791-AB48-4AC34B529024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3630648756" sldId="523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3630648756" sldId="523"/>
            <ac:picMk id="4" creationId="{91670293-4B72-4B14-B6D9-54A822608B13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3630648756" sldId="523"/>
            <ac:inkMk id="2" creationId="{ED9AF2DE-905F-4D15-AD99-5B7B0938E9FC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1760931971" sldId="524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1760931971" sldId="524"/>
            <ac:picMk id="4" creationId="{3471633E-3650-429D-8D77-CDBB276A3DAA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1760931971" sldId="524"/>
            <ac:inkMk id="2" creationId="{627C3025-7662-4351-983B-B0C13AF6115D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4251914309" sldId="525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4251914309" sldId="525"/>
            <ac:picMk id="4" creationId="{CF8ADA28-906B-4C6A-B69D-5F6ABA3E48B6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4251914309" sldId="525"/>
            <ac:inkMk id="2" creationId="{654F3350-E6F9-41E3-9B9B-121FC426CF1F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1818109878" sldId="526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1818109878" sldId="526"/>
            <ac:picMk id="4" creationId="{8F3E4B50-ED87-4F23-A79D-CFCD5B9EB74F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1818109878" sldId="526"/>
            <ac:inkMk id="2" creationId="{6DC81B18-0C18-4161-B192-1E70B3B27200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2809609183" sldId="527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2809609183" sldId="527"/>
            <ac:picMk id="4" creationId="{4CA26358-F288-4218-804B-3527A05BB985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2809609183" sldId="527"/>
            <ac:inkMk id="2" creationId="{5E282C27-D4F7-4145-8F75-5BFD98EAD109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3961070221" sldId="528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3961070221" sldId="528"/>
            <ac:picMk id="5" creationId="{A720F3B3-F59A-4EA7-A951-62502F814A1C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3961070221" sldId="528"/>
            <ac:inkMk id="4" creationId="{78A2DB17-945A-4883-A5CD-82F8D192D988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1632988121" sldId="529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1632988121" sldId="529"/>
            <ac:picMk id="4" creationId="{DE338CF9-1C47-43C8-9677-F5FBE96010AA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1632988121" sldId="529"/>
            <ac:inkMk id="2" creationId="{8E3C68E7-DB62-4527-86B6-2B075AC270ED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34651252" sldId="530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34651252" sldId="530"/>
            <ac:picMk id="4" creationId="{B6D8B036-0349-4172-B09A-275A13A8803B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34651252" sldId="530"/>
            <ac:inkMk id="2" creationId="{6EB43EE6-DEF5-45FA-85D4-C1A1EFC6BDFE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4267569507" sldId="531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4267569507" sldId="531"/>
            <ac:picMk id="4" creationId="{81D48C25-C622-44FC-8225-92AB9EE02FCE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4267569507" sldId="531"/>
            <ac:inkMk id="2" creationId="{6E6844CB-80A4-4717-A10B-434C80C1B084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1576119048" sldId="532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1576119048" sldId="532"/>
            <ac:picMk id="5" creationId="{5CCF762B-D5EC-4CD2-A383-BC14E6A2DAA6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1576119048" sldId="532"/>
            <ac:inkMk id="2" creationId="{7BC368CB-46B6-4049-B97C-337B3DEF2EB7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1105837161" sldId="533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1105837161" sldId="533"/>
            <ac:picMk id="5" creationId="{863B1C60-FCE2-4B4A-B501-A617B8584E2E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1105837161" sldId="533"/>
            <ac:inkMk id="2" creationId="{5F3C2A34-FB7A-47ED-BAA1-720944393280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2375811481" sldId="534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2375811481" sldId="534"/>
            <ac:picMk id="4" creationId="{A4A5A033-DEBB-44BF-AE58-79FF7EA83429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2375811481" sldId="534"/>
            <ac:inkMk id="2" creationId="{3F4C85D4-4BCD-4244-8742-EEF6AB5E8350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1512988013" sldId="535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1512988013" sldId="535"/>
            <ac:picMk id="4" creationId="{85B3167C-A462-4136-8376-02730E043039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1512988013" sldId="535"/>
            <ac:inkMk id="2" creationId="{1E3F2C51-BC97-480A-AF51-7D1F2A366A55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1791526216" sldId="536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1791526216" sldId="536"/>
            <ac:picMk id="4" creationId="{6A35446B-3168-4171-85B5-91843DECE079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1791526216" sldId="536"/>
            <ac:inkMk id="2" creationId="{4AAB9A29-6866-4392-A051-93B5D6866EB4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4114032254" sldId="537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4114032254" sldId="537"/>
            <ac:picMk id="5" creationId="{7D6F5018-A9C3-438B-A727-848CC01E0604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4114032254" sldId="537"/>
            <ac:inkMk id="2" creationId="{EFB12C68-6808-495B-B9FE-86D9F4E0F9BE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1033474538" sldId="561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1033474538" sldId="561"/>
            <ac:picMk id="4" creationId="{B58758DF-0B0B-4B87-B94E-544700CB03E1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1033474538" sldId="561"/>
            <ac:inkMk id="2" creationId="{564B6D30-3CFD-43D2-8D62-7D5EB97143AB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717711176" sldId="587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717711176" sldId="587"/>
            <ac:picMk id="4" creationId="{6D6F1D6D-CD8E-4A53-B9AB-316D31A3887E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717711176" sldId="587"/>
            <ac:inkMk id="2" creationId="{61F042B9-5AEA-4624-A9B5-0131EADF27C9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3367345020" sldId="588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3367345020" sldId="588"/>
            <ac:picMk id="4" creationId="{47E0E38B-7751-49FD-96A7-048139ECD50A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3367345020" sldId="588"/>
            <ac:inkMk id="2" creationId="{A31558B0-53D9-43CE-9CF1-DF8A07630B8D}"/>
          </ac:inkMkLst>
        </pc:inkChg>
      </pc:sldChg>
      <pc:sldChg chg="delSp modTransition modAnim">
        <pc:chgData name="정근채" userId="bf3f9740-ba12-4a95-bdcd-7a89d0b0b3a3" providerId="ADAL" clId="{687221A3-C4A1-4C5A-B1D7-9495A626BB25}" dt="2022-08-02T06:12:12.638" v="0"/>
        <pc:sldMkLst>
          <pc:docMk/>
          <pc:sldMk cId="2986808691" sldId="589"/>
        </pc:sldMkLst>
        <pc:picChg chg="del">
          <ac:chgData name="정근채" userId="bf3f9740-ba12-4a95-bdcd-7a89d0b0b3a3" providerId="ADAL" clId="{687221A3-C4A1-4C5A-B1D7-9495A626BB25}" dt="2022-08-02T06:12:12.638" v="0"/>
          <ac:picMkLst>
            <pc:docMk/>
            <pc:sldMk cId="2986808691" sldId="589"/>
            <ac:picMk id="6" creationId="{69FEE7F5-E048-4C15-9DDD-643FB97C222D}"/>
          </ac:picMkLst>
        </pc:picChg>
        <pc:inkChg chg="del">
          <ac:chgData name="정근채" userId="bf3f9740-ba12-4a95-bdcd-7a89d0b0b3a3" providerId="ADAL" clId="{687221A3-C4A1-4C5A-B1D7-9495A626BB25}" dt="2022-08-02T06:12:12.638" v="0"/>
          <ac:inkMkLst>
            <pc:docMk/>
            <pc:sldMk cId="2986808691" sldId="589"/>
            <ac:inkMk id="5" creationId="{6F2B9D56-920B-4323-B51B-592C15C12481}"/>
          </ac:inkMkLst>
        </pc:inkChg>
      </pc:sldChg>
    </pc:docChg>
  </pc:docChgLst>
  <pc:docChgLst>
    <pc:chgData name="정근채" userId="bf3f9740-ba12-4a95-bdcd-7a89d0b0b3a3" providerId="ADAL" clId="{3409E3CB-1DCC-458D-95D9-BB045699E3A1}"/>
    <pc:docChg chg="undo custSel modSld">
      <pc:chgData name="정근채" userId="bf3f9740-ba12-4a95-bdcd-7a89d0b0b3a3" providerId="ADAL" clId="{3409E3CB-1DCC-458D-95D9-BB045699E3A1}" dt="2022-11-23T07:58:01.027" v="96" actId="1076"/>
      <pc:docMkLst>
        <pc:docMk/>
      </pc:docMkLst>
      <pc:sldChg chg="addSp delSp modSp mod">
        <pc:chgData name="정근채" userId="bf3f9740-ba12-4a95-bdcd-7a89d0b0b3a3" providerId="ADAL" clId="{3409E3CB-1DCC-458D-95D9-BB045699E3A1}" dt="2022-11-23T07:58:01.027" v="96" actId="1076"/>
        <pc:sldMkLst>
          <pc:docMk/>
          <pc:sldMk cId="1966625359" sldId="519"/>
        </pc:sldMkLst>
        <pc:spChg chg="mod">
          <ac:chgData name="정근채" userId="bf3f9740-ba12-4a95-bdcd-7a89d0b0b3a3" providerId="ADAL" clId="{3409E3CB-1DCC-458D-95D9-BB045699E3A1}" dt="2022-11-23T07:58:01.027" v="96" actId="1076"/>
          <ac:spMkLst>
            <pc:docMk/>
            <pc:sldMk cId="1966625359" sldId="519"/>
            <ac:spMk id="5136" creationId="{00000000-0000-0000-0000-000000000000}"/>
          </ac:spMkLst>
        </pc:spChg>
        <pc:picChg chg="add mod ord">
          <ac:chgData name="정근채" userId="bf3f9740-ba12-4a95-bdcd-7a89d0b0b3a3" providerId="ADAL" clId="{3409E3CB-1DCC-458D-95D9-BB045699E3A1}" dt="2022-11-23T07:57:58.417" v="95" actId="14100"/>
          <ac:picMkLst>
            <pc:docMk/>
            <pc:sldMk cId="1966625359" sldId="519"/>
            <ac:picMk id="2" creationId="{4AE3EF7F-DE78-01EB-BE52-A32913A79E70}"/>
          </ac:picMkLst>
        </pc:picChg>
        <pc:picChg chg="del">
          <ac:chgData name="정근채" userId="bf3f9740-ba12-4a95-bdcd-7a89d0b0b3a3" providerId="ADAL" clId="{3409E3CB-1DCC-458D-95D9-BB045699E3A1}" dt="2022-11-23T07:50:14.444" v="0" actId="478"/>
          <ac:picMkLst>
            <pc:docMk/>
            <pc:sldMk cId="1966625359" sldId="519"/>
            <ac:picMk id="5135" creationId="{00000000-0000-0000-0000-000000000000}"/>
          </ac:picMkLst>
        </pc:picChg>
      </pc:sldChg>
    </pc:docChg>
  </pc:docChgLst>
  <pc:docChgLst>
    <pc:chgData name="정근채" userId="bf3f9740-ba12-4a95-bdcd-7a89d0b0b3a3" providerId="ADAL" clId="{9CE961BC-4830-4A77-848B-E707FFC7C9D2}"/>
    <pc:docChg chg="modSld">
      <pc:chgData name="정근채" userId="bf3f9740-ba12-4a95-bdcd-7a89d0b0b3a3" providerId="ADAL" clId="{9CE961BC-4830-4A77-848B-E707FFC7C9D2}" dt="2023-06-09T05:31:52.379" v="4" actId="6549"/>
      <pc:docMkLst>
        <pc:docMk/>
      </pc:docMkLst>
      <pc:sldChg chg="modSp mod">
        <pc:chgData name="정근채" userId="bf3f9740-ba12-4a95-bdcd-7a89d0b0b3a3" providerId="ADAL" clId="{9CE961BC-4830-4A77-848B-E707FFC7C9D2}" dt="2023-06-09T05:31:52.379" v="4" actId="6549"/>
        <pc:sldMkLst>
          <pc:docMk/>
          <pc:sldMk cId="1966625359" sldId="519"/>
        </pc:sldMkLst>
        <pc:spChg chg="mod">
          <ac:chgData name="정근채" userId="bf3f9740-ba12-4a95-bdcd-7a89d0b0b3a3" providerId="ADAL" clId="{9CE961BC-4830-4A77-848B-E707FFC7C9D2}" dt="2023-06-09T05:31:52.379" v="4" actId="6549"/>
          <ac:spMkLst>
            <pc:docMk/>
            <pc:sldMk cId="1966625359" sldId="519"/>
            <ac:spMk id="5136" creationId="{00000000-0000-0000-0000-000000000000}"/>
          </ac:spMkLst>
        </pc:spChg>
      </pc:sldChg>
    </pc:docChg>
  </pc:docChgLst>
  <pc:docChgLst>
    <pc:chgData name="정근채" userId="bf3f9740-ba12-4a95-bdcd-7a89d0b0b3a3" providerId="ADAL" clId="{99FCE729-56E6-45CE-B4D4-9B150DBFF136}"/>
    <pc:docChg chg="modSld">
      <pc:chgData name="정근채" userId="bf3f9740-ba12-4a95-bdcd-7a89d0b0b3a3" providerId="ADAL" clId="{99FCE729-56E6-45CE-B4D4-9B150DBFF136}" dt="2020-08-28T05:36:21.499" v="0"/>
      <pc:docMkLst>
        <pc:docMk/>
      </pc:docMkLst>
      <pc:sldChg chg="addSp modSp">
        <pc:chgData name="정근채" userId="bf3f9740-ba12-4a95-bdcd-7a89d0b0b3a3" providerId="ADAL" clId="{99FCE729-56E6-45CE-B4D4-9B150DBFF136}" dt="2020-08-28T05:36:21.499" v="0"/>
        <pc:sldMkLst>
          <pc:docMk/>
          <pc:sldMk cId="3585936964" sldId="516"/>
        </pc:sldMkLst>
        <pc:picChg chg="add mod">
          <ac:chgData name="정근채" userId="bf3f9740-ba12-4a95-bdcd-7a89d0b0b3a3" providerId="ADAL" clId="{99FCE729-56E6-45CE-B4D4-9B150DBFF136}" dt="2020-08-28T05:36:21.499" v="0"/>
          <ac:picMkLst>
            <pc:docMk/>
            <pc:sldMk cId="3585936964" sldId="516"/>
            <ac:picMk id="3" creationId="{4AD64B05-2976-4689-A10F-B1B384B5DC6D}"/>
          </ac:picMkLst>
        </pc:picChg>
        <pc:inkChg chg="add">
          <ac:chgData name="정근채" userId="bf3f9740-ba12-4a95-bdcd-7a89d0b0b3a3" providerId="ADAL" clId="{99FCE729-56E6-45CE-B4D4-9B150DBFF136}" dt="2020-08-28T05:36:21.499" v="0"/>
          <ac:inkMkLst>
            <pc:docMk/>
            <pc:sldMk cId="3585936964" sldId="516"/>
            <ac:inkMk id="2" creationId="{582F475F-2292-40F2-877D-A59BDA2814F8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52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0B1AADA3-F8E4-44E5-BB90-4067DEA6F4E0}" type="datetimeFigureOut">
              <a:rPr lang="ko-KR" altLang="en-US" smtClean="0"/>
              <a:pPr>
                <a:defRPr/>
              </a:pPr>
              <a:t>2023-06-09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47E2D278-5ED2-45B7-82EE-3DB7CC32A6D1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0514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  <a:solidFill>
            <a:schemeClr val="tx1"/>
          </a:solidFill>
        </p:spPr>
        <p:txBody>
          <a:bodyPr anchor="ctr"/>
          <a:lstStyle>
            <a:lvl1pPr algn="ctr">
              <a:defRPr sz="18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616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D36CC93-3CDA-4BCE-9D46-A2CE1E0EA0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kshirehathaway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.auburn.edu/~park/cfa.html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kcjeong.cbnu.ac.kr/working/ee/2.xls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.auburn.edu/~park/cfa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yhome.naver.com/bart21/Vincent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time.com/time/magazine/archive/covers/0,16641,1101920615,00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-5016"/>
            <a:ext cx="6619875" cy="923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en-US" altLang="ko-KR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#16. </a:t>
            </a:r>
            <a:r>
              <a:rPr lang="ko-KR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수익률 분석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670104" y="3048"/>
            <a:ext cx="2438400" cy="133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2075" indent="-9207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400" b="1" dirty="0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수익률 분석</a:t>
            </a:r>
          </a:p>
          <a:p>
            <a:pPr eaLnBrk="1" hangingPunct="1"/>
            <a:r>
              <a:rPr lang="ko-KR" altLang="en-US" sz="1400" b="1" dirty="0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수익률 계산법</a:t>
            </a:r>
          </a:p>
        </p:txBody>
      </p:sp>
      <p:sp>
        <p:nvSpPr>
          <p:cNvPr id="98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</p:spPr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  <p:pic>
        <p:nvPicPr>
          <p:cNvPr id="99" name="Picture 7" descr="bill_g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14871"/>
          <a:stretch/>
        </p:blipFill>
        <p:spPr bwMode="auto">
          <a:xfrm>
            <a:off x="8744" y="930735"/>
            <a:ext cx="1250887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6" descr="warren_buffett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8"/>
          <a:stretch/>
        </p:blipFill>
        <p:spPr bwMode="auto">
          <a:xfrm>
            <a:off x="8745" y="2291393"/>
            <a:ext cx="1250887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순서도: 처리 100"/>
          <p:cNvSpPr/>
          <p:nvPr/>
        </p:nvSpPr>
        <p:spPr bwMode="auto">
          <a:xfrm>
            <a:off x="2695297" y="105273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2" name="순서도: 처리 101"/>
          <p:cNvSpPr/>
          <p:nvPr/>
        </p:nvSpPr>
        <p:spPr bwMode="auto">
          <a:xfrm>
            <a:off x="3115871" y="105273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경제성분석 입문</a:t>
            </a:r>
          </a:p>
        </p:txBody>
      </p:sp>
      <p:sp>
        <p:nvSpPr>
          <p:cNvPr id="103" name="순서도: 처리 102"/>
          <p:cNvSpPr/>
          <p:nvPr/>
        </p:nvSpPr>
        <p:spPr bwMode="auto">
          <a:xfrm>
            <a:off x="2695297" y="105273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4" name="꺾인 연결선 103"/>
          <p:cNvCxnSpPr>
            <a:stCxn id="112" idx="2"/>
            <a:endCxn id="118" idx="0"/>
          </p:cNvCxnSpPr>
          <p:nvPr/>
        </p:nvCxnSpPr>
        <p:spPr bwMode="auto">
          <a:xfrm rot="16200000" flipH="1">
            <a:off x="3784289" y="2700013"/>
            <a:ext cx="327248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05" name="순서도: 처리 104"/>
          <p:cNvSpPr/>
          <p:nvPr/>
        </p:nvSpPr>
        <p:spPr bwMode="auto">
          <a:xfrm>
            <a:off x="1818513" y="182158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6" name="순서도: 처리 105"/>
          <p:cNvSpPr/>
          <p:nvPr/>
        </p:nvSpPr>
        <p:spPr bwMode="auto">
          <a:xfrm>
            <a:off x="2239087" y="182158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돈의 시간적 가치</a:t>
            </a:r>
          </a:p>
        </p:txBody>
      </p:sp>
      <p:sp>
        <p:nvSpPr>
          <p:cNvPr id="107" name="순서도: 처리 106"/>
          <p:cNvSpPr/>
          <p:nvPr/>
        </p:nvSpPr>
        <p:spPr bwMode="auto">
          <a:xfrm>
            <a:off x="1818513" y="182158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8" name="순서도: 처리 107"/>
          <p:cNvSpPr/>
          <p:nvPr/>
        </p:nvSpPr>
        <p:spPr bwMode="auto">
          <a:xfrm>
            <a:off x="3682006" y="182158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9" name="순서도: 처리 108"/>
          <p:cNvSpPr/>
          <p:nvPr/>
        </p:nvSpPr>
        <p:spPr bwMode="auto">
          <a:xfrm>
            <a:off x="4102580" y="182158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경제적 등가</a:t>
            </a:r>
          </a:p>
        </p:txBody>
      </p:sp>
      <p:sp>
        <p:nvSpPr>
          <p:cNvPr id="110" name="순서도: 처리 109"/>
          <p:cNvSpPr/>
          <p:nvPr/>
        </p:nvSpPr>
        <p:spPr bwMode="auto">
          <a:xfrm>
            <a:off x="3682006" y="182158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1" name="꺾인 연결선 110"/>
          <p:cNvCxnSpPr>
            <a:stCxn id="112" idx="2"/>
            <a:endCxn id="115" idx="0"/>
          </p:cNvCxnSpPr>
          <p:nvPr/>
        </p:nvCxnSpPr>
        <p:spPr bwMode="auto">
          <a:xfrm rot="5400000">
            <a:off x="2852543" y="2754976"/>
            <a:ext cx="327248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12" name="순서도: 처리 111"/>
          <p:cNvSpPr/>
          <p:nvPr/>
        </p:nvSpPr>
        <p:spPr bwMode="auto">
          <a:xfrm>
            <a:off x="2695297" y="259769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3" name="순서도: 처리 112"/>
          <p:cNvSpPr/>
          <p:nvPr/>
        </p:nvSpPr>
        <p:spPr bwMode="auto">
          <a:xfrm>
            <a:off x="3115871" y="259769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이자공식</a:t>
            </a:r>
          </a:p>
        </p:txBody>
      </p:sp>
      <p:sp>
        <p:nvSpPr>
          <p:cNvPr id="114" name="순서도: 처리 113"/>
          <p:cNvSpPr/>
          <p:nvPr/>
        </p:nvSpPr>
        <p:spPr bwMode="auto">
          <a:xfrm>
            <a:off x="2695297" y="259769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5" name="순서도: 처리 114"/>
          <p:cNvSpPr/>
          <p:nvPr/>
        </p:nvSpPr>
        <p:spPr bwMode="auto">
          <a:xfrm>
            <a:off x="1818513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6" name="순서도: 처리 115"/>
          <p:cNvSpPr/>
          <p:nvPr/>
        </p:nvSpPr>
        <p:spPr bwMode="auto">
          <a:xfrm>
            <a:off x="2239087" y="335699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분석기간과 이자율 적용</a:t>
            </a:r>
          </a:p>
        </p:txBody>
      </p:sp>
      <p:sp>
        <p:nvSpPr>
          <p:cNvPr id="117" name="순서도: 처리 116"/>
          <p:cNvSpPr/>
          <p:nvPr/>
        </p:nvSpPr>
        <p:spPr bwMode="auto">
          <a:xfrm>
            <a:off x="1818513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8" name="순서도: 처리 117"/>
          <p:cNvSpPr/>
          <p:nvPr/>
        </p:nvSpPr>
        <p:spPr bwMode="auto">
          <a:xfrm>
            <a:off x="3682006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9" name="순서도: 처리 118"/>
          <p:cNvSpPr/>
          <p:nvPr/>
        </p:nvSpPr>
        <p:spPr bwMode="auto">
          <a:xfrm>
            <a:off x="4102580" y="335699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투자자금 조달과 대출</a:t>
            </a:r>
          </a:p>
        </p:txBody>
      </p:sp>
      <p:sp>
        <p:nvSpPr>
          <p:cNvPr id="120" name="순서도: 처리 119"/>
          <p:cNvSpPr/>
          <p:nvPr/>
        </p:nvSpPr>
        <p:spPr bwMode="auto">
          <a:xfrm>
            <a:off x="3682006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1" name="순서도: 처리 120"/>
          <p:cNvSpPr/>
          <p:nvPr/>
        </p:nvSpPr>
        <p:spPr bwMode="auto">
          <a:xfrm>
            <a:off x="5582471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2" name="순서도: 처리 121"/>
          <p:cNvSpPr/>
          <p:nvPr/>
        </p:nvSpPr>
        <p:spPr bwMode="auto">
          <a:xfrm>
            <a:off x="6003045" y="335699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인플레이션</a:t>
            </a:r>
          </a:p>
        </p:txBody>
      </p:sp>
      <p:sp>
        <p:nvSpPr>
          <p:cNvPr id="123" name="순서도: 처리 122"/>
          <p:cNvSpPr/>
          <p:nvPr/>
        </p:nvSpPr>
        <p:spPr bwMode="auto">
          <a:xfrm>
            <a:off x="5582471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4" name="순서도: 처리 123"/>
          <p:cNvSpPr/>
          <p:nvPr/>
        </p:nvSpPr>
        <p:spPr bwMode="auto">
          <a:xfrm>
            <a:off x="7445964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5" name="순서도: 처리 124"/>
          <p:cNvSpPr/>
          <p:nvPr/>
        </p:nvSpPr>
        <p:spPr bwMode="auto">
          <a:xfrm>
            <a:off x="7866538" y="335699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기준화폐가치와 명목화폐가치</a:t>
            </a:r>
          </a:p>
        </p:txBody>
      </p:sp>
      <p:sp>
        <p:nvSpPr>
          <p:cNvPr id="126" name="순서도: 처리 125"/>
          <p:cNvSpPr/>
          <p:nvPr/>
        </p:nvSpPr>
        <p:spPr bwMode="auto">
          <a:xfrm>
            <a:off x="7445964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7" name="꺾인 연결선 126"/>
          <p:cNvCxnSpPr>
            <a:stCxn id="101" idx="2"/>
            <a:endCxn id="108" idx="0"/>
          </p:cNvCxnSpPr>
          <p:nvPr/>
        </p:nvCxnSpPr>
        <p:spPr bwMode="auto">
          <a:xfrm rot="16200000" flipH="1">
            <a:off x="3779511" y="1159831"/>
            <a:ext cx="336804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28" name="꺾인 연결선 127"/>
          <p:cNvCxnSpPr>
            <a:stCxn id="101" idx="2"/>
            <a:endCxn id="105" idx="0"/>
          </p:cNvCxnSpPr>
          <p:nvPr/>
        </p:nvCxnSpPr>
        <p:spPr bwMode="auto">
          <a:xfrm rot="5400000">
            <a:off x="2847765" y="1214794"/>
            <a:ext cx="336804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29" name="꺾인 연결선 128"/>
          <p:cNvCxnSpPr>
            <a:stCxn id="105" idx="2"/>
            <a:endCxn id="112" idx="0"/>
          </p:cNvCxnSpPr>
          <p:nvPr/>
        </p:nvCxnSpPr>
        <p:spPr bwMode="auto">
          <a:xfrm rot="16200000" flipH="1">
            <a:off x="2844137" y="1987274"/>
            <a:ext cx="344060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30" name="꺾인 연결선 129"/>
          <p:cNvCxnSpPr>
            <a:stCxn id="108" idx="2"/>
            <a:endCxn id="112" idx="0"/>
          </p:cNvCxnSpPr>
          <p:nvPr/>
        </p:nvCxnSpPr>
        <p:spPr bwMode="auto">
          <a:xfrm rot="5400000">
            <a:off x="3775884" y="1932312"/>
            <a:ext cx="344060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31" name="순서도: 처리 130"/>
          <p:cNvSpPr/>
          <p:nvPr/>
        </p:nvSpPr>
        <p:spPr bwMode="auto">
          <a:xfrm>
            <a:off x="4637652" y="412169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2" name="순서도: 처리 131"/>
          <p:cNvSpPr/>
          <p:nvPr/>
        </p:nvSpPr>
        <p:spPr bwMode="auto">
          <a:xfrm>
            <a:off x="5058226" y="412169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투자프로젝트의 현금흐름</a:t>
            </a:r>
          </a:p>
        </p:txBody>
      </p:sp>
      <p:sp>
        <p:nvSpPr>
          <p:cNvPr id="133" name="순서도: 처리 132"/>
          <p:cNvSpPr/>
          <p:nvPr/>
        </p:nvSpPr>
        <p:spPr bwMode="auto">
          <a:xfrm>
            <a:off x="4637652" y="412169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4" name="순서도: 처리 133"/>
          <p:cNvSpPr/>
          <p:nvPr/>
        </p:nvSpPr>
        <p:spPr bwMode="auto">
          <a:xfrm>
            <a:off x="6952557" y="412169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최소요구수익률</a:t>
            </a:r>
          </a:p>
        </p:txBody>
      </p:sp>
      <p:sp>
        <p:nvSpPr>
          <p:cNvPr id="135" name="순서도: 처리 134"/>
          <p:cNvSpPr/>
          <p:nvPr/>
        </p:nvSpPr>
        <p:spPr bwMode="auto">
          <a:xfrm>
            <a:off x="6531983" y="412169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36" name="꺾인 연결선 135"/>
          <p:cNvCxnSpPr>
            <a:stCxn id="121" idx="2"/>
            <a:endCxn id="131" idx="0"/>
          </p:cNvCxnSpPr>
          <p:nvPr/>
        </p:nvCxnSpPr>
        <p:spPr bwMode="auto">
          <a:xfrm rot="5400000">
            <a:off x="5702996" y="3482959"/>
            <a:ext cx="332656" cy="9448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37" name="꺾인 연결선 136"/>
          <p:cNvCxnSpPr>
            <a:stCxn id="118" idx="2"/>
            <a:endCxn id="131" idx="0"/>
          </p:cNvCxnSpPr>
          <p:nvPr/>
        </p:nvCxnSpPr>
        <p:spPr bwMode="auto">
          <a:xfrm rot="16200000" flipH="1">
            <a:off x="4752763" y="3477545"/>
            <a:ext cx="332656" cy="9556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38" name="꺾인 연결선 137"/>
          <p:cNvCxnSpPr>
            <a:stCxn id="115" idx="2"/>
            <a:endCxn id="131" idx="0"/>
          </p:cNvCxnSpPr>
          <p:nvPr/>
        </p:nvCxnSpPr>
        <p:spPr bwMode="auto">
          <a:xfrm rot="16200000" flipH="1">
            <a:off x="3821016" y="2545798"/>
            <a:ext cx="332656" cy="28191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39" name="꺾인 연결선 138"/>
          <p:cNvCxnSpPr>
            <a:stCxn id="124" idx="2"/>
            <a:endCxn id="131" idx="0"/>
          </p:cNvCxnSpPr>
          <p:nvPr/>
        </p:nvCxnSpPr>
        <p:spPr bwMode="auto">
          <a:xfrm rot="5400000">
            <a:off x="6634742" y="2551212"/>
            <a:ext cx="332656" cy="28083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40" name="순서도: 처리 139"/>
          <p:cNvSpPr/>
          <p:nvPr/>
        </p:nvSpPr>
        <p:spPr bwMode="auto">
          <a:xfrm>
            <a:off x="2695297" y="4121697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1" name="순서도: 처리 140"/>
          <p:cNvSpPr/>
          <p:nvPr/>
        </p:nvSpPr>
        <p:spPr bwMode="auto">
          <a:xfrm>
            <a:off x="3115871" y="4121697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감가상각과 법인세</a:t>
            </a:r>
          </a:p>
        </p:txBody>
      </p:sp>
      <p:sp>
        <p:nvSpPr>
          <p:cNvPr id="142" name="순서도: 처리 141"/>
          <p:cNvSpPr/>
          <p:nvPr/>
        </p:nvSpPr>
        <p:spPr bwMode="auto">
          <a:xfrm>
            <a:off x="2695297" y="4121697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3" name="직선 화살표 연결선 142"/>
          <p:cNvCxnSpPr>
            <a:stCxn id="141" idx="3"/>
            <a:endCxn id="133" idx="1"/>
          </p:cNvCxnSpPr>
          <p:nvPr/>
        </p:nvCxnSpPr>
        <p:spPr bwMode="auto">
          <a:xfrm flipV="1">
            <a:off x="4213821" y="4337720"/>
            <a:ext cx="423831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44" name="순서도: 처리 143"/>
          <p:cNvSpPr/>
          <p:nvPr/>
        </p:nvSpPr>
        <p:spPr bwMode="auto">
          <a:xfrm>
            <a:off x="1818513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5" name="순서도: 처리 144"/>
          <p:cNvSpPr/>
          <p:nvPr/>
        </p:nvSpPr>
        <p:spPr bwMode="auto">
          <a:xfrm>
            <a:off x="2239087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자본회수기간 분석</a:t>
            </a:r>
          </a:p>
        </p:txBody>
      </p:sp>
      <p:sp>
        <p:nvSpPr>
          <p:cNvPr id="146" name="순서도: 처리 145"/>
          <p:cNvSpPr/>
          <p:nvPr/>
        </p:nvSpPr>
        <p:spPr bwMode="auto">
          <a:xfrm>
            <a:off x="1818513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7" name="순서도: 처리 146"/>
          <p:cNvSpPr/>
          <p:nvPr/>
        </p:nvSpPr>
        <p:spPr bwMode="auto">
          <a:xfrm>
            <a:off x="3682006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8" name="순서도: 처리 147"/>
          <p:cNvSpPr/>
          <p:nvPr/>
        </p:nvSpPr>
        <p:spPr bwMode="auto">
          <a:xfrm>
            <a:off x="4102580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미래가치 분석</a:t>
            </a:r>
          </a:p>
        </p:txBody>
      </p:sp>
      <p:sp>
        <p:nvSpPr>
          <p:cNvPr id="149" name="순서도: 처리 148"/>
          <p:cNvSpPr/>
          <p:nvPr/>
        </p:nvSpPr>
        <p:spPr bwMode="auto">
          <a:xfrm>
            <a:off x="3682006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0" name="순서도: 처리 149"/>
          <p:cNvSpPr/>
          <p:nvPr/>
        </p:nvSpPr>
        <p:spPr bwMode="auto">
          <a:xfrm>
            <a:off x="5582471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1" name="순서도: 처리 150"/>
          <p:cNvSpPr/>
          <p:nvPr/>
        </p:nvSpPr>
        <p:spPr bwMode="auto">
          <a:xfrm>
            <a:off x="6003045" y="4869160"/>
            <a:ext cx="1097950" cy="432048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수익률 분석</a:t>
            </a:r>
          </a:p>
        </p:txBody>
      </p:sp>
      <p:sp>
        <p:nvSpPr>
          <p:cNvPr id="152" name="순서도: 처리 151"/>
          <p:cNvSpPr/>
          <p:nvPr/>
        </p:nvSpPr>
        <p:spPr bwMode="auto">
          <a:xfrm>
            <a:off x="5582471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16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3" name="순서도: 처리 152"/>
          <p:cNvSpPr/>
          <p:nvPr/>
        </p:nvSpPr>
        <p:spPr bwMode="auto">
          <a:xfrm>
            <a:off x="7445964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4" name="순서도: 처리 153"/>
          <p:cNvSpPr/>
          <p:nvPr/>
        </p:nvSpPr>
        <p:spPr bwMode="auto">
          <a:xfrm>
            <a:off x="7866538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수익</a:t>
            </a: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비용비율 분석</a:t>
            </a:r>
          </a:p>
        </p:txBody>
      </p:sp>
      <p:sp>
        <p:nvSpPr>
          <p:cNvPr id="155" name="순서도: 처리 154"/>
          <p:cNvSpPr/>
          <p:nvPr/>
        </p:nvSpPr>
        <p:spPr bwMode="auto">
          <a:xfrm>
            <a:off x="7445964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17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6" name="순서도: 처리 155"/>
          <p:cNvSpPr/>
          <p:nvPr/>
        </p:nvSpPr>
        <p:spPr bwMode="auto">
          <a:xfrm>
            <a:off x="3682006" y="558924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7" name="순서도: 처리 156"/>
          <p:cNvSpPr/>
          <p:nvPr/>
        </p:nvSpPr>
        <p:spPr bwMode="auto">
          <a:xfrm>
            <a:off x="4102580" y="558924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현재가치 분석</a:t>
            </a:r>
          </a:p>
        </p:txBody>
      </p:sp>
      <p:sp>
        <p:nvSpPr>
          <p:cNvPr id="158" name="순서도: 처리 157"/>
          <p:cNvSpPr/>
          <p:nvPr/>
        </p:nvSpPr>
        <p:spPr bwMode="auto">
          <a:xfrm>
            <a:off x="3682006" y="558924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9" name="순서도: 처리 158"/>
          <p:cNvSpPr/>
          <p:nvPr/>
        </p:nvSpPr>
        <p:spPr bwMode="auto">
          <a:xfrm>
            <a:off x="3682006" y="630932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0" name="순서도: 처리 159"/>
          <p:cNvSpPr/>
          <p:nvPr/>
        </p:nvSpPr>
        <p:spPr bwMode="auto">
          <a:xfrm>
            <a:off x="4102580" y="630932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연간등가 분석</a:t>
            </a:r>
          </a:p>
        </p:txBody>
      </p:sp>
      <p:sp>
        <p:nvSpPr>
          <p:cNvPr id="161" name="순서도: 처리 160"/>
          <p:cNvSpPr/>
          <p:nvPr/>
        </p:nvSpPr>
        <p:spPr bwMode="auto">
          <a:xfrm>
            <a:off x="3682006" y="630932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62" name="꺾인 연결선 161"/>
          <p:cNvCxnSpPr>
            <a:stCxn id="131" idx="2"/>
            <a:endCxn id="144" idx="0"/>
          </p:cNvCxnSpPr>
          <p:nvPr/>
        </p:nvCxnSpPr>
        <p:spPr bwMode="auto">
          <a:xfrm rot="5400000">
            <a:off x="3829637" y="3301883"/>
            <a:ext cx="315416" cy="281913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3" name="꺾인 연결선 162"/>
          <p:cNvCxnSpPr>
            <a:stCxn id="131" idx="2"/>
            <a:endCxn id="147" idx="0"/>
          </p:cNvCxnSpPr>
          <p:nvPr/>
        </p:nvCxnSpPr>
        <p:spPr bwMode="auto">
          <a:xfrm rot="5400000">
            <a:off x="4761383" y="4233629"/>
            <a:ext cx="315416" cy="9556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4" name="꺾인 연결선 163"/>
          <p:cNvCxnSpPr>
            <a:stCxn id="131" idx="2"/>
            <a:endCxn id="150" idx="0"/>
          </p:cNvCxnSpPr>
          <p:nvPr/>
        </p:nvCxnSpPr>
        <p:spPr bwMode="auto">
          <a:xfrm rot="16200000" flipH="1">
            <a:off x="5711615" y="4239042"/>
            <a:ext cx="315416" cy="9448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5" name="꺾인 연결선 164"/>
          <p:cNvCxnSpPr>
            <a:stCxn id="131" idx="2"/>
            <a:endCxn id="153" idx="0"/>
          </p:cNvCxnSpPr>
          <p:nvPr/>
        </p:nvCxnSpPr>
        <p:spPr bwMode="auto">
          <a:xfrm rot="16200000" flipH="1">
            <a:off x="6643362" y="3307296"/>
            <a:ext cx="315416" cy="28083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6" name="직선 연결선 165"/>
          <p:cNvCxnSpPr>
            <a:stCxn id="114" idx="1"/>
          </p:cNvCxnSpPr>
          <p:nvPr/>
        </p:nvCxnSpPr>
        <p:spPr bwMode="auto">
          <a:xfrm flipH="1">
            <a:off x="1619672" y="2813720"/>
            <a:ext cx="10756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7" name="직선 연결선 166"/>
          <p:cNvCxnSpPr/>
          <p:nvPr/>
        </p:nvCxnSpPr>
        <p:spPr bwMode="auto">
          <a:xfrm>
            <a:off x="1619672" y="2813720"/>
            <a:ext cx="0" cy="18977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8" name="직선 연결선 167"/>
          <p:cNvCxnSpPr/>
          <p:nvPr/>
        </p:nvCxnSpPr>
        <p:spPr bwMode="auto">
          <a:xfrm>
            <a:off x="1619672" y="4711452"/>
            <a:ext cx="11683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9" name="직선 연결선 168"/>
          <p:cNvCxnSpPr>
            <a:stCxn id="147" idx="2"/>
          </p:cNvCxnSpPr>
          <p:nvPr/>
        </p:nvCxnSpPr>
        <p:spPr bwMode="auto">
          <a:xfrm>
            <a:off x="4441268" y="530120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70" name="직선 연결선 169"/>
          <p:cNvCxnSpPr>
            <a:stCxn id="156" idx="2"/>
            <a:endCxn id="159" idx="0"/>
          </p:cNvCxnSpPr>
          <p:nvPr/>
        </p:nvCxnSpPr>
        <p:spPr bwMode="auto">
          <a:xfrm>
            <a:off x="4441268" y="602128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71" name="직선 연결선 170"/>
          <p:cNvCxnSpPr/>
          <p:nvPr/>
        </p:nvCxnSpPr>
        <p:spPr bwMode="auto">
          <a:xfrm>
            <a:off x="7308304" y="4553743"/>
            <a:ext cx="0" cy="1577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순서도: 처리 77"/>
          <p:cNvSpPr/>
          <p:nvPr/>
        </p:nvSpPr>
        <p:spPr bwMode="auto">
          <a:xfrm>
            <a:off x="7866538" y="558923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공공사업 프로젝트 평가</a:t>
            </a:r>
          </a:p>
        </p:txBody>
      </p:sp>
      <p:sp>
        <p:nvSpPr>
          <p:cNvPr id="79" name="순서도: 처리 78"/>
          <p:cNvSpPr/>
          <p:nvPr/>
        </p:nvSpPr>
        <p:spPr bwMode="auto">
          <a:xfrm>
            <a:off x="7445964" y="558923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18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80" name="직선 연결선 79"/>
          <p:cNvCxnSpPr/>
          <p:nvPr/>
        </p:nvCxnSpPr>
        <p:spPr bwMode="auto">
          <a:xfrm>
            <a:off x="8244408" y="530120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58593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508125" y="1143000"/>
            <a:ext cx="67357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ko-KR" altLang="en-US" sz="24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정의 </a:t>
            </a:r>
            <a:r>
              <a:rPr lang="en-US" altLang="ko-KR" sz="24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ko-KR" sz="24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24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수익률은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ko-KR" altLang="en-US" sz="24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현금유입의 현재가치와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ko-KR" altLang="en-US" sz="24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현금유출의 현재가치를 같게 하는</a:t>
            </a:r>
            <a:endParaRPr lang="en-US" altLang="ko-KR" sz="2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ko-KR" sz="24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24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손익분기이자율</a:t>
            </a:r>
            <a:r>
              <a:rPr lang="en-US" altLang="ko-KR" sz="24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i="1" dirty="0" err="1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  <a:r>
              <a:rPr lang="en-US" altLang="ko-KR" sz="2400" b="1" i="1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2400" b="1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이다</a:t>
            </a:r>
          </a:p>
          <a:p>
            <a:pPr>
              <a:spcBef>
                <a:spcPct val="0"/>
              </a:spcBef>
              <a:defRPr/>
            </a:pPr>
            <a:endParaRPr lang="en-US" altLang="ko-KR" sz="2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ko-KR" altLang="en-US" sz="24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수학적 관계:</a:t>
            </a:r>
            <a:endParaRPr lang="en-US" altLang="ko-KR" sz="2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ko-KR" sz="2400" b="1" i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2400" b="1" i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NPW</a:t>
            </a:r>
            <a:r>
              <a:rPr lang="en-US" altLang="ko-KR" sz="24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2400" b="1" i="1" dirty="0" err="1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  <a:r>
              <a:rPr lang="en-US" altLang="ko-KR" sz="2400" b="1" i="1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24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= </a:t>
            </a:r>
            <a:r>
              <a:rPr lang="en-US" altLang="ko-KR" sz="2400" b="1" i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PW</a:t>
            </a:r>
            <a:r>
              <a:rPr lang="en-US" altLang="ko-KR" sz="24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2400" b="1" i="1" dirty="0" err="1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  <a:r>
              <a:rPr lang="en-US" altLang="ko-KR" sz="2400" b="1" i="1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24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400" b="1" baseline="-250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현금유입</a:t>
            </a:r>
            <a:r>
              <a:rPr lang="ko-KR" altLang="en-US" sz="24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en-US" altLang="ko-KR" sz="2400" b="1" i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PW</a:t>
            </a:r>
            <a:r>
              <a:rPr lang="en-US" altLang="ko-KR" sz="24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2400" b="1" i="1" dirty="0" err="1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  <a:r>
              <a:rPr lang="en-US" altLang="ko-KR" sz="2400" b="1" i="1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24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400" b="1" baseline="-250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현금유출</a:t>
            </a:r>
            <a:r>
              <a:rPr lang="ko-KR" altLang="en-US" sz="24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= 0</a:t>
            </a:r>
            <a:endParaRPr lang="ko-KR" altLang="en-US" sz="2400" b="1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ct val="0"/>
              </a:spcBef>
              <a:defRPr/>
            </a:pPr>
            <a:endParaRPr lang="ko-KR" altLang="en-US" sz="240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500438" y="171450"/>
            <a:ext cx="2135187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수익률의 정의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sp>
        <p:nvSpPr>
          <p:cNvPr id="5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253</a:t>
            </a:r>
          </a:p>
        </p:txBody>
      </p:sp>
    </p:spTree>
    <p:extLst>
      <p:ext uri="{BB962C8B-B14F-4D97-AF65-F5344CB8AC3E}">
        <p14:creationId xmlns:p14="http://schemas.microsoft.com/office/powerpoint/2010/main" val="176093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3500438" y="171450"/>
            <a:ext cx="2135187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수익률의 정의</a:t>
            </a:r>
          </a:p>
        </p:txBody>
      </p:sp>
      <p:sp>
        <p:nvSpPr>
          <p:cNvPr id="11268" name="Text Box 1026"/>
          <p:cNvSpPr txBox="1">
            <a:spLocks noChangeArrowheads="1"/>
          </p:cNvSpPr>
          <p:nvPr/>
        </p:nvSpPr>
        <p:spPr bwMode="auto">
          <a:xfrm>
            <a:off x="323850" y="1066800"/>
            <a:ext cx="64674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61950" indent="-361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ko-KR" altLang="en-US" sz="2400" b="1">
                <a:effectLst/>
                <a:latin typeface="맑은 고딕" pitchFamily="50" charset="-127"/>
                <a:ea typeface="맑은 고딕" pitchFamily="50" charset="-127"/>
              </a:rPr>
              <a:t>사례 </a:t>
            </a:r>
            <a:r>
              <a:rPr lang="en-US" altLang="ko-KR" sz="2400" b="1">
                <a:effectLst/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ko-KR" sz="2400" b="1">
                <a:effectLst/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ko-KR" altLang="en-US" sz="2400" b="1">
                <a:effectLst/>
                <a:latin typeface="맑은 고딕" pitchFamily="50" charset="-127"/>
                <a:ea typeface="맑은 고딕" pitchFamily="50" charset="-127"/>
              </a:rPr>
              <a:t>한 회사가 컴퓨터에</a:t>
            </a:r>
            <a:r>
              <a:rPr lang="en-US" altLang="ko-KR" sz="2400" b="1">
                <a:effectLst/>
                <a:latin typeface="맑은 고딕" pitchFamily="50" charset="-127"/>
                <a:ea typeface="맑은 고딕" pitchFamily="50" charset="-127"/>
              </a:rPr>
              <a:t> 1,000</a:t>
            </a:r>
            <a:r>
              <a:rPr lang="ko-KR" altLang="en-US" sz="2400" b="1">
                <a:effectLst/>
                <a:latin typeface="맑은 고딕" pitchFamily="50" charset="-127"/>
                <a:ea typeface="맑은 고딕" pitchFamily="50" charset="-127"/>
              </a:rPr>
              <a:t>만원을 투자하고 </a:t>
            </a:r>
            <a:endParaRPr lang="en-US" altLang="ko-KR" sz="2400" b="1">
              <a:effectLst/>
              <a:latin typeface="맑은 고딕" pitchFamily="50" charset="-127"/>
              <a:ea typeface="맑은 고딕" pitchFamily="50" charset="-127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ko-KR" sz="2400" b="1">
                <a:effectLst/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ko-KR" altLang="en-US" sz="2400" b="1">
                <a:effectLst/>
                <a:latin typeface="맑은 고딕" pitchFamily="50" charset="-127"/>
                <a:ea typeface="맑은 고딕" pitchFamily="50" charset="-127"/>
              </a:rPr>
              <a:t>3년 동안 매년 말 </a:t>
            </a:r>
            <a:r>
              <a:rPr lang="en-US" altLang="ko-KR" sz="2400" b="1">
                <a:effectLst/>
                <a:latin typeface="맑은 고딕" pitchFamily="50" charset="-127"/>
                <a:ea typeface="맑은 고딕" pitchFamily="50" charset="-127"/>
              </a:rPr>
              <a:t>402.1</a:t>
            </a:r>
            <a:r>
              <a:rPr lang="ko-KR" altLang="en-US" sz="2400" b="1">
                <a:effectLst/>
                <a:latin typeface="맑은 고딕" pitchFamily="50" charset="-127"/>
                <a:ea typeface="맑은 고딕" pitchFamily="50" charset="-127"/>
              </a:rPr>
              <a:t>만원의 인건비 절감효과를 얻었다</a:t>
            </a:r>
            <a:endParaRPr lang="en-US" altLang="ko-KR" sz="2400" b="1">
              <a:effectLst/>
              <a:latin typeface="맑은 고딕" pitchFamily="50" charset="-127"/>
              <a:ea typeface="맑은 고딕" pitchFamily="50" charset="-127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ko-KR" sz="2400" b="1">
                <a:effectLst/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ko-KR" altLang="en-US" sz="2400" b="1">
                <a:effectLst/>
                <a:latin typeface="맑은 고딕" pitchFamily="50" charset="-127"/>
                <a:ea typeface="맑은 고딕" pitchFamily="50" charset="-127"/>
              </a:rPr>
              <a:t>이 회사의 수익률은</a:t>
            </a:r>
            <a:r>
              <a:rPr lang="en-US" altLang="ko-KR" sz="2400" b="1">
                <a:effectLst/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grpSp>
        <p:nvGrpSpPr>
          <p:cNvPr id="11269" name="그룹 17"/>
          <p:cNvGrpSpPr>
            <a:grpSpLocks/>
          </p:cNvGrpSpPr>
          <p:nvPr/>
        </p:nvGrpSpPr>
        <p:grpSpPr bwMode="auto">
          <a:xfrm>
            <a:off x="6672263" y="1066800"/>
            <a:ext cx="2162175" cy="1914525"/>
            <a:chOff x="5794317" y="2582807"/>
            <a:chExt cx="2162059" cy="1915280"/>
          </a:xfrm>
        </p:grpSpPr>
        <p:cxnSp>
          <p:nvCxnSpPr>
            <p:cNvPr id="11271" name="직선 화살표 연결선 2"/>
            <p:cNvCxnSpPr>
              <a:cxnSpLocks noChangeShapeType="1"/>
            </p:cNvCxnSpPr>
            <p:nvPr/>
          </p:nvCxnSpPr>
          <p:spPr bwMode="auto">
            <a:xfrm>
              <a:off x="6084168" y="3212976"/>
              <a:ext cx="1872208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2" name="직선 연결선 4"/>
            <p:cNvCxnSpPr>
              <a:cxnSpLocks noChangeShapeType="1"/>
            </p:cNvCxnSpPr>
            <p:nvPr/>
          </p:nvCxnSpPr>
          <p:spPr bwMode="auto">
            <a:xfrm>
              <a:off x="6084168" y="3212976"/>
              <a:ext cx="0" cy="116011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3" name="직선 연결선 8"/>
            <p:cNvCxnSpPr>
              <a:cxnSpLocks noChangeShapeType="1"/>
            </p:cNvCxnSpPr>
            <p:nvPr/>
          </p:nvCxnSpPr>
          <p:spPr bwMode="auto">
            <a:xfrm>
              <a:off x="6588224" y="3212976"/>
              <a:ext cx="0" cy="116011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4" name="직선 연결선 9"/>
            <p:cNvCxnSpPr>
              <a:cxnSpLocks noChangeShapeType="1"/>
            </p:cNvCxnSpPr>
            <p:nvPr/>
          </p:nvCxnSpPr>
          <p:spPr bwMode="auto">
            <a:xfrm>
              <a:off x="7092280" y="3212976"/>
              <a:ext cx="0" cy="116011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5" name="직선 연결선 10"/>
            <p:cNvCxnSpPr>
              <a:cxnSpLocks noChangeShapeType="1"/>
            </p:cNvCxnSpPr>
            <p:nvPr/>
          </p:nvCxnSpPr>
          <p:spPr bwMode="auto">
            <a:xfrm>
              <a:off x="7596336" y="3212976"/>
              <a:ext cx="0" cy="116011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6" name="직사각형 6"/>
            <p:cNvSpPr>
              <a:spLocks noChangeArrowheads="1"/>
            </p:cNvSpPr>
            <p:nvPr/>
          </p:nvSpPr>
          <p:spPr bwMode="auto">
            <a:xfrm>
              <a:off x="5946749" y="2863969"/>
              <a:ext cx="274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200" b="1">
                  <a:solidFill>
                    <a:schemeClr val="accent2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0</a:t>
              </a:r>
              <a:endParaRPr lang="ko-KR" altLang="en-US" sz="1200">
                <a:solidFill>
                  <a:schemeClr val="accent2"/>
                </a:solidFill>
                <a:effectLst/>
                <a:ea typeface="굴림" pitchFamily="50" charset="-127"/>
              </a:endParaRPr>
            </a:p>
          </p:txBody>
        </p:sp>
        <p:sp>
          <p:nvSpPr>
            <p:cNvPr id="11277" name="직사각형 13"/>
            <p:cNvSpPr>
              <a:spLocks noChangeArrowheads="1"/>
            </p:cNvSpPr>
            <p:nvPr/>
          </p:nvSpPr>
          <p:spPr bwMode="auto">
            <a:xfrm>
              <a:off x="6451006" y="3281188"/>
              <a:ext cx="274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200" b="1">
                  <a:solidFill>
                    <a:schemeClr val="accent2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200">
                <a:solidFill>
                  <a:schemeClr val="accent2"/>
                </a:solidFill>
                <a:effectLst/>
                <a:ea typeface="굴림" pitchFamily="50" charset="-127"/>
              </a:endParaRPr>
            </a:p>
          </p:txBody>
        </p:sp>
        <p:sp>
          <p:nvSpPr>
            <p:cNvPr id="11278" name="직사각형 14"/>
            <p:cNvSpPr>
              <a:spLocks noChangeArrowheads="1"/>
            </p:cNvSpPr>
            <p:nvPr/>
          </p:nvSpPr>
          <p:spPr bwMode="auto">
            <a:xfrm>
              <a:off x="6955062" y="3281188"/>
              <a:ext cx="274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200" b="1">
                  <a:solidFill>
                    <a:schemeClr val="accent2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200">
                <a:solidFill>
                  <a:schemeClr val="accent2"/>
                </a:solidFill>
                <a:effectLst/>
                <a:ea typeface="굴림" pitchFamily="50" charset="-127"/>
              </a:endParaRPr>
            </a:p>
          </p:txBody>
        </p:sp>
        <p:sp>
          <p:nvSpPr>
            <p:cNvPr id="11279" name="직사각형 15"/>
            <p:cNvSpPr>
              <a:spLocks noChangeArrowheads="1"/>
            </p:cNvSpPr>
            <p:nvPr/>
          </p:nvSpPr>
          <p:spPr bwMode="auto">
            <a:xfrm>
              <a:off x="7459118" y="3281188"/>
              <a:ext cx="274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200" b="1">
                  <a:solidFill>
                    <a:schemeClr val="accent2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200">
                <a:solidFill>
                  <a:schemeClr val="accent2"/>
                </a:solidFill>
                <a:effectLst/>
                <a:ea typeface="굴림" pitchFamily="50" charset="-127"/>
              </a:endParaRPr>
            </a:p>
          </p:txBody>
        </p:sp>
        <p:cxnSp>
          <p:nvCxnSpPr>
            <p:cNvPr id="11280" name="직선 화살표 연결선 11"/>
            <p:cNvCxnSpPr>
              <a:cxnSpLocks noChangeShapeType="1"/>
            </p:cNvCxnSpPr>
            <p:nvPr/>
          </p:nvCxnSpPr>
          <p:spPr bwMode="auto">
            <a:xfrm>
              <a:off x="6083966" y="3212976"/>
              <a:ext cx="0" cy="1008112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1" name="직선 화살표 연결선 16"/>
            <p:cNvCxnSpPr>
              <a:cxnSpLocks noChangeShapeType="1"/>
            </p:cNvCxnSpPr>
            <p:nvPr/>
          </p:nvCxnSpPr>
          <p:spPr bwMode="auto">
            <a:xfrm flipV="1">
              <a:off x="6588224" y="2863969"/>
              <a:ext cx="0" cy="36004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직선 화살표 연결선 20"/>
            <p:cNvCxnSpPr>
              <a:cxnSpLocks noChangeShapeType="1"/>
            </p:cNvCxnSpPr>
            <p:nvPr/>
          </p:nvCxnSpPr>
          <p:spPr bwMode="auto">
            <a:xfrm flipV="1">
              <a:off x="7092280" y="2863969"/>
              <a:ext cx="0" cy="36004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3" name="직선 화살표 연결선 21"/>
            <p:cNvCxnSpPr>
              <a:cxnSpLocks noChangeShapeType="1"/>
            </p:cNvCxnSpPr>
            <p:nvPr/>
          </p:nvCxnSpPr>
          <p:spPr bwMode="auto">
            <a:xfrm flipV="1">
              <a:off x="7596336" y="2863969"/>
              <a:ext cx="0" cy="36004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4" name="직사각형 22"/>
            <p:cNvSpPr>
              <a:spLocks noChangeArrowheads="1"/>
            </p:cNvSpPr>
            <p:nvPr/>
          </p:nvSpPr>
          <p:spPr bwMode="auto">
            <a:xfrm>
              <a:off x="5794317" y="4221088"/>
              <a:ext cx="5838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200" b="1">
                  <a:solidFill>
                    <a:schemeClr val="accent2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1,000</a:t>
              </a:r>
              <a:endParaRPr lang="ko-KR" altLang="en-US" sz="1200">
                <a:solidFill>
                  <a:schemeClr val="accent2"/>
                </a:solidFill>
                <a:effectLst/>
                <a:ea typeface="굴림" pitchFamily="50" charset="-127"/>
              </a:endParaRPr>
            </a:p>
          </p:txBody>
        </p:sp>
        <p:sp>
          <p:nvSpPr>
            <p:cNvPr id="11285" name="직사각형 23"/>
            <p:cNvSpPr>
              <a:spLocks noChangeArrowheads="1"/>
            </p:cNvSpPr>
            <p:nvPr/>
          </p:nvSpPr>
          <p:spPr bwMode="auto">
            <a:xfrm>
              <a:off x="6296317" y="2582807"/>
              <a:ext cx="5838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200" b="1">
                  <a:solidFill>
                    <a:schemeClr val="accent2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402.1</a:t>
              </a:r>
              <a:endParaRPr lang="ko-KR" altLang="en-US" sz="1200">
                <a:solidFill>
                  <a:schemeClr val="accent2"/>
                </a:solidFill>
                <a:effectLst/>
                <a:ea typeface="굴림" pitchFamily="50" charset="-127"/>
              </a:endParaRPr>
            </a:p>
          </p:txBody>
        </p:sp>
        <p:sp>
          <p:nvSpPr>
            <p:cNvPr id="11286" name="직사각형 24"/>
            <p:cNvSpPr>
              <a:spLocks noChangeArrowheads="1"/>
            </p:cNvSpPr>
            <p:nvPr/>
          </p:nvSpPr>
          <p:spPr bwMode="auto">
            <a:xfrm>
              <a:off x="6800372" y="2582807"/>
              <a:ext cx="5838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200" b="1">
                  <a:solidFill>
                    <a:schemeClr val="accent2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402.1</a:t>
              </a:r>
              <a:endParaRPr lang="ko-KR" altLang="en-US" sz="1200">
                <a:solidFill>
                  <a:schemeClr val="accent2"/>
                </a:solidFill>
                <a:effectLst/>
                <a:ea typeface="굴림" pitchFamily="50" charset="-127"/>
              </a:endParaRPr>
            </a:p>
          </p:txBody>
        </p:sp>
        <p:sp>
          <p:nvSpPr>
            <p:cNvPr id="11287" name="직사각형 25"/>
            <p:cNvSpPr>
              <a:spLocks noChangeArrowheads="1"/>
            </p:cNvSpPr>
            <p:nvPr/>
          </p:nvSpPr>
          <p:spPr bwMode="auto">
            <a:xfrm>
              <a:off x="7304428" y="2582807"/>
              <a:ext cx="5838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200" b="1">
                  <a:solidFill>
                    <a:schemeClr val="accent2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402.1</a:t>
              </a:r>
              <a:endParaRPr lang="ko-KR" altLang="en-US" sz="1200">
                <a:solidFill>
                  <a:schemeClr val="accent2"/>
                </a:solidFill>
                <a:effectLst/>
                <a:ea typeface="굴림" pitchFamily="50" charset="-127"/>
              </a:endParaRPr>
            </a:p>
          </p:txBody>
        </p:sp>
      </p:grpSp>
      <p:sp>
        <p:nvSpPr>
          <p:cNvPr id="11270" name="Text Box 1026"/>
          <p:cNvSpPr txBox="1">
            <a:spLocks noChangeArrowheads="1"/>
          </p:cNvSpPr>
          <p:nvPr/>
        </p:nvSpPr>
        <p:spPr bwMode="auto">
          <a:xfrm>
            <a:off x="323850" y="3213100"/>
            <a:ext cx="83883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61950" indent="-361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ko-KR" altLang="en-US" sz="2400" b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풀이 </a:t>
            </a:r>
            <a:r>
              <a:rPr lang="en-US" altLang="ko-KR" sz="2400" b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2400" b="1" i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NPW</a:t>
            </a:r>
            <a:r>
              <a:rPr lang="en-US" altLang="ko-KR" sz="2400" b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(10%)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	= </a:t>
            </a:r>
            <a:r>
              <a:rPr lang="en-US" altLang="ko-KR" sz="2400" b="1" i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PW</a:t>
            </a:r>
            <a:r>
              <a:rPr lang="en-US" altLang="ko-KR" sz="2400" b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(10%)</a:t>
            </a:r>
            <a:r>
              <a:rPr lang="ko-KR" altLang="en-US" sz="2400" b="1" baseline="-25000" dirty="0" err="1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현금유입</a:t>
            </a:r>
            <a:r>
              <a:rPr lang="ko-KR" altLang="en-US" sz="2400" b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sz="2400" b="1" i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PW</a:t>
            </a:r>
            <a:r>
              <a:rPr lang="en-US" altLang="ko-KR" sz="2400" b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(10%)</a:t>
            </a:r>
            <a:r>
              <a:rPr lang="ko-KR" altLang="en-US" sz="2400" b="1" baseline="-25000" dirty="0" err="1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현금유출</a:t>
            </a:r>
            <a:endParaRPr lang="en-US" altLang="ko-KR" sz="2400" b="1" baseline="-25000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	= 402.1(P/A,10%,3) – 1,000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	= 402.1</a:t>
            </a:r>
            <a:r>
              <a:rPr lang="en-US" altLang="ko-KR" sz="2400" b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sym typeface="Symbol" pitchFamily="18" charset="2"/>
              </a:rPr>
              <a:t></a:t>
            </a:r>
            <a:r>
              <a:rPr lang="en-US" altLang="ko-KR" sz="2400" b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2.4869 – 1,000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	=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2400" b="1" dirty="0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 </a:t>
            </a:r>
            <a:r>
              <a:rPr lang="ko-KR" altLang="en-US" sz="2400" b="1" dirty="0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수익률</a:t>
            </a:r>
            <a:r>
              <a:rPr lang="en-US" altLang="ko-KR" sz="2400" b="1" dirty="0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= 10%</a:t>
            </a:r>
            <a:endParaRPr lang="en-US" altLang="ko-KR" sz="2400" b="1" dirty="0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sp>
        <p:nvSpPr>
          <p:cNvPr id="24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252</a:t>
            </a:r>
          </a:p>
        </p:txBody>
      </p:sp>
    </p:spTree>
    <p:extLst>
      <p:ext uri="{BB962C8B-B14F-4D97-AF65-F5344CB8AC3E}">
        <p14:creationId xmlns:p14="http://schemas.microsoft.com/office/powerpoint/2010/main" val="425191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500438" y="171450"/>
            <a:ext cx="2135187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수익률의 정의</a:t>
            </a:r>
          </a:p>
        </p:txBody>
      </p:sp>
      <p:sp>
        <p:nvSpPr>
          <p:cNvPr id="12292" name="Text Box 1026"/>
          <p:cNvSpPr txBox="1">
            <a:spLocks noChangeArrowheads="1"/>
          </p:cNvSpPr>
          <p:nvPr/>
        </p:nvSpPr>
        <p:spPr bwMode="auto">
          <a:xfrm>
            <a:off x="769938" y="836712"/>
            <a:ext cx="75961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361950" indent="-361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altLang="ko-KR" sz="2400" b="1" i="1" dirty="0">
                <a:effectLst/>
                <a:latin typeface="맑은 고딕" pitchFamily="50" charset="-127"/>
                <a:ea typeface="맑은 고딕" pitchFamily="50" charset="-127"/>
              </a:rPr>
              <a:t>NPW</a:t>
            </a:r>
            <a:r>
              <a:rPr lang="en-US" altLang="ko-KR" sz="2400" b="1" dirty="0"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b="1" i="1" dirty="0" err="1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i</a:t>
            </a:r>
            <a:r>
              <a:rPr lang="en-US" altLang="ko-KR" sz="2400" b="1" i="1" dirty="0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*</a:t>
            </a:r>
            <a:r>
              <a:rPr lang="en-US" altLang="ko-KR" sz="2400" b="1" dirty="0">
                <a:effectLst/>
                <a:latin typeface="맑은 고딕" pitchFamily="50" charset="-127"/>
                <a:ea typeface="맑은 고딕" pitchFamily="50" charset="-127"/>
              </a:rPr>
              <a:t>) = </a:t>
            </a:r>
            <a:r>
              <a:rPr lang="en-US" altLang="ko-KR" sz="2400" b="1" i="1" dirty="0">
                <a:effectLst/>
                <a:latin typeface="맑은 고딕" pitchFamily="50" charset="-127"/>
                <a:ea typeface="맑은 고딕" pitchFamily="50" charset="-127"/>
              </a:rPr>
              <a:t>PW</a:t>
            </a:r>
            <a:r>
              <a:rPr lang="en-US" altLang="ko-KR" sz="2400" b="1" dirty="0"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b="1" i="1" dirty="0" err="1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i</a:t>
            </a:r>
            <a:r>
              <a:rPr lang="en-US" altLang="ko-KR" sz="2400" b="1" i="1" dirty="0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*</a:t>
            </a:r>
            <a:r>
              <a:rPr lang="en-US" altLang="ko-KR" sz="2400" b="1" dirty="0"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b="1" baseline="-25000" dirty="0">
                <a:effectLst/>
                <a:latin typeface="맑은 고딕" pitchFamily="50" charset="-127"/>
                <a:ea typeface="맑은 고딕" pitchFamily="50" charset="-127"/>
              </a:rPr>
              <a:t>현금유입</a:t>
            </a:r>
            <a:r>
              <a:rPr lang="ko-KR" altLang="en-US" sz="2400" b="1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>
                <a:effectLst/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sz="2400" b="1" i="1" dirty="0">
                <a:effectLst/>
                <a:latin typeface="맑은 고딕" pitchFamily="50" charset="-127"/>
                <a:ea typeface="맑은 고딕" pitchFamily="50" charset="-127"/>
              </a:rPr>
              <a:t>PW</a:t>
            </a:r>
            <a:r>
              <a:rPr lang="en-US" altLang="ko-KR" sz="2400" b="1" dirty="0"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b="1" i="1" dirty="0" err="1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i</a:t>
            </a:r>
            <a:r>
              <a:rPr lang="en-US" altLang="ko-KR" sz="2400" b="1" i="1" dirty="0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*</a:t>
            </a:r>
            <a:r>
              <a:rPr lang="en-US" altLang="ko-KR" sz="2400" b="1" dirty="0"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b="1" baseline="-25000" dirty="0">
                <a:effectLst/>
                <a:latin typeface="맑은 고딕" pitchFamily="50" charset="-127"/>
                <a:ea typeface="맑은 고딕" pitchFamily="50" charset="-127"/>
              </a:rPr>
              <a:t>현금유출</a:t>
            </a:r>
            <a:r>
              <a:rPr lang="ko-KR" altLang="en-US" sz="2400" b="1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>
                <a:effectLst/>
                <a:latin typeface="맑은 고딕" pitchFamily="50" charset="-127"/>
                <a:ea typeface="맑은 고딕" pitchFamily="50" charset="-127"/>
              </a:rPr>
              <a:t>= 0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ko-KR" sz="2400" b="1" i="1" dirty="0"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		</a:t>
            </a:r>
            <a:r>
              <a:rPr lang="en-US" altLang="ko-KR" sz="2400" b="1" i="1" dirty="0">
                <a:effectLst/>
                <a:latin typeface="맑은 고딕" pitchFamily="50" charset="-127"/>
                <a:ea typeface="맑은 고딕" pitchFamily="50" charset="-127"/>
              </a:rPr>
              <a:t>NFW</a:t>
            </a:r>
            <a:r>
              <a:rPr lang="en-US" altLang="ko-KR" sz="2400" b="1" dirty="0"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b="1" i="1" dirty="0" err="1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i</a:t>
            </a:r>
            <a:r>
              <a:rPr lang="en-US" altLang="ko-KR" sz="2400" b="1" i="1" dirty="0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*</a:t>
            </a:r>
            <a:r>
              <a:rPr lang="en-US" altLang="ko-KR" sz="2400" b="1" dirty="0">
                <a:effectLst/>
                <a:latin typeface="맑은 고딕" pitchFamily="50" charset="-127"/>
                <a:ea typeface="맑은 고딕" pitchFamily="50" charset="-127"/>
              </a:rPr>
              <a:t>) = </a:t>
            </a:r>
            <a:r>
              <a:rPr lang="en-US" altLang="ko-KR" sz="2400" b="1" i="1" dirty="0">
                <a:effectLst/>
                <a:latin typeface="맑은 고딕" pitchFamily="50" charset="-127"/>
                <a:ea typeface="맑은 고딕" pitchFamily="50" charset="-127"/>
              </a:rPr>
              <a:t>FW</a:t>
            </a:r>
            <a:r>
              <a:rPr lang="en-US" altLang="ko-KR" sz="2400" b="1" dirty="0"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b="1" i="1" dirty="0" err="1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i</a:t>
            </a:r>
            <a:r>
              <a:rPr lang="en-US" altLang="ko-KR" sz="2400" b="1" i="1" dirty="0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*</a:t>
            </a:r>
            <a:r>
              <a:rPr lang="en-US" altLang="ko-KR" sz="2400" b="1" dirty="0"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b="1" baseline="-25000" dirty="0">
                <a:effectLst/>
                <a:latin typeface="맑은 고딕" pitchFamily="50" charset="-127"/>
                <a:ea typeface="맑은 고딕" pitchFamily="50" charset="-127"/>
              </a:rPr>
              <a:t>현금유입</a:t>
            </a:r>
            <a:r>
              <a:rPr lang="ko-KR" altLang="en-US" sz="2400" b="1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>
                <a:effectLst/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sz="2400" b="1" i="1" dirty="0">
                <a:effectLst/>
                <a:latin typeface="맑은 고딕" pitchFamily="50" charset="-127"/>
                <a:ea typeface="맑은 고딕" pitchFamily="50" charset="-127"/>
              </a:rPr>
              <a:t>FW</a:t>
            </a:r>
            <a:r>
              <a:rPr lang="en-US" altLang="ko-KR" sz="2400" b="1" dirty="0"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b="1" i="1" dirty="0" err="1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i</a:t>
            </a:r>
            <a:r>
              <a:rPr lang="en-US" altLang="ko-KR" sz="2400" b="1" i="1" dirty="0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*</a:t>
            </a:r>
            <a:r>
              <a:rPr lang="en-US" altLang="ko-KR" sz="2400" b="1" dirty="0"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b="1" baseline="-25000" dirty="0">
                <a:effectLst/>
                <a:latin typeface="맑은 고딕" pitchFamily="50" charset="-127"/>
                <a:ea typeface="맑은 고딕" pitchFamily="50" charset="-127"/>
              </a:rPr>
              <a:t>현금유출</a:t>
            </a:r>
            <a:r>
              <a:rPr lang="ko-KR" altLang="en-US" sz="2400" b="1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>
                <a:effectLst/>
                <a:latin typeface="맑은 고딕" pitchFamily="50" charset="-127"/>
                <a:ea typeface="맑은 고딕" pitchFamily="50" charset="-127"/>
              </a:rPr>
              <a:t>= 0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ko-KR" sz="2400" b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2400" b="1" i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NPW</a:t>
            </a:r>
            <a:r>
              <a:rPr lang="en-US" altLang="ko-KR" sz="2400" b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b="1" dirty="0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10%</a:t>
            </a:r>
            <a:r>
              <a:rPr lang="en-US" altLang="ko-KR" sz="2400" b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) = </a:t>
            </a:r>
            <a:r>
              <a:rPr lang="en-US" altLang="ko-KR" sz="2400" b="1" i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NFW</a:t>
            </a:r>
            <a:r>
              <a:rPr lang="en-US" altLang="ko-KR" sz="2400" b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b="1" dirty="0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10%</a:t>
            </a:r>
            <a:r>
              <a:rPr lang="en-US" altLang="ko-KR" sz="2400" b="1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) = 0</a:t>
            </a:r>
            <a:r>
              <a:rPr lang="en-US" altLang="ko-KR" sz="2400" b="1" dirty="0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	 </a:t>
            </a:r>
            <a:r>
              <a:rPr lang="en-US" altLang="ko-KR" sz="2400" b="1" dirty="0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 </a:t>
            </a:r>
            <a:r>
              <a:rPr lang="ko-KR" altLang="en-US" sz="2400" b="1" dirty="0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수익률</a:t>
            </a:r>
            <a:r>
              <a:rPr lang="en-US" altLang="ko-KR" sz="2400" b="1" dirty="0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= 10%</a:t>
            </a:r>
            <a:endParaRPr lang="en-US" altLang="ko-KR" sz="2400" b="1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5192713" y="5897563"/>
            <a:ext cx="275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0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순미래가치, </a:t>
            </a:r>
            <a:r>
              <a:rPr lang="en-US" altLang="ko-KR" sz="20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NFW(</a:t>
            </a:r>
            <a:r>
              <a:rPr lang="en-US" altLang="ko-KR" sz="20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10%</a:t>
            </a:r>
            <a:r>
              <a:rPr lang="en-US" altLang="ko-KR" sz="20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228600" y="2636838"/>
          <a:ext cx="8686800" cy="2752724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5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기간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현금흐름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자본비용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수익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10% 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anose="05000000000000000000" pitchFamily="2" charset="2"/>
                        </a:rPr>
                        <a:t>내부수익률 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anose="05000000000000000000" pitchFamily="2" charset="2"/>
                        </a:rPr>
                        <a:t>(IRR)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투자자본 회수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프로젝트 잔액 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누적 현금흐름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402.1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-1,000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(0.1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= -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100.0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302.1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-697.9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402.1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698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(0.1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= -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69.8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332.3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-365.6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402.1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366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(0.1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= -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36.6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365.5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32" name="Text Box 58"/>
          <p:cNvSpPr txBox="1">
            <a:spLocks noChangeArrowheads="1"/>
          </p:cNvSpPr>
          <p:nvPr/>
        </p:nvSpPr>
        <p:spPr bwMode="auto">
          <a:xfrm>
            <a:off x="4811713" y="5516563"/>
            <a:ext cx="3505200" cy="338137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600" b="1">
                <a:effectLst/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600" b="1">
                <a:effectLst/>
                <a:latin typeface="HY헤드라인M" pitchFamily="18" charset="-127"/>
                <a:ea typeface="HY헤드라인M" pitchFamily="18" charset="-127"/>
              </a:rPr>
              <a:t>년말의 프로젝트잔액 </a:t>
            </a:r>
            <a:r>
              <a:rPr lang="en-US" altLang="ko-KR" sz="1600" b="1">
                <a:effectLst/>
                <a:latin typeface="HY헤드라인M" pitchFamily="18" charset="-127"/>
                <a:ea typeface="HY헤드라인M" pitchFamily="18" charset="-127"/>
              </a:rPr>
              <a:t>= </a:t>
            </a:r>
            <a:r>
              <a:rPr lang="ko-KR" altLang="en-US" sz="1600" b="1">
                <a:effectLst/>
                <a:latin typeface="HY헤드라인M" pitchFamily="18" charset="-127"/>
                <a:ea typeface="HY헤드라인M" pitchFamily="18" charset="-127"/>
              </a:rPr>
              <a:t>미래가치</a:t>
            </a:r>
          </a:p>
        </p:txBody>
      </p:sp>
      <p:sp>
        <p:nvSpPr>
          <p:cNvPr id="12333" name="타원 18"/>
          <p:cNvSpPr>
            <a:spLocks noChangeArrowheads="1"/>
          </p:cNvSpPr>
          <p:nvPr/>
        </p:nvSpPr>
        <p:spPr bwMode="auto">
          <a:xfrm>
            <a:off x="8532813" y="4922838"/>
            <a:ext cx="458787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en-US" sz="2400">
              <a:effectLst/>
              <a:latin typeface="Tempus Sans ITC" pitchFamily="82" charset="0"/>
              <a:ea typeface="굴림" pitchFamily="50" charset="-127"/>
            </a:endParaRPr>
          </a:p>
        </p:txBody>
      </p:sp>
      <p:cxnSp>
        <p:nvCxnSpPr>
          <p:cNvPr id="12334" name="직선 화살표 연결선 19"/>
          <p:cNvCxnSpPr>
            <a:cxnSpLocks noChangeShapeType="1"/>
            <a:stCxn id="12333" idx="4"/>
            <a:endCxn id="12332" idx="0"/>
          </p:cNvCxnSpPr>
          <p:nvPr/>
        </p:nvCxnSpPr>
        <p:spPr bwMode="auto">
          <a:xfrm flipH="1">
            <a:off x="6564313" y="5380038"/>
            <a:ext cx="2197100" cy="13652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sp>
        <p:nvSpPr>
          <p:cNvPr id="10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252</a:t>
            </a:r>
          </a:p>
        </p:txBody>
      </p:sp>
    </p:spTree>
    <p:extLst>
      <p:ext uri="{BB962C8B-B14F-4D97-AF65-F5344CB8AC3E}">
        <p14:creationId xmlns:p14="http://schemas.microsoft.com/office/powerpoint/2010/main" val="181810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033"/>
          <p:cNvSpPr txBox="1">
            <a:spLocks noChangeArrowheads="1"/>
          </p:cNvSpPr>
          <p:nvPr/>
        </p:nvSpPr>
        <p:spPr bwMode="auto">
          <a:xfrm>
            <a:off x="3096324" y="152400"/>
            <a:ext cx="294183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(</a:t>
            </a:r>
            <a:r>
              <a:rPr lang="ko-KR" altLang="en-US" dirty="0"/>
              <a:t>예제 </a:t>
            </a:r>
            <a:r>
              <a:rPr lang="en-US" altLang="ko-KR" dirty="0"/>
              <a:t>7.1) </a:t>
            </a:r>
            <a:r>
              <a:rPr lang="ko-KR" altLang="en-US" dirty="0"/>
              <a:t>투자 분류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5800" y="981075"/>
            <a:ext cx="3810000" cy="4968875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defRPr/>
            </a:pPr>
            <a:r>
              <a:rPr lang="ko-KR" altLang="en-US" sz="1800" u="sng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단순투자</a:t>
            </a:r>
          </a:p>
          <a:p>
            <a:pPr marL="342900" indent="-342900" eaLnBrk="1" latinLnBrk="1" hangingPunct="1">
              <a:spcBef>
                <a:spcPct val="20000"/>
              </a:spcBef>
              <a:buFontTx/>
              <a:buChar char="•"/>
              <a:defRPr/>
            </a:pPr>
            <a:r>
              <a:rPr lang="ko-KR" altLang="en-US" sz="1800" kern="0" dirty="0">
                <a:solidFill>
                  <a:srgbClr val="FF33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정의</a:t>
            </a:r>
            <a:r>
              <a:rPr lang="en-US" altLang="ko-KR" sz="18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8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초기에는 음의 현금흐름을 갖고, 이후 현금흐름의 기호변화가 한 번만 발생함.</a:t>
            </a:r>
          </a:p>
          <a:p>
            <a:pPr marL="342900" indent="-342900" eaLnBrk="1" latinLnBrk="1" hangingPunct="1">
              <a:spcBef>
                <a:spcPct val="20000"/>
              </a:spcBef>
              <a:buFontTx/>
              <a:buChar char="•"/>
              <a:defRPr/>
            </a:pPr>
            <a:r>
              <a:rPr lang="ko-KR" altLang="en-US" sz="1800" kern="0" dirty="0">
                <a:solidFill>
                  <a:srgbClr val="FF33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예</a:t>
            </a:r>
            <a:r>
              <a:rPr lang="ko-KR" altLang="en-US" sz="18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: -100, 250, 300</a:t>
            </a:r>
          </a:p>
          <a:p>
            <a:pPr marL="342900" indent="-342900" eaLnBrk="1" latinLnBrk="1" hangingPunct="1">
              <a:spcBef>
                <a:spcPct val="20000"/>
              </a:spcBef>
              <a:defRPr/>
            </a:pPr>
            <a:r>
              <a:rPr lang="ko-KR" altLang="en-US" sz="18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    (-, +, +)</a:t>
            </a:r>
          </a:p>
          <a:p>
            <a:pPr marL="342900" indent="-342900" eaLnBrk="1" latin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ko-KR" sz="1800" kern="0" dirty="0">
                <a:solidFill>
                  <a:srgbClr val="FF3300"/>
                </a:solidFill>
                <a:effectLst/>
                <a:latin typeface="HY헤드라인M" pitchFamily="18" charset="-127"/>
                <a:ea typeface="HY헤드라인M" pitchFamily="18" charset="-127"/>
              </a:rPr>
              <a:t>ROR</a:t>
            </a:r>
            <a:r>
              <a:rPr lang="en-US" altLang="ko-KR" sz="18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8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단일 </a:t>
            </a:r>
            <a:r>
              <a:rPr lang="en-US" altLang="ko-KR" sz="18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ROR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48200" y="981075"/>
            <a:ext cx="3810000" cy="4968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defRPr/>
            </a:pPr>
            <a:r>
              <a:rPr lang="ko-KR" altLang="en-US" sz="1800" u="sng" kern="0" dirty="0" err="1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비단순투자</a:t>
            </a:r>
            <a:endParaRPr lang="ko-KR" altLang="en-US" sz="1800" u="sng" kern="0" dirty="0"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342900" indent="-342900" eaLnBrk="1" latinLnBrk="1" hangingPunct="1">
              <a:spcBef>
                <a:spcPct val="20000"/>
              </a:spcBef>
              <a:buFontTx/>
              <a:buChar char="•"/>
              <a:defRPr/>
            </a:pPr>
            <a:r>
              <a:rPr lang="ko-KR" altLang="en-US" sz="1800" kern="0" dirty="0">
                <a:solidFill>
                  <a:srgbClr val="FF33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정의</a:t>
            </a:r>
            <a:r>
              <a:rPr lang="ko-KR" altLang="en-US" sz="18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: 초기에는 음의 현금흐름을 갖고, 이후 현금흐름의 부호변화가 두 번 이상 여러 번 발생함.</a:t>
            </a:r>
          </a:p>
          <a:p>
            <a:pPr marL="342900" indent="-342900" eaLnBrk="1" latinLnBrk="1" hangingPunct="1">
              <a:spcBef>
                <a:spcPct val="20000"/>
              </a:spcBef>
              <a:buFontTx/>
              <a:buChar char="•"/>
              <a:defRPr/>
            </a:pPr>
            <a:r>
              <a:rPr lang="ko-KR" altLang="en-US" sz="1800" kern="0" dirty="0">
                <a:solidFill>
                  <a:srgbClr val="FF33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예</a:t>
            </a:r>
            <a:r>
              <a:rPr lang="ko-KR" altLang="en-US" sz="18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: -100, 300, -120</a:t>
            </a:r>
          </a:p>
          <a:p>
            <a:pPr marL="342900" indent="-342900" eaLnBrk="1" latinLnBrk="1" hangingPunct="1">
              <a:spcBef>
                <a:spcPct val="20000"/>
              </a:spcBef>
              <a:defRPr/>
            </a:pPr>
            <a:r>
              <a:rPr lang="ko-KR" altLang="en-US" sz="18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    (-, +, -)</a:t>
            </a:r>
          </a:p>
          <a:p>
            <a:pPr marL="342900" indent="-342900" eaLnBrk="1" latin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ko-KR" sz="1800" kern="0" dirty="0">
                <a:solidFill>
                  <a:srgbClr val="FF3300"/>
                </a:solidFill>
                <a:effectLst/>
                <a:latin typeface="HY헤드라인M" pitchFamily="18" charset="-127"/>
                <a:ea typeface="HY헤드라인M" pitchFamily="18" charset="-127"/>
              </a:rPr>
              <a:t>ROR</a:t>
            </a:r>
            <a:r>
              <a:rPr lang="en-US" altLang="ko-KR" sz="18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8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여러 개의 </a:t>
            </a:r>
            <a:r>
              <a:rPr lang="en-US" altLang="ko-KR" sz="18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ROR</a:t>
            </a:r>
            <a:r>
              <a:rPr lang="ko-KR" altLang="en-US" sz="18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을 가질 가능성이 존재함</a:t>
            </a:r>
            <a:endParaRPr lang="en-US" altLang="ko-KR" sz="1800" kern="0" dirty="0"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342900" indent="-342900" eaLnBrk="1" latinLnBrk="1" hangingPunct="1">
              <a:spcBef>
                <a:spcPct val="20000"/>
              </a:spcBef>
              <a:defRPr/>
            </a:pPr>
            <a:r>
              <a:rPr lang="en-US" altLang="ko-KR" sz="18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	(</a:t>
            </a:r>
            <a:r>
              <a:rPr lang="ko-KR" altLang="en-US" sz="1800" kern="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수익률법</a:t>
            </a:r>
            <a:r>
              <a:rPr lang="ko-KR" altLang="en-US" sz="18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사용 불가</a:t>
            </a:r>
            <a:r>
              <a:rPr lang="en-US" altLang="ko-KR" sz="18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800" kern="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3320" name="직선 화살표 연결선 8"/>
          <p:cNvCxnSpPr>
            <a:cxnSpLocks noChangeShapeType="1"/>
          </p:cNvCxnSpPr>
          <p:nvPr/>
        </p:nvCxnSpPr>
        <p:spPr bwMode="auto">
          <a:xfrm>
            <a:off x="1171575" y="5018088"/>
            <a:ext cx="318452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1" name="직선 연결선 11"/>
          <p:cNvCxnSpPr>
            <a:cxnSpLocks noChangeShapeType="1"/>
          </p:cNvCxnSpPr>
          <p:nvPr/>
        </p:nvCxnSpPr>
        <p:spPr bwMode="auto">
          <a:xfrm>
            <a:off x="1171575" y="5018088"/>
            <a:ext cx="0" cy="1158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연결선 12"/>
          <p:cNvCxnSpPr>
            <a:cxnSpLocks noChangeShapeType="1"/>
          </p:cNvCxnSpPr>
          <p:nvPr/>
        </p:nvCxnSpPr>
        <p:spPr bwMode="auto">
          <a:xfrm>
            <a:off x="2028825" y="5018088"/>
            <a:ext cx="0" cy="1158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3" name="직선 연결선 13"/>
          <p:cNvCxnSpPr>
            <a:cxnSpLocks noChangeShapeType="1"/>
          </p:cNvCxnSpPr>
          <p:nvPr/>
        </p:nvCxnSpPr>
        <p:spPr bwMode="auto">
          <a:xfrm>
            <a:off x="2886075" y="5018088"/>
            <a:ext cx="0" cy="1158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직선 연결선 14"/>
          <p:cNvCxnSpPr>
            <a:cxnSpLocks noChangeShapeType="1"/>
          </p:cNvCxnSpPr>
          <p:nvPr/>
        </p:nvCxnSpPr>
        <p:spPr bwMode="auto">
          <a:xfrm>
            <a:off x="3743325" y="5018088"/>
            <a:ext cx="0" cy="1158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직사각형 16"/>
          <p:cNvSpPr>
            <a:spLocks noChangeArrowheads="1"/>
          </p:cNvSpPr>
          <p:nvPr/>
        </p:nvSpPr>
        <p:spPr bwMode="auto">
          <a:xfrm>
            <a:off x="1782763" y="5084763"/>
            <a:ext cx="274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200" b="1"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1200">
              <a:effectLst/>
              <a:ea typeface="굴림" pitchFamily="50" charset="-127"/>
            </a:endParaRPr>
          </a:p>
        </p:txBody>
      </p:sp>
      <p:sp>
        <p:nvSpPr>
          <p:cNvPr id="13326" name="직사각형 17"/>
          <p:cNvSpPr>
            <a:spLocks noChangeArrowheads="1"/>
          </p:cNvSpPr>
          <p:nvPr/>
        </p:nvSpPr>
        <p:spPr bwMode="auto">
          <a:xfrm>
            <a:off x="2619375" y="5084763"/>
            <a:ext cx="274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200" b="1"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200">
              <a:effectLst/>
              <a:ea typeface="굴림" pitchFamily="50" charset="-127"/>
            </a:endParaRPr>
          </a:p>
        </p:txBody>
      </p:sp>
      <p:sp>
        <p:nvSpPr>
          <p:cNvPr id="13327" name="직사각형 18"/>
          <p:cNvSpPr>
            <a:spLocks noChangeArrowheads="1"/>
          </p:cNvSpPr>
          <p:nvPr/>
        </p:nvSpPr>
        <p:spPr bwMode="auto">
          <a:xfrm>
            <a:off x="3476625" y="5084763"/>
            <a:ext cx="274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200" b="1">
                <a:effectLst/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1200">
              <a:effectLst/>
              <a:ea typeface="굴림" pitchFamily="50" charset="-127"/>
            </a:endParaRPr>
          </a:p>
        </p:txBody>
      </p:sp>
      <p:cxnSp>
        <p:nvCxnSpPr>
          <p:cNvPr id="13328" name="직선 화살표 연결선 20"/>
          <p:cNvCxnSpPr>
            <a:cxnSpLocks noChangeShapeType="1"/>
          </p:cNvCxnSpPr>
          <p:nvPr/>
        </p:nvCxnSpPr>
        <p:spPr bwMode="auto">
          <a:xfrm>
            <a:off x="2028825" y="5027613"/>
            <a:ext cx="0" cy="3349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9" name="직선 화살표 연결선 21"/>
          <p:cNvCxnSpPr>
            <a:cxnSpLocks noChangeShapeType="1"/>
          </p:cNvCxnSpPr>
          <p:nvPr/>
        </p:nvCxnSpPr>
        <p:spPr bwMode="auto">
          <a:xfrm flipV="1">
            <a:off x="2886075" y="4387850"/>
            <a:ext cx="0" cy="6397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0" name="직선 화살표 연결선 22"/>
          <p:cNvCxnSpPr>
            <a:cxnSpLocks noChangeShapeType="1"/>
            <a:endCxn id="13333" idx="2"/>
          </p:cNvCxnSpPr>
          <p:nvPr/>
        </p:nvCxnSpPr>
        <p:spPr bwMode="auto">
          <a:xfrm flipH="1" flipV="1">
            <a:off x="3743325" y="4310063"/>
            <a:ext cx="0" cy="7175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1" name="직사각형 24"/>
          <p:cNvSpPr>
            <a:spLocks noChangeArrowheads="1"/>
          </p:cNvSpPr>
          <p:nvPr/>
        </p:nvSpPr>
        <p:spPr bwMode="auto">
          <a:xfrm>
            <a:off x="1801813" y="5322888"/>
            <a:ext cx="454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200" b="1">
                <a:effectLst/>
                <a:latin typeface="맑은 고딕" pitchFamily="50" charset="-127"/>
                <a:ea typeface="맑은 고딕" pitchFamily="50" charset="-127"/>
              </a:rPr>
              <a:t>100</a:t>
            </a:r>
            <a:endParaRPr lang="ko-KR" altLang="en-US" sz="1200">
              <a:effectLst/>
              <a:ea typeface="굴림" pitchFamily="50" charset="-127"/>
            </a:endParaRPr>
          </a:p>
        </p:txBody>
      </p:sp>
      <p:sp>
        <p:nvSpPr>
          <p:cNvPr id="13332" name="직사각형 25"/>
          <p:cNvSpPr>
            <a:spLocks noChangeArrowheads="1"/>
          </p:cNvSpPr>
          <p:nvPr/>
        </p:nvSpPr>
        <p:spPr bwMode="auto">
          <a:xfrm>
            <a:off x="2659063" y="4170363"/>
            <a:ext cx="454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200" b="1">
                <a:effectLst/>
                <a:latin typeface="맑은 고딕" pitchFamily="50" charset="-127"/>
                <a:ea typeface="맑은 고딕" pitchFamily="50" charset="-127"/>
              </a:rPr>
              <a:t>250</a:t>
            </a:r>
            <a:endParaRPr lang="ko-KR" altLang="en-US" sz="1200">
              <a:effectLst/>
              <a:ea typeface="굴림" pitchFamily="50" charset="-127"/>
            </a:endParaRPr>
          </a:p>
        </p:txBody>
      </p:sp>
      <p:sp>
        <p:nvSpPr>
          <p:cNvPr id="13333" name="직사각형 26"/>
          <p:cNvSpPr>
            <a:spLocks noChangeArrowheads="1"/>
          </p:cNvSpPr>
          <p:nvPr/>
        </p:nvSpPr>
        <p:spPr bwMode="auto">
          <a:xfrm>
            <a:off x="3516313" y="4032250"/>
            <a:ext cx="454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200" b="1">
                <a:effectLst/>
                <a:latin typeface="맑은 고딕" pitchFamily="50" charset="-127"/>
                <a:ea typeface="맑은 고딕" pitchFamily="50" charset="-127"/>
              </a:rPr>
              <a:t>300</a:t>
            </a:r>
            <a:endParaRPr lang="ko-KR" altLang="en-US" sz="1200">
              <a:effectLst/>
              <a:ea typeface="굴림" pitchFamily="50" charset="-127"/>
            </a:endParaRPr>
          </a:p>
        </p:txBody>
      </p:sp>
      <p:sp>
        <p:nvSpPr>
          <p:cNvPr id="13334" name="직사각형 27"/>
          <p:cNvSpPr>
            <a:spLocks noChangeArrowheads="1"/>
          </p:cNvSpPr>
          <p:nvPr/>
        </p:nvSpPr>
        <p:spPr bwMode="auto">
          <a:xfrm>
            <a:off x="904875" y="5076825"/>
            <a:ext cx="2746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200" b="1">
                <a:effectLst/>
                <a:latin typeface="맑은 고딕" pitchFamily="50" charset="-127"/>
                <a:ea typeface="맑은 고딕" pitchFamily="50" charset="-127"/>
              </a:rPr>
              <a:t>0</a:t>
            </a:r>
            <a:endParaRPr lang="ko-KR" altLang="en-US" sz="1200">
              <a:effectLst/>
              <a:ea typeface="굴림" pitchFamily="50" charset="-127"/>
            </a:endParaRPr>
          </a:p>
        </p:txBody>
      </p:sp>
      <p:cxnSp>
        <p:nvCxnSpPr>
          <p:cNvPr id="13335" name="직선 화살표 연결선 30"/>
          <p:cNvCxnSpPr>
            <a:cxnSpLocks noChangeShapeType="1"/>
          </p:cNvCxnSpPr>
          <p:nvPr/>
        </p:nvCxnSpPr>
        <p:spPr bwMode="auto">
          <a:xfrm>
            <a:off x="5148263" y="5018088"/>
            <a:ext cx="318293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6" name="직선 연결선 31"/>
          <p:cNvCxnSpPr>
            <a:cxnSpLocks noChangeShapeType="1"/>
          </p:cNvCxnSpPr>
          <p:nvPr/>
        </p:nvCxnSpPr>
        <p:spPr bwMode="auto">
          <a:xfrm>
            <a:off x="5148263" y="5018088"/>
            <a:ext cx="0" cy="1158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7" name="직선 연결선 32"/>
          <p:cNvCxnSpPr>
            <a:cxnSpLocks noChangeShapeType="1"/>
          </p:cNvCxnSpPr>
          <p:nvPr/>
        </p:nvCxnSpPr>
        <p:spPr bwMode="auto">
          <a:xfrm>
            <a:off x="6005513" y="5018088"/>
            <a:ext cx="0" cy="1158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8" name="직선 연결선 33"/>
          <p:cNvCxnSpPr>
            <a:cxnSpLocks noChangeShapeType="1"/>
          </p:cNvCxnSpPr>
          <p:nvPr/>
        </p:nvCxnSpPr>
        <p:spPr bwMode="auto">
          <a:xfrm>
            <a:off x="6862763" y="5018088"/>
            <a:ext cx="0" cy="1158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9" name="직선 연결선 34"/>
          <p:cNvCxnSpPr>
            <a:cxnSpLocks noChangeShapeType="1"/>
          </p:cNvCxnSpPr>
          <p:nvPr/>
        </p:nvCxnSpPr>
        <p:spPr bwMode="auto">
          <a:xfrm>
            <a:off x="7720013" y="5018088"/>
            <a:ext cx="0" cy="1158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0" name="직사각형 35"/>
          <p:cNvSpPr>
            <a:spLocks noChangeArrowheads="1"/>
          </p:cNvSpPr>
          <p:nvPr/>
        </p:nvSpPr>
        <p:spPr bwMode="auto">
          <a:xfrm>
            <a:off x="5757863" y="5084763"/>
            <a:ext cx="274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200" b="1"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1200">
              <a:effectLst/>
              <a:ea typeface="굴림" pitchFamily="50" charset="-127"/>
            </a:endParaRPr>
          </a:p>
        </p:txBody>
      </p:sp>
      <p:sp>
        <p:nvSpPr>
          <p:cNvPr id="13341" name="직사각형 36"/>
          <p:cNvSpPr>
            <a:spLocks noChangeArrowheads="1"/>
          </p:cNvSpPr>
          <p:nvPr/>
        </p:nvSpPr>
        <p:spPr bwMode="auto">
          <a:xfrm>
            <a:off x="6596063" y="5084763"/>
            <a:ext cx="274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200" b="1"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200">
              <a:effectLst/>
              <a:ea typeface="굴림" pitchFamily="50" charset="-127"/>
            </a:endParaRPr>
          </a:p>
        </p:txBody>
      </p:sp>
      <p:sp>
        <p:nvSpPr>
          <p:cNvPr id="13342" name="직사각형 37"/>
          <p:cNvSpPr>
            <a:spLocks noChangeArrowheads="1"/>
          </p:cNvSpPr>
          <p:nvPr/>
        </p:nvSpPr>
        <p:spPr bwMode="auto">
          <a:xfrm>
            <a:off x="7453313" y="5084763"/>
            <a:ext cx="274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200" b="1">
                <a:effectLst/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1200">
              <a:effectLst/>
              <a:ea typeface="굴림" pitchFamily="50" charset="-127"/>
            </a:endParaRPr>
          </a:p>
        </p:txBody>
      </p:sp>
      <p:cxnSp>
        <p:nvCxnSpPr>
          <p:cNvPr id="13343" name="직선 화살표 연결선 38"/>
          <p:cNvCxnSpPr>
            <a:cxnSpLocks noChangeShapeType="1"/>
          </p:cNvCxnSpPr>
          <p:nvPr/>
        </p:nvCxnSpPr>
        <p:spPr bwMode="auto">
          <a:xfrm>
            <a:off x="6005513" y="5027613"/>
            <a:ext cx="0" cy="3349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4" name="직선 화살표 연결선 39"/>
          <p:cNvCxnSpPr>
            <a:cxnSpLocks noChangeShapeType="1"/>
            <a:endCxn id="13347" idx="2"/>
          </p:cNvCxnSpPr>
          <p:nvPr/>
        </p:nvCxnSpPr>
        <p:spPr bwMode="auto">
          <a:xfrm flipH="1" flipV="1">
            <a:off x="6862763" y="4292600"/>
            <a:ext cx="0" cy="73501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5" name="직선 화살표 연결선 40"/>
          <p:cNvCxnSpPr>
            <a:cxnSpLocks noChangeShapeType="1"/>
          </p:cNvCxnSpPr>
          <p:nvPr/>
        </p:nvCxnSpPr>
        <p:spPr bwMode="auto">
          <a:xfrm>
            <a:off x="7720013" y="5027613"/>
            <a:ext cx="0" cy="4333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6" name="직사각형 41"/>
          <p:cNvSpPr>
            <a:spLocks noChangeArrowheads="1"/>
          </p:cNvSpPr>
          <p:nvPr/>
        </p:nvSpPr>
        <p:spPr bwMode="auto">
          <a:xfrm>
            <a:off x="5778500" y="5322888"/>
            <a:ext cx="454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200" b="1">
                <a:effectLst/>
                <a:latin typeface="맑은 고딕" pitchFamily="50" charset="-127"/>
                <a:ea typeface="맑은 고딕" pitchFamily="50" charset="-127"/>
              </a:rPr>
              <a:t>100</a:t>
            </a:r>
            <a:endParaRPr lang="ko-KR" altLang="en-US" sz="1200">
              <a:effectLst/>
              <a:ea typeface="굴림" pitchFamily="50" charset="-127"/>
            </a:endParaRPr>
          </a:p>
        </p:txBody>
      </p:sp>
      <p:sp>
        <p:nvSpPr>
          <p:cNvPr id="13347" name="직사각형 42"/>
          <p:cNvSpPr>
            <a:spLocks noChangeArrowheads="1"/>
          </p:cNvSpPr>
          <p:nvPr/>
        </p:nvSpPr>
        <p:spPr bwMode="auto">
          <a:xfrm>
            <a:off x="6635750" y="4016375"/>
            <a:ext cx="454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200" b="1">
                <a:effectLst/>
                <a:latin typeface="맑은 고딕" pitchFamily="50" charset="-127"/>
                <a:ea typeface="맑은 고딕" pitchFamily="50" charset="-127"/>
              </a:rPr>
              <a:t>300</a:t>
            </a:r>
            <a:endParaRPr lang="ko-KR" altLang="en-US" sz="1200">
              <a:effectLst/>
              <a:ea typeface="굴림" pitchFamily="50" charset="-127"/>
            </a:endParaRPr>
          </a:p>
        </p:txBody>
      </p:sp>
      <p:sp>
        <p:nvSpPr>
          <p:cNvPr id="13348" name="직사각형 43"/>
          <p:cNvSpPr>
            <a:spLocks noChangeArrowheads="1"/>
          </p:cNvSpPr>
          <p:nvPr/>
        </p:nvSpPr>
        <p:spPr bwMode="auto">
          <a:xfrm>
            <a:off x="7493000" y="5456238"/>
            <a:ext cx="454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200" b="1">
                <a:effectLst/>
                <a:latin typeface="맑은 고딕" pitchFamily="50" charset="-127"/>
                <a:ea typeface="맑은 고딕" pitchFamily="50" charset="-127"/>
              </a:rPr>
              <a:t>120</a:t>
            </a:r>
            <a:endParaRPr lang="ko-KR" altLang="en-US" sz="1200">
              <a:effectLst/>
              <a:ea typeface="굴림" pitchFamily="50" charset="-127"/>
            </a:endParaRPr>
          </a:p>
        </p:txBody>
      </p:sp>
      <p:sp>
        <p:nvSpPr>
          <p:cNvPr id="13349" name="직사각형 44"/>
          <p:cNvSpPr>
            <a:spLocks noChangeArrowheads="1"/>
          </p:cNvSpPr>
          <p:nvPr/>
        </p:nvSpPr>
        <p:spPr bwMode="auto">
          <a:xfrm>
            <a:off x="4881563" y="5076825"/>
            <a:ext cx="2746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200" b="1">
                <a:effectLst/>
                <a:latin typeface="맑은 고딕" pitchFamily="50" charset="-127"/>
                <a:ea typeface="맑은 고딕" pitchFamily="50" charset="-127"/>
              </a:rPr>
              <a:t>0</a:t>
            </a:r>
            <a:endParaRPr lang="ko-KR" altLang="en-US" sz="1200">
              <a:effectLst/>
              <a:ea typeface="굴림" pitchFamily="50" charset="-127"/>
            </a:endParaRPr>
          </a:p>
        </p:txBody>
      </p:sp>
      <p:sp>
        <p:nvSpPr>
          <p:cNvPr id="13350" name="직사각형 47"/>
          <p:cNvSpPr>
            <a:spLocks noChangeArrowheads="1"/>
          </p:cNvSpPr>
          <p:nvPr/>
        </p:nvSpPr>
        <p:spPr bwMode="auto">
          <a:xfrm>
            <a:off x="2060575" y="4646613"/>
            <a:ext cx="80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1200" b="1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부호변화</a:t>
            </a:r>
            <a:endParaRPr lang="ko-KR" altLang="en-US" sz="1200">
              <a:solidFill>
                <a:srgbClr val="FF0000"/>
              </a:solidFill>
              <a:effectLst/>
              <a:ea typeface="굴림" pitchFamily="50" charset="-127"/>
            </a:endParaRPr>
          </a:p>
        </p:txBody>
      </p:sp>
      <p:sp>
        <p:nvSpPr>
          <p:cNvPr id="13351" name="직사각형 48"/>
          <p:cNvSpPr>
            <a:spLocks noChangeArrowheads="1"/>
          </p:cNvSpPr>
          <p:nvPr/>
        </p:nvSpPr>
        <p:spPr bwMode="auto">
          <a:xfrm>
            <a:off x="6005513" y="4646613"/>
            <a:ext cx="80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1200" b="1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부호변화</a:t>
            </a:r>
            <a:endParaRPr lang="ko-KR" altLang="en-US" sz="1200">
              <a:solidFill>
                <a:srgbClr val="FF0000"/>
              </a:solidFill>
              <a:effectLst/>
              <a:ea typeface="굴림" pitchFamily="50" charset="-127"/>
            </a:endParaRPr>
          </a:p>
        </p:txBody>
      </p:sp>
      <p:sp>
        <p:nvSpPr>
          <p:cNvPr id="13352" name="직사각형 49"/>
          <p:cNvSpPr>
            <a:spLocks noChangeArrowheads="1"/>
          </p:cNvSpPr>
          <p:nvPr/>
        </p:nvSpPr>
        <p:spPr bwMode="auto">
          <a:xfrm>
            <a:off x="6886575" y="4646613"/>
            <a:ext cx="80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1200" b="1"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부호변화</a:t>
            </a:r>
            <a:endParaRPr lang="ko-KR" altLang="en-US" sz="1200">
              <a:solidFill>
                <a:srgbClr val="FF0000"/>
              </a:solidFill>
              <a:effectLst/>
              <a:ea typeface="굴림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  <p:sp>
        <p:nvSpPr>
          <p:cNvPr id="39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257</a:t>
            </a:r>
          </a:p>
        </p:txBody>
      </p:sp>
    </p:spTree>
    <p:extLst>
      <p:ext uri="{BB962C8B-B14F-4D97-AF65-F5344CB8AC3E}">
        <p14:creationId xmlns:p14="http://schemas.microsoft.com/office/powerpoint/2010/main" val="280960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9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r="19113" b="33200"/>
          <a:stretch>
            <a:fillRect/>
          </a:stretch>
        </p:blipFill>
        <p:spPr>
          <a:xfrm>
            <a:off x="5407025" y="1008063"/>
            <a:ext cx="3736975" cy="4581525"/>
          </a:xfrm>
          <a:noFill/>
        </p:spPr>
      </p:pic>
      <p:graphicFrame>
        <p:nvGraphicFramePr>
          <p:cNvPr id="50226" name="Group 2098"/>
          <p:cNvGraphicFramePr>
            <a:graphicFrameLocks noGrp="1"/>
          </p:cNvGraphicFramePr>
          <p:nvPr/>
        </p:nvGraphicFramePr>
        <p:xfrm>
          <a:off x="179388" y="1143000"/>
          <a:ext cx="4911725" cy="3059113"/>
        </p:xfrm>
        <a:graphic>
          <a:graphicData uri="http://schemas.openxmlformats.org/drawingml/2006/table">
            <a:tbl>
              <a:tblPr/>
              <a:tblGrid>
                <a:gridCol w="133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0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Period (</a:t>
                      </a:r>
                      <a:r>
                        <a:rPr kumimoji="0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 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Project 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현금흐름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Project 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현금흐름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8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-1,000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-1,000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-500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3,900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-5,030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1,500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2,145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2,000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70" name="Text Box 2095"/>
          <p:cNvSpPr txBox="1">
            <a:spLocks noChangeArrowheads="1"/>
          </p:cNvSpPr>
          <p:nvPr/>
        </p:nvSpPr>
        <p:spPr bwMode="auto">
          <a:xfrm>
            <a:off x="239713" y="4799013"/>
            <a:ext cx="49872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ko-KR" sz="20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Project A </a:t>
            </a:r>
            <a:r>
              <a:rPr lang="ko-KR" altLang="en-US" sz="20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단순투자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Project B </a:t>
            </a:r>
            <a:r>
              <a:rPr lang="ko-KR" altLang="en-US" sz="20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비단순투자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lang="ko-KR" altLang="en-US" sz="20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현재가치법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이용</a:t>
            </a:r>
            <a:endParaRPr lang="ko-KR" altLang="en-US" sz="20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371" name="Text Box 2096"/>
          <p:cNvSpPr txBox="1">
            <a:spLocks noChangeArrowheads="1"/>
          </p:cNvSpPr>
          <p:nvPr/>
        </p:nvSpPr>
        <p:spPr bwMode="auto">
          <a:xfrm>
            <a:off x="3657600" y="762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단위:천원</a:t>
            </a:r>
          </a:p>
        </p:txBody>
      </p:sp>
      <p:sp>
        <p:nvSpPr>
          <p:cNvPr id="14372" name="Text Box 2097"/>
          <p:cNvSpPr txBox="1">
            <a:spLocks noChangeArrowheads="1"/>
          </p:cNvSpPr>
          <p:nvPr/>
        </p:nvSpPr>
        <p:spPr bwMode="auto">
          <a:xfrm>
            <a:off x="3810000" y="152400"/>
            <a:ext cx="15144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투자 분류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  <p:sp>
        <p:nvSpPr>
          <p:cNvPr id="8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257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9217" y="1566317"/>
            <a:ext cx="722946" cy="31892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NPW(</a:t>
            </a:r>
            <a:r>
              <a:rPr lang="en-US" altLang="ko-KR" sz="16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60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9217" y="3865295"/>
            <a:ext cx="722946" cy="31892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NPW(</a:t>
            </a:r>
            <a:r>
              <a:rPr lang="en-US" altLang="ko-KR" sz="16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60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1070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38200" y="1143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ko-KR" altLang="en-US" sz="20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계산 방법</a:t>
            </a:r>
            <a:endParaRPr lang="en-US" altLang="ko-KR" sz="2000" kern="0" dirty="0"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  <a:defRPr/>
            </a:pPr>
            <a:r>
              <a:rPr lang="ko-KR" altLang="en-US" sz="20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직접 계산법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  <a:defRPr/>
            </a:pPr>
            <a:r>
              <a:rPr lang="ko-KR" altLang="en-US" sz="2000" kern="0" dirty="0" err="1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시행착오법</a:t>
            </a:r>
            <a:endParaRPr lang="en-US" altLang="ko-KR" sz="2000" kern="0" dirty="0"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  <a:defRPr/>
            </a:pPr>
            <a:r>
              <a:rPr lang="ko-KR" altLang="en-US" sz="20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컴퓨터 계산법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  <a:defRPr/>
            </a:pPr>
            <a:r>
              <a:rPr lang="ko-KR" altLang="en-US" sz="20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엑셀 금융함수</a:t>
            </a:r>
            <a:r>
              <a:rPr lang="en-US" altLang="ko-KR" sz="20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( IRR(cell range, guess) 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  <a:defRPr/>
            </a:pPr>
            <a:r>
              <a:rPr lang="ko-KR" altLang="en-US" sz="20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현금흐름 분석기 (</a:t>
            </a:r>
            <a:r>
              <a:rPr lang="ko-KR" altLang="en-US" sz="2000" kern="0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  <a:hlinkClick r:id="rId2"/>
              </a:rPr>
              <a:t>온라인 </a:t>
            </a:r>
            <a:r>
              <a:rPr lang="ko-KR" altLang="en-US" sz="2000" ker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  <a:hlinkClick r:id="rId2"/>
              </a:rPr>
              <a:t>금융계산기</a:t>
            </a:r>
            <a:r>
              <a:rPr lang="ko-KR" altLang="en-US" sz="2000" ker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  <a:defRPr/>
            </a:pPr>
            <a:r>
              <a:rPr lang="ko-KR" altLang="en-US" sz="2000" kern="0">
                <a:effectLst/>
                <a:latin typeface="HY헤드라인M" pitchFamily="18" charset="-127"/>
                <a:ea typeface="HY헤드라인M" pitchFamily="18" charset="-127"/>
              </a:rPr>
              <a:t>공학용 계산기</a:t>
            </a:r>
            <a:endParaRPr lang="en-US" altLang="ko-KR" sz="2000" kern="0" dirty="0"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149600" y="152400"/>
            <a:ext cx="28352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수익률을 찾는 방법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32988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7" name="Text Box 172"/>
          <p:cNvSpPr txBox="1">
            <a:spLocks noChangeArrowheads="1"/>
          </p:cNvSpPr>
          <p:nvPr/>
        </p:nvSpPr>
        <p:spPr bwMode="auto">
          <a:xfrm>
            <a:off x="2942439" y="152400"/>
            <a:ext cx="324960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(</a:t>
            </a:r>
            <a:r>
              <a:rPr lang="ko-KR" altLang="en-US" dirty="0"/>
              <a:t>예제 </a:t>
            </a:r>
            <a:r>
              <a:rPr lang="en-US" altLang="ko-KR" dirty="0"/>
              <a:t>7.2) </a:t>
            </a:r>
            <a:r>
              <a:rPr lang="ko-KR" altLang="en-US" dirty="0"/>
              <a:t>직접 계산법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68975" y="4627563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en-US" sz="2400">
              <a:solidFill>
                <a:schemeClr val="accent2"/>
              </a:solidFill>
              <a:effectLst/>
              <a:ea typeface="굴림" charset="-127"/>
            </a:endParaRPr>
          </a:p>
        </p:txBody>
      </p:sp>
      <p:graphicFrame>
        <p:nvGraphicFramePr>
          <p:cNvPr id="9" name="Group 174"/>
          <p:cNvGraphicFramePr>
            <a:graphicFrameLocks noGrp="1"/>
          </p:cNvGraphicFramePr>
          <p:nvPr/>
        </p:nvGraphicFramePr>
        <p:xfrm>
          <a:off x="833438" y="1371600"/>
          <a:ext cx="2514600" cy="350043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508" marR="915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현금흐름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508" marR="915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-1,000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 Box 171"/>
          <p:cNvSpPr txBox="1">
            <a:spLocks noChangeArrowheads="1"/>
          </p:cNvSpPr>
          <p:nvPr/>
        </p:nvSpPr>
        <p:spPr bwMode="auto">
          <a:xfrm>
            <a:off x="2085975" y="10668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단위:천원</a:t>
            </a: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4432300" y="1341438"/>
          <a:ext cx="323532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0" progId="Equation.DSMT4">
                  <p:embed/>
                </p:oleObj>
              </mc:Choice>
              <mc:Fallback>
                <p:oleObj name="Equation" r:id="rId2" imgW="1752600" imgH="2032000" progId="Equation.DSMT4">
                  <p:embed/>
                  <p:pic>
                    <p:nvPicPr>
                      <p:cNvPr id="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1341438"/>
                        <a:ext cx="3235325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258</a:t>
            </a:r>
          </a:p>
        </p:txBody>
      </p:sp>
    </p:spTree>
    <p:extLst>
      <p:ext uri="{BB962C8B-B14F-4D97-AF65-F5344CB8AC3E}">
        <p14:creationId xmlns:p14="http://schemas.microsoft.com/office/powerpoint/2010/main" val="34651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5" name="Text Box 172"/>
          <p:cNvSpPr txBox="1">
            <a:spLocks noChangeArrowheads="1"/>
          </p:cNvSpPr>
          <p:nvPr/>
        </p:nvSpPr>
        <p:spPr bwMode="auto">
          <a:xfrm>
            <a:off x="2942433" y="152400"/>
            <a:ext cx="3249609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(</a:t>
            </a:r>
            <a:r>
              <a:rPr lang="ko-KR" altLang="en-US" dirty="0"/>
              <a:t>예제 </a:t>
            </a:r>
            <a:r>
              <a:rPr lang="en-US" altLang="ko-KR" dirty="0"/>
              <a:t>7.2) </a:t>
            </a:r>
            <a:r>
              <a:rPr lang="ko-KR" altLang="en-US" dirty="0"/>
              <a:t>직접 계산법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332538" y="4806950"/>
            <a:ext cx="555625" cy="3048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굴림" charset="-127"/>
            </a:endParaRPr>
          </a:p>
        </p:txBody>
      </p:sp>
      <p:graphicFrame>
        <p:nvGraphicFramePr>
          <p:cNvPr id="13" name="Group 174"/>
          <p:cNvGraphicFramePr>
            <a:graphicFrameLocks noGrp="1"/>
          </p:cNvGraphicFramePr>
          <p:nvPr/>
        </p:nvGraphicFramePr>
        <p:xfrm>
          <a:off x="971550" y="1501775"/>
          <a:ext cx="2514600" cy="233362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613"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508" marR="915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현금흐름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508" marR="915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-2,000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613"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 Box 171"/>
          <p:cNvSpPr txBox="1">
            <a:spLocks noChangeArrowheads="1"/>
          </p:cNvSpPr>
          <p:nvPr/>
        </p:nvSpPr>
        <p:spPr bwMode="auto">
          <a:xfrm>
            <a:off x="2190750" y="1196975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latinLnBrk="0" hangingPunct="0">
              <a:spcBef>
                <a:spcPct val="50000"/>
              </a:spcBef>
              <a:buFontTx/>
              <a:buNone/>
            </a:pPr>
            <a:r>
              <a:rPr kumimoji="0" lang="ko-KR" altLang="en-US" sz="140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단위:천원</a:t>
            </a: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3995738" y="1377950"/>
          <a:ext cx="4443412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13100" imgH="2438400" progId="Equation.DSMT4">
                  <p:embed/>
                </p:oleObj>
              </mc:Choice>
              <mc:Fallback>
                <p:oleObj name="Equation" r:id="rId2" imgW="3213100" imgH="2438400" progId="Equation.DSMT4">
                  <p:embed/>
                  <p:pic>
                    <p:nvPicPr>
                      <p:cNvPr id="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377950"/>
                        <a:ext cx="4443412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258</a:t>
            </a:r>
          </a:p>
        </p:txBody>
      </p:sp>
    </p:spTree>
    <p:extLst>
      <p:ext uri="{BB962C8B-B14F-4D97-AF65-F5344CB8AC3E}">
        <p14:creationId xmlns:p14="http://schemas.microsoft.com/office/powerpoint/2010/main" val="4267569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  <p:sp>
        <p:nvSpPr>
          <p:cNvPr id="43" name="Text Box 172"/>
          <p:cNvSpPr txBox="1">
            <a:spLocks noChangeArrowheads="1"/>
          </p:cNvSpPr>
          <p:nvPr/>
        </p:nvSpPr>
        <p:spPr bwMode="auto">
          <a:xfrm>
            <a:off x="1922463" y="152400"/>
            <a:ext cx="528955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 err="1"/>
              <a:t>시행착오법</a:t>
            </a:r>
            <a:r>
              <a:rPr lang="ko-KR" altLang="en-US" dirty="0"/>
              <a:t> </a:t>
            </a:r>
            <a:r>
              <a:rPr lang="en-US" altLang="ko-KR" dirty="0"/>
              <a:t>(Trial and Error Method)</a:t>
            </a:r>
            <a:endParaRPr lang="ko-KR" altLang="en-US" dirty="0"/>
          </a:p>
        </p:txBody>
      </p:sp>
      <p:cxnSp>
        <p:nvCxnSpPr>
          <p:cNvPr id="44" name="직선 화살표 연결선 3"/>
          <p:cNvCxnSpPr>
            <a:cxnSpLocks noChangeShapeType="1"/>
          </p:cNvCxnSpPr>
          <p:nvPr/>
        </p:nvCxnSpPr>
        <p:spPr bwMode="auto">
          <a:xfrm>
            <a:off x="2354263" y="4595813"/>
            <a:ext cx="6121400" cy="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45" name="TextBox 8"/>
          <p:cNvSpPr txBox="1">
            <a:spLocks noChangeArrowheads="1"/>
          </p:cNvSpPr>
          <p:nvPr/>
        </p:nvSpPr>
        <p:spPr bwMode="auto">
          <a:xfrm>
            <a:off x="1812925" y="1858963"/>
            <a:ext cx="108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0" latinLnBrk="0" hangingPunct="0"/>
            <a:r>
              <a:rPr kumimoji="0" lang="en-US" altLang="ko-KR" sz="2000" i="1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NPW</a:t>
            </a:r>
            <a:r>
              <a:rPr kumimoji="0" lang="en-US" altLang="ko-KR" sz="20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en-US" altLang="ko-KR" sz="2000" i="1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i </a:t>
            </a:r>
            <a:r>
              <a:rPr kumimoji="0" lang="en-US" altLang="ko-KR" sz="20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00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TextBox 31"/>
          <p:cNvSpPr txBox="1">
            <a:spLocks noChangeArrowheads="1"/>
          </p:cNvSpPr>
          <p:nvPr/>
        </p:nvSpPr>
        <p:spPr bwMode="auto">
          <a:xfrm>
            <a:off x="8645525" y="4365625"/>
            <a:ext cx="24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0" latinLnBrk="0" hangingPunct="0"/>
            <a:r>
              <a:rPr kumimoji="0" lang="en-US" altLang="ko-KR" sz="2000" i="1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i</a:t>
            </a:r>
            <a:endParaRPr kumimoji="0" lang="ko-KR" altLang="en-US" sz="200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자유형 13"/>
          <p:cNvSpPr>
            <a:spLocks/>
          </p:cNvSpPr>
          <p:nvPr/>
        </p:nvSpPr>
        <p:spPr bwMode="auto">
          <a:xfrm>
            <a:off x="2633663" y="3208338"/>
            <a:ext cx="5567362" cy="2030412"/>
          </a:xfrm>
          <a:custGeom>
            <a:avLst/>
            <a:gdLst>
              <a:gd name="T0" fmla="*/ 0 w 5767753"/>
              <a:gd name="T1" fmla="*/ 0 h 2031023"/>
              <a:gd name="T2" fmla="*/ 2478169 w 5767753"/>
              <a:gd name="T3" fmla="*/ 1652954 h 2031023"/>
              <a:gd name="T4" fmla="*/ 5567395 w 5767753"/>
              <a:gd name="T5" fmla="*/ 2031023 h 20310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7753" h="2031023">
                <a:moveTo>
                  <a:pt x="0" y="0"/>
                </a:moveTo>
                <a:cubicBezTo>
                  <a:pt x="803030" y="657225"/>
                  <a:pt x="1606061" y="1314450"/>
                  <a:pt x="2567353" y="1652954"/>
                </a:cubicBezTo>
                <a:cubicBezTo>
                  <a:pt x="3528645" y="1991458"/>
                  <a:pt x="4648199" y="2011240"/>
                  <a:pt x="5767753" y="2031023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cxnSp>
        <p:nvCxnSpPr>
          <p:cNvPr id="48" name="직선 화살표 연결선 15"/>
          <p:cNvCxnSpPr>
            <a:cxnSpLocks noChangeShapeType="1"/>
          </p:cNvCxnSpPr>
          <p:nvPr/>
        </p:nvCxnSpPr>
        <p:spPr bwMode="auto">
          <a:xfrm flipV="1">
            <a:off x="4554538" y="4005263"/>
            <a:ext cx="358775" cy="59055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49" name="TextBox 38"/>
          <p:cNvSpPr txBox="1">
            <a:spLocks noChangeArrowheads="1"/>
          </p:cNvSpPr>
          <p:nvPr/>
        </p:nvSpPr>
        <p:spPr bwMode="auto">
          <a:xfrm>
            <a:off x="4481513" y="3605213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0" latinLnBrk="0" hangingPunct="0"/>
            <a:r>
              <a:rPr kumimoji="0" lang="ko-KR" altLang="en-US" sz="20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수익률</a:t>
            </a:r>
          </a:p>
        </p:txBody>
      </p:sp>
      <p:cxnSp>
        <p:nvCxnSpPr>
          <p:cNvPr id="50" name="직선 연결선 17"/>
          <p:cNvCxnSpPr>
            <a:cxnSpLocks noChangeShapeType="1"/>
          </p:cNvCxnSpPr>
          <p:nvPr/>
        </p:nvCxnSpPr>
        <p:spPr bwMode="auto">
          <a:xfrm>
            <a:off x="3330575" y="3810000"/>
            <a:ext cx="0" cy="785813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triangle" w="lg" len="lg"/>
          </a:ln>
        </p:spPr>
      </p:cxnSp>
      <p:cxnSp>
        <p:nvCxnSpPr>
          <p:cNvPr id="51" name="직선 화살표 연결선 19"/>
          <p:cNvCxnSpPr>
            <a:cxnSpLocks noChangeShapeType="1"/>
            <a:endCxn id="57" idx="3"/>
          </p:cNvCxnSpPr>
          <p:nvPr/>
        </p:nvCxnSpPr>
        <p:spPr bwMode="auto">
          <a:xfrm flipH="1">
            <a:off x="2328863" y="3814763"/>
            <a:ext cx="1017587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52" name="직선 화살표 연결선 21"/>
          <p:cNvCxnSpPr>
            <a:cxnSpLocks noChangeShapeType="1"/>
          </p:cNvCxnSpPr>
          <p:nvPr/>
        </p:nvCxnSpPr>
        <p:spPr bwMode="auto">
          <a:xfrm flipV="1">
            <a:off x="6570663" y="4595813"/>
            <a:ext cx="0" cy="5619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3" name="직선 화살표 연결선 23"/>
          <p:cNvCxnSpPr>
            <a:cxnSpLocks noChangeShapeType="1"/>
            <a:endCxn id="58" idx="3"/>
          </p:cNvCxnSpPr>
          <p:nvPr/>
        </p:nvCxnSpPr>
        <p:spPr bwMode="auto">
          <a:xfrm flipH="1">
            <a:off x="2357438" y="5173663"/>
            <a:ext cx="4230687" cy="952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4" name="TextBox 47"/>
          <p:cNvSpPr txBox="1">
            <a:spLocks noChangeArrowheads="1"/>
          </p:cNvSpPr>
          <p:nvPr/>
        </p:nvSpPr>
        <p:spPr bwMode="auto">
          <a:xfrm>
            <a:off x="3111500" y="4605338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0" latinLnBrk="0" hangingPunct="0"/>
            <a:r>
              <a:rPr kumimoji="0" lang="en-US" altLang="ko-KR" sz="2000" i="1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i </a:t>
            </a:r>
            <a:r>
              <a:rPr kumimoji="0" lang="en-US" altLang="ko-KR" sz="2000" baseline="3000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+</a:t>
            </a:r>
            <a:endParaRPr kumimoji="0" lang="ko-KR" altLang="en-US" sz="2000" baseline="3000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TextBox 48"/>
          <p:cNvSpPr txBox="1">
            <a:spLocks noChangeArrowheads="1"/>
          </p:cNvSpPr>
          <p:nvPr/>
        </p:nvSpPr>
        <p:spPr bwMode="auto">
          <a:xfrm>
            <a:off x="144463" y="4391025"/>
            <a:ext cx="2203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0" latinLnBrk="0" hangingPunct="0"/>
            <a:r>
              <a:rPr kumimoji="0" lang="en-US" altLang="ko-KR" sz="2000" i="1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NPW</a:t>
            </a:r>
            <a:r>
              <a:rPr kumimoji="0" lang="en-US" altLang="ko-KR" sz="20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0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수익률</a:t>
            </a:r>
            <a:r>
              <a:rPr kumimoji="0" lang="en-US" altLang="ko-KR" sz="20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20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0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= 0</a:t>
            </a:r>
            <a:endParaRPr kumimoji="0" lang="ko-KR" altLang="en-US" sz="2000" baseline="3000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75400" y="4195763"/>
            <a:ext cx="4254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2000" i="1" dirty="0" err="1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  <a:r>
              <a:rPr kumimoji="0" lang="en-US" altLang="ko-KR" sz="2000" i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baseline="300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–</a:t>
            </a:r>
            <a:endParaRPr kumimoji="0" lang="ko-KR" altLang="en-US" sz="2000" baseline="30000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TextBox 50"/>
          <p:cNvSpPr txBox="1">
            <a:spLocks noChangeArrowheads="1"/>
          </p:cNvSpPr>
          <p:nvPr/>
        </p:nvSpPr>
        <p:spPr bwMode="auto">
          <a:xfrm>
            <a:off x="622300" y="3614738"/>
            <a:ext cx="170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0" latinLnBrk="0" hangingPunct="0"/>
            <a:r>
              <a:rPr kumimoji="0" lang="en-US" altLang="ko-KR" sz="2000" i="1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NPW</a:t>
            </a:r>
            <a:r>
              <a:rPr kumimoji="0" lang="en-US" altLang="ko-KR" sz="200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en-US" altLang="ko-KR" sz="2000" i="1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i </a:t>
            </a:r>
            <a:r>
              <a:rPr kumimoji="0" lang="en-US" altLang="ko-KR" sz="2000" baseline="3000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+</a:t>
            </a:r>
            <a:r>
              <a:rPr kumimoji="0" lang="en-US" altLang="ko-KR" sz="200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) &gt; 0</a:t>
            </a:r>
            <a:endParaRPr kumimoji="0" lang="ko-KR" altLang="en-US" sz="200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2625" y="4983163"/>
            <a:ext cx="16748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2000" i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NPW</a:t>
            </a:r>
            <a:r>
              <a:rPr kumimoji="0" lang="en-US" altLang="ko-KR" sz="20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en-US" altLang="ko-KR" sz="2000" i="1" dirty="0" err="1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  <a:r>
              <a:rPr kumimoji="0" lang="en-US" altLang="ko-KR" sz="2000" i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baseline="300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–</a:t>
            </a:r>
            <a:r>
              <a:rPr kumimoji="0" lang="en-US" altLang="ko-KR" sz="20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&lt; 0</a:t>
            </a:r>
            <a:endParaRPr kumimoji="0" lang="ko-KR" altLang="en-US" sz="2000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직사각형 5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7544" y="908720"/>
            <a:ext cx="8177752" cy="848437"/>
          </a:xfrm>
          <a:prstGeom prst="rect">
            <a:avLst/>
          </a:prstGeom>
          <a:blipFill rotWithShape="1">
            <a:blip r:embed="rId2"/>
            <a:stretch>
              <a:fillRect t="-3597"/>
            </a:stretch>
          </a:blipFill>
        </p:spPr>
        <p:txBody>
          <a:bodyPr/>
          <a:lstStyle/>
          <a:p>
            <a:pPr eaLnBrk="0" latinLnBrk="0" hangingPunct="0"/>
            <a:r>
              <a:rPr kumimoji="0" lang="ko-KR" altLang="en-US" sz="2400" dirty="0">
                <a:noFill/>
                <a:effectLst/>
                <a:latin typeface="Times New Roman" pitchFamily="18" charset="0"/>
                <a:ea typeface="맑은 고딕" panose="020B0503020000020004" pitchFamily="50" charset="-127"/>
              </a:rPr>
              <a:t> </a:t>
            </a:r>
          </a:p>
        </p:txBody>
      </p:sp>
      <p:cxnSp>
        <p:nvCxnSpPr>
          <p:cNvPr id="60" name="직선 화살표 연결선 34"/>
          <p:cNvCxnSpPr>
            <a:cxnSpLocks noChangeShapeType="1"/>
          </p:cNvCxnSpPr>
          <p:nvPr/>
        </p:nvCxnSpPr>
        <p:spPr bwMode="auto">
          <a:xfrm flipV="1">
            <a:off x="2339975" y="2276475"/>
            <a:ext cx="0" cy="3744913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1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260</a:t>
            </a:r>
          </a:p>
        </p:txBody>
      </p:sp>
      <p:cxnSp>
        <p:nvCxnSpPr>
          <p:cNvPr id="4" name="직선 연결선 3"/>
          <p:cNvCxnSpPr/>
          <p:nvPr/>
        </p:nvCxnSpPr>
        <p:spPr bwMode="auto">
          <a:xfrm>
            <a:off x="3330575" y="3810000"/>
            <a:ext cx="3257550" cy="13731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76119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19</a:t>
            </a:fld>
            <a:endParaRPr lang="en-US" altLang="ko-KR" dirty="0"/>
          </a:p>
        </p:txBody>
      </p:sp>
      <p:sp>
        <p:nvSpPr>
          <p:cNvPr id="43" name="Text Box 172"/>
          <p:cNvSpPr txBox="1">
            <a:spLocks noChangeArrowheads="1"/>
          </p:cNvSpPr>
          <p:nvPr/>
        </p:nvSpPr>
        <p:spPr bwMode="auto">
          <a:xfrm>
            <a:off x="1922463" y="152400"/>
            <a:ext cx="528955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 err="1"/>
              <a:t>시행착오법</a:t>
            </a:r>
            <a:r>
              <a:rPr lang="ko-KR" altLang="en-US" dirty="0"/>
              <a:t> </a:t>
            </a:r>
            <a:r>
              <a:rPr lang="en-US" altLang="ko-KR" dirty="0"/>
              <a:t>(Trial and Error Method)</a:t>
            </a:r>
            <a:endParaRPr lang="ko-KR" altLang="en-US" dirty="0"/>
          </a:p>
        </p:txBody>
      </p:sp>
      <p:sp>
        <p:nvSpPr>
          <p:cNvPr id="22" name="Rectangle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60" y="1196752"/>
            <a:ext cx="8136904" cy="4419600"/>
          </a:xfrm>
          <a:prstGeom prst="rect">
            <a:avLst/>
          </a:prstGeom>
          <a:blipFill rotWithShape="1">
            <a:blip r:embed="rId2"/>
            <a:stretch>
              <a:fillRect l="-599" b="-1793"/>
            </a:stretch>
          </a:blipFill>
        </p:spPr>
        <p:txBody>
          <a:bodyPr/>
          <a:lstStyle/>
          <a:p>
            <a:pPr eaLnBrk="0" latinLnBrk="0" hangingPunct="0"/>
            <a:r>
              <a:rPr kumimoji="0" lang="ko-KR" altLang="en-US" sz="2400" dirty="0">
                <a:noFill/>
                <a:effectLst/>
                <a:latin typeface="Times New Roman" pitchFamily="18" charset="0"/>
                <a:ea typeface="맑은 고딕" panose="020B0503020000020004" pitchFamily="50" charset="-127"/>
              </a:rPr>
              <a:t> </a:t>
            </a: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24" y="4236169"/>
            <a:ext cx="831107" cy="24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260</a:t>
            </a:r>
          </a:p>
        </p:txBody>
      </p:sp>
    </p:spTree>
    <p:extLst>
      <p:ext uri="{BB962C8B-B14F-4D97-AF65-F5344CB8AC3E}">
        <p14:creationId xmlns:p14="http://schemas.microsoft.com/office/powerpoint/2010/main" val="71771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438400" y="152400"/>
            <a:ext cx="4186238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프로젝트 경제성 분석 방법론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188" y="1676400"/>
            <a:ext cx="7993062" cy="286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latinLnBrk="0" hangingPunct="0"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kumimoji="0" lang="ko-KR" altLang="en-US" sz="2000" dirty="0" err="1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자본회수기간법</a:t>
            </a:r>
            <a:r>
              <a:rPr kumimoji="0" lang="ko-KR" altLang="en-US" sz="20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자본회수기간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 &lt; N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경제성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있음</a:t>
            </a:r>
            <a:endParaRPr kumimoji="0" lang="ko-KR" altLang="en-US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457200" indent="-457200" eaLnBrk="0" latinLnBrk="0" hangingPunct="0"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kumimoji="0" lang="ko-KR" altLang="en-US" sz="2000" dirty="0" err="1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미래가치법</a:t>
            </a:r>
            <a:r>
              <a:rPr kumimoji="0" lang="ko-KR" altLang="en-US" sz="20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미래등가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 &gt; 0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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경제성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있음</a:t>
            </a:r>
            <a:endParaRPr kumimoji="0" lang="ko-KR" altLang="en-US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457200" indent="-457200" eaLnBrk="0" latinLnBrk="0" hangingPunct="0"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kumimoji="0" lang="ko-KR" altLang="en-US" sz="2000" dirty="0" err="1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현재가치법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현재등가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 &gt; 0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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경제성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있음</a:t>
            </a:r>
            <a:endParaRPr kumimoji="0" lang="ko-KR" altLang="en-US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457200" indent="-457200" eaLnBrk="0" latinLnBrk="0" hangingPunct="0"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kumimoji="0" lang="ko-KR" altLang="en-US" sz="2000" dirty="0" err="1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연간등가법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연등가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 &gt; 0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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경제성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있음</a:t>
            </a:r>
            <a:endParaRPr kumimoji="0" lang="ko-KR" altLang="en-US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457200" indent="-457200" eaLnBrk="0" latinLnBrk="0" hangingPunct="0"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kumimoji="0" lang="ko-KR" altLang="en-US" sz="20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수익률법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수익률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(%) &gt; MARR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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경제성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있음</a:t>
            </a:r>
            <a:endParaRPr kumimoji="0" lang="ko-KR" altLang="en-US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457200" indent="-457200" eaLnBrk="0" latinLnBrk="0" hangingPunct="0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민간 </a:t>
            </a:r>
            <a:r>
              <a:rPr kumimoji="0" lang="en-US" altLang="ko-KR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</a:t>
            </a:r>
            <a:r>
              <a:rPr kumimoji="0" lang="en-US" altLang="ko-KR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2000" dirty="0" err="1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비용비율법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비용비율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&gt; 1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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경제성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있음</a:t>
            </a:r>
            <a:endParaRPr kumimoji="0"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  <a:sym typeface="Wingdings" panose="05000000000000000000" pitchFamily="2" charset="2"/>
            </a:endParaRPr>
          </a:p>
          <a:p>
            <a:pPr marL="452438" lvl="0" indent="-452438" eaLnBrk="0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	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공공</a:t>
            </a:r>
            <a:r>
              <a:rPr kumimoji="0" lang="en-US" altLang="ko-KR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 : 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편익</a:t>
            </a:r>
            <a:r>
              <a:rPr kumimoji="0" lang="en-US" altLang="ko-KR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2000" dirty="0" err="1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비용비율법</a:t>
            </a:r>
            <a:r>
              <a:rPr kumimoji="0"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편익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비용비율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&gt; 1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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경제성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있음</a:t>
            </a:r>
            <a:endParaRPr kumimoji="0"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5642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20</a:t>
            </a:fld>
            <a:endParaRPr lang="en-US" altLang="ko-KR" dirty="0"/>
          </a:p>
        </p:txBody>
      </p:sp>
      <p:sp>
        <p:nvSpPr>
          <p:cNvPr id="43" name="Text Box 172"/>
          <p:cNvSpPr txBox="1">
            <a:spLocks noChangeArrowheads="1"/>
          </p:cNvSpPr>
          <p:nvPr/>
        </p:nvSpPr>
        <p:spPr bwMode="auto">
          <a:xfrm>
            <a:off x="1922463" y="152400"/>
            <a:ext cx="528955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 err="1"/>
              <a:t>시행착오법</a:t>
            </a:r>
            <a:r>
              <a:rPr lang="ko-KR" altLang="en-US" dirty="0"/>
              <a:t> </a:t>
            </a:r>
            <a:r>
              <a:rPr lang="en-US" altLang="ko-KR" dirty="0"/>
              <a:t>(Trial and Error Method)</a:t>
            </a:r>
            <a:endParaRPr lang="ko-KR" altLang="en-US" dirty="0"/>
          </a:p>
        </p:txBody>
      </p:sp>
      <p:sp>
        <p:nvSpPr>
          <p:cNvPr id="67" name="Rectangle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1760" y="764704"/>
            <a:ext cx="6336704" cy="3492356"/>
          </a:xfrm>
          <a:prstGeom prst="rect">
            <a:avLst/>
          </a:prstGeom>
          <a:blipFill rotWithShape="1">
            <a:blip r:embed="rId2"/>
            <a:stretch>
              <a:fillRect l="-289"/>
            </a:stretch>
          </a:blipFill>
        </p:spPr>
        <p:txBody>
          <a:bodyPr/>
          <a:lstStyle/>
          <a:p>
            <a:pPr eaLnBrk="0" latinLnBrk="0" hangingPunct="0"/>
            <a:r>
              <a:rPr kumimoji="0" lang="ko-KR" altLang="en-US" sz="2400" dirty="0">
                <a:noFill/>
                <a:effectLst/>
                <a:latin typeface="Times New Roman" pitchFamily="18" charset="0"/>
                <a:ea typeface="맑은 고딕" panose="020B0503020000020004" pitchFamily="50" charset="-127"/>
              </a:rPr>
              <a:t> </a:t>
            </a:r>
          </a:p>
        </p:txBody>
      </p:sp>
      <p:graphicFrame>
        <p:nvGraphicFramePr>
          <p:cNvPr id="68" name="Group 174"/>
          <p:cNvGraphicFramePr>
            <a:graphicFrameLocks noGrp="1"/>
          </p:cNvGraphicFramePr>
          <p:nvPr/>
        </p:nvGraphicFramePr>
        <p:xfrm>
          <a:off x="250825" y="1457325"/>
          <a:ext cx="1757363" cy="2916239"/>
        </p:xfrm>
        <a:graphic>
          <a:graphicData uri="http://schemas.openxmlformats.org/drawingml/2006/table">
            <a:tbl>
              <a:tblPr/>
              <a:tblGrid>
                <a:gridCol w="53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613"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508" marR="915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현금흐름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508" marR="915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91508" marR="915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-75,000</a:t>
                      </a:r>
                    </a:p>
                  </a:txBody>
                  <a:tcPr marL="91508" marR="915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1508" marR="915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24,400</a:t>
                      </a:r>
                    </a:p>
                  </a:txBody>
                  <a:tcPr marL="91508" marR="915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613"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1508" marR="915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27,340</a:t>
                      </a:r>
                    </a:p>
                  </a:txBody>
                  <a:tcPr marL="91508" marR="915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613"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1508" marR="915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55,760</a:t>
                      </a:r>
                    </a:p>
                  </a:txBody>
                  <a:tcPr marL="91508" marR="915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9" name="Text Box 171"/>
          <p:cNvSpPr txBox="1">
            <a:spLocks noChangeArrowheads="1"/>
          </p:cNvSpPr>
          <p:nvPr/>
        </p:nvSpPr>
        <p:spPr bwMode="auto">
          <a:xfrm>
            <a:off x="741363" y="1135063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latinLnBrk="0" hangingPunct="0">
              <a:spcBef>
                <a:spcPct val="50000"/>
              </a:spcBef>
              <a:buFontTx/>
              <a:buNone/>
            </a:pPr>
            <a:r>
              <a:rPr kumimoji="0" lang="ko-KR" altLang="en-US" sz="1400">
                <a:solidFill>
                  <a:srgbClr val="3333CC"/>
                </a:solidFill>
                <a:effectLst/>
                <a:latin typeface="맑은 고딕" pitchFamily="50" charset="-127"/>
                <a:ea typeface="맑은 고딕" pitchFamily="50" charset="-127"/>
              </a:rPr>
              <a:t>단위:천원</a:t>
            </a:r>
          </a:p>
        </p:txBody>
      </p:sp>
      <p:sp>
        <p:nvSpPr>
          <p:cNvPr id="70" name="Text Box 28"/>
          <p:cNvSpPr txBox="1">
            <a:spLocks noChangeArrowheads="1"/>
          </p:cNvSpPr>
          <p:nvPr/>
        </p:nvSpPr>
        <p:spPr bwMode="auto">
          <a:xfrm>
            <a:off x="2676525" y="4378325"/>
            <a:ext cx="10604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3,553</a:t>
            </a:r>
          </a:p>
        </p:txBody>
      </p:sp>
      <p:sp>
        <p:nvSpPr>
          <p:cNvPr id="71" name="Text Box 30"/>
          <p:cNvSpPr txBox="1">
            <a:spLocks noChangeArrowheads="1"/>
          </p:cNvSpPr>
          <p:nvPr/>
        </p:nvSpPr>
        <p:spPr bwMode="auto">
          <a:xfrm>
            <a:off x="2736850" y="5248275"/>
            <a:ext cx="9239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-7</a:t>
            </a:r>
            <a:r>
              <a:rPr kumimoji="0" lang="en-US" altLang="ko-KR" sz="14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50</a:t>
            </a:r>
            <a:endParaRPr kumimoji="0" lang="ko-KR" altLang="en-US" sz="140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4516438" y="6018213"/>
            <a:ext cx="8905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15%</a:t>
            </a:r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7038975" y="6018213"/>
            <a:ext cx="8890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18%</a:t>
            </a:r>
          </a:p>
        </p:txBody>
      </p:sp>
      <p:sp>
        <p:nvSpPr>
          <p:cNvPr id="74" name="Line 19"/>
          <p:cNvSpPr>
            <a:spLocks noChangeShapeType="1"/>
          </p:cNvSpPr>
          <p:nvPr/>
        </p:nvSpPr>
        <p:spPr bwMode="auto">
          <a:xfrm>
            <a:off x="3275013" y="4221163"/>
            <a:ext cx="0" cy="172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75" name="Line 20"/>
          <p:cNvSpPr>
            <a:spLocks noChangeShapeType="1"/>
          </p:cNvSpPr>
          <p:nvPr/>
        </p:nvSpPr>
        <p:spPr bwMode="auto">
          <a:xfrm>
            <a:off x="3275013" y="5948363"/>
            <a:ext cx="3971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76" name="Rectangle 21"/>
          <p:cNvSpPr>
            <a:spLocks noChangeArrowheads="1"/>
          </p:cNvSpPr>
          <p:nvPr/>
        </p:nvSpPr>
        <p:spPr bwMode="auto">
          <a:xfrm>
            <a:off x="3275013" y="4545013"/>
            <a:ext cx="1681162" cy="1403350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" name="Rectangle 23"/>
          <p:cNvSpPr>
            <a:spLocks noChangeArrowheads="1"/>
          </p:cNvSpPr>
          <p:nvPr/>
        </p:nvSpPr>
        <p:spPr bwMode="auto">
          <a:xfrm>
            <a:off x="3275013" y="5408613"/>
            <a:ext cx="1681162" cy="539750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8" name="Rectangle 24"/>
          <p:cNvSpPr>
            <a:spLocks noChangeArrowheads="1"/>
          </p:cNvSpPr>
          <p:nvPr/>
        </p:nvSpPr>
        <p:spPr bwMode="auto">
          <a:xfrm>
            <a:off x="4956175" y="5408613"/>
            <a:ext cx="2290763" cy="539750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9" name="Line 25"/>
          <p:cNvSpPr>
            <a:spLocks noChangeShapeType="1"/>
          </p:cNvSpPr>
          <p:nvPr/>
        </p:nvSpPr>
        <p:spPr bwMode="auto">
          <a:xfrm>
            <a:off x="4956175" y="4545013"/>
            <a:ext cx="2290763" cy="86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80" name="Line 26"/>
          <p:cNvSpPr>
            <a:spLocks noChangeShapeType="1"/>
          </p:cNvSpPr>
          <p:nvPr/>
        </p:nvSpPr>
        <p:spPr bwMode="auto">
          <a:xfrm flipV="1">
            <a:off x="4956175" y="4545013"/>
            <a:ext cx="0" cy="86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81" name="Line 27"/>
          <p:cNvSpPr>
            <a:spLocks noChangeShapeType="1"/>
          </p:cNvSpPr>
          <p:nvPr/>
        </p:nvSpPr>
        <p:spPr bwMode="auto">
          <a:xfrm>
            <a:off x="4956175" y="5408613"/>
            <a:ext cx="22907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82" name="Text Box 32"/>
          <p:cNvSpPr txBox="1">
            <a:spLocks noChangeArrowheads="1"/>
          </p:cNvSpPr>
          <p:nvPr/>
        </p:nvSpPr>
        <p:spPr bwMode="auto">
          <a:xfrm>
            <a:off x="6684963" y="4481513"/>
            <a:ext cx="2063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수익률 </a:t>
            </a:r>
            <a:r>
              <a:rPr kumimoji="0" lang="en-US" altLang="ko-KR" sz="14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= 15% + X</a:t>
            </a:r>
          </a:p>
        </p:txBody>
      </p:sp>
      <p:sp>
        <p:nvSpPr>
          <p:cNvPr id="83" name="오른쪽 중괄호 1"/>
          <p:cNvSpPr>
            <a:spLocks/>
          </p:cNvSpPr>
          <p:nvPr/>
        </p:nvSpPr>
        <p:spPr bwMode="auto">
          <a:xfrm rot="5400000">
            <a:off x="6007100" y="4402138"/>
            <a:ext cx="204787" cy="2274888"/>
          </a:xfrm>
          <a:prstGeom prst="rightBrace">
            <a:avLst>
              <a:gd name="adj1" fmla="val 8280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굴림" charset="-127"/>
            </a:endParaRPr>
          </a:p>
        </p:txBody>
      </p:sp>
      <p:sp>
        <p:nvSpPr>
          <p:cNvPr id="84" name="오른쪽 중괄호 22"/>
          <p:cNvSpPr>
            <a:spLocks/>
          </p:cNvSpPr>
          <p:nvPr/>
        </p:nvSpPr>
        <p:spPr bwMode="auto">
          <a:xfrm rot="5400000">
            <a:off x="5460206" y="4512469"/>
            <a:ext cx="204788" cy="1212850"/>
          </a:xfrm>
          <a:prstGeom prst="rightBrace">
            <a:avLst>
              <a:gd name="adj1" fmla="val 8308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굴림" charset="-127"/>
            </a:endParaRPr>
          </a:p>
        </p:txBody>
      </p:sp>
      <p:cxnSp>
        <p:nvCxnSpPr>
          <p:cNvPr id="85" name="직선 화살표 연결선 3"/>
          <p:cNvCxnSpPr>
            <a:cxnSpLocks noChangeShapeType="1"/>
          </p:cNvCxnSpPr>
          <p:nvPr/>
        </p:nvCxnSpPr>
        <p:spPr bwMode="auto">
          <a:xfrm flipV="1">
            <a:off x="6186488" y="4699000"/>
            <a:ext cx="633412" cy="3095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6" name="Text Box 29"/>
          <p:cNvSpPr txBox="1">
            <a:spLocks noChangeArrowheads="1"/>
          </p:cNvSpPr>
          <p:nvPr/>
        </p:nvSpPr>
        <p:spPr bwMode="auto">
          <a:xfrm>
            <a:off x="5422900" y="516572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X</a:t>
            </a:r>
            <a:endParaRPr kumimoji="0" lang="ko-KR" altLang="en-US" sz="120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5927725" y="5588000"/>
            <a:ext cx="396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ko-KR" altLang="en-US" sz="120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%</a:t>
            </a:r>
          </a:p>
        </p:txBody>
      </p:sp>
      <p:cxnSp>
        <p:nvCxnSpPr>
          <p:cNvPr id="88" name="직선 연결선 31"/>
          <p:cNvCxnSpPr>
            <a:cxnSpLocks noChangeShapeType="1"/>
          </p:cNvCxnSpPr>
          <p:nvPr/>
        </p:nvCxnSpPr>
        <p:spPr bwMode="auto">
          <a:xfrm>
            <a:off x="3275013" y="5016500"/>
            <a:ext cx="2928937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오른쪽 중괄호 38"/>
          <p:cNvSpPr>
            <a:spLocks/>
          </p:cNvSpPr>
          <p:nvPr/>
        </p:nvSpPr>
        <p:spPr bwMode="auto">
          <a:xfrm rot="10800000">
            <a:off x="4646613" y="4545013"/>
            <a:ext cx="288925" cy="863600"/>
          </a:xfrm>
          <a:prstGeom prst="rightBrace">
            <a:avLst>
              <a:gd name="adj1" fmla="val 8330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굴림" charset="-127"/>
            </a:endParaRPr>
          </a:p>
        </p:txBody>
      </p:sp>
      <p:sp>
        <p:nvSpPr>
          <p:cNvPr id="90" name="Text Box 29"/>
          <p:cNvSpPr txBox="1">
            <a:spLocks noChangeArrowheads="1"/>
          </p:cNvSpPr>
          <p:nvPr/>
        </p:nvSpPr>
        <p:spPr bwMode="auto">
          <a:xfrm>
            <a:off x="3773488" y="4835525"/>
            <a:ext cx="920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200" dirty="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3,553+750</a:t>
            </a:r>
            <a:endParaRPr kumimoji="0" lang="ko-KR" altLang="en-US" sz="1200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1" name="오른쪽 중괄호 41"/>
          <p:cNvSpPr>
            <a:spLocks/>
          </p:cNvSpPr>
          <p:nvPr/>
        </p:nvSpPr>
        <p:spPr bwMode="auto">
          <a:xfrm>
            <a:off x="4953000" y="4546600"/>
            <a:ext cx="288925" cy="468313"/>
          </a:xfrm>
          <a:prstGeom prst="rightBrace">
            <a:avLst>
              <a:gd name="adj1" fmla="val 8330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굴림" charset="-127"/>
            </a:endParaRPr>
          </a:p>
        </p:txBody>
      </p:sp>
      <p:sp>
        <p:nvSpPr>
          <p:cNvPr id="92" name="Text Box 29"/>
          <p:cNvSpPr txBox="1">
            <a:spLocks noChangeArrowheads="1"/>
          </p:cNvSpPr>
          <p:nvPr/>
        </p:nvSpPr>
        <p:spPr bwMode="auto">
          <a:xfrm>
            <a:off x="5176838" y="4635500"/>
            <a:ext cx="5572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3,553</a:t>
            </a:r>
            <a:endParaRPr kumimoji="0" lang="ko-KR" altLang="en-US" sz="120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3" name="Text Box 29"/>
          <p:cNvSpPr txBox="1">
            <a:spLocks noChangeArrowheads="1"/>
          </p:cNvSpPr>
          <p:nvPr/>
        </p:nvSpPr>
        <p:spPr bwMode="auto">
          <a:xfrm>
            <a:off x="3006725" y="4860925"/>
            <a:ext cx="57943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0</a:t>
            </a:r>
          </a:p>
        </p:txBody>
      </p:sp>
      <p:sp>
        <p:nvSpPr>
          <p:cNvPr id="94" name="Text Box 31"/>
          <p:cNvSpPr txBox="1">
            <a:spLocks noChangeArrowheads="1"/>
          </p:cNvSpPr>
          <p:nvPr/>
        </p:nvSpPr>
        <p:spPr bwMode="auto">
          <a:xfrm>
            <a:off x="2282825" y="6308725"/>
            <a:ext cx="5468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140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</a:rPr>
              <a:t>3,553 + 750 : 3,553 = 3% : X </a:t>
            </a:r>
            <a:r>
              <a:rPr kumimoji="0" lang="en-US" altLang="ko-KR" sz="140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 X = 3% </a:t>
            </a:r>
            <a:r>
              <a:rPr kumimoji="0" lang="en-US" altLang="ko-KR" sz="140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sym typeface="Symbol" pitchFamily="18" charset="2"/>
              </a:rPr>
              <a:t></a:t>
            </a:r>
            <a:r>
              <a:rPr kumimoji="0" lang="en-US" altLang="ko-KR" sz="1400"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3,553 / (3,553 + 750)</a:t>
            </a:r>
            <a:endParaRPr kumimoji="0" lang="ko-KR" altLang="en-US" sz="140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939" y="3453605"/>
            <a:ext cx="552649" cy="17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260</a:t>
            </a:r>
          </a:p>
        </p:txBody>
      </p:sp>
    </p:spTree>
    <p:extLst>
      <p:ext uri="{BB962C8B-B14F-4D97-AF65-F5344CB8AC3E}">
        <p14:creationId xmlns:p14="http://schemas.microsoft.com/office/powerpoint/2010/main" val="3367345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08050"/>
            <a:ext cx="7702550" cy="889000"/>
          </a:xfrm>
        </p:spPr>
        <p:txBody>
          <a:bodyPr/>
          <a:lstStyle/>
          <a:p>
            <a:r>
              <a:rPr lang="ko-KR" altLang="en-US" sz="200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단계</a:t>
            </a:r>
            <a:r>
              <a:rPr lang="en-US" altLang="ko-KR" sz="200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 1</a:t>
            </a:r>
            <a:r>
              <a:rPr lang="en-US" altLang="ko-KR" sz="200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>
                <a:latin typeface="HY헤드라인M" pitchFamily="18" charset="-127"/>
                <a:ea typeface="HY헤드라인M" pitchFamily="18" charset="-127"/>
              </a:rPr>
              <a:t>엑셀을 활용하여 </a:t>
            </a:r>
            <a:r>
              <a:rPr lang="en-US" altLang="ko-KR" sz="2000">
                <a:latin typeface="HY헤드라인M" pitchFamily="18" charset="-127"/>
                <a:ea typeface="HY헤드라인M" pitchFamily="18" charset="-127"/>
              </a:rPr>
              <a:t>NPW plot</a:t>
            </a:r>
            <a:r>
              <a:rPr lang="ko-KR" altLang="en-US" sz="2000">
                <a:latin typeface="HY헤드라인M" pitchFamily="18" charset="-127"/>
                <a:ea typeface="HY헤드라인M" pitchFamily="18" charset="-127"/>
              </a:rPr>
              <a:t>을 그린다.</a:t>
            </a:r>
          </a:p>
          <a:p>
            <a:r>
              <a:rPr lang="ko-KR" altLang="en-US" sz="200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단계</a:t>
            </a:r>
            <a:r>
              <a:rPr lang="en-US" altLang="ko-KR" sz="200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 2</a:t>
            </a:r>
            <a:r>
              <a:rPr lang="en-US" altLang="ko-KR" sz="200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>
                <a:latin typeface="HY헤드라인M" pitchFamily="18" charset="-127"/>
                <a:ea typeface="HY헤드라인M" pitchFamily="18" charset="-127"/>
              </a:rPr>
              <a:t>수평축과 만나는 점을 확인하여, 근사값</a:t>
            </a:r>
            <a:r>
              <a:rPr lang="en-US" altLang="ko-KR" sz="200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i="1"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2000">
                <a:latin typeface="HY헤드라인M" pitchFamily="18" charset="-127"/>
                <a:ea typeface="HY헤드라인M" pitchFamily="18" charset="-127"/>
              </a:rPr>
              <a:t>*</a:t>
            </a:r>
            <a:r>
              <a:rPr lang="ko-KR" altLang="en-US" sz="2000">
                <a:latin typeface="HY헤드라인M" pitchFamily="18" charset="-127"/>
                <a:ea typeface="HY헤드라인M" pitchFamily="18" charset="-127"/>
              </a:rPr>
              <a:t>를 찾는다. 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3500438" y="173038"/>
            <a:ext cx="2133600" cy="461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컴퓨터 계산법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684213" y="1700213"/>
          <a:ext cx="1487487" cy="491173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NPW(i)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30,080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27,744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25,488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23,309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21,204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19,169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17,200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15,296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13,454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11,670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9,943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8,270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6,649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5,077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3,553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2,076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642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18%</a:t>
                      </a:r>
                      <a:endParaRPr lang="en-US" altLang="ko-KR" sz="10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-750 </a:t>
                      </a:r>
                      <a:endParaRPr lang="en-US" altLang="ko-KR" sz="10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19%</a:t>
                      </a:r>
                      <a:endParaRPr lang="en-US" altLang="ko-KR" sz="10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-2,100 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20%</a:t>
                      </a:r>
                      <a:endParaRPr lang="en-US" altLang="ko-KR" sz="10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-3,412 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21%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-4,686 </a:t>
                      </a:r>
                      <a:endParaRPr lang="en-US" altLang="ko-KR" sz="10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22%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-5,924 </a:t>
                      </a:r>
                      <a:endParaRPr lang="en-US" altLang="ko-KR" sz="10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23%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-7,127 </a:t>
                      </a:r>
                      <a:endParaRPr lang="en-US" altLang="ko-KR" sz="10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24%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-8,296 </a:t>
                      </a:r>
                      <a:endParaRPr lang="en-US" altLang="ko-KR" sz="10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25%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-9,433 </a:t>
                      </a:r>
                      <a:endParaRPr lang="en-US" altLang="ko-KR" sz="10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26%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-10,539 </a:t>
                      </a:r>
                      <a:endParaRPr lang="en-US" altLang="ko-KR" sz="10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27%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-11,615 </a:t>
                      </a:r>
                      <a:endParaRPr lang="en-US" altLang="ko-KR" sz="10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28%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-12,662 </a:t>
                      </a:r>
                      <a:endParaRPr lang="en-US" altLang="ko-KR" sz="10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29%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-13,681 </a:t>
                      </a:r>
                      <a:endParaRPr lang="en-US" altLang="ko-KR" sz="10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30%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-14,673 </a:t>
                      </a:r>
                      <a:endParaRPr lang="en-US" altLang="ko-KR" sz="10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30" marR="6030" marT="6033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aphicFrame>
        <p:nvGraphicFramePr>
          <p:cNvPr id="19559" name="차트 11"/>
          <p:cNvGraphicFramePr>
            <a:graphicFrameLocks/>
          </p:cNvGraphicFramePr>
          <p:nvPr/>
        </p:nvGraphicFramePr>
        <p:xfrm>
          <a:off x="2360613" y="2009775"/>
          <a:ext cx="6226175" cy="398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차트" r:id="rId2" imgW="6230652" imgH="3981033" progId="Excel.Chart.8">
                  <p:embed/>
                </p:oleObj>
              </mc:Choice>
              <mc:Fallback>
                <p:oleObj name="차트" r:id="rId2" imgW="6230652" imgH="3981033" progId="Excel.Chart.8">
                  <p:embed/>
                  <p:pic>
                    <p:nvPicPr>
                      <p:cNvPr id="19559" name="차트 1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3" y="2009775"/>
                        <a:ext cx="6226175" cy="398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21</a:t>
            </a:fld>
            <a:endParaRPr lang="en-US" altLang="ko-KR" dirty="0"/>
          </a:p>
        </p:txBody>
      </p:sp>
      <p:sp>
        <p:nvSpPr>
          <p:cNvPr id="7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262</a:t>
            </a:r>
          </a:p>
        </p:txBody>
      </p:sp>
    </p:spTree>
    <p:extLst>
      <p:ext uri="{BB962C8B-B14F-4D97-AF65-F5344CB8AC3E}">
        <p14:creationId xmlns:p14="http://schemas.microsoft.com/office/powerpoint/2010/main" val="1105837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1050"/>
          <p:cNvSpPr txBox="1">
            <a:spLocks noChangeArrowheads="1"/>
          </p:cNvSpPr>
          <p:nvPr/>
        </p:nvSpPr>
        <p:spPr bwMode="auto">
          <a:xfrm>
            <a:off x="3598863" y="5338763"/>
            <a:ext cx="2454275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400" dirty="0">
                <a:effectLst/>
                <a:latin typeface="HY헤드라인M" pitchFamily="18" charset="-127"/>
                <a:ea typeface="HY헤드라인M" pitchFamily="18" charset="-127"/>
              </a:rPr>
              <a:t>=</a:t>
            </a: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IRR(B2:B5,10%)</a:t>
            </a:r>
          </a:p>
        </p:txBody>
      </p:sp>
      <p:sp>
        <p:nvSpPr>
          <p:cNvPr id="20484" name="Text Box 1055"/>
          <p:cNvSpPr txBox="1">
            <a:spLocks noChangeArrowheads="1"/>
          </p:cNvSpPr>
          <p:nvPr/>
        </p:nvSpPr>
        <p:spPr bwMode="auto">
          <a:xfrm>
            <a:off x="2755900" y="152400"/>
            <a:ext cx="36226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>
                <a:effectLst/>
                <a:hlinkClick r:id="rId2"/>
              </a:rPr>
              <a:t>수익률 구하기: 엑셀 이용</a:t>
            </a:r>
            <a:endParaRPr lang="ko-KR" altLang="en-US" dirty="0">
              <a:effectLst/>
            </a:endParaRPr>
          </a:p>
        </p:txBody>
      </p:sp>
      <p:pic>
        <p:nvPicPr>
          <p:cNvPr id="20485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54175"/>
            <a:ext cx="5616575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Line 1051"/>
          <p:cNvSpPr>
            <a:spLocks noChangeShapeType="1"/>
          </p:cNvSpPr>
          <p:nvPr/>
        </p:nvSpPr>
        <p:spPr bwMode="auto">
          <a:xfrm flipH="1" flipV="1">
            <a:off x="3990975" y="4489450"/>
            <a:ext cx="652463" cy="849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22</a:t>
            </a:fld>
            <a:endParaRPr lang="en-US" altLang="ko-KR" dirty="0"/>
          </a:p>
        </p:txBody>
      </p:sp>
      <p:sp>
        <p:nvSpPr>
          <p:cNvPr id="7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262</a:t>
            </a:r>
          </a:p>
        </p:txBody>
      </p:sp>
    </p:spTree>
    <p:extLst>
      <p:ext uri="{BB962C8B-B14F-4D97-AF65-F5344CB8AC3E}">
        <p14:creationId xmlns:p14="http://schemas.microsoft.com/office/powerpoint/2010/main" val="2375811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8280400" cy="568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22925" y="173038"/>
            <a:ext cx="528862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현금흐름 분석기 (</a:t>
            </a:r>
            <a:r>
              <a:rPr lang="ko-KR" altLang="en-US" dirty="0">
                <a:hlinkClick r:id="rId3"/>
              </a:rPr>
              <a:t>온라인 금융계산기</a:t>
            </a:r>
            <a:r>
              <a:rPr lang="ko-KR" altLang="en-US" dirty="0"/>
              <a:t>)</a:t>
            </a:r>
            <a:endParaRPr lang="en-US" altLang="ko-KR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12988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24</a:t>
            </a:fld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5" b="7610"/>
          <a:stretch/>
        </p:blipFill>
        <p:spPr>
          <a:xfrm>
            <a:off x="1142999" y="2871104"/>
            <a:ext cx="6858000" cy="3312368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987322" y="173038"/>
            <a:ext cx="315984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공학용 계산기 활용법</a:t>
            </a:r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043608" y="836712"/>
            <a:ext cx="615107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1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단계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] NPW 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식 입력</a:t>
            </a:r>
            <a:endParaRPr lang="en-US" altLang="ko-KR" sz="180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  <a:p>
            <a:pPr marL="714375"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-85500+36075(1+X)</a:t>
            </a:r>
            <a:r>
              <a:rPr lang="en-US" altLang="ko-KR" sz="1800" baseline="30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-1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+38182(1+X)</a:t>
            </a:r>
            <a:r>
              <a:rPr lang="en-US" altLang="ko-KR" sz="1800" baseline="30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-2</a:t>
            </a:r>
          </a:p>
          <a:p>
            <a:pPr marL="714375"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+40381(1+X)</a:t>
            </a:r>
            <a:r>
              <a:rPr lang="en-US" altLang="ko-KR" sz="1800" baseline="30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-3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+42676(1+X)</a:t>
            </a:r>
            <a:r>
              <a:rPr lang="en-US" altLang="ko-KR" sz="1800" baseline="30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-4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+118070(1+X)</a:t>
            </a:r>
            <a:r>
              <a:rPr lang="en-US" altLang="ko-KR" sz="1800" baseline="30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-5</a:t>
            </a:r>
            <a:r>
              <a:rPr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=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2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단계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] </a:t>
            </a:r>
            <a:r>
              <a:rPr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SOLVE (SHIFT+CALC)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3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단계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) “</a:t>
            </a:r>
            <a:r>
              <a:rPr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1=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”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과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같이 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X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의 초기값 입력</a:t>
            </a:r>
            <a:endParaRPr lang="en-US" altLang="ko-KR" sz="180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         “</a:t>
            </a:r>
            <a:r>
              <a:rPr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=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”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을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누르면 다시 초기값 입력 화면으로 돌아감</a:t>
            </a:r>
            <a:endParaRPr lang="en-US" altLang="ko-KR" sz="180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3131840" y="5704296"/>
            <a:ext cx="508248" cy="5082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3611513" y="5194882"/>
            <a:ext cx="508248" cy="5082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3156422" y="5141924"/>
            <a:ext cx="508248" cy="5082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3757" y="1685715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(ALPHA+CALC)</a:t>
            </a:r>
          </a:p>
        </p:txBody>
      </p:sp>
      <p:cxnSp>
        <p:nvCxnSpPr>
          <p:cNvPr id="22" name="직선 화살표 연결선 21"/>
          <p:cNvCxnSpPr/>
          <p:nvPr/>
        </p:nvCxnSpPr>
        <p:spPr bwMode="auto">
          <a:xfrm flipH="1">
            <a:off x="6223255" y="1641579"/>
            <a:ext cx="364969" cy="1254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타원 22"/>
          <p:cNvSpPr/>
          <p:nvPr/>
        </p:nvSpPr>
        <p:spPr bwMode="auto">
          <a:xfrm>
            <a:off x="5276658" y="4151411"/>
            <a:ext cx="201166" cy="20116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4" name="직선 화살표 연결선 23"/>
          <p:cNvCxnSpPr>
            <a:stCxn id="23" idx="0"/>
          </p:cNvCxnSpPr>
          <p:nvPr/>
        </p:nvCxnSpPr>
        <p:spPr bwMode="auto">
          <a:xfrm flipV="1">
            <a:off x="5377241" y="2055047"/>
            <a:ext cx="164960" cy="2096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직사각형 26"/>
          <p:cNvSpPr/>
          <p:nvPr/>
        </p:nvSpPr>
        <p:spPr>
          <a:xfrm>
            <a:off x="1142999" y="2871104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1</a:t>
            </a:r>
            <a:r>
              <a:rPr lang="ko-KR" altLang="en-US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단계</a:t>
            </a:r>
            <a:r>
              <a:rPr lang="en-US" altLang="ko-KR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] 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065376" y="2800224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2</a:t>
            </a:r>
            <a:r>
              <a:rPr lang="ko-KR" altLang="en-US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단계</a:t>
            </a:r>
            <a:r>
              <a:rPr lang="en-US" altLang="ko-KR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] 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8065376" y="4293096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3</a:t>
            </a:r>
            <a:r>
              <a:rPr lang="ko-KR" altLang="en-US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단계</a:t>
            </a:r>
            <a:r>
              <a:rPr lang="en-US" altLang="ko-KR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] 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367108" y="5582490"/>
            <a:ext cx="1396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err="1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좌항</a:t>
            </a:r>
            <a:r>
              <a:rPr lang="en-US" altLang="ko-KR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= </a:t>
            </a:r>
            <a:r>
              <a:rPr lang="ko-KR" altLang="en-US" dirty="0" err="1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우항</a:t>
            </a:r>
            <a:endParaRPr lang="en-US" altLang="ko-KR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  <a:p>
            <a:pPr algn="ctr"/>
            <a:r>
              <a:rPr lang="en-US" altLang="ko-KR" dirty="0" err="1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i</a:t>
            </a:r>
            <a:r>
              <a:rPr lang="en-US" altLang="ko-KR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= 44.29%</a:t>
            </a:r>
          </a:p>
        </p:txBody>
      </p:sp>
      <p:sp>
        <p:nvSpPr>
          <p:cNvPr id="37" name="아래쪽 화살표 36"/>
          <p:cNvSpPr/>
          <p:nvPr/>
        </p:nvSpPr>
        <p:spPr bwMode="auto">
          <a:xfrm>
            <a:off x="7457688" y="4213910"/>
            <a:ext cx="529670" cy="432048"/>
          </a:xfrm>
          <a:prstGeom prst="downArrow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2803" y="3248194"/>
            <a:ext cx="1958156" cy="825683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7501" y="4736657"/>
            <a:ext cx="1958156" cy="81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08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836613"/>
            <a:ext cx="6883400" cy="45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직사각형 4"/>
          <p:cNvSpPr>
            <a:spLocks noChangeArrowheads="1"/>
          </p:cNvSpPr>
          <p:nvPr/>
        </p:nvSpPr>
        <p:spPr bwMode="auto">
          <a:xfrm>
            <a:off x="2987824" y="5589240"/>
            <a:ext cx="3328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 err="1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수익율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= 44.3%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&gt; 7% = MARR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경제성 있음</a:t>
            </a:r>
            <a:endParaRPr lang="ko-KR" altLang="en-US" sz="180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534" name="직사각형 30"/>
          <p:cNvSpPr>
            <a:spLocks noChangeArrowheads="1"/>
          </p:cNvSpPr>
          <p:nvPr/>
        </p:nvSpPr>
        <p:spPr bwMode="auto">
          <a:xfrm>
            <a:off x="3384550" y="12192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MARR = 7%</a:t>
            </a:r>
            <a:endParaRPr lang="ko-KR" altLang="en-US" sz="180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871630" y="173038"/>
            <a:ext cx="5391219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(</a:t>
            </a:r>
            <a:r>
              <a:rPr lang="ko-KR" altLang="en-US" dirty="0"/>
              <a:t>예제</a:t>
            </a:r>
            <a:r>
              <a:rPr lang="en-US" altLang="ko-KR" dirty="0"/>
              <a:t>) </a:t>
            </a:r>
            <a:r>
              <a:rPr lang="ko-KR" altLang="en-US" dirty="0"/>
              <a:t>자동화 설비 투자프로젝트 사례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91526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187450" y="1341438"/>
          <a:ext cx="2663825" cy="1038960"/>
        </p:xfrm>
        <a:graphic>
          <a:graphicData uri="http://schemas.openxmlformats.org/drawingml/2006/table">
            <a:tbl>
              <a:tblPr/>
              <a:tblGrid>
                <a:gridCol w="1151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MARR</a:t>
                      </a:r>
                    </a:p>
                  </a:txBody>
                  <a:tcPr marL="71987" marR="107981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현재등가</a:t>
                      </a:r>
                    </a:p>
                  </a:txBody>
                  <a:tcPr marL="71987" marR="107981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1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40%</a:t>
                      </a:r>
                    </a:p>
                  </a:txBody>
                  <a:tcPr marL="71987" marR="107981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7,527 </a:t>
                      </a:r>
                    </a:p>
                  </a:txBody>
                  <a:tcPr marL="71987" marR="107981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1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45%</a:t>
                      </a:r>
                    </a:p>
                  </a:txBody>
                  <a:tcPr marL="71987" marR="107981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-1,140</a:t>
                      </a:r>
                    </a:p>
                  </a:txBody>
                  <a:tcPr marL="71987" marR="107981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600" name="직사각형 8"/>
          <p:cNvSpPr>
            <a:spLocks noChangeArrowheads="1"/>
          </p:cNvSpPr>
          <p:nvPr/>
        </p:nvSpPr>
        <p:spPr bwMode="auto">
          <a:xfrm>
            <a:off x="2555776" y="2708920"/>
            <a:ext cx="45862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ctr">
              <a:spcBef>
                <a:spcPct val="0"/>
              </a:spcBef>
              <a:buFontTx/>
              <a:buNone/>
            </a:pPr>
            <a:r>
              <a:rPr lang="ko-KR" altLang="en-US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수익률 </a:t>
            </a:r>
            <a:endParaRPr lang="en-US" altLang="ko-KR" sz="200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fontAlgn="ctr">
              <a:spcBef>
                <a:spcPct val="0"/>
              </a:spcBef>
              <a:buFontTx/>
              <a:buNone/>
            </a:pPr>
            <a:r>
              <a:rPr lang="en-US" altLang="ko-KR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40% + 5% </a:t>
            </a:r>
            <a:r>
              <a:rPr lang="en-US" altLang="ko-KR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</a:t>
            </a:r>
            <a:r>
              <a:rPr lang="en-US" altLang="ko-KR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7,527 / (7,527 + 1,140)</a:t>
            </a:r>
          </a:p>
          <a:p>
            <a:pPr fontAlgn="ctr">
              <a:spcBef>
                <a:spcPct val="0"/>
              </a:spcBef>
              <a:buFontTx/>
              <a:buNone/>
            </a:pPr>
            <a:r>
              <a:rPr lang="en-US" altLang="ko-KR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44.3%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20469" y="173038"/>
            <a:ext cx="449353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자동화 설비 투자프로젝트 사례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1403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027"/>
          <p:cNvSpPr txBox="1">
            <a:spLocks noChangeArrowheads="1"/>
          </p:cNvSpPr>
          <p:nvPr/>
        </p:nvSpPr>
        <p:spPr bwMode="auto">
          <a:xfrm>
            <a:off x="304800" y="781050"/>
            <a:ext cx="8153400" cy="203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58825" indent="-280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ko-KR" altLang="en-US" sz="2000" dirty="0">
                <a:solidFill>
                  <a:srgbClr val="FF33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정의</a:t>
            </a:r>
            <a:r>
              <a:rPr lang="en-US" altLang="ko-KR" sz="2000" dirty="0"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dirty="0">
                <a:effectLst/>
                <a:latin typeface="HY헤드라인M" pitchFamily="18" charset="-127"/>
                <a:ea typeface="HY헤드라인M" pitchFamily="18" charset="-127"/>
              </a:rPr>
              <a:t>프로젝트의 수명기간 동안 투자에 대한 수익의 </a:t>
            </a:r>
            <a:r>
              <a:rPr lang="ko-KR" altLang="en-US" sz="2000" u="sng" dirty="0">
                <a:effectLst/>
                <a:latin typeface="HY헤드라인M" pitchFamily="18" charset="-127"/>
                <a:ea typeface="HY헤드라인M" pitchFamily="18" charset="-127"/>
              </a:rPr>
              <a:t>상대적 비율</a:t>
            </a:r>
            <a:endParaRPr lang="en-US" altLang="ko-KR" sz="20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endParaRPr lang="en-US" altLang="ko-KR" sz="20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ko-KR" altLang="en-US" sz="2000" dirty="0">
                <a:solidFill>
                  <a:srgbClr val="FF33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예</a:t>
            </a:r>
            <a:r>
              <a:rPr lang="en-US" altLang="ko-KR" sz="2000" dirty="0">
                <a:effectLst/>
                <a:latin typeface="HY헤드라인M" pitchFamily="18" charset="-127"/>
                <a:ea typeface="HY헤드라인M" pitchFamily="18" charset="-127"/>
              </a:rPr>
              <a:t>:   Vincent van</a:t>
            </a:r>
            <a:r>
              <a:rPr lang="ko-KR" altLang="en-US" sz="200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>
                <a:effectLst/>
                <a:latin typeface="HY헤드라인M" pitchFamily="18" charset="-127"/>
                <a:ea typeface="HY헤드라인M" pitchFamily="18" charset="-127"/>
              </a:rPr>
              <a:t>Gogh</a:t>
            </a:r>
            <a:r>
              <a:rPr lang="en-US" altLang="ko-KR" sz="2000" dirty="0">
                <a:effectLst/>
                <a:ea typeface="HY헤드라인M" pitchFamily="18" charset="-127"/>
              </a:rPr>
              <a:t>’</a:t>
            </a:r>
            <a:r>
              <a:rPr lang="en-US" altLang="ko-KR" sz="2000" dirty="0">
                <a:effectLst/>
                <a:latin typeface="HY헤드라인M" pitchFamily="18" charset="-127"/>
                <a:ea typeface="HY헤드라인M" pitchFamily="18" charset="-127"/>
              </a:rPr>
              <a:t>s painting </a:t>
            </a:r>
            <a:r>
              <a:rPr lang="en-US" altLang="ko-KR" sz="2000" dirty="0">
                <a:solidFill>
                  <a:srgbClr val="FF0000"/>
                </a:solidFill>
                <a:effectLst/>
                <a:ea typeface="HY헤드라인M" pitchFamily="18" charset="-127"/>
              </a:rPr>
              <a:t>“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Irises</a:t>
            </a:r>
            <a:r>
              <a:rPr lang="en-US" altLang="ko-KR" sz="2000" dirty="0">
                <a:solidFill>
                  <a:srgbClr val="FF0000"/>
                </a:solidFill>
                <a:effectLst/>
                <a:ea typeface="HY헤드라인M" pitchFamily="18" charset="-127"/>
              </a:rPr>
              <a:t>”</a:t>
            </a:r>
            <a:endParaRPr lang="en-US" altLang="ko-KR" sz="20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>
              <a:spcBef>
                <a:spcPct val="0"/>
              </a:spcBef>
              <a:spcAft>
                <a:spcPts val="300"/>
              </a:spcAft>
              <a:buFontTx/>
              <a:buChar char="•"/>
            </a:pPr>
            <a:r>
              <a:rPr lang="en-US" altLang="ko-KR" sz="1800" dirty="0">
                <a:effectLst/>
                <a:latin typeface="HY헤드라인M" pitchFamily="18" charset="-127"/>
                <a:ea typeface="HY헤드라인M" pitchFamily="18" charset="-127"/>
              </a:rPr>
              <a:t> John Whitney Payson $80,000</a:t>
            </a:r>
            <a:r>
              <a:rPr lang="ko-KR" altLang="en-US" sz="1800" dirty="0">
                <a:effectLst/>
                <a:latin typeface="HY헤드라인M" pitchFamily="18" charset="-127"/>
                <a:ea typeface="HY헤드라인M" pitchFamily="18" charset="-127"/>
              </a:rPr>
              <a:t>에 작품을 구입.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FontTx/>
              <a:buChar char="•"/>
            </a:pPr>
            <a:r>
              <a:rPr lang="en-US" altLang="ko-KR" sz="1800" dirty="0">
                <a:effectLst/>
                <a:latin typeface="HY헤드라인M" pitchFamily="18" charset="-127"/>
                <a:ea typeface="HY헤드라인M" pitchFamily="18" charset="-127"/>
              </a:rPr>
              <a:t> 40</a:t>
            </a:r>
            <a:r>
              <a:rPr lang="ko-KR" altLang="en-US" sz="1800" dirty="0">
                <a:effectLst/>
                <a:latin typeface="HY헤드라인M" pitchFamily="18" charset="-127"/>
                <a:ea typeface="HY헤드라인M" pitchFamily="18" charset="-127"/>
              </a:rPr>
              <a:t>년 후, </a:t>
            </a:r>
            <a:r>
              <a:rPr lang="en-US" altLang="ko-KR" sz="1800" dirty="0">
                <a:effectLst/>
                <a:latin typeface="HY헤드라인M" pitchFamily="18" charset="-127"/>
                <a:ea typeface="HY헤드라인M" pitchFamily="18" charset="-127"/>
              </a:rPr>
              <a:t>John</a:t>
            </a:r>
            <a:r>
              <a:rPr lang="ko-KR" altLang="en-US" sz="1800" dirty="0">
                <a:effectLst/>
                <a:latin typeface="HY헤드라인M" pitchFamily="18" charset="-127"/>
                <a:ea typeface="HY헤드라인M" pitchFamily="18" charset="-127"/>
              </a:rPr>
              <a:t>은 $53.9백만에 판매</a:t>
            </a:r>
            <a:r>
              <a:rPr lang="en-US" altLang="ko-KR" sz="1800" dirty="0">
                <a:effectLst/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FontTx/>
              <a:buChar char="•"/>
            </a:pPr>
            <a:r>
              <a:rPr lang="en-US" altLang="ko-KR" sz="1800" dirty="0">
                <a:effectLst/>
                <a:latin typeface="HY헤드라인M" pitchFamily="18" charset="-127"/>
                <a:ea typeface="HY헤드라인M" pitchFamily="18" charset="-127"/>
              </a:rPr>
              <a:t> John</a:t>
            </a:r>
            <a:r>
              <a:rPr lang="ko-KR" altLang="en-US" sz="1800" dirty="0">
                <a:effectLst/>
                <a:latin typeface="HY헤드라인M" pitchFamily="18" charset="-127"/>
                <a:ea typeface="HY헤드라인M" pitchFamily="18" charset="-127"/>
              </a:rPr>
              <a:t>의 투자 </a:t>
            </a:r>
            <a:r>
              <a:rPr lang="ko-KR" altLang="en-US" sz="1800" u="sng" dirty="0">
                <a:effectLst/>
                <a:latin typeface="HY헤드라인M" pitchFamily="18" charset="-127"/>
                <a:ea typeface="HY헤드라인M" pitchFamily="18" charset="-127"/>
              </a:rPr>
              <a:t>수익률</a:t>
            </a:r>
            <a:r>
              <a:rPr lang="ko-KR" altLang="en-US" sz="1800" dirty="0">
                <a:effectLst/>
                <a:latin typeface="HY헤드라인M" pitchFamily="18" charset="-127"/>
                <a:ea typeface="HY헤드라인M" pitchFamily="18" charset="-127"/>
              </a:rPr>
              <a:t>은 얼마나 될까?</a:t>
            </a:r>
            <a:endParaRPr lang="en-US" altLang="ko-KR" sz="1800" dirty="0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100" name="Text Box 1029"/>
          <p:cNvSpPr txBox="1">
            <a:spLocks noChangeArrowheads="1"/>
          </p:cNvSpPr>
          <p:nvPr/>
        </p:nvSpPr>
        <p:spPr bwMode="auto">
          <a:xfrm>
            <a:off x="2806700" y="152400"/>
            <a:ext cx="35210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수익률 (</a:t>
            </a:r>
            <a:r>
              <a:rPr lang="en-US" altLang="ko-KR" dirty="0"/>
              <a:t>Rate of Return)</a:t>
            </a:r>
            <a:endParaRPr lang="ko-KR" altLang="en-US" dirty="0"/>
          </a:p>
        </p:txBody>
      </p:sp>
      <p:pic>
        <p:nvPicPr>
          <p:cNvPr id="4101" name="Picture 1032" descr="00401773_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2895600"/>
            <a:ext cx="4572000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34" descr="gog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03538"/>
            <a:ext cx="29622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직사각형 1"/>
          <p:cNvSpPr>
            <a:spLocks noChangeArrowheads="1"/>
          </p:cNvSpPr>
          <p:nvPr/>
        </p:nvSpPr>
        <p:spPr bwMode="auto">
          <a:xfrm>
            <a:off x="5492750" y="6548438"/>
            <a:ext cx="2879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ko-KR" sz="1000">
                <a:latin typeface="맑은 고딕" pitchFamily="50" charset="-127"/>
                <a:ea typeface="맑은 고딕" pitchFamily="50" charset="-127"/>
              </a:rPr>
              <a:t>[Vincent van Gogh, 1853.3.30 ~ 1890.7.29]</a:t>
            </a:r>
            <a:endParaRPr lang="ko-KR" altLang="en-US" sz="1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8119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AE3EF7F-DE78-01EB-BE52-A32913A79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918" y="4416425"/>
            <a:ext cx="1665082" cy="2450445"/>
          </a:xfrm>
          <a:prstGeom prst="rect">
            <a:avLst/>
          </a:prstGeom>
        </p:spPr>
      </p:pic>
      <p:sp>
        <p:nvSpPr>
          <p:cNvPr id="5122" name="Text Box 17"/>
          <p:cNvSpPr txBox="1">
            <a:spLocks noChangeArrowheads="1"/>
          </p:cNvSpPr>
          <p:nvPr/>
        </p:nvSpPr>
        <p:spPr bwMode="auto">
          <a:xfrm>
            <a:off x="2806700" y="152400"/>
            <a:ext cx="35210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수익률 (</a:t>
            </a:r>
            <a:r>
              <a:rPr lang="en-US" altLang="ko-KR" dirty="0"/>
              <a:t>Rate of Return)</a:t>
            </a:r>
            <a:endParaRPr lang="ko-KR" altLang="en-US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962025" y="3971925"/>
            <a:ext cx="1752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en-US" sz="2400">
              <a:solidFill>
                <a:schemeClr val="accent2"/>
              </a:solidFill>
              <a:ea typeface="굴림" pitchFamily="50" charset="-127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609600" y="9906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kern="0" dirty="0">
                <a:solidFill>
                  <a:srgbClr val="FF3300"/>
                </a:solidFill>
                <a:effectLst/>
                <a:latin typeface="HY헤드라인M" pitchFamily="18" charset="-127"/>
                <a:ea typeface="HY헤드라인M" pitchFamily="18" charset="-127"/>
              </a:rPr>
              <a:t>Given</a:t>
            </a:r>
            <a:r>
              <a:rPr lang="en-US" altLang="ko-KR" sz="2000" kern="0" dirty="0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000" i="1" kern="0" dirty="0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	P</a:t>
            </a:r>
            <a:r>
              <a:rPr lang="en-US" altLang="ko-KR" sz="2000" kern="0" dirty="0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 =$80,000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000" kern="0" dirty="0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	</a:t>
            </a:r>
            <a:r>
              <a:rPr lang="en-US" altLang="ko-KR" sz="2000" i="1" kern="0" dirty="0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F</a:t>
            </a:r>
            <a:r>
              <a:rPr lang="en-US" altLang="ko-KR" sz="2000" kern="0" dirty="0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$53.9M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000" kern="0" dirty="0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	</a:t>
            </a:r>
            <a:r>
              <a:rPr lang="en-US" altLang="ko-KR" sz="2000" i="1" kern="0" dirty="0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N</a:t>
            </a:r>
            <a:r>
              <a:rPr lang="en-US" altLang="ko-KR" sz="2000" kern="0" dirty="0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40 years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kern="0" dirty="0">
                <a:solidFill>
                  <a:srgbClr val="FF3300"/>
                </a:solidFill>
                <a:effectLst/>
                <a:latin typeface="HY헤드라인M" pitchFamily="18" charset="-127"/>
                <a:ea typeface="HY헤드라인M" pitchFamily="18" charset="-127"/>
              </a:rPr>
              <a:t>Find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000" kern="0" dirty="0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	</a:t>
            </a:r>
            <a:r>
              <a:rPr lang="en-US" altLang="ko-KR" sz="2000" i="1" kern="0" dirty="0" err="1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endParaRPr lang="en-US" altLang="ko-KR" sz="2000" i="1" kern="0" dirty="0">
              <a:solidFill>
                <a:srgbClr val="000066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kern="0" dirty="0">
                <a:solidFill>
                  <a:srgbClr val="FF3300"/>
                </a:solidFill>
                <a:effectLst/>
                <a:latin typeface="HY헤드라인M" pitchFamily="18" charset="-127"/>
                <a:ea typeface="HY헤드라인M" pitchFamily="18" charset="-127"/>
              </a:rPr>
              <a:t>Solution</a:t>
            </a:r>
            <a:endParaRPr lang="en-US" altLang="ko-KR" sz="2000" kern="0" dirty="0">
              <a:solidFill>
                <a:srgbClr val="000066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ko-KR" altLang="en-US" sz="2000" kern="0" dirty="0">
              <a:solidFill>
                <a:srgbClr val="000066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126" name="Object 19"/>
          <p:cNvGraphicFramePr>
            <a:graphicFrameLocks/>
          </p:cNvGraphicFramePr>
          <p:nvPr/>
        </p:nvGraphicFramePr>
        <p:xfrm>
          <a:off x="1000125" y="3552825"/>
          <a:ext cx="32289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3" imgW="1612900" imgH="431800" progId="Equation.3">
                  <p:embed/>
                </p:oleObj>
              </mc:Choice>
              <mc:Fallback>
                <p:oleObj name="수식" r:id="rId3" imgW="1612900" imgH="431800" progId="Equation.3">
                  <p:embed/>
                  <p:pic>
                    <p:nvPicPr>
                      <p:cNvPr id="5126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552825"/>
                        <a:ext cx="32289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AutoShape 2"/>
          <p:cNvSpPr>
            <a:spLocks noChangeArrowheads="1"/>
          </p:cNvSpPr>
          <p:nvPr/>
        </p:nvSpPr>
        <p:spPr bwMode="auto">
          <a:xfrm>
            <a:off x="3216275" y="1066800"/>
            <a:ext cx="3657600" cy="2362200"/>
          </a:xfrm>
          <a:prstGeom prst="foldedCorner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en-US" sz="2400">
              <a:solidFill>
                <a:schemeClr val="accent2"/>
              </a:solidFill>
              <a:effectLst/>
              <a:ea typeface="굴림" pitchFamily="50" charset="-127"/>
            </a:endParaRPr>
          </a:p>
        </p:txBody>
      </p:sp>
      <p:sp>
        <p:nvSpPr>
          <p:cNvPr id="5128" name="Line 5"/>
          <p:cNvSpPr>
            <a:spLocks noChangeShapeType="1"/>
          </p:cNvSpPr>
          <p:nvPr/>
        </p:nvSpPr>
        <p:spPr bwMode="auto">
          <a:xfrm>
            <a:off x="3597275" y="2290763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Line 6"/>
          <p:cNvSpPr>
            <a:spLocks noChangeShapeType="1"/>
          </p:cNvSpPr>
          <p:nvPr/>
        </p:nvSpPr>
        <p:spPr bwMode="auto">
          <a:xfrm>
            <a:off x="3597275" y="2290763"/>
            <a:ext cx="0" cy="420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30" name="Line 7"/>
          <p:cNvSpPr>
            <a:spLocks noChangeShapeType="1"/>
          </p:cNvSpPr>
          <p:nvPr/>
        </p:nvSpPr>
        <p:spPr bwMode="auto">
          <a:xfrm flipV="1">
            <a:off x="6416675" y="1404938"/>
            <a:ext cx="0" cy="885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31" name="Text Box 8"/>
          <p:cNvSpPr txBox="1">
            <a:spLocks noChangeArrowheads="1"/>
          </p:cNvSpPr>
          <p:nvPr/>
        </p:nvSpPr>
        <p:spPr bwMode="auto">
          <a:xfrm>
            <a:off x="3200400" y="2667000"/>
            <a:ext cx="839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40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$80,000</a:t>
            </a:r>
          </a:p>
        </p:txBody>
      </p:sp>
      <p:sp>
        <p:nvSpPr>
          <p:cNvPr id="5132" name="Text Box 9"/>
          <p:cNvSpPr txBox="1">
            <a:spLocks noChangeArrowheads="1"/>
          </p:cNvSpPr>
          <p:nvPr/>
        </p:nvSpPr>
        <p:spPr bwMode="auto">
          <a:xfrm>
            <a:off x="6007100" y="1066800"/>
            <a:ext cx="774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40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$53.9</a:t>
            </a:r>
            <a:r>
              <a:rPr lang="en-US" altLang="ko-KR" sz="140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M</a:t>
            </a:r>
          </a:p>
        </p:txBody>
      </p:sp>
      <p:sp>
        <p:nvSpPr>
          <p:cNvPr id="5133" name="Text Box 11"/>
          <p:cNvSpPr txBox="1">
            <a:spLocks noChangeArrowheads="1"/>
          </p:cNvSpPr>
          <p:nvPr/>
        </p:nvSpPr>
        <p:spPr bwMode="auto">
          <a:xfrm>
            <a:off x="3352800" y="2286000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40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0</a:t>
            </a:r>
          </a:p>
        </p:txBody>
      </p:sp>
      <p:sp>
        <p:nvSpPr>
          <p:cNvPr id="5134" name="Text Box 12"/>
          <p:cNvSpPr txBox="1">
            <a:spLocks noChangeArrowheads="1"/>
          </p:cNvSpPr>
          <p:nvPr/>
        </p:nvSpPr>
        <p:spPr bwMode="auto">
          <a:xfrm>
            <a:off x="6172200" y="2366963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40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40</a:t>
            </a:r>
          </a:p>
        </p:txBody>
      </p:sp>
      <p:sp>
        <p:nvSpPr>
          <p:cNvPr id="5136" name="Rectangle 17"/>
          <p:cNvSpPr>
            <a:spLocks noChangeArrowheads="1"/>
          </p:cNvSpPr>
          <p:nvPr/>
        </p:nvSpPr>
        <p:spPr bwMode="auto">
          <a:xfrm>
            <a:off x="3831765" y="6394192"/>
            <a:ext cx="3647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ko-KR" altLang="en-US" sz="12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살바도르 </a:t>
            </a:r>
            <a:r>
              <a:rPr lang="ko-KR" altLang="en-US" sz="1200" dirty="0" err="1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문디</a:t>
            </a:r>
            <a:r>
              <a:rPr lang="en-US" altLang="ko-KR" sz="12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구세주</a:t>
            </a:r>
            <a:r>
              <a:rPr lang="en-US" altLang="ko-KR" sz="12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ko-KR" sz="12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레오나르도 다빈치</a:t>
            </a:r>
            <a:r>
              <a:rPr lang="en-US" altLang="ko-KR" sz="12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, 1500</a:t>
            </a:r>
            <a:r>
              <a:rPr lang="ko-KR" altLang="en-US" sz="12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년경</a:t>
            </a:r>
            <a:r>
              <a:rPr lang="en-US" altLang="ko-KR" sz="12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) : 4</a:t>
            </a:r>
            <a:r>
              <a:rPr lang="ko-KR" altLang="en-US" sz="12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억 </a:t>
            </a:r>
            <a:r>
              <a:rPr lang="en-US" altLang="ko-KR" sz="12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5,030</a:t>
            </a:r>
            <a:r>
              <a:rPr lang="ko-KR" altLang="en-US" sz="12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만 달러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885359" y="4505325"/>
            <a:ext cx="57551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손해</a:t>
            </a:r>
            <a:r>
              <a:rPr lang="en-US" altLang="ko-KR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비용</a:t>
            </a:r>
            <a:r>
              <a:rPr lang="en-US" altLang="ko-KR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) = 0</a:t>
            </a:r>
            <a:r>
              <a:rPr lang="ko-KR" altLang="en-US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년의</a:t>
            </a:r>
            <a:r>
              <a:rPr lang="en-US" altLang="ko-KR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 $80,000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이익</a:t>
            </a:r>
            <a:r>
              <a:rPr lang="en-US" altLang="ko-KR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</a:t>
            </a:r>
            <a:r>
              <a:rPr lang="en-US" altLang="ko-KR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) = 40</a:t>
            </a:r>
            <a:r>
              <a:rPr lang="ko-KR" altLang="en-US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후의 </a:t>
            </a:r>
            <a:r>
              <a:rPr lang="en-US" altLang="ko-KR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$53.9M</a:t>
            </a:r>
          </a:p>
          <a:p>
            <a:pPr>
              <a:spcBef>
                <a:spcPct val="0"/>
              </a:spcBef>
              <a:buNone/>
            </a:pPr>
            <a:r>
              <a:rPr lang="ko-KR" altLang="en-US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수익률 </a:t>
            </a:r>
            <a:r>
              <a:rPr lang="en-US" altLang="ko-KR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= </a:t>
            </a:r>
            <a:r>
              <a:rPr lang="ko-KR" altLang="en-US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손익분기이자율 </a:t>
            </a:r>
            <a:r>
              <a:rPr lang="en-US" altLang="ko-KR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= </a:t>
            </a:r>
            <a:r>
              <a:rPr lang="ko-KR" altLang="en-US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손해와</a:t>
            </a:r>
            <a:r>
              <a:rPr lang="en-US" altLang="ko-KR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이익이 같아지는 이자율</a:t>
            </a:r>
            <a:endParaRPr lang="en-US" altLang="ko-KR" sz="1600" dirty="0">
              <a:solidFill>
                <a:schemeClr val="accent2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ko-KR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$53.9M</a:t>
            </a:r>
            <a:r>
              <a:rPr lang="ko-KR" altLang="en-US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= </a:t>
            </a:r>
            <a:r>
              <a:rPr lang="en-US" altLang="ko-KR" sz="160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$80,000(1+0.1768)</a:t>
            </a:r>
            <a:r>
              <a:rPr lang="en-US" altLang="ko-KR" sz="1600" baseline="3000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40</a:t>
            </a:r>
            <a:endParaRPr lang="en-US" altLang="ko-KR" sz="1600" baseline="30000" dirty="0">
              <a:solidFill>
                <a:schemeClr val="accent2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ko-KR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$80,000</a:t>
            </a:r>
            <a:r>
              <a:rPr lang="ko-KR" altLang="en-US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 매년 </a:t>
            </a:r>
            <a:r>
              <a:rPr lang="en-US" altLang="ko-KR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17.68%</a:t>
            </a:r>
            <a:r>
              <a:rPr lang="ko-KR" altLang="en-US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씩 불어나면 </a:t>
            </a:r>
            <a:r>
              <a:rPr lang="en-US" altLang="ko-KR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40</a:t>
            </a:r>
            <a:r>
              <a:rPr lang="ko-KR" altLang="en-US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후에 </a:t>
            </a:r>
            <a:r>
              <a:rPr lang="en-US" altLang="ko-KR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$53.9M</a:t>
            </a:r>
            <a:r>
              <a:rPr lang="ko-KR" altLang="en-US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 됨</a:t>
            </a:r>
            <a:r>
              <a:rPr lang="en-US" altLang="ko-KR" sz="1600" dirty="0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600" baseline="30000" dirty="0">
              <a:solidFill>
                <a:schemeClr val="accent2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211960" y="1600141"/>
            <a:ext cx="152317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altLang="ko-KR" sz="2000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i</a:t>
            </a:r>
            <a:r>
              <a:rPr lang="en-US" altLang="ko-KR" sz="20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 =</a:t>
            </a:r>
            <a:r>
              <a:rPr lang="ko-KR" altLang="en-US" sz="20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(F/P)</a:t>
            </a:r>
            <a:r>
              <a:rPr lang="en-US" altLang="ko-KR" sz="2000" baseline="300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1/N</a:t>
            </a:r>
            <a:r>
              <a:rPr lang="en-US" altLang="ko-KR" sz="20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96662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2621" y="196850"/>
            <a:ext cx="460574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경제성분석방법론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굴림" pitchFamily="50" charset="-127"/>
                <a:sym typeface="Wingdings"/>
              </a:rPr>
              <a:t></a:t>
            </a:r>
            <a:r>
              <a:rPr lang="ko-KR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굴림" pitchFamily="50" charset="-127"/>
                <a:sym typeface="Wingdings" pitchFamily="2" charset="2"/>
              </a:rPr>
              <a:t> </a:t>
            </a:r>
            <a:r>
              <a:rPr lang="ko-KR" alt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수익률법</a:t>
            </a:r>
            <a:endParaRPr lang="ko-KR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04949" y="1140594"/>
            <a:ext cx="748347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kumimoji="0" lang="ko-KR" altLang="en-US" sz="2000" dirty="0">
                <a:solidFill>
                  <a:srgbClr val="FF33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개념</a:t>
            </a:r>
            <a:endParaRPr kumimoji="0" lang="ko-KR" altLang="en-US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eaLnBrk="0" latin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프로젝트의 수익률이 최소요구수익률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(MARR)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을 만족하는가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endParaRPr kumimoji="0" lang="ko-KR" altLang="en-US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kumimoji="0" lang="ko-KR" altLang="en-US" sz="2000" dirty="0">
                <a:solidFill>
                  <a:srgbClr val="FF33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판정기준</a:t>
            </a:r>
            <a:endParaRPr kumimoji="0" lang="ko-KR" altLang="en-US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eaLnBrk="0" latin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수익률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en-US" altLang="ko-KR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Rate of Return ; ROR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&gt; MARR 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경제성 있음</a:t>
            </a:r>
            <a:endParaRPr kumimoji="0"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  <a:sym typeface="Wingdings" panose="05000000000000000000" pitchFamily="2" charset="2"/>
            </a:endParaRPr>
          </a:p>
        </p:txBody>
      </p:sp>
      <p:pic>
        <p:nvPicPr>
          <p:cNvPr id="8" name="Picture 4" descr="Payback Peri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1905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sp>
        <p:nvSpPr>
          <p:cNvPr id="7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266</a:t>
            </a:r>
          </a:p>
        </p:txBody>
      </p:sp>
    </p:spTree>
    <p:extLst>
      <p:ext uri="{BB962C8B-B14F-4D97-AF65-F5344CB8AC3E}">
        <p14:creationId xmlns:p14="http://schemas.microsoft.com/office/powerpoint/2010/main" val="103347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476375" y="2276475"/>
            <a:ext cx="2303463" cy="216058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ko-KR" altLang="en-US" dirty="0">
              <a:ln w="254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2124075" y="4724400"/>
            <a:ext cx="4968875" cy="9366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4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ROR &gt; MARR</a:t>
            </a:r>
            <a:r>
              <a:rPr lang="ko-KR" altLang="en-US" sz="2400">
                <a:effectLst/>
                <a:latin typeface="HY헤드라인M" pitchFamily="18" charset="-127"/>
                <a:ea typeface="HY헤드라인M" pitchFamily="18" charset="-127"/>
              </a:rPr>
              <a:t>이면, 프로젝트 채택</a:t>
            </a:r>
          </a:p>
        </p:txBody>
      </p:sp>
      <p:sp>
        <p:nvSpPr>
          <p:cNvPr id="6150" name="직사각형 7"/>
          <p:cNvSpPr>
            <a:spLocks noChangeArrowheads="1"/>
          </p:cNvSpPr>
          <p:nvPr/>
        </p:nvSpPr>
        <p:spPr bwMode="auto">
          <a:xfrm>
            <a:off x="2024063" y="2060575"/>
            <a:ext cx="11080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400">
                <a:effectLst/>
                <a:latin typeface="HY헤드라인M" pitchFamily="18" charset="-127"/>
                <a:ea typeface="HY헤드라인M" pitchFamily="18" charset="-127"/>
              </a:rPr>
              <a:t>투자풀</a:t>
            </a:r>
            <a:endParaRPr lang="ko-KR" altLang="en-US" sz="2400">
              <a:effectLst/>
              <a:ea typeface="굴림" pitchFamily="50" charset="-127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364163" y="2276475"/>
            <a:ext cx="2303462" cy="216058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ko-KR" altLang="en-US" dirty="0">
              <a:ln w="254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152" name="직사각형 8"/>
          <p:cNvSpPr>
            <a:spLocks noChangeArrowheads="1"/>
          </p:cNvSpPr>
          <p:nvPr/>
        </p:nvSpPr>
        <p:spPr bwMode="auto">
          <a:xfrm>
            <a:off x="5795963" y="2060575"/>
            <a:ext cx="14160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400">
                <a:effectLst/>
                <a:latin typeface="HY헤드라인M" pitchFamily="18" charset="-127"/>
                <a:ea typeface="HY헤드라인M" pitchFamily="18" charset="-127"/>
              </a:rPr>
              <a:t>프로젝트</a:t>
            </a:r>
            <a:endParaRPr lang="ko-KR" altLang="en-US" sz="2400">
              <a:effectLst/>
              <a:ea typeface="굴림" pitchFamily="50" charset="-127"/>
            </a:endParaRPr>
          </a:p>
        </p:txBody>
      </p:sp>
      <p:cxnSp>
        <p:nvCxnSpPr>
          <p:cNvPr id="6153" name="직선 화살표 연결선 12"/>
          <p:cNvCxnSpPr>
            <a:cxnSpLocks noChangeShapeType="1"/>
          </p:cNvCxnSpPr>
          <p:nvPr/>
        </p:nvCxnSpPr>
        <p:spPr bwMode="auto">
          <a:xfrm>
            <a:off x="3203575" y="3155950"/>
            <a:ext cx="2736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" name="직선 화살표 연결선 13"/>
          <p:cNvCxnSpPr>
            <a:cxnSpLocks noChangeShapeType="1"/>
          </p:cNvCxnSpPr>
          <p:nvPr/>
        </p:nvCxnSpPr>
        <p:spPr bwMode="auto">
          <a:xfrm flipH="1">
            <a:off x="3203575" y="3557588"/>
            <a:ext cx="2736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5" name="직사각형 14"/>
          <p:cNvSpPr>
            <a:spLocks noChangeArrowheads="1"/>
          </p:cNvSpPr>
          <p:nvPr/>
        </p:nvSpPr>
        <p:spPr bwMode="auto">
          <a:xfrm>
            <a:off x="4171950" y="363061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400">
                <a:effectLst/>
                <a:latin typeface="HY헤드라인M" pitchFamily="18" charset="-127"/>
                <a:ea typeface="HY헤드라인M" pitchFamily="18" charset="-127"/>
              </a:rPr>
              <a:t>회수</a:t>
            </a:r>
            <a:endParaRPr lang="ko-KR" altLang="en-US" sz="2400">
              <a:effectLst/>
              <a:ea typeface="굴림" pitchFamily="50" charset="-127"/>
            </a:endParaRPr>
          </a:p>
        </p:txBody>
      </p:sp>
      <p:sp>
        <p:nvSpPr>
          <p:cNvPr id="6156" name="직사각형 15"/>
          <p:cNvSpPr>
            <a:spLocks noChangeArrowheads="1"/>
          </p:cNvSpPr>
          <p:nvPr/>
        </p:nvSpPr>
        <p:spPr bwMode="auto">
          <a:xfrm>
            <a:off x="4171950" y="262255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400">
                <a:effectLst/>
                <a:latin typeface="HY헤드라인M" pitchFamily="18" charset="-127"/>
                <a:ea typeface="HY헤드라인M" pitchFamily="18" charset="-127"/>
              </a:rPr>
              <a:t>투자</a:t>
            </a:r>
            <a:endParaRPr lang="ko-KR" altLang="en-US" sz="2400">
              <a:effectLst/>
              <a:ea typeface="굴림" pitchFamily="50" charset="-127"/>
            </a:endParaRPr>
          </a:p>
        </p:txBody>
      </p:sp>
      <p:sp>
        <p:nvSpPr>
          <p:cNvPr id="6157" name="직사각형 16"/>
          <p:cNvSpPr>
            <a:spLocks noChangeArrowheads="1"/>
          </p:cNvSpPr>
          <p:nvPr/>
        </p:nvSpPr>
        <p:spPr bwMode="auto">
          <a:xfrm>
            <a:off x="1692275" y="2957513"/>
            <a:ext cx="1274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4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MARR</a:t>
            </a:r>
            <a:r>
              <a:rPr lang="ko-KR" altLang="en-US" sz="2400">
                <a:effectLst/>
                <a:latin typeface="HY헤드라인M" pitchFamily="18" charset="-127"/>
                <a:ea typeface="HY헤드라인M" pitchFamily="18" charset="-127"/>
              </a:rPr>
              <a:t>로</a:t>
            </a:r>
            <a:endParaRPr lang="en-US" altLang="ko-KR" sz="2400"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400">
                <a:effectLst/>
                <a:latin typeface="HY헤드라인M" pitchFamily="18" charset="-127"/>
                <a:ea typeface="HY헤드라인M" pitchFamily="18" charset="-127"/>
              </a:rPr>
              <a:t>증가</a:t>
            </a:r>
            <a:endParaRPr lang="ko-KR" altLang="en-US" sz="2400">
              <a:effectLst/>
              <a:ea typeface="굴림" pitchFamily="50" charset="-127"/>
            </a:endParaRPr>
          </a:p>
        </p:txBody>
      </p:sp>
      <p:sp>
        <p:nvSpPr>
          <p:cNvPr id="6158" name="직사각형 17"/>
          <p:cNvSpPr>
            <a:spLocks noChangeArrowheads="1"/>
          </p:cNvSpPr>
          <p:nvPr/>
        </p:nvSpPr>
        <p:spPr bwMode="auto">
          <a:xfrm>
            <a:off x="6278563" y="2957513"/>
            <a:ext cx="10302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4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ROR</a:t>
            </a:r>
            <a:r>
              <a:rPr lang="ko-KR" altLang="en-US" sz="2400">
                <a:effectLst/>
                <a:latin typeface="HY헤드라인M" pitchFamily="18" charset="-127"/>
                <a:ea typeface="HY헤드라인M" pitchFamily="18" charset="-127"/>
              </a:rPr>
              <a:t>로</a:t>
            </a:r>
            <a:endParaRPr lang="en-US" altLang="ko-KR" sz="2400"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400">
                <a:effectLst/>
                <a:latin typeface="HY헤드라인M" pitchFamily="18" charset="-127"/>
                <a:ea typeface="HY헤드라인M" pitchFamily="18" charset="-127"/>
              </a:rPr>
              <a:t>증가</a:t>
            </a:r>
            <a:endParaRPr lang="ko-KR" altLang="en-US" sz="2400">
              <a:effectLst/>
              <a:ea typeface="굴림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171069" y="1125538"/>
            <a:ext cx="68018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 세상의 모든 자금은 </a:t>
            </a:r>
            <a:r>
              <a:rPr lang="ko-KR" altLang="en-US" dirty="0" err="1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투자풀</a:t>
            </a:r>
            <a:r>
              <a:rPr lang="ko-KR" altLang="en-US" dirty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 또는 프로젝트에 존재한다고 가정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282621" y="196850"/>
            <a:ext cx="460574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경제성분석방법론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굴림" pitchFamily="50" charset="-127"/>
                <a:sym typeface="Wingdings"/>
              </a:rPr>
              <a:t></a:t>
            </a:r>
            <a:r>
              <a:rPr lang="ko-KR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굴림" pitchFamily="50" charset="-127"/>
                <a:sym typeface="Wingdings" pitchFamily="2" charset="2"/>
              </a:rPr>
              <a:t> </a:t>
            </a:r>
            <a:r>
              <a:rPr lang="ko-KR" alt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수익률법</a:t>
            </a:r>
            <a:endParaRPr lang="ko-KR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p:sp>
        <p:nvSpPr>
          <p:cNvPr id="16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266</a:t>
            </a:r>
          </a:p>
        </p:txBody>
      </p:sp>
    </p:spTree>
    <p:extLst>
      <p:ext uri="{BB962C8B-B14F-4D97-AF65-F5344CB8AC3E}">
        <p14:creationId xmlns:p14="http://schemas.microsoft.com/office/powerpoint/2010/main" val="195571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50825" y="741363"/>
            <a:ext cx="70262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en-US" sz="20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000" dirty="0">
                <a:effectLst/>
                <a:latin typeface="HY헤드라인M" pitchFamily="18" charset="-127"/>
                <a:ea typeface="HY헤드라인M" pitchFamily="18" charset="-127"/>
              </a:rPr>
              <a:t>1970</a:t>
            </a:r>
            <a:r>
              <a:rPr lang="ko-KR" altLang="en-US" sz="2000" dirty="0">
                <a:effectLst/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2000" dirty="0">
                <a:effectLst/>
                <a:latin typeface="HY헤드라인M" pitchFamily="18" charset="-127"/>
                <a:ea typeface="HY헤드라인M" pitchFamily="18" charset="-127"/>
              </a:rPr>
              <a:t>Wal-Mart Stores, Inc. </a:t>
            </a:r>
            <a:r>
              <a:rPr lang="ko-KR" altLang="en-US" sz="2000" dirty="0">
                <a:effectLst/>
                <a:latin typeface="HY헤드라인M" pitchFamily="18" charset="-127"/>
                <a:ea typeface="HY헤드라인M" pitchFamily="18" charset="-127"/>
              </a:rPr>
              <a:t>공개 시, </a:t>
            </a:r>
            <a:endParaRPr lang="en-US" altLang="ko-KR" sz="20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2000" dirty="0">
                <a:effectLst/>
                <a:latin typeface="HY헤드라인M" pitchFamily="18" charset="-127"/>
                <a:ea typeface="HY헤드라인M" pitchFamily="18" charset="-127"/>
              </a:rPr>
              <a:t>100주당 가격은 </a:t>
            </a:r>
            <a:r>
              <a:rPr lang="en-US" altLang="ko-KR" sz="2000" dirty="0">
                <a:effectLst/>
                <a:latin typeface="HY헤드라인M" pitchFamily="18" charset="-127"/>
                <a:ea typeface="HY헤드라인M" pitchFamily="18" charset="-127"/>
              </a:rPr>
              <a:t>$1,650</a:t>
            </a:r>
            <a:r>
              <a:rPr lang="ko-KR" altLang="en-US" sz="2000" dirty="0">
                <a:effectLst/>
                <a:latin typeface="HY헤드라인M" pitchFamily="18" charset="-127"/>
                <a:ea typeface="HY헤드라인M" pitchFamily="18" charset="-127"/>
              </a:rPr>
              <a:t>였다. </a:t>
            </a:r>
            <a:endParaRPr lang="en-US" altLang="ko-KR" sz="20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2000" dirty="0">
                <a:effectLst/>
                <a:latin typeface="HY헤드라인M" pitchFamily="18" charset="-127"/>
                <a:ea typeface="HY헤드라인M" pitchFamily="18" charset="-127"/>
              </a:rPr>
              <a:t>2000년 현재 </a:t>
            </a:r>
            <a:r>
              <a:rPr lang="en-US" altLang="ko-KR" sz="2000" dirty="0">
                <a:effectLst/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2000" dirty="0">
                <a:effectLst/>
                <a:latin typeface="HY헤드라인M" pitchFamily="18" charset="-127"/>
                <a:ea typeface="HY헤드라인M" pitchFamily="18" charset="-127"/>
              </a:rPr>
              <a:t>100주당 가격은 </a:t>
            </a:r>
            <a:r>
              <a:rPr lang="en-US" altLang="ko-KR" sz="2000" dirty="0">
                <a:effectLst/>
                <a:latin typeface="HY헤드라인M" pitchFamily="18" charset="-127"/>
                <a:ea typeface="HY헤드라인M" pitchFamily="18" charset="-127"/>
              </a:rPr>
              <a:t>$13,312,000</a:t>
            </a:r>
            <a:r>
              <a:rPr lang="ko-KR" altLang="en-US" sz="2000" dirty="0">
                <a:effectLst/>
                <a:latin typeface="HY헤드라인M" pitchFamily="18" charset="-127"/>
                <a:ea typeface="HY헤드라인M" pitchFamily="18" charset="-127"/>
              </a:rPr>
              <a:t>이다.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20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2000" dirty="0">
                <a:effectLst/>
                <a:latin typeface="HY헤드라인M" pitchFamily="18" charset="-127"/>
                <a:ea typeface="HY헤드라인M" pitchFamily="18" charset="-127"/>
              </a:rPr>
              <a:t>투자 </a:t>
            </a:r>
            <a:r>
              <a:rPr lang="ko-KR" altLang="en-US" sz="2000" u="sng" dirty="0">
                <a:effectLst/>
                <a:latin typeface="HY헤드라인M" pitchFamily="18" charset="-127"/>
                <a:ea typeface="HY헤드라인M" pitchFamily="18" charset="-127"/>
              </a:rPr>
              <a:t>수익률</a:t>
            </a:r>
            <a:r>
              <a:rPr lang="ko-KR" altLang="en-US" sz="2000" dirty="0">
                <a:effectLst/>
                <a:latin typeface="HY헤드라인M" pitchFamily="18" charset="-127"/>
                <a:ea typeface="HY헤드라인M" pitchFamily="18" charset="-127"/>
              </a:rPr>
              <a:t>은 얼마인가?</a:t>
            </a:r>
            <a:endParaRPr lang="en-US" altLang="ko-KR" sz="20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2000" dirty="0">
                <a:effectLst/>
                <a:latin typeface="HY헤드라인M" pitchFamily="18" charset="-127"/>
                <a:ea typeface="HY헤드라인M" pitchFamily="18" charset="-127"/>
              </a:rPr>
              <a:t>만약 당신이 </a:t>
            </a:r>
            <a:r>
              <a:rPr lang="en-US" altLang="ko-KR" sz="2000" dirty="0">
                <a:effectLst/>
                <a:latin typeface="HY헤드라인M" pitchFamily="18" charset="-127"/>
                <a:ea typeface="HY헤드라인M" pitchFamily="18" charset="-127"/>
              </a:rPr>
              <a:t>1970</a:t>
            </a:r>
            <a:r>
              <a:rPr lang="ko-KR" altLang="en-US" sz="2000" dirty="0">
                <a:effectLst/>
                <a:latin typeface="HY헤드라인M" pitchFamily="18" charset="-127"/>
                <a:ea typeface="HY헤드라인M" pitchFamily="18" charset="-127"/>
              </a:rPr>
              <a:t>년도에 </a:t>
            </a:r>
            <a:r>
              <a:rPr lang="en-US" altLang="ko-KR" sz="2000" dirty="0">
                <a:effectLst/>
                <a:latin typeface="HY헤드라인M" pitchFamily="18" charset="-127"/>
                <a:ea typeface="HY헤드라인M" pitchFamily="18" charset="-127"/>
              </a:rPr>
              <a:t>$1,650</a:t>
            </a:r>
            <a:r>
              <a:rPr lang="ko-KR" altLang="en-US" sz="2000" dirty="0">
                <a:effectLst/>
                <a:latin typeface="HY헤드라인M" pitchFamily="18" charset="-127"/>
                <a:ea typeface="HY헤드라인M" pitchFamily="18" charset="-127"/>
              </a:rPr>
              <a:t>를 </a:t>
            </a:r>
            <a:endParaRPr lang="en-US" altLang="ko-KR" sz="20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000" dirty="0">
                <a:effectLst/>
                <a:latin typeface="HY헤드라인M" pitchFamily="18" charset="-127"/>
                <a:ea typeface="HY헤드라인M" pitchFamily="18" charset="-127"/>
              </a:rPr>
              <a:t>6% </a:t>
            </a:r>
            <a:r>
              <a:rPr lang="ko-KR" altLang="en-US" sz="2000" dirty="0">
                <a:effectLst/>
                <a:latin typeface="HY헤드라인M" pitchFamily="18" charset="-127"/>
                <a:ea typeface="HY헤드라인M" pitchFamily="18" charset="-127"/>
              </a:rPr>
              <a:t>저축계좌에 예금하고 있었다면 </a:t>
            </a:r>
            <a:endParaRPr lang="en-US" altLang="ko-KR" sz="20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2000" dirty="0" err="1">
                <a:effectLst/>
                <a:latin typeface="HY헤드라인M" pitchFamily="18" charset="-127"/>
                <a:ea typeface="HY헤드라인M" pitchFamily="18" charset="-127"/>
              </a:rPr>
              <a:t>월마트</a:t>
            </a:r>
            <a:r>
              <a:rPr lang="ko-KR" altLang="en-US" sz="2000" dirty="0">
                <a:effectLst/>
                <a:latin typeface="HY헤드라인M" pitchFamily="18" charset="-127"/>
                <a:ea typeface="HY헤드라인M" pitchFamily="18" charset="-127"/>
              </a:rPr>
              <a:t> 주식을 구입했어야 하는가</a:t>
            </a:r>
            <a:r>
              <a:rPr lang="en-US" altLang="ko-KR" sz="2000" dirty="0"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2000" dirty="0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172" name="그룹 8"/>
          <p:cNvGrpSpPr>
            <a:grpSpLocks/>
          </p:cNvGrpSpPr>
          <p:nvPr/>
        </p:nvGrpSpPr>
        <p:grpSpPr bwMode="auto">
          <a:xfrm>
            <a:off x="250825" y="908720"/>
            <a:ext cx="5529263" cy="1593180"/>
            <a:chOff x="266700" y="893763"/>
            <a:chExt cx="6629400" cy="1887537"/>
          </a:xfrm>
        </p:grpSpPr>
        <p:sp>
          <p:nvSpPr>
            <p:cNvPr id="7176" name="Line 3"/>
            <p:cNvSpPr>
              <a:spLocks noChangeShapeType="1"/>
            </p:cNvSpPr>
            <p:nvPr/>
          </p:nvSpPr>
          <p:spPr bwMode="auto">
            <a:xfrm>
              <a:off x="266700" y="2781300"/>
              <a:ext cx="662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177" name="Line 5"/>
            <p:cNvSpPr>
              <a:spLocks noChangeShapeType="1"/>
            </p:cNvSpPr>
            <p:nvPr/>
          </p:nvSpPr>
          <p:spPr bwMode="auto">
            <a:xfrm>
              <a:off x="342900" y="893763"/>
              <a:ext cx="647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3654425" y="152400"/>
            <a:ext cx="1825625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수익률 예제</a:t>
            </a:r>
          </a:p>
        </p:txBody>
      </p:sp>
      <p:pic>
        <p:nvPicPr>
          <p:cNvPr id="7174" name="Picture 12" descr="00499722_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429000"/>
            <a:ext cx="254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 descr="2003092802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508500"/>
            <a:ext cx="22860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3172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1828800" y="2236788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5867400" y="712788"/>
            <a:ext cx="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828800" y="2236788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60525" y="1778000"/>
            <a:ext cx="331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000">
                <a:effectLst/>
                <a:latin typeface="HY헤드라인M" pitchFamily="18" charset="-127"/>
                <a:ea typeface="HY헤드라인M" pitchFamily="18" charset="-127"/>
              </a:rPr>
              <a:t>0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638800" y="2346325"/>
            <a:ext cx="479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000">
                <a:effectLst/>
                <a:latin typeface="HY헤드라인M" pitchFamily="18" charset="-127"/>
                <a:ea typeface="HY헤드라인M" pitchFamily="18" charset="-127"/>
              </a:rPr>
              <a:t>30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096000" y="822325"/>
            <a:ext cx="1617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000">
                <a:effectLst/>
                <a:latin typeface="HY헤드라인M" pitchFamily="18" charset="-127"/>
                <a:ea typeface="HY헤드라인M" pitchFamily="18" charset="-127"/>
              </a:rPr>
              <a:t>$13,312,000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55650" y="2636838"/>
            <a:ext cx="97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000">
                <a:effectLst/>
                <a:latin typeface="HY헤드라인M" pitchFamily="18" charset="-127"/>
                <a:ea typeface="HY헤드라인M" pitchFamily="18" charset="-127"/>
              </a:rPr>
              <a:t>$1,650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84238" y="3333750"/>
            <a:ext cx="454183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400" dirty="0">
                <a:solidFill>
                  <a:srgbClr val="FF33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조건</a:t>
            </a:r>
            <a:r>
              <a:rPr lang="ko-KR" altLang="en-US" sz="2400" dirty="0"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i="1" dirty="0">
                <a:effectLst/>
                <a:latin typeface="HY헤드라인M" pitchFamily="18" charset="-127"/>
                <a:ea typeface="HY헤드라인M" pitchFamily="18" charset="-127"/>
              </a:rPr>
              <a:t>P</a:t>
            </a: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 = $1,650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en-US" altLang="ko-KR" sz="2400" i="1" dirty="0">
                <a:effectLst/>
                <a:latin typeface="HY헤드라인M" pitchFamily="18" charset="-127"/>
                <a:ea typeface="HY헤드라인M" pitchFamily="18" charset="-127"/>
              </a:rPr>
              <a:t>F</a:t>
            </a: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 = $13,312,000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en-US" altLang="ko-KR" sz="2400" i="1" dirty="0">
                <a:effectLst/>
                <a:latin typeface="HY헤드라인M" pitchFamily="18" charset="-127"/>
                <a:ea typeface="HY헤드라인M" pitchFamily="18" charset="-127"/>
              </a:rPr>
              <a:t>N</a:t>
            </a: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 = 30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2400" dirty="0">
                <a:solidFill>
                  <a:srgbClr val="FF33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탐색</a:t>
            </a:r>
            <a:r>
              <a:rPr lang="ko-KR" altLang="en-US" sz="240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i="1" dirty="0" err="1"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2400" i="1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endParaRPr lang="ko-KR" altLang="en-US" sz="24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$13,312,000 = $1,650 (1 + </a:t>
            </a:r>
            <a:r>
              <a:rPr lang="en-US" altLang="ko-KR" sz="2400" i="1" dirty="0" err="1"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 )</a:t>
            </a:r>
            <a:r>
              <a:rPr lang="en-US" altLang="ko-KR" sz="2400" baseline="30000" dirty="0">
                <a:effectLst/>
                <a:latin typeface="HY헤드라인M" pitchFamily="18" charset="-127"/>
                <a:ea typeface="HY헤드라인M" pitchFamily="18" charset="-127"/>
              </a:rPr>
              <a:t>30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	         </a:t>
            </a:r>
            <a:r>
              <a:rPr lang="en-US" altLang="ko-KR" sz="2400" i="1" dirty="0" err="1"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 = </a:t>
            </a:r>
            <a:r>
              <a:rPr lang="en-US" altLang="ko-KR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35%</a:t>
            </a:r>
          </a:p>
        </p:txBody>
      </p:sp>
      <p:graphicFrame>
        <p:nvGraphicFramePr>
          <p:cNvPr id="8203" name="Object 11"/>
          <p:cNvGraphicFramePr>
            <a:graphicFrameLocks/>
          </p:cNvGraphicFramePr>
          <p:nvPr/>
        </p:nvGraphicFramePr>
        <p:xfrm>
          <a:off x="1989138" y="4400550"/>
          <a:ext cx="19812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2" imgW="838200" imgH="228600" progId="Equation.3">
                  <p:embed/>
                </p:oleObj>
              </mc:Choice>
              <mc:Fallback>
                <p:oleObj name="수식" r:id="rId2" imgW="838200" imgH="228600" progId="Equation.3">
                  <p:embed/>
                  <p:pic>
                    <p:nvPicPr>
                      <p:cNvPr id="8203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4400550"/>
                        <a:ext cx="19812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626225" y="53800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en-US" sz="2000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205" name="Text Box 16"/>
          <p:cNvSpPr txBox="1">
            <a:spLocks noChangeArrowheads="1"/>
          </p:cNvSpPr>
          <p:nvPr/>
        </p:nvSpPr>
        <p:spPr bwMode="auto">
          <a:xfrm>
            <a:off x="3505200" y="152400"/>
            <a:ext cx="21240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수익률의 의미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445250" y="3141663"/>
            <a:ext cx="2303463" cy="10795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ko-KR" altLang="en-US" dirty="0">
              <a:ln w="254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207" name="직사각형 7"/>
          <p:cNvSpPr>
            <a:spLocks noChangeArrowheads="1"/>
          </p:cNvSpPr>
          <p:nvPr/>
        </p:nvSpPr>
        <p:spPr bwMode="auto">
          <a:xfrm>
            <a:off x="6992938" y="2925763"/>
            <a:ext cx="110807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4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투자풀</a:t>
            </a:r>
            <a:endParaRPr lang="ko-KR" altLang="en-US" sz="2400">
              <a:solidFill>
                <a:srgbClr val="FF0000"/>
              </a:solidFill>
              <a:effectLst/>
              <a:ea typeface="굴림" pitchFamily="50" charset="-127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443663" y="4652963"/>
            <a:ext cx="2303462" cy="10795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ko-KR" altLang="en-US" dirty="0">
              <a:ln w="254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209" name="직사각형 8"/>
          <p:cNvSpPr>
            <a:spLocks noChangeArrowheads="1"/>
          </p:cNvSpPr>
          <p:nvPr/>
        </p:nvSpPr>
        <p:spPr bwMode="auto">
          <a:xfrm>
            <a:off x="6875463" y="4437063"/>
            <a:ext cx="14160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4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프로젝트</a:t>
            </a:r>
            <a:endParaRPr lang="ko-KR" altLang="en-US" sz="2400">
              <a:solidFill>
                <a:srgbClr val="FF0000"/>
              </a:solidFill>
              <a:effectLst/>
              <a:ea typeface="굴림" pitchFamily="50" charset="-127"/>
            </a:endParaRPr>
          </a:p>
        </p:txBody>
      </p:sp>
      <p:sp>
        <p:nvSpPr>
          <p:cNvPr id="8210" name="직사각형 7"/>
          <p:cNvSpPr>
            <a:spLocks noChangeArrowheads="1"/>
          </p:cNvSpPr>
          <p:nvPr/>
        </p:nvSpPr>
        <p:spPr bwMode="auto">
          <a:xfrm>
            <a:off x="6515100" y="3327400"/>
            <a:ext cx="2160588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400">
                <a:effectLst/>
                <a:latin typeface="HY헤드라인M" pitchFamily="18" charset="-127"/>
                <a:ea typeface="HY헤드라인M" pitchFamily="18" charset="-127"/>
              </a:rPr>
              <a:t>저축계좌</a:t>
            </a:r>
            <a:endParaRPr lang="en-US" altLang="ko-KR" sz="2400"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400">
                <a:effectLst/>
                <a:latin typeface="HY헤드라인M" pitchFamily="18" charset="-127"/>
                <a:ea typeface="HY헤드라인M" pitchFamily="18" charset="-127"/>
              </a:rPr>
              <a:t>MARR = 6%</a:t>
            </a:r>
            <a:endParaRPr lang="ko-KR" altLang="en-US" sz="2400">
              <a:effectLst/>
              <a:ea typeface="굴림" pitchFamily="50" charset="-127"/>
            </a:endParaRPr>
          </a:p>
        </p:txBody>
      </p:sp>
      <p:sp>
        <p:nvSpPr>
          <p:cNvPr id="8211" name="직사각형 7"/>
          <p:cNvSpPr>
            <a:spLocks noChangeArrowheads="1"/>
          </p:cNvSpPr>
          <p:nvPr/>
        </p:nvSpPr>
        <p:spPr bwMode="auto">
          <a:xfrm>
            <a:off x="6515100" y="4840288"/>
            <a:ext cx="2160588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400">
                <a:effectLst/>
                <a:latin typeface="HY헤드라인M" pitchFamily="18" charset="-127"/>
                <a:ea typeface="HY헤드라인M" pitchFamily="18" charset="-127"/>
              </a:rPr>
              <a:t>월마트 주식</a:t>
            </a:r>
            <a:endParaRPr lang="en-US" altLang="ko-KR" sz="2400"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400">
                <a:effectLst/>
                <a:latin typeface="HY헤드라인M" pitchFamily="18" charset="-127"/>
                <a:ea typeface="HY헤드라인M" pitchFamily="18" charset="-127"/>
              </a:rPr>
              <a:t>ROR = 35%</a:t>
            </a:r>
            <a:endParaRPr lang="ko-KR" altLang="en-US" sz="2400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20" name="직사각형 19"/>
          <p:cNvSpPr/>
          <p:nvPr/>
        </p:nvSpPr>
        <p:spPr>
          <a:xfrm>
            <a:off x="2979738" y="1316335"/>
            <a:ext cx="179408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altLang="ko-KR" sz="2400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i</a:t>
            </a:r>
            <a:r>
              <a:rPr lang="en-US" altLang="ko-KR" sz="24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 =</a:t>
            </a:r>
            <a:r>
              <a:rPr lang="ko-KR" altLang="en-US" sz="24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(F/P)</a:t>
            </a:r>
            <a:r>
              <a:rPr lang="en-US" altLang="ko-KR" sz="2400" baseline="300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1/N</a:t>
            </a:r>
            <a:r>
              <a:rPr lang="en-US" altLang="ko-KR" sz="24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04272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7696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9413" indent="-3794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ko-KR" altLang="en-US" sz="2400" dirty="0">
                <a:effectLst/>
                <a:latin typeface="HY헤드라인M" pitchFamily="18" charset="-127"/>
                <a:ea typeface="HY헤드라인M" pitchFamily="18" charset="-127"/>
              </a:rPr>
              <a:t>이 프로젝트는 </a:t>
            </a:r>
            <a:r>
              <a:rPr lang="ko-KR" altLang="en-US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15%의 투자 수익률</a:t>
            </a:r>
            <a:r>
              <a:rPr lang="ko-KR" altLang="en-US" sz="2400" dirty="0"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Rate of Return on Investment)</a:t>
            </a:r>
            <a:r>
              <a:rPr lang="ko-KR" altLang="en-US" sz="2400" dirty="0">
                <a:effectLst/>
                <a:latin typeface="HY헤드라인M" pitchFamily="18" charset="-127"/>
                <a:ea typeface="HY헤드라인M" pitchFamily="18" charset="-127"/>
              </a:rPr>
              <a:t>이 있다. </a:t>
            </a: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24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상대적 개념</a:t>
            </a:r>
            <a:endParaRPr lang="ko-KR" altLang="en-US" sz="240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0"/>
              </a:spcBef>
            </a:pPr>
            <a:endParaRPr lang="en-US" altLang="ko-KR" sz="24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0"/>
              </a:spcBef>
            </a:pPr>
            <a:r>
              <a:rPr lang="ko-KR" altLang="en-US" sz="2400" dirty="0">
                <a:effectLst/>
                <a:latin typeface="HY헤드라인M" pitchFamily="18" charset="-127"/>
                <a:ea typeface="HY헤드라인M" pitchFamily="18" charset="-127"/>
              </a:rPr>
              <a:t>이 프로젝트는 현재가치(</a:t>
            </a: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NPW) </a:t>
            </a:r>
            <a:r>
              <a:rPr lang="ko-KR" altLang="en-US" sz="2400" dirty="0">
                <a:effectLst/>
                <a:latin typeface="HY헤드라인M" pitchFamily="18" charset="-127"/>
                <a:ea typeface="HY헤드라인M" pitchFamily="18" charset="-127"/>
              </a:rPr>
              <a:t>기준으로 </a:t>
            </a:r>
            <a:r>
              <a:rPr lang="ko-KR" altLang="en-US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$10,000의 </a:t>
            </a:r>
            <a:r>
              <a:rPr lang="ko-KR" altLang="en-US" sz="24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순잉여</a:t>
            </a:r>
            <a:r>
              <a:rPr lang="ko-KR" altLang="en-US" sz="2400" dirty="0" err="1">
                <a:effectLst/>
                <a:latin typeface="HY헤드라인M" pitchFamily="18" charset="-127"/>
                <a:ea typeface="HY헤드라인M" pitchFamily="18" charset="-127"/>
              </a:rPr>
              <a:t>를</a:t>
            </a:r>
            <a:r>
              <a:rPr lang="ko-KR" altLang="en-US" sz="2400" dirty="0">
                <a:effectLst/>
                <a:latin typeface="HY헤드라인M" pitchFamily="18" charset="-127"/>
                <a:ea typeface="HY헤드라인M" pitchFamily="18" charset="-127"/>
              </a:rPr>
              <a:t> 가져올 것이다. </a:t>
            </a: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24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절대적 개념</a:t>
            </a:r>
            <a:endParaRPr lang="en-US" altLang="ko-KR" sz="240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400" b="1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어떤 문장이 더 이해하기 </a:t>
            </a:r>
            <a:r>
              <a:rPr lang="ko-KR" altLang="en-US" sz="2400" b="1" dirty="0" err="1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용이한가</a:t>
            </a:r>
            <a:r>
              <a:rPr lang="en-US" altLang="ko-KR" sz="2400" b="1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endParaRPr lang="en-US" altLang="ko-KR" sz="240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400300" y="152400"/>
            <a:ext cx="43338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수익률(</a:t>
            </a:r>
            <a:r>
              <a:rPr lang="en-US" altLang="ko-KR" dirty="0"/>
              <a:t>ROR)</a:t>
            </a:r>
            <a:r>
              <a:rPr lang="ko-KR" altLang="en-US" dirty="0"/>
              <a:t>이 사용되는 이유?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5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251</a:t>
            </a:r>
          </a:p>
        </p:txBody>
      </p:sp>
    </p:spTree>
    <p:extLst>
      <p:ext uri="{BB962C8B-B14F-4D97-AF65-F5344CB8AC3E}">
        <p14:creationId xmlns:p14="http://schemas.microsoft.com/office/powerpoint/2010/main" val="3630648756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tx1"/>
          </a:solidFill>
          <a:round/>
          <a:headEnd/>
          <a:tailEnd/>
        </a:ln>
        <a:effectLst/>
      </a:spPr>
      <a:bodyPr rtlCol="0" anchor="ctr"/>
      <a:lstStyle>
        <a:defPPr marL="0" marR="0" indent="0" algn="ctr" defTabSz="914400" eaLnBrk="1" hangingPunct="1">
          <a:lnSpc>
            <a:spcPct val="100000"/>
          </a:lnSpc>
          <a:buClrTx/>
          <a:buSzTx/>
          <a:buFontTx/>
          <a:buNone/>
          <a:tabLst/>
          <a:defRPr sz="1400" b="1" dirty="0" smtClean="0">
            <a:effectLst/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휴먼견출새내기체" pitchFamily="18" charset="-127"/>
            <a:ea typeface="휴먼견출새내기체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1475</Words>
  <Application>Microsoft Office PowerPoint</Application>
  <PresentationFormat>화면 슬라이드 쇼(4:3)</PresentationFormat>
  <Paragraphs>444</Paragraphs>
  <Slides>26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26</vt:i4>
      </vt:variant>
    </vt:vector>
  </HeadingPairs>
  <TitlesOfParts>
    <vt:vector size="38" baseType="lpstr">
      <vt:lpstr>HY헤드라인M</vt:lpstr>
      <vt:lpstr>Gulim</vt:lpstr>
      <vt:lpstr>Gulim</vt:lpstr>
      <vt:lpstr>맑은 고딕</vt:lpstr>
      <vt:lpstr>휴먼견출새내기체</vt:lpstr>
      <vt:lpstr>Tempus Sans ITC</vt:lpstr>
      <vt:lpstr>Times New Roman</vt:lpstr>
      <vt:lpstr>Wingdings</vt:lpstr>
      <vt:lpstr>기본 디자인</vt:lpstr>
      <vt:lpstr>수식</vt:lpstr>
      <vt:lpstr>Equation</vt:lpstr>
      <vt:lpstr>차트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충북대학교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정근채</cp:lastModifiedBy>
  <cp:revision>188</cp:revision>
  <cp:lastPrinted>2018-08-01T08:08:36Z</cp:lastPrinted>
  <dcterms:created xsi:type="dcterms:W3CDTF">2005-08-31T02:37:35Z</dcterms:created>
  <dcterms:modified xsi:type="dcterms:W3CDTF">2023-06-09T05:32:15Z</dcterms:modified>
</cp:coreProperties>
</file>