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539" r:id="rId2"/>
    <p:sldId id="540" r:id="rId3"/>
    <p:sldId id="562" r:id="rId4"/>
    <p:sldId id="541" r:id="rId5"/>
    <p:sldId id="542" r:id="rId6"/>
    <p:sldId id="543" r:id="rId7"/>
    <p:sldId id="544" r:id="rId8"/>
    <p:sldId id="545" r:id="rId9"/>
    <p:sldId id="589" r:id="rId10"/>
    <p:sldId id="590" r:id="rId11"/>
    <p:sldId id="587" r:id="rId12"/>
  </p:sldIdLst>
  <p:sldSz cx="9144000" cy="6858000" type="screen4x3"/>
  <p:notesSz cx="7099300" cy="102346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">
          <p15:clr>
            <a:srgbClr val="A4A3A4"/>
          </p15:clr>
        </p15:guide>
        <p15:guide id="2" orient="horz" pos="845">
          <p15:clr>
            <a:srgbClr val="A4A3A4"/>
          </p15:clr>
        </p15:guide>
        <p15:guide id="3" pos="385">
          <p15:clr>
            <a:srgbClr val="A4A3A4"/>
          </p15:clr>
        </p15:guide>
        <p15:guide id="4" pos="5375">
          <p15:clr>
            <a:srgbClr val="A4A3A4"/>
          </p15:clr>
        </p15:guide>
        <p15:guide id="5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9900"/>
    <a:srgbClr val="FFFFCC"/>
    <a:srgbClr val="A47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9217B0-B88A-43C8-9932-91364B9D629E}" v="1" dt="2020-08-28T05:46:33.0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38" autoAdjust="0"/>
    <p:restoredTop sz="94660" autoAdjust="0"/>
  </p:normalViewPr>
  <p:slideViewPr>
    <p:cSldViewPr showGuides="1">
      <p:cViewPr varScale="1">
        <p:scale>
          <a:sx n="175" d="100"/>
          <a:sy n="175" d="100"/>
        </p:scale>
        <p:origin x="132" y="846"/>
      </p:cViewPr>
      <p:guideLst>
        <p:guide orient="horz" pos="73"/>
        <p:guide orient="horz" pos="845"/>
        <p:guide pos="385"/>
        <p:guide pos="5375"/>
        <p:guide pos="5759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notesViewPr>
    <p:cSldViewPr showGuides="1">
      <p:cViewPr varScale="1">
        <p:scale>
          <a:sx n="142" d="100"/>
          <a:sy n="142" d="100"/>
        </p:scale>
        <p:origin x="-96" y="-978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근채" userId="bf3f9740-ba12-4a95-bdcd-7a89d0b0b3a3" providerId="ADAL" clId="{D3950DED-F9E0-44C9-83CB-5CA2F353F0AA}"/>
    <pc:docChg chg="addSld modSld">
      <pc:chgData name="정근채" userId="bf3f9740-ba12-4a95-bdcd-7a89d0b0b3a3" providerId="ADAL" clId="{D3950DED-F9E0-44C9-83CB-5CA2F353F0AA}" dt="2022-07-14T02:14:23.742" v="0"/>
      <pc:docMkLst>
        <pc:docMk/>
      </pc:docMkLst>
      <pc:sldChg chg="add">
        <pc:chgData name="정근채" userId="bf3f9740-ba12-4a95-bdcd-7a89d0b0b3a3" providerId="ADAL" clId="{D3950DED-F9E0-44C9-83CB-5CA2F353F0AA}" dt="2022-07-14T02:14:23.742" v="0"/>
        <pc:sldMkLst>
          <pc:docMk/>
          <pc:sldMk cId="1451944859" sldId="587"/>
        </pc:sldMkLst>
      </pc:sldChg>
    </pc:docChg>
  </pc:docChgLst>
  <pc:docChgLst>
    <pc:chgData name="정근채" userId="bf3f9740-ba12-4a95-bdcd-7a89d0b0b3a3" providerId="ADAL" clId="{EB9217B0-B88A-43C8-9932-91364B9D629E}"/>
    <pc:docChg chg="modSld">
      <pc:chgData name="정근채" userId="bf3f9740-ba12-4a95-bdcd-7a89d0b0b3a3" providerId="ADAL" clId="{EB9217B0-B88A-43C8-9932-91364B9D629E}" dt="2020-08-28T05:46:33.091" v="14"/>
      <pc:docMkLst>
        <pc:docMk/>
      </pc:docMkLst>
      <pc:sldChg chg="addSp modSp mod">
        <pc:chgData name="정근채" userId="bf3f9740-ba12-4a95-bdcd-7a89d0b0b3a3" providerId="ADAL" clId="{EB9217B0-B88A-43C8-9932-91364B9D629E}" dt="2020-08-28T05:46:33.091" v="14"/>
        <pc:sldMkLst>
          <pc:docMk/>
          <pc:sldMk cId="1483375625" sldId="539"/>
        </pc:sldMkLst>
        <pc:spChg chg="mod">
          <ac:chgData name="정근채" userId="bf3f9740-ba12-4a95-bdcd-7a89d0b0b3a3" providerId="ADAL" clId="{EB9217B0-B88A-43C8-9932-91364B9D629E}" dt="2020-08-28T05:40:13.840" v="13" actId="6549"/>
          <ac:spMkLst>
            <pc:docMk/>
            <pc:sldMk cId="1483375625" sldId="539"/>
            <ac:spMk id="9" creationId="{00000000-0000-0000-0000-000000000000}"/>
          </ac:spMkLst>
        </pc:spChg>
        <pc:picChg chg="add mod">
          <ac:chgData name="정근채" userId="bf3f9740-ba12-4a95-bdcd-7a89d0b0b3a3" providerId="ADAL" clId="{EB9217B0-B88A-43C8-9932-91364B9D629E}" dt="2020-08-28T05:46:33.091" v="14"/>
          <ac:picMkLst>
            <pc:docMk/>
            <pc:sldMk cId="1483375625" sldId="539"/>
            <ac:picMk id="4" creationId="{E1A78214-45B4-4D0B-BC04-C768A306CD41}"/>
          </ac:picMkLst>
        </pc:picChg>
        <pc:inkChg chg="add">
          <ac:chgData name="정근채" userId="bf3f9740-ba12-4a95-bdcd-7a89d0b0b3a3" providerId="ADAL" clId="{EB9217B0-B88A-43C8-9932-91364B9D629E}" dt="2020-08-28T05:46:33.091" v="14"/>
          <ac:inkMkLst>
            <pc:docMk/>
            <pc:sldMk cId="1483375625" sldId="539"/>
            <ac:inkMk id="2" creationId="{27EF6D66-6860-4AA1-A14E-3B127BDA0673}"/>
          </ac:inkMkLst>
        </pc:inkChg>
      </pc:sldChg>
    </pc:docChg>
  </pc:docChgLst>
  <pc:docChgLst>
    <pc:chgData name="정근채" userId="bf3f9740-ba12-4a95-bdcd-7a89d0b0b3a3" providerId="ADAL" clId="{65730455-3C12-43D9-88DB-7C3178847592}"/>
    <pc:docChg chg="modSld">
      <pc:chgData name="정근채" userId="bf3f9740-ba12-4a95-bdcd-7a89d0b0b3a3" providerId="ADAL" clId="{65730455-3C12-43D9-88DB-7C3178847592}" dt="2022-08-02T06:12:34.610" v="0"/>
      <pc:docMkLst>
        <pc:docMk/>
      </pc:docMkLst>
      <pc:sldChg chg="delSp modTransition modAnim">
        <pc:chgData name="정근채" userId="bf3f9740-ba12-4a95-bdcd-7a89d0b0b3a3" providerId="ADAL" clId="{65730455-3C12-43D9-88DB-7C3178847592}" dt="2022-08-02T06:12:34.610" v="0"/>
        <pc:sldMkLst>
          <pc:docMk/>
          <pc:sldMk cId="1483375625" sldId="539"/>
        </pc:sldMkLst>
        <pc:picChg chg="del">
          <ac:chgData name="정근채" userId="bf3f9740-ba12-4a95-bdcd-7a89d0b0b3a3" providerId="ADAL" clId="{65730455-3C12-43D9-88DB-7C3178847592}" dt="2022-08-02T06:12:34.610" v="0"/>
          <ac:picMkLst>
            <pc:docMk/>
            <pc:sldMk cId="1483375625" sldId="539"/>
            <ac:picMk id="4" creationId="{E1A78214-45B4-4D0B-BC04-C768A306CD41}"/>
          </ac:picMkLst>
        </pc:picChg>
        <pc:inkChg chg="del">
          <ac:chgData name="정근채" userId="bf3f9740-ba12-4a95-bdcd-7a89d0b0b3a3" providerId="ADAL" clId="{65730455-3C12-43D9-88DB-7C3178847592}" dt="2022-08-02T06:12:34.610" v="0"/>
          <ac:inkMkLst>
            <pc:docMk/>
            <pc:sldMk cId="1483375625" sldId="539"/>
            <ac:inkMk id="2" creationId="{27EF6D66-6860-4AA1-A14E-3B127BDA0673}"/>
          </ac:inkMkLst>
        </pc:inkChg>
      </pc:sldChg>
      <pc:sldChg chg="delSp modTransition modAnim">
        <pc:chgData name="정근채" userId="bf3f9740-ba12-4a95-bdcd-7a89d0b0b3a3" providerId="ADAL" clId="{65730455-3C12-43D9-88DB-7C3178847592}" dt="2022-08-02T06:12:34.610" v="0"/>
        <pc:sldMkLst>
          <pc:docMk/>
          <pc:sldMk cId="1142321899" sldId="540"/>
        </pc:sldMkLst>
        <pc:picChg chg="del">
          <ac:chgData name="정근채" userId="bf3f9740-ba12-4a95-bdcd-7a89d0b0b3a3" providerId="ADAL" clId="{65730455-3C12-43D9-88DB-7C3178847592}" dt="2022-08-02T06:12:34.610" v="0"/>
          <ac:picMkLst>
            <pc:docMk/>
            <pc:sldMk cId="1142321899" sldId="540"/>
            <ac:picMk id="4" creationId="{57897F6B-FA62-465B-B105-7D5DCD38D7B5}"/>
          </ac:picMkLst>
        </pc:picChg>
        <pc:inkChg chg="del">
          <ac:chgData name="정근채" userId="bf3f9740-ba12-4a95-bdcd-7a89d0b0b3a3" providerId="ADAL" clId="{65730455-3C12-43D9-88DB-7C3178847592}" dt="2022-08-02T06:12:34.610" v="0"/>
          <ac:inkMkLst>
            <pc:docMk/>
            <pc:sldMk cId="1142321899" sldId="540"/>
            <ac:inkMk id="2" creationId="{5B5F0A83-5A17-4367-A977-D836E86B2983}"/>
          </ac:inkMkLst>
        </pc:inkChg>
      </pc:sldChg>
      <pc:sldChg chg="delSp modTransition modAnim">
        <pc:chgData name="정근채" userId="bf3f9740-ba12-4a95-bdcd-7a89d0b0b3a3" providerId="ADAL" clId="{65730455-3C12-43D9-88DB-7C3178847592}" dt="2022-08-02T06:12:34.610" v="0"/>
        <pc:sldMkLst>
          <pc:docMk/>
          <pc:sldMk cId="1589463379" sldId="541"/>
        </pc:sldMkLst>
        <pc:picChg chg="del">
          <ac:chgData name="정근채" userId="bf3f9740-ba12-4a95-bdcd-7a89d0b0b3a3" providerId="ADAL" clId="{65730455-3C12-43D9-88DB-7C3178847592}" dt="2022-08-02T06:12:34.610" v="0"/>
          <ac:picMkLst>
            <pc:docMk/>
            <pc:sldMk cId="1589463379" sldId="541"/>
            <ac:picMk id="5" creationId="{96C749DD-15D5-439F-AE02-F511B5FC809F}"/>
          </ac:picMkLst>
        </pc:picChg>
        <pc:inkChg chg="del">
          <ac:chgData name="정근채" userId="bf3f9740-ba12-4a95-bdcd-7a89d0b0b3a3" providerId="ADAL" clId="{65730455-3C12-43D9-88DB-7C3178847592}" dt="2022-08-02T06:12:34.610" v="0"/>
          <ac:inkMkLst>
            <pc:docMk/>
            <pc:sldMk cId="1589463379" sldId="541"/>
            <ac:inkMk id="2" creationId="{A29E4433-D770-4E12-B82A-247B235DB9A5}"/>
          </ac:inkMkLst>
        </pc:inkChg>
      </pc:sldChg>
      <pc:sldChg chg="delSp modTransition modAnim">
        <pc:chgData name="정근채" userId="bf3f9740-ba12-4a95-bdcd-7a89d0b0b3a3" providerId="ADAL" clId="{65730455-3C12-43D9-88DB-7C3178847592}" dt="2022-08-02T06:12:34.610" v="0"/>
        <pc:sldMkLst>
          <pc:docMk/>
          <pc:sldMk cId="2473960735" sldId="542"/>
        </pc:sldMkLst>
        <pc:picChg chg="del">
          <ac:chgData name="정근채" userId="bf3f9740-ba12-4a95-bdcd-7a89d0b0b3a3" providerId="ADAL" clId="{65730455-3C12-43D9-88DB-7C3178847592}" dt="2022-08-02T06:12:34.610" v="0"/>
          <ac:picMkLst>
            <pc:docMk/>
            <pc:sldMk cId="2473960735" sldId="542"/>
            <ac:picMk id="4" creationId="{45A554C6-FD1F-4AD6-BADC-89EB2607A45B}"/>
          </ac:picMkLst>
        </pc:picChg>
        <pc:inkChg chg="del">
          <ac:chgData name="정근채" userId="bf3f9740-ba12-4a95-bdcd-7a89d0b0b3a3" providerId="ADAL" clId="{65730455-3C12-43D9-88DB-7C3178847592}" dt="2022-08-02T06:12:34.610" v="0"/>
          <ac:inkMkLst>
            <pc:docMk/>
            <pc:sldMk cId="2473960735" sldId="542"/>
            <ac:inkMk id="2" creationId="{EB866B6D-0166-4A27-8BBB-53F9E12F7F9E}"/>
          </ac:inkMkLst>
        </pc:inkChg>
      </pc:sldChg>
      <pc:sldChg chg="delSp modTransition modAnim">
        <pc:chgData name="정근채" userId="bf3f9740-ba12-4a95-bdcd-7a89d0b0b3a3" providerId="ADAL" clId="{65730455-3C12-43D9-88DB-7C3178847592}" dt="2022-08-02T06:12:34.610" v="0"/>
        <pc:sldMkLst>
          <pc:docMk/>
          <pc:sldMk cId="2411766804" sldId="543"/>
        </pc:sldMkLst>
        <pc:picChg chg="del">
          <ac:chgData name="정근채" userId="bf3f9740-ba12-4a95-bdcd-7a89d0b0b3a3" providerId="ADAL" clId="{65730455-3C12-43D9-88DB-7C3178847592}" dt="2022-08-02T06:12:34.610" v="0"/>
          <ac:picMkLst>
            <pc:docMk/>
            <pc:sldMk cId="2411766804" sldId="543"/>
            <ac:picMk id="7" creationId="{B0F985C3-01B1-4B9B-A362-F6F4AA98D5D5}"/>
          </ac:picMkLst>
        </pc:picChg>
        <pc:inkChg chg="del">
          <ac:chgData name="정근채" userId="bf3f9740-ba12-4a95-bdcd-7a89d0b0b3a3" providerId="ADAL" clId="{65730455-3C12-43D9-88DB-7C3178847592}" dt="2022-08-02T06:12:34.610" v="0"/>
          <ac:inkMkLst>
            <pc:docMk/>
            <pc:sldMk cId="2411766804" sldId="543"/>
            <ac:inkMk id="2" creationId="{ABC15B15-7B87-4CB3-92B7-3AC3CE3D1327}"/>
          </ac:inkMkLst>
        </pc:inkChg>
      </pc:sldChg>
      <pc:sldChg chg="delSp modTransition modAnim">
        <pc:chgData name="정근채" userId="bf3f9740-ba12-4a95-bdcd-7a89d0b0b3a3" providerId="ADAL" clId="{65730455-3C12-43D9-88DB-7C3178847592}" dt="2022-08-02T06:12:34.610" v="0"/>
        <pc:sldMkLst>
          <pc:docMk/>
          <pc:sldMk cId="868409656" sldId="544"/>
        </pc:sldMkLst>
        <pc:picChg chg="del">
          <ac:chgData name="정근채" userId="bf3f9740-ba12-4a95-bdcd-7a89d0b0b3a3" providerId="ADAL" clId="{65730455-3C12-43D9-88DB-7C3178847592}" dt="2022-08-02T06:12:34.610" v="0"/>
          <ac:picMkLst>
            <pc:docMk/>
            <pc:sldMk cId="868409656" sldId="544"/>
            <ac:picMk id="5" creationId="{5CEEFCBB-86B9-4E4B-B59D-A210E75D896F}"/>
          </ac:picMkLst>
        </pc:picChg>
        <pc:inkChg chg="del">
          <ac:chgData name="정근채" userId="bf3f9740-ba12-4a95-bdcd-7a89d0b0b3a3" providerId="ADAL" clId="{65730455-3C12-43D9-88DB-7C3178847592}" dt="2022-08-02T06:12:34.610" v="0"/>
          <ac:inkMkLst>
            <pc:docMk/>
            <pc:sldMk cId="868409656" sldId="544"/>
            <ac:inkMk id="3" creationId="{584BCE79-1F74-4139-8806-82BE2F298924}"/>
          </ac:inkMkLst>
        </pc:inkChg>
      </pc:sldChg>
      <pc:sldChg chg="delSp modTransition modAnim">
        <pc:chgData name="정근채" userId="bf3f9740-ba12-4a95-bdcd-7a89d0b0b3a3" providerId="ADAL" clId="{65730455-3C12-43D9-88DB-7C3178847592}" dt="2022-08-02T06:12:34.610" v="0"/>
        <pc:sldMkLst>
          <pc:docMk/>
          <pc:sldMk cId="348328997" sldId="545"/>
        </pc:sldMkLst>
        <pc:picChg chg="del">
          <ac:chgData name="정근채" userId="bf3f9740-ba12-4a95-bdcd-7a89d0b0b3a3" providerId="ADAL" clId="{65730455-3C12-43D9-88DB-7C3178847592}" dt="2022-08-02T06:12:34.610" v="0"/>
          <ac:picMkLst>
            <pc:docMk/>
            <pc:sldMk cId="348328997" sldId="545"/>
            <ac:picMk id="5" creationId="{5C53FB5E-07E2-4755-ABCA-4DEE46146EA3}"/>
          </ac:picMkLst>
        </pc:picChg>
        <pc:inkChg chg="del">
          <ac:chgData name="정근채" userId="bf3f9740-ba12-4a95-bdcd-7a89d0b0b3a3" providerId="ADAL" clId="{65730455-3C12-43D9-88DB-7C3178847592}" dt="2022-08-02T06:12:34.610" v="0"/>
          <ac:inkMkLst>
            <pc:docMk/>
            <pc:sldMk cId="348328997" sldId="545"/>
            <ac:inkMk id="4" creationId="{2F55CEAE-8D23-4D80-939E-7097AF9FBD19}"/>
          </ac:inkMkLst>
        </pc:inkChg>
      </pc:sldChg>
      <pc:sldChg chg="delSp modTransition modAnim">
        <pc:chgData name="정근채" userId="bf3f9740-ba12-4a95-bdcd-7a89d0b0b3a3" providerId="ADAL" clId="{65730455-3C12-43D9-88DB-7C3178847592}" dt="2022-08-02T06:12:34.610" v="0"/>
        <pc:sldMkLst>
          <pc:docMk/>
          <pc:sldMk cId="1457934694" sldId="562"/>
        </pc:sldMkLst>
        <pc:picChg chg="del">
          <ac:chgData name="정근채" userId="bf3f9740-ba12-4a95-bdcd-7a89d0b0b3a3" providerId="ADAL" clId="{65730455-3C12-43D9-88DB-7C3178847592}" dt="2022-08-02T06:12:34.610" v="0"/>
          <ac:picMkLst>
            <pc:docMk/>
            <pc:sldMk cId="1457934694" sldId="562"/>
            <ac:picMk id="4" creationId="{99CD0B0D-D721-44A0-A545-5518F15081E0}"/>
          </ac:picMkLst>
        </pc:picChg>
        <pc:inkChg chg="del">
          <ac:chgData name="정근채" userId="bf3f9740-ba12-4a95-bdcd-7a89d0b0b3a3" providerId="ADAL" clId="{65730455-3C12-43D9-88DB-7C3178847592}" dt="2022-08-02T06:12:34.610" v="0"/>
          <ac:inkMkLst>
            <pc:docMk/>
            <pc:sldMk cId="1457934694" sldId="562"/>
            <ac:inkMk id="2" creationId="{4F7CC4E9-EA0E-4477-9D66-60171E7BBED3}"/>
          </ac:inkMkLst>
        </pc:inkChg>
      </pc:sldChg>
      <pc:sldChg chg="delSp modTransition modAnim">
        <pc:chgData name="정근채" userId="bf3f9740-ba12-4a95-bdcd-7a89d0b0b3a3" providerId="ADAL" clId="{65730455-3C12-43D9-88DB-7C3178847592}" dt="2022-08-02T06:12:34.610" v="0"/>
        <pc:sldMkLst>
          <pc:docMk/>
          <pc:sldMk cId="1451944859" sldId="587"/>
        </pc:sldMkLst>
        <pc:picChg chg="del">
          <ac:chgData name="정근채" userId="bf3f9740-ba12-4a95-bdcd-7a89d0b0b3a3" providerId="ADAL" clId="{65730455-3C12-43D9-88DB-7C3178847592}" dt="2022-08-02T06:12:34.610" v="0"/>
          <ac:picMkLst>
            <pc:docMk/>
            <pc:sldMk cId="1451944859" sldId="587"/>
            <ac:picMk id="8" creationId="{08658BAD-C61B-45EA-8244-538B7D06B94B}"/>
          </ac:picMkLst>
        </pc:picChg>
        <pc:inkChg chg="del">
          <ac:chgData name="정근채" userId="bf3f9740-ba12-4a95-bdcd-7a89d0b0b3a3" providerId="ADAL" clId="{65730455-3C12-43D9-88DB-7C3178847592}" dt="2022-08-02T06:12:34.610" v="0"/>
          <ac:inkMkLst>
            <pc:docMk/>
            <pc:sldMk cId="1451944859" sldId="587"/>
            <ac:inkMk id="6" creationId="{6F0670E1-A800-4A39-8160-1619E0D5FF92}"/>
          </ac:inkMkLst>
        </pc:inkChg>
      </pc:sldChg>
      <pc:sldChg chg="delSp modTransition modAnim">
        <pc:chgData name="정근채" userId="bf3f9740-ba12-4a95-bdcd-7a89d0b0b3a3" providerId="ADAL" clId="{65730455-3C12-43D9-88DB-7C3178847592}" dt="2022-08-02T06:12:34.610" v="0"/>
        <pc:sldMkLst>
          <pc:docMk/>
          <pc:sldMk cId="1965800235" sldId="589"/>
        </pc:sldMkLst>
        <pc:picChg chg="del">
          <ac:chgData name="정근채" userId="bf3f9740-ba12-4a95-bdcd-7a89d0b0b3a3" providerId="ADAL" clId="{65730455-3C12-43D9-88DB-7C3178847592}" dt="2022-08-02T06:12:34.610" v="0"/>
          <ac:picMkLst>
            <pc:docMk/>
            <pc:sldMk cId="1965800235" sldId="589"/>
            <ac:picMk id="5" creationId="{9677CFBF-7294-4F45-91E3-ACE254E28E40}"/>
          </ac:picMkLst>
        </pc:picChg>
        <pc:inkChg chg="del">
          <ac:chgData name="정근채" userId="bf3f9740-ba12-4a95-bdcd-7a89d0b0b3a3" providerId="ADAL" clId="{65730455-3C12-43D9-88DB-7C3178847592}" dt="2022-08-02T06:12:34.610" v="0"/>
          <ac:inkMkLst>
            <pc:docMk/>
            <pc:sldMk cId="1965800235" sldId="589"/>
            <ac:inkMk id="2" creationId="{FEC24C9F-2936-4954-9442-CD167CFAFB4F}"/>
          </ac:inkMkLst>
        </pc:inkChg>
      </pc:sldChg>
      <pc:sldChg chg="delSp modTransition modAnim">
        <pc:chgData name="정근채" userId="bf3f9740-ba12-4a95-bdcd-7a89d0b0b3a3" providerId="ADAL" clId="{65730455-3C12-43D9-88DB-7C3178847592}" dt="2022-08-02T06:12:34.610" v="0"/>
        <pc:sldMkLst>
          <pc:docMk/>
          <pc:sldMk cId="3534555081" sldId="590"/>
        </pc:sldMkLst>
        <pc:picChg chg="del">
          <ac:chgData name="정근채" userId="bf3f9740-ba12-4a95-bdcd-7a89d0b0b3a3" providerId="ADAL" clId="{65730455-3C12-43D9-88DB-7C3178847592}" dt="2022-08-02T06:12:34.610" v="0"/>
          <ac:picMkLst>
            <pc:docMk/>
            <pc:sldMk cId="3534555081" sldId="590"/>
            <ac:picMk id="4" creationId="{A46030CA-0E70-4ABB-9B9E-4D47C8B463FC}"/>
          </ac:picMkLst>
        </pc:picChg>
        <pc:inkChg chg="del">
          <ac:chgData name="정근채" userId="bf3f9740-ba12-4a95-bdcd-7a89d0b0b3a3" providerId="ADAL" clId="{65730455-3C12-43D9-88DB-7C3178847592}" dt="2022-08-02T06:12:34.610" v="0"/>
          <ac:inkMkLst>
            <pc:docMk/>
            <pc:sldMk cId="3534555081" sldId="590"/>
            <ac:inkMk id="3" creationId="{72BBB92D-9B92-44F1-B30C-EB50C3F0EA94}"/>
          </ac:inkMkLst>
        </pc:inkChg>
      </pc:sldChg>
    </pc:docChg>
  </pc:docChgLst>
  <pc:docChgLst>
    <pc:chgData name="정근채" userId="bf3f9740-ba12-4a95-bdcd-7a89d0b0b3a3" providerId="ADAL" clId="{E2C622BA-7178-4A02-9916-63A2694E46B0}"/>
    <pc:docChg chg="addSld delSld modSld">
      <pc:chgData name="정근채" userId="bf3f9740-ba12-4a95-bdcd-7a89d0b0b3a3" providerId="ADAL" clId="{E2C622BA-7178-4A02-9916-63A2694E46B0}" dt="2020-08-13T01:39:36.966" v="1"/>
      <pc:docMkLst>
        <pc:docMk/>
      </pc:docMkLst>
      <pc:sldChg chg="add del">
        <pc:chgData name="정근채" userId="bf3f9740-ba12-4a95-bdcd-7a89d0b0b3a3" providerId="ADAL" clId="{E2C622BA-7178-4A02-9916-63A2694E46B0}" dt="2020-08-13T01:39:36.966" v="1"/>
        <pc:sldMkLst>
          <pc:docMk/>
          <pc:sldMk cId="1142321899" sldId="540"/>
        </pc:sldMkLst>
      </pc:sldChg>
      <pc:sldChg chg="add del">
        <pc:chgData name="정근채" userId="bf3f9740-ba12-4a95-bdcd-7a89d0b0b3a3" providerId="ADAL" clId="{E2C622BA-7178-4A02-9916-63A2694E46B0}" dt="2020-08-13T01:39:36.966" v="1"/>
        <pc:sldMkLst>
          <pc:docMk/>
          <pc:sldMk cId="1589463379" sldId="541"/>
        </pc:sldMkLst>
      </pc:sldChg>
      <pc:sldChg chg="add del">
        <pc:chgData name="정근채" userId="bf3f9740-ba12-4a95-bdcd-7a89d0b0b3a3" providerId="ADAL" clId="{E2C622BA-7178-4A02-9916-63A2694E46B0}" dt="2020-08-13T01:39:36.966" v="1"/>
        <pc:sldMkLst>
          <pc:docMk/>
          <pc:sldMk cId="2473960735" sldId="542"/>
        </pc:sldMkLst>
      </pc:sldChg>
      <pc:sldChg chg="add del">
        <pc:chgData name="정근채" userId="bf3f9740-ba12-4a95-bdcd-7a89d0b0b3a3" providerId="ADAL" clId="{E2C622BA-7178-4A02-9916-63A2694E46B0}" dt="2020-08-13T01:39:36.966" v="1"/>
        <pc:sldMkLst>
          <pc:docMk/>
          <pc:sldMk cId="2411766804" sldId="543"/>
        </pc:sldMkLst>
      </pc:sldChg>
      <pc:sldChg chg="add del">
        <pc:chgData name="정근채" userId="bf3f9740-ba12-4a95-bdcd-7a89d0b0b3a3" providerId="ADAL" clId="{E2C622BA-7178-4A02-9916-63A2694E46B0}" dt="2020-08-13T01:39:36.966" v="1"/>
        <pc:sldMkLst>
          <pc:docMk/>
          <pc:sldMk cId="868409656" sldId="544"/>
        </pc:sldMkLst>
      </pc:sldChg>
      <pc:sldChg chg="add del">
        <pc:chgData name="정근채" userId="bf3f9740-ba12-4a95-bdcd-7a89d0b0b3a3" providerId="ADAL" clId="{E2C622BA-7178-4A02-9916-63A2694E46B0}" dt="2020-08-13T01:39:36.966" v="1"/>
        <pc:sldMkLst>
          <pc:docMk/>
          <pc:sldMk cId="348328997" sldId="545"/>
        </pc:sldMkLst>
      </pc:sldChg>
      <pc:sldChg chg="add del">
        <pc:chgData name="정근채" userId="bf3f9740-ba12-4a95-bdcd-7a89d0b0b3a3" providerId="ADAL" clId="{E2C622BA-7178-4A02-9916-63A2694E46B0}" dt="2020-08-13T01:39:36.966" v="1"/>
        <pc:sldMkLst>
          <pc:docMk/>
          <pc:sldMk cId="1457934694" sldId="562"/>
        </pc:sldMkLst>
      </pc:sldChg>
      <pc:sldChg chg="add del">
        <pc:chgData name="정근채" userId="bf3f9740-ba12-4a95-bdcd-7a89d0b0b3a3" providerId="ADAL" clId="{E2C622BA-7178-4A02-9916-63A2694E46B0}" dt="2020-08-13T01:39:36.966" v="1"/>
        <pc:sldMkLst>
          <pc:docMk/>
          <pc:sldMk cId="1965800235" sldId="589"/>
        </pc:sldMkLst>
      </pc:sldChg>
      <pc:sldChg chg="add del">
        <pc:chgData name="정근채" userId="bf3f9740-ba12-4a95-bdcd-7a89d0b0b3a3" providerId="ADAL" clId="{E2C622BA-7178-4A02-9916-63A2694E46B0}" dt="2020-08-13T01:39:36.966" v="1"/>
        <pc:sldMkLst>
          <pc:docMk/>
          <pc:sldMk cId="3534555081" sldId="59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1402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0B1AADA3-F8E4-44E5-BB90-4067DEA6F4E0}" type="datetimeFigureOut">
              <a:rPr lang="ko-KR" altLang="en-US" smtClean="0"/>
              <a:pPr>
                <a:defRPr/>
              </a:pPr>
              <a:t>2022-08-24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47E2D278-5ED2-45B7-82EE-3DB7CC32A6D1}" type="slidenum">
              <a:rPr lang="ko-KR" altLang="en-US" smtClean="0"/>
              <a:pPr>
                <a:defRPr/>
              </a:pPr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0514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E2D278-5ED2-45B7-82EE-3DB7CC32A6D1}" type="slidenum">
              <a:rPr lang="ko-KR" altLang="en-US" smtClean="0"/>
              <a:pPr>
                <a:defRPr/>
              </a:pPr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6810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532812" y="6385859"/>
            <a:ext cx="611187" cy="457200"/>
          </a:xfrm>
          <a:solidFill>
            <a:schemeClr val="tx1"/>
          </a:solidFill>
        </p:spPr>
        <p:txBody>
          <a:bodyPr anchor="ctr"/>
          <a:lstStyle>
            <a:lvl1pPr algn="ctr">
              <a:defRPr sz="1800" b="1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86169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DD36CC93-3CDA-4BCE-9D46-A2CE1E0EA08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</p:sldLayoutIdLst>
  <p:hf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굴림" pitchFamily="50" charset="-127"/>
          <a:ea typeface="굴림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굴림" pitchFamily="50" charset="-127"/>
          <a:ea typeface="굴림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굴림" pitchFamily="50" charset="-127"/>
          <a:ea typeface="굴림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berkshirehathaway.com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7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150.png"/><Relationship Id="rId4" Type="http://schemas.openxmlformats.org/officeDocument/2006/relationships/image" Target="../media/image14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</a:t>
            </a:fld>
            <a:endParaRPr lang="en-US" altLang="ko-KR" dirty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-5016"/>
            <a:ext cx="6619875" cy="9239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pPr>
              <a:defRPr/>
            </a:pPr>
            <a:r>
              <a:rPr lang="en-US" altLang="ko-KR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#17. </a:t>
            </a:r>
            <a:r>
              <a:rPr lang="ko-KR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수익</a:t>
            </a:r>
            <a:r>
              <a:rPr lang="en-US" altLang="ko-KR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비용 분석</a:t>
            </a:r>
            <a:endParaRPr lang="ko-KR" altLang="en-US" sz="12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6670104" y="3048"/>
            <a:ext cx="2438400" cy="1338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92075" indent="-9207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/>
            <a:r>
              <a:rPr lang="ko-KR" altLang="en-US" sz="1400" b="1" dirty="0">
                <a:solidFill>
                  <a:srgbClr val="000066"/>
                </a:solidFill>
                <a:effectLst/>
                <a:latin typeface="HY헤드라인M" pitchFamily="18" charset="-127"/>
                <a:ea typeface="HY헤드라인M" pitchFamily="18" charset="-127"/>
              </a:rPr>
              <a:t>수익</a:t>
            </a:r>
            <a:r>
              <a:rPr lang="en-US" altLang="ko-KR" sz="1400" b="1" dirty="0">
                <a:solidFill>
                  <a:srgbClr val="000066"/>
                </a:solidFill>
                <a:effectLst/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1400" b="1" dirty="0">
                <a:solidFill>
                  <a:srgbClr val="000066"/>
                </a:solidFill>
                <a:effectLst/>
                <a:latin typeface="HY헤드라인M" pitchFamily="18" charset="-127"/>
                <a:ea typeface="HY헤드라인M" pitchFamily="18" charset="-127"/>
              </a:rPr>
              <a:t>비용비율 분석</a:t>
            </a:r>
          </a:p>
          <a:p>
            <a:pPr eaLnBrk="1" hangingPunct="1"/>
            <a:r>
              <a:rPr lang="ko-KR" altLang="en-US" sz="1400" b="1" dirty="0">
                <a:solidFill>
                  <a:srgbClr val="000066"/>
                </a:solidFill>
                <a:effectLst/>
                <a:latin typeface="HY헤드라인M" pitchFamily="18" charset="-127"/>
                <a:ea typeface="HY헤드라인M" pitchFamily="18" charset="-127"/>
              </a:rPr>
              <a:t>공공사업 프로젝트 평가</a:t>
            </a:r>
          </a:p>
          <a:p>
            <a:pPr eaLnBrk="1" hangingPunct="1"/>
            <a:r>
              <a:rPr lang="ko-KR" altLang="en-US" sz="1400" b="1" dirty="0">
                <a:solidFill>
                  <a:srgbClr val="000066"/>
                </a:solidFill>
                <a:effectLst/>
                <a:latin typeface="HY헤드라인M" pitchFamily="18" charset="-127"/>
                <a:ea typeface="HY헤드라인M" pitchFamily="18" charset="-127"/>
              </a:rPr>
              <a:t>경제성 분석 결과 상호 검토</a:t>
            </a:r>
          </a:p>
          <a:p>
            <a:pPr eaLnBrk="1" hangingPunct="1"/>
            <a:r>
              <a:rPr lang="ko-KR" altLang="en-US" sz="1400" b="1" dirty="0">
                <a:solidFill>
                  <a:srgbClr val="000066"/>
                </a:solidFill>
                <a:effectLst/>
                <a:latin typeface="HY헤드라인M" pitchFamily="18" charset="-127"/>
                <a:ea typeface="HY헤드라인M" pitchFamily="18" charset="-127"/>
              </a:rPr>
              <a:t>민감도 분석</a:t>
            </a:r>
          </a:p>
          <a:p>
            <a:pPr marL="0" indent="0" eaLnBrk="1" hangingPunct="1">
              <a:buNone/>
            </a:pPr>
            <a:endParaRPr lang="ko-KR" altLang="en-US" sz="1400" b="1" dirty="0">
              <a:solidFill>
                <a:srgbClr val="000066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grpSp>
        <p:nvGrpSpPr>
          <p:cNvPr id="11" name="그룹 10"/>
          <p:cNvGrpSpPr/>
          <p:nvPr/>
        </p:nvGrpSpPr>
        <p:grpSpPr>
          <a:xfrm>
            <a:off x="1619672" y="1052736"/>
            <a:ext cx="7344816" cy="5688632"/>
            <a:chOff x="1043608" y="3573016"/>
            <a:chExt cx="7344816" cy="5688632"/>
          </a:xfrm>
        </p:grpSpPr>
        <p:grpSp>
          <p:nvGrpSpPr>
            <p:cNvPr id="12" name="그룹 11"/>
            <p:cNvGrpSpPr/>
            <p:nvPr/>
          </p:nvGrpSpPr>
          <p:grpSpPr>
            <a:xfrm>
              <a:off x="2119233" y="3573016"/>
              <a:ext cx="1518524" cy="432048"/>
              <a:chOff x="2649537" y="4437112"/>
              <a:chExt cx="1428724" cy="360040"/>
            </a:xfrm>
          </p:grpSpPr>
          <p:sp>
            <p:nvSpPr>
              <p:cNvPr id="93" name="순서도: 처리 92"/>
              <p:cNvSpPr/>
              <p:nvPr/>
            </p:nvSpPr>
            <p:spPr bwMode="auto">
              <a:xfrm>
                <a:off x="2649537" y="4437112"/>
                <a:ext cx="1428724" cy="360040"/>
              </a:xfrm>
              <a:prstGeom prst="flowChartProcess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36000" tIns="36000" rIns="36000" bIns="36000" rtlCol="0" anchor="ctr"/>
              <a:lstStyle/>
              <a:p>
                <a:pPr marL="0" marR="0" indent="0" algn="ctr" defTabSz="914400" eaLnBrk="1" latinLnBrk="0" hangingPunct="1">
                  <a:lnSpc>
                    <a:spcPct val="100000"/>
                  </a:lnSpc>
                  <a:buClrTx/>
                  <a:buSzTx/>
                  <a:buFontTx/>
                  <a:buNone/>
                  <a:tabLst/>
                </a:pPr>
                <a:endPara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94" name="순서도: 처리 93"/>
              <p:cNvSpPr/>
              <p:nvPr/>
            </p:nvSpPr>
            <p:spPr bwMode="auto">
              <a:xfrm>
                <a:off x="3045240" y="4437112"/>
                <a:ext cx="1033021" cy="360040"/>
              </a:xfrm>
              <a:prstGeom prst="flowChartProcess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36000" tIns="36000" rIns="36000" bIns="36000" rtlCol="0" anchor="ctr"/>
              <a:lstStyle/>
              <a:p>
                <a:pPr algn="ctr" latinLnBrk="0"/>
                <a:r>
                  <a:rPr lang="ko-KR" altLang="en-US" sz="1000" b="1" dirty="0">
                    <a:effectLst/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경제성분석 입문</a:t>
                </a:r>
              </a:p>
            </p:txBody>
          </p:sp>
          <p:sp>
            <p:nvSpPr>
              <p:cNvPr id="95" name="순서도: 처리 94"/>
              <p:cNvSpPr/>
              <p:nvPr/>
            </p:nvSpPr>
            <p:spPr bwMode="auto">
              <a:xfrm>
                <a:off x="2649537" y="4437112"/>
                <a:ext cx="395703" cy="360040"/>
              </a:xfrm>
              <a:prstGeom prst="flowChartProcess">
                <a:avLst/>
              </a:prstGeom>
              <a:solidFill>
                <a:schemeClr val="bg1">
                  <a:lumMod val="85000"/>
                </a:schemeClr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0" tIns="36000" rIns="0" bIns="36000" rtlCol="0" anchor="ctr"/>
              <a:lstStyle/>
              <a:p>
                <a:pPr marL="0" marR="0" indent="0" algn="ctr" defTabSz="914400" eaLnBrk="1" latinLnBrk="0" hangingPunct="1">
                  <a:lnSpc>
                    <a:spcPct val="100000"/>
                  </a:lnSpc>
                  <a:buClrTx/>
                  <a:buSzTx/>
                  <a:buFontTx/>
                  <a:buNone/>
                  <a:tabLst/>
                </a:pPr>
                <a:r>
                  <a:rPr lang="en-US" altLang="ko-KR" sz="1000" b="1" dirty="0">
                    <a:effectLst/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</a:t>
                </a:r>
                <a:endPara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</p:grpSp>
        <p:cxnSp>
          <p:nvCxnSpPr>
            <p:cNvPr id="13" name="꺾인 연결선 12"/>
            <p:cNvCxnSpPr>
              <a:stCxn id="84" idx="2"/>
              <a:endCxn id="78" idx="0"/>
            </p:cNvCxnSpPr>
            <p:nvPr/>
          </p:nvCxnSpPr>
          <p:spPr bwMode="auto">
            <a:xfrm rot="16200000" flipH="1">
              <a:off x="3208225" y="5220293"/>
              <a:ext cx="327248" cy="986709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grpSp>
          <p:nvGrpSpPr>
            <p:cNvPr id="14" name="그룹 13"/>
            <p:cNvGrpSpPr/>
            <p:nvPr/>
          </p:nvGrpSpPr>
          <p:grpSpPr>
            <a:xfrm>
              <a:off x="1242449" y="4341868"/>
              <a:ext cx="1518524" cy="432048"/>
              <a:chOff x="2649537" y="4437112"/>
              <a:chExt cx="1428724" cy="360040"/>
            </a:xfrm>
          </p:grpSpPr>
          <p:sp>
            <p:nvSpPr>
              <p:cNvPr id="90" name="순서도: 처리 89"/>
              <p:cNvSpPr/>
              <p:nvPr/>
            </p:nvSpPr>
            <p:spPr bwMode="auto">
              <a:xfrm>
                <a:off x="2649537" y="4437112"/>
                <a:ext cx="1428724" cy="360040"/>
              </a:xfrm>
              <a:prstGeom prst="flowChartProcess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36000" tIns="36000" rIns="36000" bIns="36000" rtlCol="0" anchor="ctr"/>
              <a:lstStyle/>
              <a:p>
                <a:pPr marL="0" marR="0" indent="0" algn="ctr" defTabSz="914400" eaLnBrk="1" latinLnBrk="0" hangingPunct="1">
                  <a:lnSpc>
                    <a:spcPct val="100000"/>
                  </a:lnSpc>
                  <a:buClrTx/>
                  <a:buSzTx/>
                  <a:buFontTx/>
                  <a:buNone/>
                  <a:tabLst/>
                </a:pPr>
                <a:endPara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91" name="순서도: 처리 90"/>
              <p:cNvSpPr/>
              <p:nvPr/>
            </p:nvSpPr>
            <p:spPr bwMode="auto">
              <a:xfrm>
                <a:off x="3045240" y="4437112"/>
                <a:ext cx="1033021" cy="360040"/>
              </a:xfrm>
              <a:prstGeom prst="flowChartProcess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36000" tIns="36000" rIns="36000" bIns="36000" rtlCol="0" anchor="ctr"/>
              <a:lstStyle/>
              <a:p>
                <a:pPr algn="ctr" latinLnBrk="0"/>
                <a:r>
                  <a:rPr lang="ko-KR" altLang="en-US" sz="1000" b="1" dirty="0">
                    <a:effectLst/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돈의 시간적 가치</a:t>
                </a:r>
              </a:p>
            </p:txBody>
          </p:sp>
          <p:sp>
            <p:nvSpPr>
              <p:cNvPr id="92" name="순서도: 처리 91"/>
              <p:cNvSpPr/>
              <p:nvPr/>
            </p:nvSpPr>
            <p:spPr bwMode="auto">
              <a:xfrm>
                <a:off x="2649537" y="4437112"/>
                <a:ext cx="395703" cy="360040"/>
              </a:xfrm>
              <a:prstGeom prst="flowChartProcess">
                <a:avLst/>
              </a:prstGeom>
              <a:solidFill>
                <a:schemeClr val="bg1">
                  <a:lumMod val="85000"/>
                </a:schemeClr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0" tIns="36000" rIns="0" bIns="36000" rtlCol="0" anchor="ctr"/>
              <a:lstStyle/>
              <a:p>
                <a:pPr marL="0" marR="0" indent="0" algn="ctr" defTabSz="914400" eaLnBrk="1" latinLnBrk="0" hangingPunct="1">
                  <a:lnSpc>
                    <a:spcPct val="100000"/>
                  </a:lnSpc>
                  <a:buClrTx/>
                  <a:buSzTx/>
                  <a:buFontTx/>
                  <a:buNone/>
                  <a:tabLst/>
                </a:pPr>
                <a:r>
                  <a:rPr lang="en-US" altLang="ko-KR" sz="1000" b="1" dirty="0">
                    <a:effectLst/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</a:t>
                </a:r>
                <a:endPara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</p:grpSp>
        <p:grpSp>
          <p:nvGrpSpPr>
            <p:cNvPr id="15" name="그룹 14"/>
            <p:cNvGrpSpPr/>
            <p:nvPr/>
          </p:nvGrpSpPr>
          <p:grpSpPr>
            <a:xfrm>
              <a:off x="3105942" y="4341868"/>
              <a:ext cx="1518524" cy="432048"/>
              <a:chOff x="2649537" y="4437112"/>
              <a:chExt cx="1428724" cy="360040"/>
            </a:xfrm>
          </p:grpSpPr>
          <p:sp>
            <p:nvSpPr>
              <p:cNvPr id="87" name="순서도: 처리 86"/>
              <p:cNvSpPr/>
              <p:nvPr/>
            </p:nvSpPr>
            <p:spPr bwMode="auto">
              <a:xfrm>
                <a:off x="2649537" y="4437112"/>
                <a:ext cx="1428724" cy="360040"/>
              </a:xfrm>
              <a:prstGeom prst="flowChartProcess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36000" tIns="36000" rIns="36000" bIns="36000" rtlCol="0" anchor="ctr"/>
              <a:lstStyle/>
              <a:p>
                <a:pPr marL="0" marR="0" indent="0" algn="ctr" defTabSz="914400" eaLnBrk="1" latinLnBrk="0" hangingPunct="1">
                  <a:lnSpc>
                    <a:spcPct val="100000"/>
                  </a:lnSpc>
                  <a:buClrTx/>
                  <a:buSzTx/>
                  <a:buFontTx/>
                  <a:buNone/>
                  <a:tabLst/>
                </a:pPr>
                <a:endPara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88" name="순서도: 처리 87"/>
              <p:cNvSpPr/>
              <p:nvPr/>
            </p:nvSpPr>
            <p:spPr bwMode="auto">
              <a:xfrm>
                <a:off x="3045240" y="4437112"/>
                <a:ext cx="1033021" cy="360040"/>
              </a:xfrm>
              <a:prstGeom prst="flowChartProcess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36000" tIns="36000" rIns="36000" bIns="36000" rtlCol="0" anchor="ctr"/>
              <a:lstStyle/>
              <a:p>
                <a:pPr algn="ctr" latinLnBrk="0"/>
                <a:r>
                  <a:rPr lang="ko-KR" altLang="en-US" sz="1000" b="1" dirty="0">
                    <a:effectLst/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경제적 등가</a:t>
                </a:r>
              </a:p>
            </p:txBody>
          </p:sp>
          <p:sp>
            <p:nvSpPr>
              <p:cNvPr id="89" name="순서도: 처리 88"/>
              <p:cNvSpPr/>
              <p:nvPr/>
            </p:nvSpPr>
            <p:spPr bwMode="auto">
              <a:xfrm>
                <a:off x="2649537" y="4437112"/>
                <a:ext cx="395703" cy="360040"/>
              </a:xfrm>
              <a:prstGeom prst="flowChartProcess">
                <a:avLst/>
              </a:prstGeom>
              <a:solidFill>
                <a:schemeClr val="bg1">
                  <a:lumMod val="85000"/>
                </a:schemeClr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0" tIns="36000" rIns="0" bIns="36000" rtlCol="0" anchor="ctr"/>
              <a:lstStyle/>
              <a:p>
                <a:pPr marL="0" marR="0" indent="0" algn="ctr" defTabSz="914400" eaLnBrk="1" latinLnBrk="0" hangingPunct="1">
                  <a:lnSpc>
                    <a:spcPct val="100000"/>
                  </a:lnSpc>
                  <a:buClrTx/>
                  <a:buSzTx/>
                  <a:buFontTx/>
                  <a:buNone/>
                  <a:tabLst/>
                </a:pPr>
                <a:r>
                  <a:rPr lang="en-US" altLang="ko-KR" sz="1000" b="1" dirty="0">
                    <a:effectLst/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3</a:t>
                </a:r>
                <a:endPara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</p:grpSp>
        <p:cxnSp>
          <p:nvCxnSpPr>
            <p:cNvPr id="16" name="꺾인 연결선 15"/>
            <p:cNvCxnSpPr>
              <a:stCxn id="84" idx="2"/>
              <a:endCxn id="81" idx="0"/>
            </p:cNvCxnSpPr>
            <p:nvPr/>
          </p:nvCxnSpPr>
          <p:spPr bwMode="auto">
            <a:xfrm rot="5400000">
              <a:off x="2276479" y="5275256"/>
              <a:ext cx="327248" cy="876784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grpSp>
          <p:nvGrpSpPr>
            <p:cNvPr id="17" name="그룹 16"/>
            <p:cNvGrpSpPr/>
            <p:nvPr/>
          </p:nvGrpSpPr>
          <p:grpSpPr>
            <a:xfrm>
              <a:off x="2119233" y="5117976"/>
              <a:ext cx="1518524" cy="432048"/>
              <a:chOff x="2649537" y="4437112"/>
              <a:chExt cx="1428724" cy="360040"/>
            </a:xfrm>
          </p:grpSpPr>
          <p:sp>
            <p:nvSpPr>
              <p:cNvPr id="84" name="순서도: 처리 83"/>
              <p:cNvSpPr/>
              <p:nvPr/>
            </p:nvSpPr>
            <p:spPr bwMode="auto">
              <a:xfrm>
                <a:off x="2649537" y="4437112"/>
                <a:ext cx="1428724" cy="360040"/>
              </a:xfrm>
              <a:prstGeom prst="flowChartProcess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36000" tIns="36000" rIns="36000" bIns="36000" rtlCol="0" anchor="ctr"/>
              <a:lstStyle/>
              <a:p>
                <a:pPr marL="0" marR="0" indent="0" algn="ctr" defTabSz="914400" eaLnBrk="1" latinLnBrk="0" hangingPunct="1">
                  <a:lnSpc>
                    <a:spcPct val="100000"/>
                  </a:lnSpc>
                  <a:buClrTx/>
                  <a:buSzTx/>
                  <a:buFontTx/>
                  <a:buNone/>
                  <a:tabLst/>
                </a:pPr>
                <a:endPara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85" name="순서도: 처리 84"/>
              <p:cNvSpPr/>
              <p:nvPr/>
            </p:nvSpPr>
            <p:spPr bwMode="auto">
              <a:xfrm>
                <a:off x="3045240" y="4437112"/>
                <a:ext cx="1033021" cy="360040"/>
              </a:xfrm>
              <a:prstGeom prst="flowChartProcess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36000" tIns="36000" rIns="36000" bIns="36000" rtlCol="0" anchor="ctr"/>
              <a:lstStyle/>
              <a:p>
                <a:pPr algn="ctr" latinLnBrk="0"/>
                <a:r>
                  <a:rPr lang="ko-KR" altLang="en-US" sz="1000" b="1" dirty="0">
                    <a:effectLst/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이자공식</a:t>
                </a:r>
              </a:p>
            </p:txBody>
          </p:sp>
          <p:sp>
            <p:nvSpPr>
              <p:cNvPr id="86" name="순서도: 처리 85"/>
              <p:cNvSpPr/>
              <p:nvPr/>
            </p:nvSpPr>
            <p:spPr bwMode="auto">
              <a:xfrm>
                <a:off x="2649537" y="4437112"/>
                <a:ext cx="395703" cy="360040"/>
              </a:xfrm>
              <a:prstGeom prst="flowChartProcess">
                <a:avLst/>
              </a:prstGeom>
              <a:solidFill>
                <a:schemeClr val="bg1">
                  <a:lumMod val="85000"/>
                </a:schemeClr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0" tIns="36000" rIns="0" bIns="36000" rtlCol="0" anchor="ctr"/>
              <a:lstStyle/>
              <a:p>
                <a:pPr marL="0" marR="0" indent="0" algn="ctr" defTabSz="914400" eaLnBrk="1" latinLnBrk="0" hangingPunct="1">
                  <a:lnSpc>
                    <a:spcPct val="100000"/>
                  </a:lnSpc>
                  <a:buClrTx/>
                  <a:buSzTx/>
                  <a:buFontTx/>
                  <a:buNone/>
                  <a:tabLst/>
                </a:pPr>
                <a:r>
                  <a:rPr lang="en-US" altLang="ko-KR" sz="1000" b="1" dirty="0">
                    <a:effectLst/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4</a:t>
                </a:r>
                <a:endPara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</p:grpSp>
        <p:grpSp>
          <p:nvGrpSpPr>
            <p:cNvPr id="18" name="그룹 17"/>
            <p:cNvGrpSpPr/>
            <p:nvPr/>
          </p:nvGrpSpPr>
          <p:grpSpPr>
            <a:xfrm>
              <a:off x="1242449" y="5877272"/>
              <a:ext cx="1518524" cy="432048"/>
              <a:chOff x="2649537" y="4437112"/>
              <a:chExt cx="1428724" cy="360040"/>
            </a:xfrm>
          </p:grpSpPr>
          <p:sp>
            <p:nvSpPr>
              <p:cNvPr id="81" name="순서도: 처리 80"/>
              <p:cNvSpPr/>
              <p:nvPr/>
            </p:nvSpPr>
            <p:spPr bwMode="auto">
              <a:xfrm>
                <a:off x="2649537" y="4437112"/>
                <a:ext cx="1428724" cy="360040"/>
              </a:xfrm>
              <a:prstGeom prst="flowChartProcess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36000" tIns="36000" rIns="36000" bIns="36000" rtlCol="0" anchor="ctr"/>
              <a:lstStyle/>
              <a:p>
                <a:pPr marL="0" marR="0" indent="0" algn="ctr" defTabSz="914400" eaLnBrk="1" latinLnBrk="0" hangingPunct="1">
                  <a:lnSpc>
                    <a:spcPct val="100000"/>
                  </a:lnSpc>
                  <a:buClrTx/>
                  <a:buSzTx/>
                  <a:buFontTx/>
                  <a:buNone/>
                  <a:tabLst/>
                </a:pPr>
                <a:endPara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82" name="순서도: 처리 81"/>
              <p:cNvSpPr/>
              <p:nvPr/>
            </p:nvSpPr>
            <p:spPr bwMode="auto">
              <a:xfrm>
                <a:off x="3045240" y="4437112"/>
                <a:ext cx="1033021" cy="360040"/>
              </a:xfrm>
              <a:prstGeom prst="flowChartProcess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36000" tIns="36000" rIns="36000" bIns="36000" rtlCol="0" anchor="ctr"/>
              <a:lstStyle/>
              <a:p>
                <a:pPr algn="ctr" latinLnBrk="0"/>
                <a:r>
                  <a:rPr lang="ko-KR" altLang="en-US" sz="1000" b="1" dirty="0">
                    <a:effectLst/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분석기간과 이자율 적용</a:t>
                </a:r>
              </a:p>
            </p:txBody>
          </p:sp>
          <p:sp>
            <p:nvSpPr>
              <p:cNvPr id="83" name="순서도: 처리 82"/>
              <p:cNvSpPr/>
              <p:nvPr/>
            </p:nvSpPr>
            <p:spPr bwMode="auto">
              <a:xfrm>
                <a:off x="2649537" y="4437112"/>
                <a:ext cx="395703" cy="360040"/>
              </a:xfrm>
              <a:prstGeom prst="flowChartProcess">
                <a:avLst/>
              </a:prstGeom>
              <a:solidFill>
                <a:schemeClr val="bg1">
                  <a:lumMod val="85000"/>
                </a:schemeClr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0" tIns="36000" rIns="0" bIns="36000" rtlCol="0" anchor="ctr"/>
              <a:lstStyle/>
              <a:p>
                <a:pPr marL="0" marR="0" indent="0" algn="ctr" defTabSz="914400" eaLnBrk="1" latinLnBrk="0" hangingPunct="1">
                  <a:lnSpc>
                    <a:spcPct val="100000"/>
                  </a:lnSpc>
                  <a:buClrTx/>
                  <a:buSzTx/>
                  <a:buFontTx/>
                  <a:buNone/>
                  <a:tabLst/>
                </a:pPr>
                <a:r>
                  <a:rPr lang="en-US" altLang="ko-KR" sz="1000" b="1" dirty="0">
                    <a:effectLst/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5</a:t>
                </a:r>
                <a:endPara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</p:grpSp>
        <p:grpSp>
          <p:nvGrpSpPr>
            <p:cNvPr id="19" name="그룹 18"/>
            <p:cNvGrpSpPr/>
            <p:nvPr/>
          </p:nvGrpSpPr>
          <p:grpSpPr>
            <a:xfrm>
              <a:off x="3105942" y="5877272"/>
              <a:ext cx="1518524" cy="432048"/>
              <a:chOff x="2649537" y="4437112"/>
              <a:chExt cx="1428724" cy="360040"/>
            </a:xfrm>
          </p:grpSpPr>
          <p:sp>
            <p:nvSpPr>
              <p:cNvPr id="78" name="순서도: 처리 77"/>
              <p:cNvSpPr/>
              <p:nvPr/>
            </p:nvSpPr>
            <p:spPr bwMode="auto">
              <a:xfrm>
                <a:off x="2649537" y="4437112"/>
                <a:ext cx="1428724" cy="360040"/>
              </a:xfrm>
              <a:prstGeom prst="flowChartProcess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36000" tIns="36000" rIns="36000" bIns="36000" rtlCol="0" anchor="ctr"/>
              <a:lstStyle/>
              <a:p>
                <a:pPr marL="0" marR="0" indent="0" algn="ctr" defTabSz="914400" eaLnBrk="1" latinLnBrk="0" hangingPunct="1">
                  <a:lnSpc>
                    <a:spcPct val="100000"/>
                  </a:lnSpc>
                  <a:buClrTx/>
                  <a:buSzTx/>
                  <a:buFontTx/>
                  <a:buNone/>
                  <a:tabLst/>
                </a:pPr>
                <a:endPara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79" name="순서도: 처리 78"/>
              <p:cNvSpPr/>
              <p:nvPr/>
            </p:nvSpPr>
            <p:spPr bwMode="auto">
              <a:xfrm>
                <a:off x="3045240" y="4437112"/>
                <a:ext cx="1033021" cy="360040"/>
              </a:xfrm>
              <a:prstGeom prst="flowChartProcess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36000" tIns="36000" rIns="36000" bIns="36000" rtlCol="0" anchor="ctr"/>
              <a:lstStyle/>
              <a:p>
                <a:pPr algn="ctr" latinLnBrk="0"/>
                <a:r>
                  <a:rPr lang="ko-KR" altLang="en-US" sz="1000" b="1" dirty="0">
                    <a:effectLst/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투자자금 조달과 대출</a:t>
                </a:r>
              </a:p>
            </p:txBody>
          </p:sp>
          <p:sp>
            <p:nvSpPr>
              <p:cNvPr id="80" name="순서도: 처리 79"/>
              <p:cNvSpPr/>
              <p:nvPr/>
            </p:nvSpPr>
            <p:spPr bwMode="auto">
              <a:xfrm>
                <a:off x="2649537" y="4437112"/>
                <a:ext cx="395703" cy="360040"/>
              </a:xfrm>
              <a:prstGeom prst="flowChartProcess">
                <a:avLst/>
              </a:prstGeom>
              <a:solidFill>
                <a:schemeClr val="bg1">
                  <a:lumMod val="85000"/>
                </a:schemeClr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0" tIns="36000" rIns="0" bIns="36000" rtlCol="0" anchor="ctr"/>
              <a:lstStyle/>
              <a:p>
                <a:pPr marL="0" marR="0" indent="0" algn="ctr" defTabSz="914400" eaLnBrk="1" latinLnBrk="0" hangingPunct="1">
                  <a:lnSpc>
                    <a:spcPct val="100000"/>
                  </a:lnSpc>
                  <a:buClrTx/>
                  <a:buSzTx/>
                  <a:buFontTx/>
                  <a:buNone/>
                  <a:tabLst/>
                </a:pPr>
                <a:r>
                  <a:rPr lang="en-US" altLang="ko-KR" sz="1000" b="1" dirty="0">
                    <a:effectLst/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6</a:t>
                </a:r>
                <a:endPara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</p:grpSp>
        <p:grpSp>
          <p:nvGrpSpPr>
            <p:cNvPr id="20" name="그룹 19"/>
            <p:cNvGrpSpPr/>
            <p:nvPr/>
          </p:nvGrpSpPr>
          <p:grpSpPr>
            <a:xfrm>
              <a:off x="5006407" y="5877272"/>
              <a:ext cx="1518524" cy="432048"/>
              <a:chOff x="2649537" y="4437112"/>
              <a:chExt cx="1428724" cy="360040"/>
            </a:xfrm>
          </p:grpSpPr>
          <p:sp>
            <p:nvSpPr>
              <p:cNvPr id="75" name="순서도: 처리 74"/>
              <p:cNvSpPr/>
              <p:nvPr/>
            </p:nvSpPr>
            <p:spPr bwMode="auto">
              <a:xfrm>
                <a:off x="2649537" y="4437112"/>
                <a:ext cx="1428724" cy="360040"/>
              </a:xfrm>
              <a:prstGeom prst="flowChartProcess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36000" tIns="36000" rIns="36000" bIns="36000" rtlCol="0" anchor="ctr"/>
              <a:lstStyle/>
              <a:p>
                <a:pPr marL="0" marR="0" indent="0" algn="ctr" defTabSz="914400" eaLnBrk="1" latinLnBrk="0" hangingPunct="1">
                  <a:lnSpc>
                    <a:spcPct val="100000"/>
                  </a:lnSpc>
                  <a:buClrTx/>
                  <a:buSzTx/>
                  <a:buFontTx/>
                  <a:buNone/>
                  <a:tabLst/>
                </a:pPr>
                <a:endPara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76" name="순서도: 처리 75"/>
              <p:cNvSpPr/>
              <p:nvPr/>
            </p:nvSpPr>
            <p:spPr bwMode="auto">
              <a:xfrm>
                <a:off x="3045240" y="4437112"/>
                <a:ext cx="1033021" cy="360040"/>
              </a:xfrm>
              <a:prstGeom prst="flowChartProcess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36000" tIns="36000" rIns="36000" bIns="36000" rtlCol="0" anchor="ctr"/>
              <a:lstStyle/>
              <a:p>
                <a:pPr algn="ctr" latinLnBrk="0"/>
                <a:r>
                  <a:rPr lang="ko-KR" altLang="en-US" sz="1000" b="1" dirty="0">
                    <a:effectLst/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인플레이션</a:t>
                </a:r>
              </a:p>
            </p:txBody>
          </p:sp>
          <p:sp>
            <p:nvSpPr>
              <p:cNvPr id="77" name="순서도: 처리 76"/>
              <p:cNvSpPr/>
              <p:nvPr/>
            </p:nvSpPr>
            <p:spPr bwMode="auto">
              <a:xfrm>
                <a:off x="2649537" y="4437112"/>
                <a:ext cx="395703" cy="360040"/>
              </a:xfrm>
              <a:prstGeom prst="flowChartProcess">
                <a:avLst/>
              </a:prstGeom>
              <a:solidFill>
                <a:schemeClr val="bg1">
                  <a:lumMod val="85000"/>
                </a:schemeClr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0" tIns="36000" rIns="0" bIns="36000" rtlCol="0" anchor="ctr"/>
              <a:lstStyle/>
              <a:p>
                <a:pPr marL="0" marR="0" indent="0" algn="ctr" defTabSz="914400" eaLnBrk="1" latinLnBrk="0" hangingPunct="1">
                  <a:lnSpc>
                    <a:spcPct val="100000"/>
                  </a:lnSpc>
                  <a:buClrTx/>
                  <a:buSzTx/>
                  <a:buFontTx/>
                  <a:buNone/>
                  <a:tabLst/>
                </a:pPr>
                <a:r>
                  <a:rPr lang="en-US" altLang="ko-KR" sz="1000" b="1" dirty="0">
                    <a:effectLst/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7</a:t>
                </a:r>
                <a:endPara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</p:grpSp>
        <p:grpSp>
          <p:nvGrpSpPr>
            <p:cNvPr id="21" name="그룹 20"/>
            <p:cNvGrpSpPr/>
            <p:nvPr/>
          </p:nvGrpSpPr>
          <p:grpSpPr>
            <a:xfrm>
              <a:off x="6869900" y="5877272"/>
              <a:ext cx="1518524" cy="432048"/>
              <a:chOff x="2649537" y="4437112"/>
              <a:chExt cx="1428724" cy="360040"/>
            </a:xfrm>
          </p:grpSpPr>
          <p:sp>
            <p:nvSpPr>
              <p:cNvPr id="72" name="순서도: 처리 71"/>
              <p:cNvSpPr/>
              <p:nvPr/>
            </p:nvSpPr>
            <p:spPr bwMode="auto">
              <a:xfrm>
                <a:off x="2649537" y="4437112"/>
                <a:ext cx="1428724" cy="360040"/>
              </a:xfrm>
              <a:prstGeom prst="flowChartProcess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36000" tIns="36000" rIns="36000" bIns="36000" rtlCol="0" anchor="ctr"/>
              <a:lstStyle/>
              <a:p>
                <a:pPr marL="0" marR="0" indent="0" algn="ctr" defTabSz="914400" eaLnBrk="1" latinLnBrk="0" hangingPunct="1">
                  <a:lnSpc>
                    <a:spcPct val="100000"/>
                  </a:lnSpc>
                  <a:buClrTx/>
                  <a:buSzTx/>
                  <a:buFontTx/>
                  <a:buNone/>
                  <a:tabLst/>
                </a:pPr>
                <a:endPara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73" name="순서도: 처리 72"/>
              <p:cNvSpPr/>
              <p:nvPr/>
            </p:nvSpPr>
            <p:spPr bwMode="auto">
              <a:xfrm>
                <a:off x="3045240" y="4437112"/>
                <a:ext cx="1033021" cy="360040"/>
              </a:xfrm>
              <a:prstGeom prst="flowChartProcess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36000" tIns="36000" rIns="36000" bIns="36000" rtlCol="0" anchor="ctr"/>
              <a:lstStyle/>
              <a:p>
                <a:pPr algn="ctr" latinLnBrk="0"/>
                <a:r>
                  <a:rPr lang="ko-KR" altLang="en-US" sz="1000" b="1" dirty="0">
                    <a:effectLst/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기준화폐가치와 명목화폐가치</a:t>
                </a:r>
              </a:p>
            </p:txBody>
          </p:sp>
          <p:sp>
            <p:nvSpPr>
              <p:cNvPr id="74" name="순서도: 처리 73"/>
              <p:cNvSpPr/>
              <p:nvPr/>
            </p:nvSpPr>
            <p:spPr bwMode="auto">
              <a:xfrm>
                <a:off x="2649537" y="4437112"/>
                <a:ext cx="395703" cy="360040"/>
              </a:xfrm>
              <a:prstGeom prst="flowChartProcess">
                <a:avLst/>
              </a:prstGeom>
              <a:solidFill>
                <a:schemeClr val="bg1">
                  <a:lumMod val="85000"/>
                </a:schemeClr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0" tIns="36000" rIns="0" bIns="36000" rtlCol="0" anchor="ctr"/>
              <a:lstStyle/>
              <a:p>
                <a:pPr marL="0" marR="0" indent="0" algn="ctr" defTabSz="914400" eaLnBrk="1" latinLnBrk="0" hangingPunct="1">
                  <a:lnSpc>
                    <a:spcPct val="100000"/>
                  </a:lnSpc>
                  <a:buClrTx/>
                  <a:buSzTx/>
                  <a:buFontTx/>
                  <a:buNone/>
                  <a:tabLst/>
                </a:pPr>
                <a:r>
                  <a:rPr lang="en-US" altLang="ko-KR" sz="1000" b="1" dirty="0">
                    <a:effectLst/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</a:t>
                </a:r>
                <a:endPara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</p:grpSp>
        <p:cxnSp>
          <p:nvCxnSpPr>
            <p:cNvPr id="22" name="꺾인 연결선 21"/>
            <p:cNvCxnSpPr>
              <a:stCxn id="93" idx="2"/>
              <a:endCxn id="87" idx="0"/>
            </p:cNvCxnSpPr>
            <p:nvPr/>
          </p:nvCxnSpPr>
          <p:spPr bwMode="auto">
            <a:xfrm rot="16200000" flipH="1">
              <a:off x="3203447" y="3680111"/>
              <a:ext cx="336804" cy="986709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23" name="꺾인 연결선 22"/>
            <p:cNvCxnSpPr>
              <a:stCxn id="93" idx="2"/>
              <a:endCxn id="90" idx="0"/>
            </p:cNvCxnSpPr>
            <p:nvPr/>
          </p:nvCxnSpPr>
          <p:spPr bwMode="auto">
            <a:xfrm rot="5400000">
              <a:off x="2271701" y="3735074"/>
              <a:ext cx="336804" cy="876784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24" name="꺾인 연결선 23"/>
            <p:cNvCxnSpPr>
              <a:stCxn id="90" idx="2"/>
              <a:endCxn id="84" idx="0"/>
            </p:cNvCxnSpPr>
            <p:nvPr/>
          </p:nvCxnSpPr>
          <p:spPr bwMode="auto">
            <a:xfrm rot="16200000" flipH="1">
              <a:off x="2268073" y="4507554"/>
              <a:ext cx="344060" cy="876784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25" name="꺾인 연결선 24"/>
            <p:cNvCxnSpPr>
              <a:stCxn id="87" idx="2"/>
              <a:endCxn id="84" idx="0"/>
            </p:cNvCxnSpPr>
            <p:nvPr/>
          </p:nvCxnSpPr>
          <p:spPr bwMode="auto">
            <a:xfrm rot="5400000">
              <a:off x="3199820" y="4452592"/>
              <a:ext cx="344060" cy="986709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grpSp>
          <p:nvGrpSpPr>
            <p:cNvPr id="26" name="그룹 25"/>
            <p:cNvGrpSpPr/>
            <p:nvPr/>
          </p:nvGrpSpPr>
          <p:grpSpPr>
            <a:xfrm>
              <a:off x="4061588" y="6641976"/>
              <a:ext cx="1518524" cy="432048"/>
              <a:chOff x="2649537" y="4437112"/>
              <a:chExt cx="1428724" cy="360040"/>
            </a:xfrm>
          </p:grpSpPr>
          <p:sp>
            <p:nvSpPr>
              <p:cNvPr id="69" name="순서도: 처리 68"/>
              <p:cNvSpPr/>
              <p:nvPr/>
            </p:nvSpPr>
            <p:spPr bwMode="auto">
              <a:xfrm>
                <a:off x="2649537" y="4437112"/>
                <a:ext cx="1428724" cy="360040"/>
              </a:xfrm>
              <a:prstGeom prst="flowChartProcess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36000" tIns="36000" rIns="36000" bIns="36000" rtlCol="0" anchor="ctr"/>
              <a:lstStyle/>
              <a:p>
                <a:pPr marL="0" marR="0" indent="0" algn="ctr" defTabSz="914400" eaLnBrk="1" latinLnBrk="0" hangingPunct="1">
                  <a:lnSpc>
                    <a:spcPct val="100000"/>
                  </a:lnSpc>
                  <a:buClrTx/>
                  <a:buSzTx/>
                  <a:buFontTx/>
                  <a:buNone/>
                  <a:tabLst/>
                </a:pPr>
                <a:endPara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70" name="순서도: 처리 69"/>
              <p:cNvSpPr/>
              <p:nvPr/>
            </p:nvSpPr>
            <p:spPr bwMode="auto">
              <a:xfrm>
                <a:off x="3045240" y="4437112"/>
                <a:ext cx="1033021" cy="360040"/>
              </a:xfrm>
              <a:prstGeom prst="flowChartProcess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36000" tIns="36000" rIns="36000" bIns="36000" rtlCol="0" anchor="ctr"/>
              <a:lstStyle/>
              <a:p>
                <a:pPr algn="ctr" latinLnBrk="0"/>
                <a:r>
                  <a:rPr lang="ko-KR" altLang="en-US" sz="1000" b="1" dirty="0">
                    <a:effectLst/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투자프로젝트의 현금흐름</a:t>
                </a:r>
              </a:p>
            </p:txBody>
          </p:sp>
          <p:sp>
            <p:nvSpPr>
              <p:cNvPr id="71" name="순서도: 처리 70"/>
              <p:cNvSpPr/>
              <p:nvPr/>
            </p:nvSpPr>
            <p:spPr bwMode="auto">
              <a:xfrm>
                <a:off x="2649537" y="4437112"/>
                <a:ext cx="395703" cy="360040"/>
              </a:xfrm>
              <a:prstGeom prst="flowChartProcess">
                <a:avLst/>
              </a:prstGeom>
              <a:solidFill>
                <a:schemeClr val="bg1">
                  <a:lumMod val="85000"/>
                </a:schemeClr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0" tIns="36000" rIns="0" bIns="36000" rtlCol="0" anchor="ctr"/>
              <a:lstStyle/>
              <a:p>
                <a:pPr marL="0" marR="0" indent="0" algn="ctr" defTabSz="914400" eaLnBrk="1" latinLnBrk="0" hangingPunct="1">
                  <a:lnSpc>
                    <a:spcPct val="100000"/>
                  </a:lnSpc>
                  <a:buClrTx/>
                  <a:buSzTx/>
                  <a:buFontTx/>
                  <a:buNone/>
                  <a:tabLst/>
                </a:pPr>
                <a:r>
                  <a:rPr lang="en-US" altLang="ko-KR" sz="1000" b="1" dirty="0">
                    <a:effectLst/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10</a:t>
                </a:r>
                <a:endPara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</p:grpSp>
        <p:cxnSp>
          <p:nvCxnSpPr>
            <p:cNvPr id="27" name="꺾인 연결선 26"/>
            <p:cNvCxnSpPr>
              <a:stCxn id="75" idx="2"/>
              <a:endCxn id="69" idx="0"/>
            </p:cNvCxnSpPr>
            <p:nvPr/>
          </p:nvCxnSpPr>
          <p:spPr bwMode="auto">
            <a:xfrm rot="5400000">
              <a:off x="5126932" y="6003239"/>
              <a:ext cx="332656" cy="944819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28" name="꺾인 연결선 27"/>
            <p:cNvCxnSpPr>
              <a:stCxn id="78" idx="2"/>
              <a:endCxn id="69" idx="0"/>
            </p:cNvCxnSpPr>
            <p:nvPr/>
          </p:nvCxnSpPr>
          <p:spPr bwMode="auto">
            <a:xfrm rot="16200000" flipH="1">
              <a:off x="4176699" y="5997825"/>
              <a:ext cx="332656" cy="955646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29" name="꺾인 연결선 28"/>
            <p:cNvCxnSpPr>
              <a:stCxn id="81" idx="2"/>
              <a:endCxn id="69" idx="0"/>
            </p:cNvCxnSpPr>
            <p:nvPr/>
          </p:nvCxnSpPr>
          <p:spPr bwMode="auto">
            <a:xfrm rot="16200000" flipH="1">
              <a:off x="3244952" y="5066078"/>
              <a:ext cx="332656" cy="2819139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30" name="꺾인 연결선 29"/>
            <p:cNvCxnSpPr>
              <a:stCxn id="72" idx="2"/>
              <a:endCxn id="69" idx="0"/>
            </p:cNvCxnSpPr>
            <p:nvPr/>
          </p:nvCxnSpPr>
          <p:spPr bwMode="auto">
            <a:xfrm rot="5400000">
              <a:off x="6058678" y="5071492"/>
              <a:ext cx="332656" cy="2808312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grpSp>
          <p:nvGrpSpPr>
            <p:cNvPr id="31" name="그룹 30"/>
            <p:cNvGrpSpPr/>
            <p:nvPr/>
          </p:nvGrpSpPr>
          <p:grpSpPr>
            <a:xfrm>
              <a:off x="2119233" y="6641977"/>
              <a:ext cx="1518524" cy="432048"/>
              <a:chOff x="2649537" y="4437112"/>
              <a:chExt cx="1428724" cy="360040"/>
            </a:xfrm>
          </p:grpSpPr>
          <p:sp>
            <p:nvSpPr>
              <p:cNvPr id="66" name="순서도: 처리 65"/>
              <p:cNvSpPr/>
              <p:nvPr/>
            </p:nvSpPr>
            <p:spPr bwMode="auto">
              <a:xfrm>
                <a:off x="2649537" y="4437112"/>
                <a:ext cx="1428724" cy="360040"/>
              </a:xfrm>
              <a:prstGeom prst="flowChartProcess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36000" tIns="36000" rIns="36000" bIns="36000" rtlCol="0" anchor="ctr"/>
              <a:lstStyle/>
              <a:p>
                <a:pPr marL="0" marR="0" indent="0" algn="ctr" defTabSz="914400" eaLnBrk="1" latinLnBrk="0" hangingPunct="1">
                  <a:lnSpc>
                    <a:spcPct val="100000"/>
                  </a:lnSpc>
                  <a:buClrTx/>
                  <a:buSzTx/>
                  <a:buFontTx/>
                  <a:buNone/>
                  <a:tabLst/>
                </a:pPr>
                <a:endPara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67" name="순서도: 처리 66"/>
              <p:cNvSpPr/>
              <p:nvPr/>
            </p:nvSpPr>
            <p:spPr bwMode="auto">
              <a:xfrm>
                <a:off x="3045240" y="4437112"/>
                <a:ext cx="1033021" cy="360040"/>
              </a:xfrm>
              <a:prstGeom prst="flowChartProcess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36000" tIns="36000" rIns="36000" bIns="36000" rtlCol="0" anchor="ctr"/>
              <a:lstStyle/>
              <a:p>
                <a:pPr algn="ctr" latinLnBrk="0"/>
                <a:r>
                  <a:rPr lang="ko-KR" altLang="en-US" sz="1000" b="1" dirty="0">
                    <a:effectLst/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감가상각과 법인세</a:t>
                </a:r>
              </a:p>
            </p:txBody>
          </p:sp>
          <p:sp>
            <p:nvSpPr>
              <p:cNvPr id="68" name="순서도: 처리 67"/>
              <p:cNvSpPr/>
              <p:nvPr/>
            </p:nvSpPr>
            <p:spPr bwMode="auto">
              <a:xfrm>
                <a:off x="2649537" y="4437112"/>
                <a:ext cx="395703" cy="360040"/>
              </a:xfrm>
              <a:prstGeom prst="flowChartProcess">
                <a:avLst/>
              </a:prstGeom>
              <a:solidFill>
                <a:schemeClr val="bg1">
                  <a:lumMod val="85000"/>
                </a:schemeClr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0" tIns="36000" rIns="0" bIns="36000" rtlCol="0" anchor="ctr"/>
              <a:lstStyle/>
              <a:p>
                <a:pPr marL="0" marR="0" indent="0" algn="ctr" defTabSz="914400" eaLnBrk="1" latinLnBrk="0" hangingPunct="1">
                  <a:lnSpc>
                    <a:spcPct val="100000"/>
                  </a:lnSpc>
                  <a:buClrTx/>
                  <a:buSzTx/>
                  <a:buFontTx/>
                  <a:buNone/>
                  <a:tabLst/>
                </a:pPr>
                <a:r>
                  <a:rPr lang="en-US" altLang="ko-KR" sz="1000" b="1" dirty="0">
                    <a:effectLst/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9</a:t>
                </a:r>
                <a:endPara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</p:grpSp>
        <p:cxnSp>
          <p:nvCxnSpPr>
            <p:cNvPr id="32" name="직선 화살표 연결선 31"/>
            <p:cNvCxnSpPr>
              <a:stCxn id="67" idx="3"/>
              <a:endCxn id="71" idx="1"/>
            </p:cNvCxnSpPr>
            <p:nvPr/>
          </p:nvCxnSpPr>
          <p:spPr bwMode="auto">
            <a:xfrm flipV="1">
              <a:off x="3637757" y="6858000"/>
              <a:ext cx="423831" cy="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grpSp>
          <p:nvGrpSpPr>
            <p:cNvPr id="33" name="그룹 32"/>
            <p:cNvGrpSpPr/>
            <p:nvPr/>
          </p:nvGrpSpPr>
          <p:grpSpPr>
            <a:xfrm>
              <a:off x="1242449" y="7389440"/>
              <a:ext cx="1518524" cy="432048"/>
              <a:chOff x="2649537" y="4437112"/>
              <a:chExt cx="1428724" cy="360040"/>
            </a:xfrm>
          </p:grpSpPr>
          <p:sp>
            <p:nvSpPr>
              <p:cNvPr id="63" name="순서도: 처리 62"/>
              <p:cNvSpPr/>
              <p:nvPr/>
            </p:nvSpPr>
            <p:spPr bwMode="auto">
              <a:xfrm>
                <a:off x="2649537" y="4437112"/>
                <a:ext cx="1428724" cy="360040"/>
              </a:xfrm>
              <a:prstGeom prst="flowChartProcess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36000" tIns="36000" rIns="36000" bIns="36000" rtlCol="0" anchor="ctr"/>
              <a:lstStyle/>
              <a:p>
                <a:pPr marL="0" marR="0" indent="0" algn="ctr" defTabSz="914400" eaLnBrk="1" latinLnBrk="0" hangingPunct="1">
                  <a:lnSpc>
                    <a:spcPct val="100000"/>
                  </a:lnSpc>
                  <a:buClrTx/>
                  <a:buSzTx/>
                  <a:buFontTx/>
                  <a:buNone/>
                  <a:tabLst/>
                </a:pPr>
                <a:endPara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64" name="순서도: 처리 63"/>
              <p:cNvSpPr/>
              <p:nvPr/>
            </p:nvSpPr>
            <p:spPr bwMode="auto">
              <a:xfrm>
                <a:off x="3045240" y="4437112"/>
                <a:ext cx="1033021" cy="360040"/>
              </a:xfrm>
              <a:prstGeom prst="flowChartProcess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36000" tIns="36000" rIns="36000" bIns="36000" rtlCol="0" anchor="ctr"/>
              <a:lstStyle/>
              <a:p>
                <a:pPr algn="ctr" latinLnBrk="0"/>
                <a:r>
                  <a:rPr lang="ko-KR" altLang="en-US" sz="1000" b="1" dirty="0">
                    <a:effectLst/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자본회수기간 분석</a:t>
                </a:r>
              </a:p>
            </p:txBody>
          </p:sp>
          <p:sp>
            <p:nvSpPr>
              <p:cNvPr id="65" name="순서도: 처리 64"/>
              <p:cNvSpPr/>
              <p:nvPr/>
            </p:nvSpPr>
            <p:spPr bwMode="auto">
              <a:xfrm>
                <a:off x="2649537" y="4437112"/>
                <a:ext cx="395703" cy="360040"/>
              </a:xfrm>
              <a:prstGeom prst="flowChartProcess">
                <a:avLst/>
              </a:prstGeom>
              <a:solidFill>
                <a:schemeClr val="bg1">
                  <a:lumMod val="85000"/>
                </a:schemeClr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0" tIns="36000" rIns="0" bIns="36000" rtlCol="0" anchor="ctr"/>
              <a:lstStyle/>
              <a:p>
                <a:pPr marL="0" marR="0" indent="0" algn="ctr" defTabSz="914400" eaLnBrk="1" latinLnBrk="0" hangingPunct="1">
                  <a:lnSpc>
                    <a:spcPct val="100000"/>
                  </a:lnSpc>
                  <a:buClrTx/>
                  <a:buSzTx/>
                  <a:buFontTx/>
                  <a:buNone/>
                  <a:tabLst/>
                </a:pPr>
                <a:r>
                  <a:rPr lang="en-US" altLang="ko-KR" sz="1000" b="1" dirty="0">
                    <a:effectLst/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12</a:t>
                </a:r>
                <a:endPara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</p:grpSp>
        <p:grpSp>
          <p:nvGrpSpPr>
            <p:cNvPr id="34" name="그룹 33"/>
            <p:cNvGrpSpPr/>
            <p:nvPr/>
          </p:nvGrpSpPr>
          <p:grpSpPr>
            <a:xfrm>
              <a:off x="3105942" y="7389440"/>
              <a:ext cx="1518524" cy="432048"/>
              <a:chOff x="2649537" y="4437112"/>
              <a:chExt cx="1428724" cy="360040"/>
            </a:xfrm>
          </p:grpSpPr>
          <p:sp>
            <p:nvSpPr>
              <p:cNvPr id="60" name="순서도: 처리 59"/>
              <p:cNvSpPr/>
              <p:nvPr/>
            </p:nvSpPr>
            <p:spPr bwMode="auto">
              <a:xfrm>
                <a:off x="2649537" y="4437112"/>
                <a:ext cx="1428724" cy="360040"/>
              </a:xfrm>
              <a:prstGeom prst="flowChartProcess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36000" tIns="36000" rIns="36000" bIns="36000" rtlCol="0" anchor="ctr"/>
              <a:lstStyle/>
              <a:p>
                <a:pPr marL="0" marR="0" indent="0" algn="ctr" defTabSz="914400" eaLnBrk="1" latinLnBrk="0" hangingPunct="1">
                  <a:lnSpc>
                    <a:spcPct val="100000"/>
                  </a:lnSpc>
                  <a:buClrTx/>
                  <a:buSzTx/>
                  <a:buFontTx/>
                  <a:buNone/>
                  <a:tabLst/>
                </a:pPr>
                <a:endPara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61" name="순서도: 처리 60"/>
              <p:cNvSpPr/>
              <p:nvPr/>
            </p:nvSpPr>
            <p:spPr bwMode="auto">
              <a:xfrm>
                <a:off x="3045240" y="4437112"/>
                <a:ext cx="1033021" cy="360040"/>
              </a:xfrm>
              <a:prstGeom prst="flowChartProcess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36000" tIns="36000" rIns="36000" bIns="36000" rtlCol="0" anchor="ctr"/>
              <a:lstStyle/>
              <a:p>
                <a:pPr algn="ctr" latinLnBrk="0"/>
                <a:r>
                  <a:rPr lang="ko-KR" altLang="en-US" sz="1000" b="1" dirty="0">
                    <a:effectLst/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미래가치 분석</a:t>
                </a:r>
              </a:p>
            </p:txBody>
          </p:sp>
          <p:sp>
            <p:nvSpPr>
              <p:cNvPr id="62" name="순서도: 처리 61"/>
              <p:cNvSpPr/>
              <p:nvPr/>
            </p:nvSpPr>
            <p:spPr bwMode="auto">
              <a:xfrm>
                <a:off x="2649537" y="4437112"/>
                <a:ext cx="395703" cy="360040"/>
              </a:xfrm>
              <a:prstGeom prst="flowChartProcess">
                <a:avLst/>
              </a:prstGeom>
              <a:solidFill>
                <a:schemeClr val="bg1">
                  <a:lumMod val="85000"/>
                </a:schemeClr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0" tIns="36000" rIns="0" bIns="36000" rtlCol="0" anchor="ctr"/>
              <a:lstStyle/>
              <a:p>
                <a:pPr marL="0" marR="0" indent="0" algn="ctr" defTabSz="914400" eaLnBrk="1" latinLnBrk="0" hangingPunct="1">
                  <a:lnSpc>
                    <a:spcPct val="100000"/>
                  </a:lnSpc>
                  <a:buClrTx/>
                  <a:buSzTx/>
                  <a:buFontTx/>
                  <a:buNone/>
                  <a:tabLst/>
                </a:pPr>
                <a:r>
                  <a:rPr lang="en-US" altLang="ko-KR" sz="1000" b="1" dirty="0">
                    <a:effectLst/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13</a:t>
                </a:r>
                <a:endPara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</p:grpSp>
        <p:grpSp>
          <p:nvGrpSpPr>
            <p:cNvPr id="35" name="그룹 34"/>
            <p:cNvGrpSpPr/>
            <p:nvPr/>
          </p:nvGrpSpPr>
          <p:grpSpPr>
            <a:xfrm>
              <a:off x="5006407" y="7389440"/>
              <a:ext cx="1518524" cy="432048"/>
              <a:chOff x="2649537" y="4437112"/>
              <a:chExt cx="1428724" cy="360040"/>
            </a:xfrm>
          </p:grpSpPr>
          <p:sp>
            <p:nvSpPr>
              <p:cNvPr id="57" name="순서도: 처리 56"/>
              <p:cNvSpPr/>
              <p:nvPr/>
            </p:nvSpPr>
            <p:spPr bwMode="auto">
              <a:xfrm>
                <a:off x="2649537" y="4437112"/>
                <a:ext cx="1428724" cy="360040"/>
              </a:xfrm>
              <a:prstGeom prst="flowChartProcess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36000" tIns="36000" rIns="36000" bIns="36000" rtlCol="0" anchor="ctr"/>
              <a:lstStyle/>
              <a:p>
                <a:pPr marL="0" marR="0" indent="0" algn="ctr" defTabSz="914400" eaLnBrk="1" latinLnBrk="0" hangingPunct="1">
                  <a:lnSpc>
                    <a:spcPct val="100000"/>
                  </a:lnSpc>
                  <a:buClrTx/>
                  <a:buSzTx/>
                  <a:buFontTx/>
                  <a:buNone/>
                  <a:tabLst/>
                </a:pPr>
                <a:endPara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58" name="순서도: 처리 57"/>
              <p:cNvSpPr/>
              <p:nvPr/>
            </p:nvSpPr>
            <p:spPr bwMode="auto">
              <a:xfrm>
                <a:off x="3045240" y="4437112"/>
                <a:ext cx="1033021" cy="360040"/>
              </a:xfrm>
              <a:prstGeom prst="flowChartProcess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36000" tIns="36000" rIns="36000" bIns="36000" rtlCol="0" anchor="ctr"/>
              <a:lstStyle/>
              <a:p>
                <a:pPr algn="ctr" latinLnBrk="0"/>
                <a:r>
                  <a:rPr lang="ko-KR" altLang="en-US" sz="1000" b="1" dirty="0">
                    <a:effectLst/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수익률 분석</a:t>
                </a:r>
              </a:p>
            </p:txBody>
          </p:sp>
          <p:sp>
            <p:nvSpPr>
              <p:cNvPr id="59" name="순서도: 처리 58"/>
              <p:cNvSpPr/>
              <p:nvPr/>
            </p:nvSpPr>
            <p:spPr bwMode="auto">
              <a:xfrm>
                <a:off x="2649537" y="4437112"/>
                <a:ext cx="395703" cy="360040"/>
              </a:xfrm>
              <a:prstGeom prst="flowChartProcess">
                <a:avLst/>
              </a:prstGeom>
              <a:solidFill>
                <a:schemeClr val="bg1">
                  <a:lumMod val="85000"/>
                </a:schemeClr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0" tIns="36000" rIns="0" bIns="36000" rtlCol="0" anchor="ctr"/>
              <a:lstStyle/>
              <a:p>
                <a:pPr marL="0" marR="0" indent="0" algn="ctr" defTabSz="914400" eaLnBrk="1" latinLnBrk="0" hangingPunct="1">
                  <a:lnSpc>
                    <a:spcPct val="100000"/>
                  </a:lnSpc>
                  <a:buClrTx/>
                  <a:buSzTx/>
                  <a:buFontTx/>
                  <a:buNone/>
                  <a:tabLst/>
                </a:pPr>
                <a:r>
                  <a:rPr lang="en-US" altLang="ko-KR" sz="1000" b="1" dirty="0">
                    <a:effectLst/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16</a:t>
                </a:r>
                <a:endPara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</p:grpSp>
        <p:grpSp>
          <p:nvGrpSpPr>
            <p:cNvPr id="36" name="그룹 35"/>
            <p:cNvGrpSpPr/>
            <p:nvPr/>
          </p:nvGrpSpPr>
          <p:grpSpPr>
            <a:xfrm>
              <a:off x="6869900" y="7389440"/>
              <a:ext cx="1518524" cy="432048"/>
              <a:chOff x="2649537" y="4437112"/>
              <a:chExt cx="1428724" cy="360040"/>
            </a:xfrm>
          </p:grpSpPr>
          <p:sp>
            <p:nvSpPr>
              <p:cNvPr id="54" name="순서도: 처리 53"/>
              <p:cNvSpPr/>
              <p:nvPr/>
            </p:nvSpPr>
            <p:spPr bwMode="auto">
              <a:xfrm>
                <a:off x="2649537" y="4437112"/>
                <a:ext cx="1428724" cy="360040"/>
              </a:xfrm>
              <a:prstGeom prst="flowChartProcess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36000" tIns="36000" rIns="36000" bIns="36000" rtlCol="0" anchor="ctr"/>
              <a:lstStyle/>
              <a:p>
                <a:pPr marL="0" marR="0" indent="0" algn="ctr" defTabSz="914400" eaLnBrk="1" latinLnBrk="0" hangingPunct="1">
                  <a:lnSpc>
                    <a:spcPct val="100000"/>
                  </a:lnSpc>
                  <a:buClrTx/>
                  <a:buSzTx/>
                  <a:buFontTx/>
                  <a:buNone/>
                  <a:tabLst/>
                </a:pPr>
                <a:endPara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55" name="순서도: 처리 54"/>
              <p:cNvSpPr/>
              <p:nvPr/>
            </p:nvSpPr>
            <p:spPr bwMode="auto">
              <a:xfrm>
                <a:off x="3045240" y="4437112"/>
                <a:ext cx="1033021" cy="360040"/>
              </a:xfrm>
              <a:prstGeom prst="flowChartProcess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36000" tIns="36000" rIns="36000" bIns="36000" rtlCol="0" anchor="ctr"/>
              <a:lstStyle/>
              <a:p>
                <a:pPr algn="ctr" latinLnBrk="0"/>
                <a:r>
                  <a:rPr lang="ko-KR" altLang="en-US" sz="1000" b="1" dirty="0">
                    <a:effectLst/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수익</a:t>
                </a:r>
                <a:r>
                  <a:rPr lang="en-US" altLang="ko-KR" sz="1000" b="1" dirty="0">
                    <a:effectLst/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/</a:t>
                </a:r>
                <a:r>
                  <a:rPr lang="ko-KR" altLang="en-US" sz="1000" b="1" dirty="0">
                    <a:effectLst/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비용비율 분석</a:t>
                </a:r>
              </a:p>
            </p:txBody>
          </p:sp>
          <p:sp>
            <p:nvSpPr>
              <p:cNvPr id="56" name="순서도: 처리 55"/>
              <p:cNvSpPr/>
              <p:nvPr/>
            </p:nvSpPr>
            <p:spPr bwMode="auto">
              <a:xfrm>
                <a:off x="2649537" y="4437112"/>
                <a:ext cx="395703" cy="360040"/>
              </a:xfrm>
              <a:prstGeom prst="flowChartProcess">
                <a:avLst/>
              </a:prstGeom>
              <a:solidFill>
                <a:schemeClr val="bg1">
                  <a:lumMod val="85000"/>
                </a:schemeClr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0" tIns="36000" rIns="0" bIns="36000" rtlCol="0" anchor="ctr"/>
              <a:lstStyle/>
              <a:p>
                <a:pPr marL="0" marR="0" indent="0" algn="ctr" defTabSz="914400" eaLnBrk="1" latinLnBrk="0" hangingPunct="1">
                  <a:lnSpc>
                    <a:spcPct val="100000"/>
                  </a:lnSpc>
                  <a:buClrTx/>
                  <a:buSzTx/>
                  <a:buFontTx/>
                  <a:buNone/>
                  <a:tabLst/>
                </a:pPr>
                <a:r>
                  <a:rPr lang="en-US" altLang="ko-KR" sz="1000" b="1" dirty="0">
                    <a:effectLst/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17</a:t>
                </a:r>
                <a:endPara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</p:grpSp>
        <p:grpSp>
          <p:nvGrpSpPr>
            <p:cNvPr id="37" name="그룹 36"/>
            <p:cNvGrpSpPr/>
            <p:nvPr/>
          </p:nvGrpSpPr>
          <p:grpSpPr>
            <a:xfrm>
              <a:off x="3105942" y="8109520"/>
              <a:ext cx="1518524" cy="432048"/>
              <a:chOff x="2649537" y="4437112"/>
              <a:chExt cx="1428724" cy="360040"/>
            </a:xfrm>
          </p:grpSpPr>
          <p:sp>
            <p:nvSpPr>
              <p:cNvPr id="51" name="순서도: 처리 50"/>
              <p:cNvSpPr/>
              <p:nvPr/>
            </p:nvSpPr>
            <p:spPr bwMode="auto">
              <a:xfrm>
                <a:off x="2649537" y="4437112"/>
                <a:ext cx="1428724" cy="360040"/>
              </a:xfrm>
              <a:prstGeom prst="flowChartProcess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36000" tIns="36000" rIns="36000" bIns="36000" rtlCol="0" anchor="ctr"/>
              <a:lstStyle/>
              <a:p>
                <a:pPr marL="0" marR="0" indent="0" algn="ctr" defTabSz="914400" eaLnBrk="1" latinLnBrk="0" hangingPunct="1">
                  <a:lnSpc>
                    <a:spcPct val="100000"/>
                  </a:lnSpc>
                  <a:buClrTx/>
                  <a:buSzTx/>
                  <a:buFontTx/>
                  <a:buNone/>
                  <a:tabLst/>
                </a:pPr>
                <a:endPara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52" name="순서도: 처리 51"/>
              <p:cNvSpPr/>
              <p:nvPr/>
            </p:nvSpPr>
            <p:spPr bwMode="auto">
              <a:xfrm>
                <a:off x="3045240" y="4437112"/>
                <a:ext cx="1033021" cy="360040"/>
              </a:xfrm>
              <a:prstGeom prst="flowChartProcess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36000" tIns="36000" rIns="36000" bIns="36000" rtlCol="0" anchor="ctr"/>
              <a:lstStyle/>
              <a:p>
                <a:pPr marL="0" marR="0" indent="0" algn="ctr" defTabSz="914400" eaLnBrk="1" latinLnBrk="0" hangingPunct="1">
                  <a:lnSpc>
                    <a:spcPct val="100000"/>
                  </a:lnSpc>
                  <a:buClrTx/>
                  <a:buSzTx/>
                  <a:buFontTx/>
                  <a:buNone/>
                  <a:tabLst/>
                </a:pPr>
                <a:r>
                  <a:rPr lang="ko-KR" altLang="en-US" sz="1000" b="1" dirty="0">
                    <a:effectLst/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현재가치 분석</a:t>
                </a:r>
              </a:p>
            </p:txBody>
          </p:sp>
          <p:sp>
            <p:nvSpPr>
              <p:cNvPr id="53" name="순서도: 처리 52"/>
              <p:cNvSpPr/>
              <p:nvPr/>
            </p:nvSpPr>
            <p:spPr bwMode="auto">
              <a:xfrm>
                <a:off x="2649537" y="4437112"/>
                <a:ext cx="395703" cy="360040"/>
              </a:xfrm>
              <a:prstGeom prst="flowChartProcess">
                <a:avLst/>
              </a:prstGeom>
              <a:solidFill>
                <a:schemeClr val="bg1">
                  <a:lumMod val="85000"/>
                </a:schemeClr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0" tIns="36000" rIns="0" bIns="36000" rtlCol="0" anchor="ctr"/>
              <a:lstStyle/>
              <a:p>
                <a:pPr marL="0" marR="0" indent="0" algn="ctr" defTabSz="914400" eaLnBrk="1" latinLnBrk="0" hangingPunct="1">
                  <a:lnSpc>
                    <a:spcPct val="100000"/>
                  </a:lnSpc>
                  <a:buClrTx/>
                  <a:buSzTx/>
                  <a:buFontTx/>
                  <a:buNone/>
                  <a:tabLst/>
                </a:pPr>
                <a:r>
                  <a:rPr lang="en-US" altLang="ko-KR" sz="1000" b="1" dirty="0">
                    <a:effectLst/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14</a:t>
                </a:r>
                <a:endPara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</p:grpSp>
        <p:grpSp>
          <p:nvGrpSpPr>
            <p:cNvPr id="38" name="그룹 37"/>
            <p:cNvGrpSpPr/>
            <p:nvPr/>
          </p:nvGrpSpPr>
          <p:grpSpPr>
            <a:xfrm>
              <a:off x="3105942" y="8829600"/>
              <a:ext cx="1518524" cy="432048"/>
              <a:chOff x="2649537" y="4437112"/>
              <a:chExt cx="1428724" cy="360040"/>
            </a:xfrm>
          </p:grpSpPr>
          <p:sp>
            <p:nvSpPr>
              <p:cNvPr id="48" name="순서도: 처리 47"/>
              <p:cNvSpPr/>
              <p:nvPr/>
            </p:nvSpPr>
            <p:spPr bwMode="auto">
              <a:xfrm>
                <a:off x="2649537" y="4437112"/>
                <a:ext cx="1428724" cy="360040"/>
              </a:xfrm>
              <a:prstGeom prst="flowChartProcess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36000" tIns="36000" rIns="36000" bIns="36000" rtlCol="0" anchor="ctr"/>
              <a:lstStyle/>
              <a:p>
                <a:pPr marL="0" marR="0" indent="0" algn="ctr" defTabSz="914400" eaLnBrk="1" latinLnBrk="0" hangingPunct="1">
                  <a:lnSpc>
                    <a:spcPct val="100000"/>
                  </a:lnSpc>
                  <a:buClrTx/>
                  <a:buSzTx/>
                  <a:buFontTx/>
                  <a:buNone/>
                  <a:tabLst/>
                </a:pPr>
                <a:endPara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49" name="순서도: 처리 48"/>
              <p:cNvSpPr/>
              <p:nvPr/>
            </p:nvSpPr>
            <p:spPr bwMode="auto">
              <a:xfrm>
                <a:off x="3045240" y="4437112"/>
                <a:ext cx="1033021" cy="360040"/>
              </a:xfrm>
              <a:prstGeom prst="flowChartProcess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36000" tIns="36000" rIns="36000" bIns="36000" rtlCol="0" anchor="ctr"/>
              <a:lstStyle/>
              <a:p>
                <a:pPr algn="ctr" latinLnBrk="0"/>
                <a:r>
                  <a:rPr lang="ko-KR" altLang="en-US" sz="1000" b="1" dirty="0">
                    <a:effectLst/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연간등가 분석</a:t>
                </a:r>
              </a:p>
            </p:txBody>
          </p:sp>
          <p:sp>
            <p:nvSpPr>
              <p:cNvPr id="50" name="순서도: 처리 49"/>
              <p:cNvSpPr/>
              <p:nvPr/>
            </p:nvSpPr>
            <p:spPr bwMode="auto">
              <a:xfrm>
                <a:off x="2649537" y="4437112"/>
                <a:ext cx="395703" cy="360040"/>
              </a:xfrm>
              <a:prstGeom prst="flowChartProcess">
                <a:avLst/>
              </a:prstGeom>
              <a:solidFill>
                <a:schemeClr val="bg1">
                  <a:lumMod val="85000"/>
                </a:schemeClr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0" tIns="36000" rIns="0" bIns="36000" rtlCol="0" anchor="ctr"/>
              <a:lstStyle/>
              <a:p>
                <a:pPr marL="0" marR="0" indent="0" algn="ctr" defTabSz="914400" eaLnBrk="1" latinLnBrk="0" hangingPunct="1">
                  <a:lnSpc>
                    <a:spcPct val="100000"/>
                  </a:lnSpc>
                  <a:buClrTx/>
                  <a:buSzTx/>
                  <a:buFontTx/>
                  <a:buNone/>
                  <a:tabLst/>
                </a:pPr>
                <a:r>
                  <a:rPr lang="en-US" altLang="ko-KR" sz="1000" b="1" dirty="0">
                    <a:effectLst/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15</a:t>
                </a:r>
                <a:endPara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</p:grpSp>
        <p:cxnSp>
          <p:nvCxnSpPr>
            <p:cNvPr id="39" name="꺾인 연결선 38"/>
            <p:cNvCxnSpPr>
              <a:stCxn id="69" idx="2"/>
              <a:endCxn id="63" idx="0"/>
            </p:cNvCxnSpPr>
            <p:nvPr/>
          </p:nvCxnSpPr>
          <p:spPr bwMode="auto">
            <a:xfrm rot="5400000">
              <a:off x="3253573" y="5822163"/>
              <a:ext cx="315416" cy="2819139"/>
            </a:xfrm>
            <a:prstGeom prst="bentConnector3">
              <a:avLst/>
            </a:prstGeom>
            <a:solidFill>
              <a:schemeClr val="accent1"/>
            </a:solidFill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40" name="꺾인 연결선 39"/>
            <p:cNvCxnSpPr>
              <a:stCxn id="69" idx="2"/>
              <a:endCxn id="60" idx="0"/>
            </p:cNvCxnSpPr>
            <p:nvPr/>
          </p:nvCxnSpPr>
          <p:spPr bwMode="auto">
            <a:xfrm rot="5400000">
              <a:off x="4185319" y="6753909"/>
              <a:ext cx="315416" cy="955646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41" name="꺾인 연결선 40"/>
            <p:cNvCxnSpPr>
              <a:stCxn id="69" idx="2"/>
              <a:endCxn id="57" idx="0"/>
            </p:cNvCxnSpPr>
            <p:nvPr/>
          </p:nvCxnSpPr>
          <p:spPr bwMode="auto">
            <a:xfrm rot="16200000" flipH="1">
              <a:off x="5135551" y="6759322"/>
              <a:ext cx="315416" cy="944819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42" name="꺾인 연결선 41"/>
            <p:cNvCxnSpPr>
              <a:stCxn id="69" idx="2"/>
              <a:endCxn id="54" idx="0"/>
            </p:cNvCxnSpPr>
            <p:nvPr/>
          </p:nvCxnSpPr>
          <p:spPr bwMode="auto">
            <a:xfrm rot="16200000" flipH="1">
              <a:off x="6067298" y="5827576"/>
              <a:ext cx="315416" cy="2808312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43" name="직선 연결선 42"/>
            <p:cNvCxnSpPr>
              <a:stCxn id="86" idx="1"/>
            </p:cNvCxnSpPr>
            <p:nvPr/>
          </p:nvCxnSpPr>
          <p:spPr bwMode="auto">
            <a:xfrm flipH="1">
              <a:off x="1043608" y="5334000"/>
              <a:ext cx="1075625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</p:cxnSp>
        <p:cxnSp>
          <p:nvCxnSpPr>
            <p:cNvPr id="44" name="직선 연결선 43"/>
            <p:cNvCxnSpPr/>
            <p:nvPr/>
          </p:nvCxnSpPr>
          <p:spPr bwMode="auto">
            <a:xfrm>
              <a:off x="1043608" y="5334000"/>
              <a:ext cx="0" cy="1897731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</p:cxnSp>
        <p:cxnSp>
          <p:nvCxnSpPr>
            <p:cNvPr id="45" name="직선 연결선 44"/>
            <p:cNvCxnSpPr/>
            <p:nvPr/>
          </p:nvCxnSpPr>
          <p:spPr bwMode="auto">
            <a:xfrm>
              <a:off x="1043608" y="7231732"/>
              <a:ext cx="116839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</p:cxnSp>
        <p:cxnSp>
          <p:nvCxnSpPr>
            <p:cNvPr id="46" name="직선 연결선 45"/>
            <p:cNvCxnSpPr>
              <a:stCxn id="60" idx="2"/>
            </p:cNvCxnSpPr>
            <p:nvPr/>
          </p:nvCxnSpPr>
          <p:spPr bwMode="auto">
            <a:xfrm>
              <a:off x="3865204" y="7821488"/>
              <a:ext cx="0" cy="28803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</p:cxnSp>
        <p:cxnSp>
          <p:nvCxnSpPr>
            <p:cNvPr id="47" name="직선 연결선 46"/>
            <p:cNvCxnSpPr>
              <a:stCxn id="51" idx="2"/>
              <a:endCxn id="48" idx="0"/>
            </p:cNvCxnSpPr>
            <p:nvPr/>
          </p:nvCxnSpPr>
          <p:spPr bwMode="auto">
            <a:xfrm>
              <a:off x="3865204" y="8541568"/>
              <a:ext cx="0" cy="28803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</p:cxnSp>
      </p:grpSp>
      <p:pic>
        <p:nvPicPr>
          <p:cNvPr id="96" name="Picture 7" descr="bill_gate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38" r="14871"/>
          <a:stretch/>
        </p:blipFill>
        <p:spPr bwMode="auto">
          <a:xfrm>
            <a:off x="8744" y="930735"/>
            <a:ext cx="1250887" cy="139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" name="Picture 6" descr="warren_buffett">
            <a:hlinkClick r:id="rId4"/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08"/>
          <a:stretch/>
        </p:blipFill>
        <p:spPr bwMode="auto">
          <a:xfrm>
            <a:off x="8745" y="2291393"/>
            <a:ext cx="1250887" cy="138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" name="순서도: 처리 97"/>
          <p:cNvSpPr/>
          <p:nvPr/>
        </p:nvSpPr>
        <p:spPr bwMode="auto">
          <a:xfrm>
            <a:off x="6952557" y="4121696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최소요구수익률</a:t>
            </a:r>
          </a:p>
        </p:txBody>
      </p:sp>
      <p:sp>
        <p:nvSpPr>
          <p:cNvPr id="99" name="순서도: 처리 98"/>
          <p:cNvSpPr/>
          <p:nvPr/>
        </p:nvSpPr>
        <p:spPr bwMode="auto">
          <a:xfrm>
            <a:off x="6531983" y="4121696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11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00" name="직선 연결선 99"/>
          <p:cNvCxnSpPr/>
          <p:nvPr/>
        </p:nvCxnSpPr>
        <p:spPr bwMode="auto">
          <a:xfrm>
            <a:off x="7308304" y="4553743"/>
            <a:ext cx="0" cy="15770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1" name="순서도: 처리 100"/>
          <p:cNvSpPr/>
          <p:nvPr/>
        </p:nvSpPr>
        <p:spPr bwMode="auto">
          <a:xfrm>
            <a:off x="7866538" y="5589238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공공사업 프로젝트 평가</a:t>
            </a:r>
          </a:p>
        </p:txBody>
      </p:sp>
      <p:sp>
        <p:nvSpPr>
          <p:cNvPr id="102" name="순서도: 처리 101"/>
          <p:cNvSpPr/>
          <p:nvPr/>
        </p:nvSpPr>
        <p:spPr bwMode="auto">
          <a:xfrm>
            <a:off x="7445964" y="5589238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18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03" name="직선 연결선 102"/>
          <p:cNvCxnSpPr/>
          <p:nvPr/>
        </p:nvCxnSpPr>
        <p:spPr bwMode="auto">
          <a:xfrm>
            <a:off x="8244408" y="5301208"/>
            <a:ext cx="0" cy="28803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483375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 Box 63"/>
          <p:cNvSpPr txBox="1">
            <a:spLocks noChangeArrowheads="1"/>
          </p:cNvSpPr>
          <p:nvPr/>
        </p:nvSpPr>
        <p:spPr bwMode="auto">
          <a:xfrm>
            <a:off x="2581711" y="381000"/>
            <a:ext cx="3980577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 dirty="0"/>
              <a:t>경제성 분석 결과 상호 검토</a:t>
            </a:r>
          </a:p>
        </p:txBody>
      </p:sp>
      <p:sp>
        <p:nvSpPr>
          <p:cNvPr id="18435" name="Text Box 7"/>
          <p:cNvSpPr txBox="1">
            <a:spLocks noChangeArrowheads="1"/>
          </p:cNvSpPr>
          <p:nvPr/>
        </p:nvSpPr>
        <p:spPr bwMode="auto">
          <a:xfrm>
            <a:off x="662880" y="1322734"/>
            <a:ext cx="7869560" cy="455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Times New Roman" pitchFamily="18" charset="0"/>
              <a:buAutoNum type="arabicPeriod"/>
              <a:defRPr/>
            </a:pPr>
            <a:r>
              <a:rPr kumimoji="0" lang="en-US" altLang="ko-KR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6</a:t>
            </a: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가지 경제성분석 방법의 분석결과가 </a:t>
            </a:r>
            <a:r>
              <a:rPr kumimoji="0" lang="ko-KR" altLang="en-US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일치</a:t>
            </a: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하는가</a:t>
            </a:r>
            <a:r>
              <a:rPr kumimoji="0" lang="en-US" altLang="ko-KR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?</a:t>
            </a:r>
          </a:p>
          <a:p>
            <a:pPr eaLnBrk="0" latin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Times New Roman" pitchFamily="18" charset="0"/>
              <a:buAutoNum type="arabicPeriod"/>
              <a:defRPr/>
            </a:pP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할인자본회수기간법의</a:t>
            </a:r>
            <a:r>
              <a:rPr kumimoji="0" lang="en-US" altLang="ko-KR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</a:t>
            </a:r>
            <a:r>
              <a:rPr kumimoji="0" lang="ko-KR" altLang="en-US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년도 프로젝트 잔액</a:t>
            </a:r>
            <a:r>
              <a:rPr kumimoji="0" lang="en-US" altLang="ko-KR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누적 현금흐름</a:t>
            </a:r>
            <a:r>
              <a:rPr kumimoji="0" lang="en-US" altLang="ko-KR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과 미래가치법의 </a:t>
            </a:r>
            <a:r>
              <a:rPr kumimoji="0" lang="ko-KR" altLang="en-US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미래등가</a:t>
            </a:r>
            <a:r>
              <a:rPr kumimoji="0" lang="en-US" altLang="ko-KR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(NFW)</a:t>
            </a: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가 동일한가</a:t>
            </a:r>
            <a:r>
              <a:rPr kumimoji="0" lang="en-US" altLang="ko-KR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?</a:t>
            </a:r>
          </a:p>
          <a:p>
            <a:pPr eaLnBrk="0" latin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Times New Roman" pitchFamily="18" charset="0"/>
              <a:buAutoNum type="arabicPeriod"/>
              <a:defRPr/>
            </a:pP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현재가치법의 현재등가</a:t>
            </a:r>
            <a:r>
              <a:rPr kumimoji="0" lang="en-US" altLang="ko-KR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(NPW)</a:t>
            </a: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와 미래가치법의 미래등가가 </a:t>
            </a:r>
            <a:r>
              <a:rPr kumimoji="0" lang="ko-KR" altLang="en-US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미래등가 </a:t>
            </a:r>
            <a:r>
              <a:rPr kumimoji="0" lang="en-US" altLang="ko-KR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 </a:t>
            </a:r>
            <a:r>
              <a:rPr kumimoji="0" lang="ko-KR" altLang="en-US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현재등가</a:t>
            </a:r>
            <a:r>
              <a:rPr kumimoji="0" lang="en-US" altLang="ko-KR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(1+MARR)</a:t>
            </a:r>
            <a:r>
              <a:rPr kumimoji="0" lang="en-US" altLang="ko-KR" sz="2000" baseline="30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</a:t>
            </a: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을 만족하는가</a:t>
            </a:r>
            <a:r>
              <a:rPr kumimoji="0" lang="en-US" altLang="ko-KR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?</a:t>
            </a:r>
          </a:p>
          <a:p>
            <a:pPr eaLnBrk="0" latinLnBrk="0" hangingPunc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Times New Roman" pitchFamily="18" charset="0"/>
              <a:buAutoNum type="arabicPeriod"/>
              <a:defRPr/>
            </a:pP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현재등가로 구한 연간등가</a:t>
            </a:r>
            <a:r>
              <a:rPr kumimoji="0" lang="en-US" altLang="ko-KR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(AE)</a:t>
            </a: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와 미래등가로 구한 연간등가가 일치하는가</a:t>
            </a:r>
            <a:r>
              <a:rPr kumimoji="0" lang="en-US" altLang="ko-KR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? </a:t>
            </a:r>
          </a:p>
          <a:p>
            <a:pPr marL="447675" indent="0" eaLnBrk="0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/>
            </a:pPr>
            <a:r>
              <a:rPr kumimoji="0" lang="ko-KR" altLang="en-US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연간등가 </a:t>
            </a:r>
            <a:r>
              <a:rPr kumimoji="0" lang="en-US" altLang="ko-KR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 </a:t>
            </a:r>
            <a:r>
              <a:rPr kumimoji="0" lang="ko-KR" altLang="en-US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현재등가</a:t>
            </a:r>
            <a:r>
              <a:rPr kumimoji="0" lang="en-US" altLang="ko-KR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(A/P, MARR, N) = </a:t>
            </a:r>
            <a:r>
              <a:rPr kumimoji="0" lang="ko-KR" altLang="en-US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미래등가</a:t>
            </a:r>
            <a:r>
              <a:rPr kumimoji="0" lang="en-US" altLang="ko-KR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(A/F, MARR, N)</a:t>
            </a:r>
          </a:p>
          <a:p>
            <a:pPr eaLnBrk="0" latin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  <a:defRPr/>
            </a:pP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수익</a:t>
            </a:r>
            <a:r>
              <a:rPr kumimoji="0" lang="en-US" altLang="ko-KR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비용비율</a:t>
            </a:r>
            <a:r>
              <a:rPr kumimoji="0" lang="en-US" altLang="ko-KR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(B/C Ratio)</a:t>
            </a: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을 계산하기 위한 </a:t>
            </a:r>
            <a:r>
              <a:rPr kumimoji="0" lang="en-US" altLang="ko-KR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000" dirty="0" err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총수익의</a:t>
            </a:r>
            <a:r>
              <a:rPr kumimoji="0" lang="ko-KR" altLang="en-US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현재가치 </a:t>
            </a:r>
            <a:r>
              <a:rPr kumimoji="0" lang="en-US" altLang="ko-KR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kumimoji="0" lang="ko-KR" altLang="en-US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총비용의 현재가치</a:t>
            </a:r>
            <a:r>
              <a:rPr kumimoji="0" lang="en-US" altLang="ko-KR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가 </a:t>
            </a:r>
            <a:r>
              <a:rPr kumimoji="0" lang="ko-KR" altLang="en-US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현재등가</a:t>
            </a: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와 일치하는가</a:t>
            </a:r>
            <a:r>
              <a:rPr kumimoji="0" lang="en-US" altLang="ko-KR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?</a:t>
            </a: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34555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11</a:t>
            </a:fld>
            <a:endParaRPr lang="en-US" altLang="ko-KR" dirty="0"/>
          </a:p>
        </p:txBody>
      </p:sp>
      <p:sp>
        <p:nvSpPr>
          <p:cNvPr id="7" name="Text Box 72"/>
          <p:cNvSpPr txBox="1">
            <a:spLocks noChangeArrowheads="1"/>
          </p:cNvSpPr>
          <p:nvPr/>
        </p:nvSpPr>
        <p:spPr bwMode="auto">
          <a:xfrm>
            <a:off x="2884734" y="152400"/>
            <a:ext cx="3365025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노동소득분배율의 변화</a:t>
            </a:r>
            <a:endParaRPr lang="ko-KR" altLang="en-US" sz="24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타원 11"/>
          <p:cNvSpPr/>
          <p:nvPr/>
        </p:nvSpPr>
        <p:spPr bwMode="auto">
          <a:xfrm>
            <a:off x="2699792" y="1700808"/>
            <a:ext cx="3672408" cy="3456384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marL="0" marR="0" indent="0" algn="ctr" defTabSz="914400" eaLnBrk="1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4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4" name="직선 연결선 13"/>
          <p:cNvCxnSpPr>
            <a:stCxn id="12" idx="0"/>
            <a:endCxn id="12" idx="4"/>
          </p:cNvCxnSpPr>
          <p:nvPr/>
        </p:nvCxnSpPr>
        <p:spPr bwMode="auto">
          <a:xfrm>
            <a:off x="4535996" y="1700808"/>
            <a:ext cx="0" cy="345638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직사각형 16"/>
          <p:cNvSpPr/>
          <p:nvPr/>
        </p:nvSpPr>
        <p:spPr>
          <a:xfrm>
            <a:off x="3981999" y="1124744"/>
            <a:ext cx="11079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b="1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국민소득</a:t>
            </a:r>
            <a:endParaRPr lang="ko-KR" altLang="en-US" sz="28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181780" y="2734707"/>
            <a:ext cx="11079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b="1" kern="0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자본소득</a:t>
            </a:r>
            <a:endParaRPr lang="ko-KR" altLang="en-US" sz="28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4782218" y="2734707"/>
            <a:ext cx="11079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b="1" kern="0" dirty="0" err="1">
                <a:solidFill>
                  <a:srgbClr val="0000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노동소득</a:t>
            </a:r>
            <a:endParaRPr lang="ko-KR" altLang="en-US" sz="2800" b="1" dirty="0">
              <a:solidFill>
                <a:srgbClr val="0000FF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3093614" y="3461410"/>
            <a:ext cx="12843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1200" kern="0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주식</a:t>
            </a:r>
            <a:r>
              <a:rPr lang="en-US" altLang="ko-KR" sz="1200" kern="0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200" kern="0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채권</a:t>
            </a:r>
            <a:r>
              <a:rPr lang="en-US" altLang="ko-KR" sz="1200" kern="0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200" kern="0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예금</a:t>
            </a:r>
            <a:endParaRPr lang="en-US" altLang="ko-KR" sz="1200" kern="0" dirty="0">
              <a:solidFill>
                <a:srgbClr val="FF0000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ko-KR" altLang="en-US" sz="1200" kern="0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부동산</a:t>
            </a:r>
            <a:r>
              <a:rPr lang="en-US" altLang="ko-KR" sz="1200" kern="0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200" kern="0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농지</a:t>
            </a:r>
            <a:endParaRPr lang="ko-KR" altLang="en-US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5087668" y="3461410"/>
            <a:ext cx="4924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1200" kern="0" dirty="0">
                <a:solidFill>
                  <a:srgbClr val="0000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급여</a:t>
            </a:r>
            <a:endParaRPr lang="ko-KR" altLang="en-US" dirty="0">
              <a:solidFill>
                <a:srgbClr val="0000FF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00429" y="5296757"/>
                <a:ext cx="2917465" cy="5513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o-KR" altLang="en-US" b="0" i="0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</a:rPr>
                        <m:t>자본</m:t>
                      </m:r>
                      <m:r>
                        <a:rPr lang="ko-KR" altLang="en-US" b="0" i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</a:rPr>
                        <m:t>소</m:t>
                      </m:r>
                      <m:r>
                        <a:rPr lang="ko-KR" altLang="en-US" b="0" i="0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</a:rPr>
                        <m:t>득</m:t>
                      </m:r>
                      <m:r>
                        <a:rPr lang="ko-KR" altLang="en-US" b="0" i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</a:rPr>
                        <m:t>분</m:t>
                      </m:r>
                      <m:r>
                        <a:rPr lang="ko-KR" altLang="en-US" b="0" i="0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</a:rPr>
                        <m:t>배</m:t>
                      </m:r>
                      <m:r>
                        <a:rPr lang="ko-KR" altLang="en-US" b="0" i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</a:rPr>
                        <m:t>율</m:t>
                      </m:r>
                      <m:r>
                        <a:rPr lang="en-US" altLang="ko-KR" b="0" i="0" smtClean="0">
                          <a:effectLst/>
                          <a:latin typeface="Cambria Math" panose="02040503050406030204" pitchFamily="18" charset="0"/>
                          <a:ea typeface="+mn-ea"/>
                        </a:rPr>
                        <m:t>=</m:t>
                      </m:r>
                      <m:f>
                        <m:fPr>
                          <m:ctrlPr>
                            <a:rPr lang="en-US" altLang="ko-KR" i="1" smtClean="0">
                              <a:effectLst/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fPr>
                        <m:num>
                          <m:r>
                            <a:rPr lang="ko-KR" altLang="en-US" b="0" i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</a:rPr>
                            <m:t>자본소</m:t>
                          </m:r>
                          <m:r>
                            <a:rPr lang="ko-KR" altLang="en-US" b="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</a:rPr>
                            <m:t>득</m:t>
                          </m:r>
                        </m:num>
                        <m:den>
                          <m:r>
                            <a:rPr lang="ko-KR" altLang="en-US" b="0" i="1">
                              <a:effectLst/>
                              <a:latin typeface="Cambria Math" panose="02040503050406030204" pitchFamily="18" charset="0"/>
                              <a:ea typeface="+mn-ea"/>
                            </a:rPr>
                            <m:t>국</m:t>
                          </m:r>
                          <m:r>
                            <a:rPr lang="ko-KR" altLang="en-US" b="0" i="1" smtClean="0">
                              <a:effectLst/>
                              <a:latin typeface="Cambria Math" panose="02040503050406030204" pitchFamily="18" charset="0"/>
                              <a:ea typeface="+mn-ea"/>
                            </a:rPr>
                            <m:t>민</m:t>
                          </m:r>
                          <m:r>
                            <a:rPr lang="ko-KR" altLang="en-US" b="0" i="1">
                              <a:effectLst/>
                              <a:latin typeface="Cambria Math" panose="02040503050406030204" pitchFamily="18" charset="0"/>
                              <a:ea typeface="+mn-ea"/>
                            </a:rPr>
                            <m:t>소</m:t>
                          </m:r>
                          <m:r>
                            <a:rPr lang="ko-KR" altLang="en-US" b="0" i="1" smtClean="0">
                              <a:effectLst/>
                              <a:latin typeface="Cambria Math" panose="02040503050406030204" pitchFamily="18" charset="0"/>
                              <a:ea typeface="+mn-ea"/>
                            </a:rPr>
                            <m:t>득</m:t>
                          </m:r>
                        </m:den>
                      </m:f>
                    </m:oMath>
                  </m:oMathPara>
                </a14:m>
                <a:endParaRPr lang="ko-KR" altLang="en-US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429" y="5296757"/>
                <a:ext cx="2917465" cy="5513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321225" y="5301208"/>
                <a:ext cx="2922275" cy="5513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o-KR" altLang="en-US" i="1" smtClean="0">
                          <a:solidFill>
                            <a:srgbClr val="0000FF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</a:rPr>
                        <m:t>노동</m:t>
                      </m:r>
                      <m:r>
                        <a:rPr lang="ko-KR" altLang="en-US" b="0" i="0">
                          <a:solidFill>
                            <a:srgbClr val="0000FF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</a:rPr>
                        <m:t>소</m:t>
                      </m:r>
                      <m:r>
                        <a:rPr lang="ko-KR" altLang="en-US" b="0" i="0" smtClean="0">
                          <a:solidFill>
                            <a:srgbClr val="0000FF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</a:rPr>
                        <m:t>득</m:t>
                      </m:r>
                      <m:r>
                        <a:rPr lang="ko-KR" altLang="en-US" b="0" i="0">
                          <a:solidFill>
                            <a:srgbClr val="0000FF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</a:rPr>
                        <m:t>분</m:t>
                      </m:r>
                      <m:r>
                        <a:rPr lang="ko-KR" altLang="en-US" b="0" i="0" smtClean="0">
                          <a:solidFill>
                            <a:srgbClr val="0000FF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</a:rPr>
                        <m:t>배</m:t>
                      </m:r>
                      <m:r>
                        <a:rPr lang="ko-KR" altLang="en-US" b="0" i="0">
                          <a:solidFill>
                            <a:srgbClr val="0000FF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</a:rPr>
                        <m:t>율</m:t>
                      </m:r>
                      <m:r>
                        <a:rPr lang="en-US" altLang="ko-KR" b="0" i="0" smtClean="0">
                          <a:effectLst/>
                          <a:latin typeface="Cambria Math" panose="02040503050406030204" pitchFamily="18" charset="0"/>
                          <a:ea typeface="+mn-ea"/>
                        </a:rPr>
                        <m:t>=</m:t>
                      </m:r>
                      <m:f>
                        <m:fPr>
                          <m:ctrlPr>
                            <a:rPr lang="en-US" altLang="ko-KR" i="1" smtClean="0">
                              <a:effectLst/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fPr>
                        <m:num>
                          <m:r>
                            <a:rPr lang="ko-KR" altLang="en-US" i="1" smtClean="0">
                              <a:solidFill>
                                <a:srgbClr val="0000FF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</a:rPr>
                            <m:t>노동</m:t>
                          </m:r>
                          <m:r>
                            <a:rPr lang="ko-KR" altLang="en-US" b="0" i="1" smtClean="0">
                              <a:solidFill>
                                <a:srgbClr val="0000FF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</a:rPr>
                            <m:t>소</m:t>
                          </m:r>
                          <m:r>
                            <a:rPr lang="ko-KR" altLang="en-US" b="0" i="1">
                              <a:solidFill>
                                <a:srgbClr val="0000FF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</a:rPr>
                            <m:t>득</m:t>
                          </m:r>
                        </m:num>
                        <m:den>
                          <m:r>
                            <a:rPr lang="ko-KR" altLang="en-US" b="0" i="1">
                              <a:effectLst/>
                              <a:latin typeface="Cambria Math" panose="02040503050406030204" pitchFamily="18" charset="0"/>
                              <a:ea typeface="+mn-ea"/>
                            </a:rPr>
                            <m:t>국</m:t>
                          </m:r>
                          <m:r>
                            <a:rPr lang="ko-KR" altLang="en-US" b="0" i="1" smtClean="0">
                              <a:effectLst/>
                              <a:latin typeface="Cambria Math" panose="02040503050406030204" pitchFamily="18" charset="0"/>
                              <a:ea typeface="+mn-ea"/>
                            </a:rPr>
                            <m:t>민</m:t>
                          </m:r>
                          <m:r>
                            <a:rPr lang="ko-KR" altLang="en-US" b="0" i="1">
                              <a:effectLst/>
                              <a:latin typeface="Cambria Math" panose="02040503050406030204" pitchFamily="18" charset="0"/>
                              <a:ea typeface="+mn-ea"/>
                            </a:rPr>
                            <m:t>소</m:t>
                          </m:r>
                          <m:r>
                            <a:rPr lang="ko-KR" altLang="en-US" b="0" i="1" smtClean="0">
                              <a:effectLst/>
                              <a:latin typeface="Cambria Math" panose="02040503050406030204" pitchFamily="18" charset="0"/>
                              <a:ea typeface="+mn-ea"/>
                            </a:rPr>
                            <m:t>득</m:t>
                          </m:r>
                        </m:den>
                      </m:f>
                    </m:oMath>
                  </m:oMathPara>
                </a14:m>
                <a:endParaRPr lang="ko-KR" altLang="en-US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1225" y="5301208"/>
                <a:ext cx="2922275" cy="5513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그룹 22"/>
          <p:cNvGrpSpPr/>
          <p:nvPr/>
        </p:nvGrpSpPr>
        <p:grpSpPr>
          <a:xfrm>
            <a:off x="6734551" y="2600908"/>
            <a:ext cx="1759696" cy="1656184"/>
            <a:chOff x="4821839" y="1700808"/>
            <a:chExt cx="3672408" cy="3456384"/>
          </a:xfrm>
        </p:grpSpPr>
        <p:sp>
          <p:nvSpPr>
            <p:cNvPr id="28" name="타원 27"/>
            <p:cNvSpPr/>
            <p:nvPr/>
          </p:nvSpPr>
          <p:spPr bwMode="auto">
            <a:xfrm>
              <a:off x="4821839" y="1700808"/>
              <a:ext cx="3672408" cy="345638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rtlCol="0" anchor="ctr"/>
            <a:lstStyle/>
            <a:p>
              <a:pPr marL="0" marR="0" indent="0" algn="ctr" defTabSz="914400" eaLnBrk="1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ko-KR" altLang="en-US" sz="12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29" name="직선 연결선 28"/>
            <p:cNvCxnSpPr/>
            <p:nvPr/>
          </p:nvCxnSpPr>
          <p:spPr bwMode="auto">
            <a:xfrm>
              <a:off x="7204815" y="1775947"/>
              <a:ext cx="0" cy="330610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0" name="직사각형 29"/>
            <p:cNvSpPr/>
            <p:nvPr/>
          </p:nvSpPr>
          <p:spPr>
            <a:xfrm>
              <a:off x="5492336" y="2734707"/>
              <a:ext cx="1241812" cy="12204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ko-KR" altLang="en-US" sz="1600" b="1" kern="0" dirty="0">
                  <a:solidFill>
                    <a:srgbClr val="FF0000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자본</a:t>
              </a:r>
              <a:endParaRPr lang="en-US" altLang="ko-KR" sz="1600" b="1" kern="0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  <a:p>
              <a:pPr algn="ctr"/>
              <a:r>
                <a:rPr lang="ko-KR" altLang="en-US" sz="1600" b="1" kern="0" dirty="0">
                  <a:solidFill>
                    <a:srgbClr val="FF0000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소득</a:t>
              </a:r>
              <a:endParaRPr lang="ko-KR" altLang="en-US" sz="24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1" name="직사각형 30"/>
            <p:cNvSpPr/>
            <p:nvPr/>
          </p:nvSpPr>
          <p:spPr>
            <a:xfrm>
              <a:off x="7196202" y="2734707"/>
              <a:ext cx="1241812" cy="12204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ko-KR" altLang="en-US" sz="1600" b="1" kern="0" dirty="0">
                  <a:solidFill>
                    <a:srgbClr val="0000FF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노동</a:t>
              </a:r>
              <a:endParaRPr lang="en-US" altLang="ko-KR" sz="1600" b="1" kern="0" dirty="0">
                <a:solidFill>
                  <a:srgbClr val="0000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  <a:p>
              <a:pPr algn="ctr"/>
              <a:r>
                <a:rPr lang="ko-KR" altLang="en-US" sz="1600" b="1" kern="0" dirty="0">
                  <a:solidFill>
                    <a:srgbClr val="0000FF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소득</a:t>
              </a:r>
              <a:endParaRPr lang="ko-KR" altLang="en-US" sz="2400" b="1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sp>
        <p:nvSpPr>
          <p:cNvPr id="36" name="타원 35"/>
          <p:cNvSpPr/>
          <p:nvPr/>
        </p:nvSpPr>
        <p:spPr bwMode="auto">
          <a:xfrm>
            <a:off x="509849" y="2600908"/>
            <a:ext cx="1759696" cy="1656184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marL="0" marR="0" indent="0" algn="ctr" defTabSz="914400" eaLnBrk="1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2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37" name="직선 연결선 36"/>
          <p:cNvCxnSpPr/>
          <p:nvPr/>
        </p:nvCxnSpPr>
        <p:spPr bwMode="auto">
          <a:xfrm>
            <a:off x="1083602" y="2652713"/>
            <a:ext cx="0" cy="155408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직사각형 37"/>
          <p:cNvSpPr/>
          <p:nvPr/>
        </p:nvSpPr>
        <p:spPr>
          <a:xfrm>
            <a:off x="515512" y="3096318"/>
            <a:ext cx="595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1600" b="1" kern="0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자본</a:t>
            </a:r>
            <a:endParaRPr lang="en-US" altLang="ko-KR" sz="1600" b="1" kern="0" dirty="0">
              <a:solidFill>
                <a:srgbClr val="FF0000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ko-KR" altLang="en-US" sz="1600" b="1" kern="0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소득</a:t>
            </a:r>
            <a:endParaRPr lang="ko-KR" altLang="en-US" sz="24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1354175" y="3096318"/>
            <a:ext cx="595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1600" b="1" kern="0" dirty="0">
                <a:solidFill>
                  <a:srgbClr val="0000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노동</a:t>
            </a:r>
            <a:endParaRPr lang="en-US" altLang="ko-KR" sz="1600" b="1" kern="0" dirty="0">
              <a:solidFill>
                <a:srgbClr val="0000FF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ko-KR" altLang="en-US" sz="1600" b="1" kern="0" dirty="0">
                <a:solidFill>
                  <a:srgbClr val="0000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소득</a:t>
            </a:r>
            <a:endParaRPr lang="ko-KR" altLang="en-US" sz="2400" b="1" dirty="0">
              <a:solidFill>
                <a:srgbClr val="0000FF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1097960" y="2060848"/>
            <a:ext cx="6463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b="1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과거</a:t>
            </a:r>
            <a:endParaRPr lang="ko-KR" altLang="en-US" sz="28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7327700" y="2060848"/>
            <a:ext cx="6463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b="1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미래</a:t>
            </a:r>
            <a:endParaRPr lang="ko-KR" altLang="en-US" sz="28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406EBB90-789E-4C32-9351-E3C55B946B49}"/>
              </a:ext>
            </a:extLst>
          </p:cNvPr>
          <p:cNvGrpSpPr/>
          <p:nvPr/>
        </p:nvGrpSpPr>
        <p:grpSpPr>
          <a:xfrm>
            <a:off x="6495979" y="13241"/>
            <a:ext cx="2396496" cy="2101614"/>
            <a:chOff x="3548062" y="1981200"/>
            <a:chExt cx="3301888" cy="2895600"/>
          </a:xfrm>
        </p:grpSpPr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B985EBE0-8190-4E9E-A5C1-55463E60554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548062" y="1981200"/>
              <a:ext cx="2047875" cy="2895600"/>
            </a:xfrm>
            <a:prstGeom prst="rect">
              <a:avLst/>
            </a:prstGeom>
          </p:spPr>
        </p:pic>
        <p:pic>
          <p:nvPicPr>
            <p:cNvPr id="4" name="그림 3">
              <a:extLst>
                <a:ext uri="{FF2B5EF4-FFF2-40B4-BE49-F238E27FC236}">
                  <a16:creationId xmlns:a16="http://schemas.microsoft.com/office/drawing/2014/main" id="{7F143A38-9ACF-459E-8B4B-952FAFEF28A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611700" y="4206802"/>
              <a:ext cx="1238250" cy="657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51944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11188" y="1676400"/>
            <a:ext cx="7993062" cy="329320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eaLnBrk="0" latinLnBrk="0" hangingPunct="0">
              <a:spcBef>
                <a:spcPct val="20000"/>
              </a:spcBef>
              <a:spcAft>
                <a:spcPct val="20000"/>
              </a:spcAft>
              <a:buFont typeface="+mj-lt"/>
              <a:buAutoNum type="arabicPeriod"/>
              <a:defRPr/>
            </a:pPr>
            <a:r>
              <a:rPr kumimoji="0" lang="ko-KR" altLang="en-US" sz="2000" dirty="0" err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자본회수기간법</a:t>
            </a:r>
            <a:r>
              <a:rPr kumimoji="0" lang="ko-KR" altLang="en-US" sz="2000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자본회수기간</a:t>
            </a:r>
            <a:r>
              <a:rPr kumimoji="0" lang="en-US" altLang="ko-K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년</a:t>
            </a:r>
            <a:r>
              <a:rPr kumimoji="0" lang="en-US" altLang="ko-K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) &lt; N </a:t>
            </a:r>
            <a:r>
              <a:rPr kumimoji="0" lang="en-US" altLang="ko-K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 </a:t>
            </a:r>
            <a:r>
              <a:rPr kumimoji="0" lang="ko-KR" alt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경제성</a:t>
            </a:r>
            <a:r>
              <a:rPr kumimoji="0" lang="en-US" altLang="ko-K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</a:t>
            </a:r>
            <a:r>
              <a:rPr kumimoji="0" lang="ko-KR" alt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있음</a:t>
            </a:r>
            <a:endParaRPr kumimoji="0" lang="ko-KR" altLang="en-US" sz="20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  <a:p>
            <a:pPr marL="457200" indent="-457200" eaLnBrk="0" latinLnBrk="0" hangingPunct="0">
              <a:spcBef>
                <a:spcPct val="20000"/>
              </a:spcBef>
              <a:spcAft>
                <a:spcPct val="20000"/>
              </a:spcAft>
              <a:buFont typeface="+mj-lt"/>
              <a:buAutoNum type="arabicPeriod"/>
              <a:defRPr/>
            </a:pPr>
            <a:r>
              <a:rPr kumimoji="0" lang="ko-KR" altLang="en-US" sz="2000" dirty="0" err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미래가치법</a:t>
            </a:r>
            <a:r>
              <a:rPr kumimoji="0" lang="ko-KR" altLang="en-US" sz="2000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미래등가</a:t>
            </a:r>
            <a:r>
              <a:rPr kumimoji="0" lang="en-US" altLang="ko-K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원</a:t>
            </a:r>
            <a:r>
              <a:rPr kumimoji="0" lang="en-US" altLang="ko-K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) &gt; 0</a:t>
            </a:r>
            <a:r>
              <a:rPr kumimoji="0" lang="en-US" altLang="ko-K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 </a:t>
            </a:r>
            <a:r>
              <a:rPr kumimoji="0" lang="ko-KR" alt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경제성</a:t>
            </a:r>
            <a:r>
              <a:rPr kumimoji="0" lang="en-US" altLang="ko-K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</a:t>
            </a:r>
            <a:r>
              <a:rPr kumimoji="0" lang="ko-KR" alt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있음</a:t>
            </a:r>
            <a:endParaRPr kumimoji="0" lang="ko-KR" altLang="en-US" sz="20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  <a:p>
            <a:pPr marL="457200" indent="-457200" eaLnBrk="0" latinLnBrk="0" hangingPunct="0">
              <a:spcBef>
                <a:spcPct val="20000"/>
              </a:spcBef>
              <a:spcAft>
                <a:spcPct val="20000"/>
              </a:spcAft>
              <a:buFont typeface="+mj-lt"/>
              <a:buAutoNum type="arabicPeriod"/>
              <a:defRPr/>
            </a:pPr>
            <a:r>
              <a:rPr kumimoji="0" lang="ko-KR" altLang="en-US" sz="2000" dirty="0" err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현재가치법</a:t>
            </a:r>
            <a:r>
              <a:rPr kumimoji="0" lang="ko-KR" alt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현재등가</a:t>
            </a:r>
            <a:r>
              <a:rPr kumimoji="0" lang="en-US" altLang="ko-K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원</a:t>
            </a:r>
            <a:r>
              <a:rPr kumimoji="0" lang="en-US" altLang="ko-K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) &gt; 0</a:t>
            </a:r>
            <a:r>
              <a:rPr kumimoji="0" lang="en-US" altLang="ko-K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 </a:t>
            </a:r>
            <a:r>
              <a:rPr kumimoji="0" lang="ko-KR" alt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경제성</a:t>
            </a:r>
            <a:r>
              <a:rPr kumimoji="0" lang="en-US" altLang="ko-K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</a:t>
            </a:r>
            <a:r>
              <a:rPr kumimoji="0" lang="ko-KR" alt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있음</a:t>
            </a:r>
            <a:endParaRPr kumimoji="0" lang="ko-KR" altLang="en-US" sz="20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  <a:p>
            <a:pPr marL="457200" indent="-457200" eaLnBrk="0" latinLnBrk="0" hangingPunct="0">
              <a:spcBef>
                <a:spcPct val="20000"/>
              </a:spcBef>
              <a:spcAft>
                <a:spcPct val="20000"/>
              </a:spcAft>
              <a:buFont typeface="+mj-lt"/>
              <a:buAutoNum type="arabicPeriod"/>
              <a:defRPr/>
            </a:pPr>
            <a:r>
              <a:rPr kumimoji="0" lang="ko-KR" altLang="en-US" sz="2000" dirty="0" err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연간등가법</a:t>
            </a:r>
            <a:r>
              <a:rPr kumimoji="0" lang="ko-KR" alt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0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연등가</a:t>
            </a:r>
            <a:r>
              <a:rPr kumimoji="0" lang="en-US" altLang="ko-K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원</a:t>
            </a:r>
            <a:r>
              <a:rPr kumimoji="0" lang="en-US" altLang="ko-K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) &gt; 0</a:t>
            </a:r>
            <a:r>
              <a:rPr kumimoji="0" lang="en-US" altLang="ko-K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 </a:t>
            </a:r>
            <a:r>
              <a:rPr kumimoji="0" lang="ko-KR" alt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경제성</a:t>
            </a:r>
            <a:r>
              <a:rPr kumimoji="0" lang="en-US" altLang="ko-K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</a:t>
            </a:r>
            <a:r>
              <a:rPr kumimoji="0" lang="ko-KR" alt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있음</a:t>
            </a:r>
            <a:endParaRPr kumimoji="0" lang="ko-KR" altLang="en-US" sz="20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  <a:p>
            <a:pPr marL="457200" indent="-457200" eaLnBrk="0" latinLnBrk="0" hangingPunct="0">
              <a:spcBef>
                <a:spcPct val="20000"/>
              </a:spcBef>
              <a:spcAft>
                <a:spcPct val="20000"/>
              </a:spcAft>
              <a:buFont typeface="+mj-lt"/>
              <a:buAutoNum type="arabicPeriod"/>
              <a:defRPr/>
            </a:pPr>
            <a:r>
              <a:rPr kumimoji="0" lang="ko-KR" altLang="en-US" sz="2000" dirty="0" err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수익률법</a:t>
            </a:r>
            <a:r>
              <a:rPr kumimoji="0" lang="ko-KR" alt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수익률</a:t>
            </a:r>
            <a:r>
              <a:rPr kumimoji="0" lang="en-US" altLang="ko-K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(%) &gt; MARR</a:t>
            </a:r>
            <a:r>
              <a:rPr kumimoji="0" lang="en-US" altLang="ko-K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 </a:t>
            </a:r>
            <a:r>
              <a:rPr kumimoji="0" lang="ko-KR" alt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경제성</a:t>
            </a:r>
            <a:r>
              <a:rPr kumimoji="0" lang="en-US" altLang="ko-K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</a:t>
            </a:r>
            <a:r>
              <a:rPr kumimoji="0" lang="ko-KR" alt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있음</a:t>
            </a:r>
            <a:endParaRPr kumimoji="0" lang="en-US" altLang="ko-KR" sz="20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헤드라인M" pitchFamily="18" charset="-127"/>
              <a:ea typeface="HY헤드라인M" pitchFamily="18" charset="-127"/>
              <a:sym typeface="Wingdings" panose="05000000000000000000" pitchFamily="2" charset="2"/>
            </a:endParaRPr>
          </a:p>
          <a:p>
            <a:pPr marL="457200" indent="-457200" eaLnBrk="0" latinLnBrk="0" hangingPunct="0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kumimoji="0" lang="ko-KR" alt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민간 </a:t>
            </a:r>
            <a:r>
              <a:rPr kumimoji="0" lang="en-US" altLang="ko-KR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수익</a:t>
            </a:r>
            <a:r>
              <a:rPr kumimoji="0" lang="en-US" altLang="ko-KR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ko-KR" altLang="en-US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비용비율법</a:t>
            </a:r>
            <a:r>
              <a:rPr kumimoji="0" lang="ko-KR" alt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수익</a:t>
            </a:r>
            <a:r>
              <a:rPr kumimoji="0" lang="en-US" altLang="ko-K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ko-KR" alt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비용비율</a:t>
            </a:r>
            <a:r>
              <a:rPr kumimoji="0" lang="en-US" altLang="ko-K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&gt; 1</a:t>
            </a:r>
            <a:r>
              <a:rPr kumimoji="0" lang="en-US" altLang="ko-K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 </a:t>
            </a:r>
            <a:r>
              <a:rPr kumimoji="0" lang="ko-KR" alt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경제성</a:t>
            </a:r>
            <a:r>
              <a:rPr kumimoji="0" lang="en-US" altLang="ko-K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</a:t>
            </a:r>
            <a:r>
              <a:rPr kumimoji="0" lang="ko-KR" alt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있음</a:t>
            </a:r>
            <a:endParaRPr kumimoji="0" lang="en-US" altLang="ko-KR" sz="20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헤드라인M" pitchFamily="18" charset="-127"/>
              <a:ea typeface="HY헤드라인M" pitchFamily="18" charset="-127"/>
              <a:sym typeface="Wingdings" panose="05000000000000000000" pitchFamily="2" charset="2"/>
            </a:endParaRPr>
          </a:p>
          <a:p>
            <a:pPr marL="452438" lvl="0" indent="-452438" eaLnBrk="0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	</a:t>
            </a:r>
            <a:r>
              <a:rPr kumimoji="0" lang="ko-KR" alt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공공</a:t>
            </a:r>
            <a:r>
              <a:rPr kumimoji="0" lang="en-US" altLang="ko-KR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kumimoji="0" lang="ko-KR" alt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편익</a:t>
            </a:r>
            <a:r>
              <a:rPr kumimoji="0" lang="en-US" altLang="ko-KR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ko-KR" altLang="en-US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비용비율법</a:t>
            </a:r>
            <a:r>
              <a:rPr kumimoji="0" lang="ko-KR" alt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편익</a:t>
            </a:r>
            <a:r>
              <a:rPr kumimoji="0" lang="en-US" altLang="ko-K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ko-KR" alt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비용비율</a:t>
            </a:r>
            <a:r>
              <a:rPr kumimoji="0" lang="en-US" altLang="ko-K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&gt; 1</a:t>
            </a:r>
            <a:r>
              <a:rPr kumimoji="0" lang="en-US" altLang="ko-K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 </a:t>
            </a:r>
            <a:r>
              <a:rPr kumimoji="0" lang="ko-KR" alt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경제성</a:t>
            </a:r>
            <a:r>
              <a:rPr kumimoji="0" lang="en-US" altLang="ko-K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</a:t>
            </a:r>
            <a:r>
              <a:rPr kumimoji="0" lang="ko-KR" alt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있음</a:t>
            </a:r>
            <a:endParaRPr kumimoji="0" lang="en-US" altLang="ko-KR" sz="20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  <a:p>
            <a:pPr marL="457200" indent="-457200" eaLnBrk="0" latinLnBrk="0" hangingPunct="0">
              <a:spcBef>
                <a:spcPts val="0"/>
              </a:spcBef>
              <a:spcAft>
                <a:spcPct val="20000"/>
              </a:spcAft>
              <a:defRPr/>
            </a:pPr>
            <a:endParaRPr kumimoji="0" lang="ko-KR" altLang="en-US" sz="20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2438400" y="152400"/>
            <a:ext cx="4186238" cy="461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ko-KR" altLang="en-US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프로젝트 경제성 분석 방법론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42321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69" name="Text Box 25"/>
          <p:cNvSpPr txBox="1">
            <a:spLocks noChangeArrowheads="1"/>
          </p:cNvSpPr>
          <p:nvPr/>
        </p:nvSpPr>
        <p:spPr bwMode="auto">
          <a:xfrm>
            <a:off x="1793073" y="196850"/>
            <a:ext cx="5549917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경제성분석방법론 </a:t>
            </a:r>
            <a:r>
              <a:rPr lang="en-US" altLang="ko-KR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헤드라인M" pitchFamily="18" charset="-127"/>
                <a:ea typeface="HY헤드라인M" pitchFamily="18" charset="-127"/>
                <a:sym typeface="Wingdings"/>
              </a:rPr>
              <a:t></a:t>
            </a:r>
            <a:r>
              <a:rPr lang="ko-KR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수익</a:t>
            </a:r>
            <a:r>
              <a:rPr lang="en-US" altLang="ko-KR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/</a:t>
            </a:r>
            <a:r>
              <a:rPr lang="ko-KR" alt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비용비율법</a:t>
            </a:r>
            <a:endParaRPr lang="ko-KR" altLang="en-US" sz="24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904949" y="1140594"/>
            <a:ext cx="7483475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4163" indent="-2841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kumimoji="0" lang="ko-KR" altLang="en-US" sz="2000" dirty="0">
                <a:solidFill>
                  <a:srgbClr val="FF33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개념</a:t>
            </a:r>
            <a:endParaRPr kumimoji="0" lang="ko-KR" altLang="en-US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1" eaLnBrk="0" latin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kumimoji="0" lang="ko-KR" altLang="en-US" sz="2000" dirty="0" err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총현금흐름도</a:t>
            </a:r>
            <a:r>
              <a:rPr kumimoji="0" lang="ko-KR" altLang="en-US" sz="20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에서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현금 유입의 현재가치가 현금 유출의 현재가치보다 큰가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?</a:t>
            </a:r>
            <a:endParaRPr kumimoji="0" lang="ko-KR" altLang="en-US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kumimoji="0" lang="ko-KR" altLang="en-US" sz="2000" dirty="0">
                <a:solidFill>
                  <a:srgbClr val="FF33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판정기준</a:t>
            </a:r>
            <a:endParaRPr kumimoji="0" lang="ko-KR" altLang="en-US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1" eaLnBrk="0" latin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수익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비용비율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Benefit/Cost Ratio; B/C Ratio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&gt; 1 </a:t>
            </a:r>
          </a:p>
          <a:p>
            <a:pPr marL="720725" lvl="1" indent="0" eaLnBrk="0" latinLnBrk="0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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경제성 있음</a:t>
            </a:r>
            <a:endParaRPr kumimoji="0" lang="en-US" altLang="ko-KR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29" name="Picture 4" descr="Payback Perio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191000"/>
            <a:ext cx="1905000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  <p:sp>
        <p:nvSpPr>
          <p:cNvPr id="6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295</a:t>
            </a:r>
          </a:p>
        </p:txBody>
      </p:sp>
    </p:spTree>
    <p:extLst>
      <p:ext uri="{BB962C8B-B14F-4D97-AF65-F5344CB8AC3E}">
        <p14:creationId xmlns:p14="http://schemas.microsoft.com/office/powerpoint/2010/main" val="1457934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228600" y="1340768"/>
            <a:ext cx="8807450" cy="4489425"/>
            <a:chOff x="228600" y="2349500"/>
            <a:chExt cx="8807450" cy="3768725"/>
          </a:xfrm>
        </p:grpSpPr>
        <p:sp>
          <p:nvSpPr>
            <p:cNvPr id="4099" name="Oval 2"/>
            <p:cNvSpPr>
              <a:spLocks noChangeArrowheads="1"/>
            </p:cNvSpPr>
            <p:nvPr/>
          </p:nvSpPr>
          <p:spPr bwMode="auto">
            <a:xfrm>
              <a:off x="1547813" y="2438400"/>
              <a:ext cx="4167187" cy="106203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0" latinLnBrk="0" hangingPunct="0">
                <a:spcBef>
                  <a:spcPct val="0"/>
                </a:spcBef>
                <a:buFontTx/>
                <a:buNone/>
              </a:pPr>
              <a:endParaRPr kumimoji="0" lang="ko-KR" altLang="en-US" sz="2400">
                <a:solidFill>
                  <a:srgbClr val="3333CC"/>
                </a:solidFill>
                <a:effectLst/>
                <a:ea typeface="굴림" pitchFamily="50" charset="-127"/>
              </a:endParaRPr>
            </a:p>
          </p:txBody>
        </p:sp>
        <p:sp>
          <p:nvSpPr>
            <p:cNvPr id="4100" name="Oval 3"/>
            <p:cNvSpPr>
              <a:spLocks noChangeArrowheads="1"/>
            </p:cNvSpPr>
            <p:nvPr/>
          </p:nvSpPr>
          <p:spPr bwMode="auto">
            <a:xfrm>
              <a:off x="1042988" y="3644900"/>
              <a:ext cx="4392612" cy="936625"/>
            </a:xfrm>
            <a:prstGeom prst="ellipse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0" latinLnBrk="0" hangingPunct="0">
                <a:spcBef>
                  <a:spcPct val="0"/>
                </a:spcBef>
                <a:buFontTx/>
                <a:buNone/>
              </a:pPr>
              <a:endParaRPr kumimoji="0" lang="ko-KR" altLang="en-US" sz="2400">
                <a:solidFill>
                  <a:srgbClr val="3333CC"/>
                </a:solidFill>
                <a:effectLst/>
                <a:ea typeface="굴림" pitchFamily="50" charset="-127"/>
              </a:endParaRPr>
            </a:p>
          </p:txBody>
        </p:sp>
        <p:sp>
          <p:nvSpPr>
            <p:cNvPr id="4102" name="Line 5"/>
            <p:cNvSpPr>
              <a:spLocks noChangeShapeType="1"/>
            </p:cNvSpPr>
            <p:nvPr/>
          </p:nvSpPr>
          <p:spPr bwMode="auto">
            <a:xfrm flipV="1">
              <a:off x="4572000" y="2590800"/>
              <a:ext cx="0" cy="990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latinLnBrk="0" hangingPunct="0"/>
              <a:endParaRPr kumimoji="0" lang="ko-KR" altLang="en-US" sz="2400" dirty="0">
                <a:solidFill>
                  <a:srgbClr val="3333CC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grpSp>
          <p:nvGrpSpPr>
            <p:cNvPr id="4103" name="Group 6"/>
            <p:cNvGrpSpPr>
              <a:grpSpLocks/>
            </p:cNvGrpSpPr>
            <p:nvPr/>
          </p:nvGrpSpPr>
          <p:grpSpPr bwMode="auto">
            <a:xfrm>
              <a:off x="1600200" y="2819400"/>
              <a:ext cx="3733800" cy="1447800"/>
              <a:chOff x="1968" y="2016"/>
              <a:chExt cx="2352" cy="912"/>
            </a:xfrm>
          </p:grpSpPr>
          <p:sp>
            <p:nvSpPr>
              <p:cNvPr id="4122" name="Line 7"/>
              <p:cNvSpPr>
                <a:spLocks noChangeShapeType="1"/>
              </p:cNvSpPr>
              <p:nvPr/>
            </p:nvSpPr>
            <p:spPr bwMode="auto">
              <a:xfrm>
                <a:off x="1968" y="2496"/>
                <a:ext cx="235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latinLnBrk="0" hangingPunct="0"/>
                <a:endParaRPr kumimoji="0" lang="ko-KR" altLang="en-US" sz="2400" dirty="0">
                  <a:solidFill>
                    <a:srgbClr val="3333CC"/>
                  </a:solidFill>
                  <a:effectLst/>
                  <a:latin typeface="Times New Roman" pitchFamily="18" charset="0"/>
                  <a:ea typeface="맑은 고딕" panose="020B0503020000020004" pitchFamily="50" charset="-127"/>
                </a:endParaRPr>
              </a:p>
            </p:txBody>
          </p:sp>
          <p:sp>
            <p:nvSpPr>
              <p:cNvPr id="4123" name="Line 8"/>
              <p:cNvSpPr>
                <a:spLocks noChangeShapeType="1"/>
              </p:cNvSpPr>
              <p:nvPr/>
            </p:nvSpPr>
            <p:spPr bwMode="auto">
              <a:xfrm flipV="1">
                <a:off x="4320" y="2112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latinLnBrk="0" hangingPunct="0"/>
                <a:endParaRPr kumimoji="0" lang="ko-KR" altLang="en-US" sz="2400" dirty="0">
                  <a:solidFill>
                    <a:srgbClr val="3333CC"/>
                  </a:solidFill>
                  <a:effectLst/>
                  <a:latin typeface="Times New Roman" pitchFamily="18" charset="0"/>
                  <a:ea typeface="맑은 고딕" panose="020B0503020000020004" pitchFamily="50" charset="-127"/>
                </a:endParaRPr>
              </a:p>
            </p:txBody>
          </p:sp>
          <p:sp>
            <p:nvSpPr>
              <p:cNvPr id="4124" name="Line 9"/>
              <p:cNvSpPr>
                <a:spLocks noChangeShapeType="1"/>
              </p:cNvSpPr>
              <p:nvPr/>
            </p:nvSpPr>
            <p:spPr bwMode="auto">
              <a:xfrm flipV="1">
                <a:off x="3408" y="2016"/>
                <a:ext cx="0" cy="4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latinLnBrk="0" hangingPunct="0"/>
                <a:endParaRPr kumimoji="0" lang="ko-KR" altLang="en-US" sz="2400" dirty="0">
                  <a:solidFill>
                    <a:srgbClr val="3333CC"/>
                  </a:solidFill>
                  <a:effectLst/>
                  <a:latin typeface="Times New Roman" pitchFamily="18" charset="0"/>
                  <a:ea typeface="맑은 고딕" panose="020B0503020000020004" pitchFamily="50" charset="-127"/>
                </a:endParaRPr>
              </a:p>
            </p:txBody>
          </p:sp>
          <p:sp>
            <p:nvSpPr>
              <p:cNvPr id="4125" name="Line 10"/>
              <p:cNvSpPr>
                <a:spLocks noChangeShapeType="1"/>
              </p:cNvSpPr>
              <p:nvPr/>
            </p:nvSpPr>
            <p:spPr bwMode="auto">
              <a:xfrm flipV="1">
                <a:off x="2976" y="2112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latinLnBrk="0" hangingPunct="0"/>
                <a:endParaRPr kumimoji="0" lang="ko-KR" altLang="en-US" sz="2400" dirty="0">
                  <a:solidFill>
                    <a:srgbClr val="3333CC"/>
                  </a:solidFill>
                  <a:effectLst/>
                  <a:latin typeface="Times New Roman" pitchFamily="18" charset="0"/>
                  <a:ea typeface="맑은 고딕" panose="020B0503020000020004" pitchFamily="50" charset="-127"/>
                </a:endParaRPr>
              </a:p>
            </p:txBody>
          </p:sp>
          <p:sp>
            <p:nvSpPr>
              <p:cNvPr id="4126" name="Line 11"/>
              <p:cNvSpPr>
                <a:spLocks noChangeShapeType="1"/>
              </p:cNvSpPr>
              <p:nvPr/>
            </p:nvSpPr>
            <p:spPr bwMode="auto">
              <a:xfrm flipV="1">
                <a:off x="2496" y="2472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latinLnBrk="0" hangingPunct="0"/>
                <a:endParaRPr kumimoji="0" lang="ko-KR" altLang="en-US" sz="2400" dirty="0">
                  <a:solidFill>
                    <a:srgbClr val="3333CC"/>
                  </a:solidFill>
                  <a:effectLst/>
                  <a:latin typeface="Times New Roman" pitchFamily="18" charset="0"/>
                  <a:ea typeface="맑은 고딕" panose="020B0503020000020004" pitchFamily="50" charset="-127"/>
                </a:endParaRPr>
              </a:p>
            </p:txBody>
          </p:sp>
          <p:sp>
            <p:nvSpPr>
              <p:cNvPr id="4127" name="Line 12"/>
              <p:cNvSpPr>
                <a:spLocks noChangeShapeType="1"/>
              </p:cNvSpPr>
              <p:nvPr/>
            </p:nvSpPr>
            <p:spPr bwMode="auto">
              <a:xfrm flipV="1">
                <a:off x="1968" y="2448"/>
                <a:ext cx="0" cy="4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latinLnBrk="0" hangingPunct="0"/>
                <a:endParaRPr kumimoji="0" lang="ko-KR" altLang="en-US" sz="2400" dirty="0">
                  <a:solidFill>
                    <a:srgbClr val="3333CC"/>
                  </a:solidFill>
                  <a:effectLst/>
                  <a:latin typeface="Times New Roman" pitchFamily="18" charset="0"/>
                  <a:ea typeface="맑은 고딕" panose="020B0503020000020004" pitchFamily="50" charset="-127"/>
                </a:endParaRPr>
              </a:p>
            </p:txBody>
          </p:sp>
          <p:sp>
            <p:nvSpPr>
              <p:cNvPr id="4128" name="Line 11"/>
              <p:cNvSpPr>
                <a:spLocks noChangeShapeType="1"/>
              </p:cNvSpPr>
              <p:nvPr/>
            </p:nvSpPr>
            <p:spPr bwMode="auto">
              <a:xfrm flipV="1">
                <a:off x="2978" y="2472"/>
                <a:ext cx="0" cy="24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latinLnBrk="0" hangingPunct="0"/>
                <a:endParaRPr kumimoji="0" lang="ko-KR" altLang="en-US" sz="2400" dirty="0">
                  <a:solidFill>
                    <a:srgbClr val="3333CC"/>
                  </a:solidFill>
                  <a:effectLst/>
                  <a:latin typeface="Times New Roman" pitchFamily="18" charset="0"/>
                  <a:ea typeface="맑은 고딕" panose="020B0503020000020004" pitchFamily="50" charset="-127"/>
                </a:endParaRPr>
              </a:p>
            </p:txBody>
          </p:sp>
          <p:sp>
            <p:nvSpPr>
              <p:cNvPr id="4129" name="Line 11"/>
              <p:cNvSpPr>
                <a:spLocks noChangeShapeType="1"/>
              </p:cNvSpPr>
              <p:nvPr/>
            </p:nvSpPr>
            <p:spPr bwMode="auto">
              <a:xfrm flipV="1">
                <a:off x="3416" y="2472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latinLnBrk="0" hangingPunct="0"/>
                <a:endParaRPr kumimoji="0" lang="ko-KR" altLang="en-US" sz="2400" dirty="0">
                  <a:solidFill>
                    <a:srgbClr val="3333CC"/>
                  </a:solidFill>
                  <a:effectLst/>
                  <a:latin typeface="Times New Roman" pitchFamily="18" charset="0"/>
                  <a:ea typeface="맑은 고딕" panose="020B0503020000020004" pitchFamily="50" charset="-127"/>
                </a:endParaRPr>
              </a:p>
            </p:txBody>
          </p:sp>
          <p:sp>
            <p:nvSpPr>
              <p:cNvPr id="4130" name="Line 11"/>
              <p:cNvSpPr>
                <a:spLocks noChangeShapeType="1"/>
              </p:cNvSpPr>
              <p:nvPr/>
            </p:nvSpPr>
            <p:spPr bwMode="auto">
              <a:xfrm flipV="1">
                <a:off x="3840" y="2472"/>
                <a:ext cx="0" cy="29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latinLnBrk="0" hangingPunct="0"/>
                <a:endParaRPr kumimoji="0" lang="ko-KR" altLang="en-US" sz="2400" dirty="0">
                  <a:solidFill>
                    <a:srgbClr val="3333CC"/>
                  </a:solidFill>
                  <a:effectLst/>
                  <a:latin typeface="Times New Roman" pitchFamily="18" charset="0"/>
                  <a:ea typeface="맑은 고딕" panose="020B0503020000020004" pitchFamily="50" charset="-127"/>
                </a:endParaRPr>
              </a:p>
            </p:txBody>
          </p:sp>
        </p:grpSp>
        <p:sp>
          <p:nvSpPr>
            <p:cNvPr id="4104" name="Text Box 13"/>
            <p:cNvSpPr txBox="1">
              <a:spLocks noChangeArrowheads="1"/>
            </p:cNvSpPr>
            <p:nvPr/>
          </p:nvSpPr>
          <p:spPr bwMode="auto">
            <a:xfrm>
              <a:off x="2901950" y="3546475"/>
              <a:ext cx="24701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0" latinLnBrk="0" hangingPunct="0">
                <a:spcBef>
                  <a:spcPct val="0"/>
                </a:spcBef>
                <a:buFontTx/>
                <a:buNone/>
              </a:pPr>
              <a:r>
                <a:rPr kumimoji="0" lang="ko-KR" altLang="en-US" sz="2400">
                  <a:solidFill>
                    <a:srgbClr val="3333CC"/>
                  </a:solidFill>
                  <a:effectLst/>
                  <a:ea typeface="굴림" pitchFamily="50" charset="-127"/>
                </a:rPr>
                <a:t>2       3	      4        5</a:t>
              </a:r>
            </a:p>
          </p:txBody>
        </p:sp>
        <p:sp>
          <p:nvSpPr>
            <p:cNvPr id="4105" name="Text Box 14"/>
            <p:cNvSpPr txBox="1">
              <a:spLocks noChangeArrowheads="1"/>
            </p:cNvSpPr>
            <p:nvPr/>
          </p:nvSpPr>
          <p:spPr bwMode="auto">
            <a:xfrm>
              <a:off x="1431925" y="3089275"/>
              <a:ext cx="11747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0" latinLnBrk="0" hangingPunct="0">
                <a:spcBef>
                  <a:spcPct val="0"/>
                </a:spcBef>
                <a:buFontTx/>
                <a:buNone/>
              </a:pPr>
              <a:r>
                <a:rPr kumimoji="0" lang="ko-KR" altLang="en-US" sz="2400">
                  <a:solidFill>
                    <a:srgbClr val="3333CC"/>
                  </a:solidFill>
                  <a:effectLst/>
                  <a:ea typeface="굴림" pitchFamily="50" charset="-127"/>
                </a:rPr>
                <a:t>0         1</a:t>
              </a:r>
            </a:p>
          </p:txBody>
        </p:sp>
        <p:sp>
          <p:nvSpPr>
            <p:cNvPr id="4106" name="Text Box 15"/>
            <p:cNvSpPr txBox="1">
              <a:spLocks noChangeArrowheads="1"/>
            </p:cNvSpPr>
            <p:nvPr/>
          </p:nvSpPr>
          <p:spPr bwMode="auto">
            <a:xfrm>
              <a:off x="5580063" y="2349500"/>
              <a:ext cx="1211262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0" latinLnBrk="0" hangingPunct="0">
                <a:spcBef>
                  <a:spcPct val="0"/>
                </a:spcBef>
                <a:buFontTx/>
                <a:buNone/>
              </a:pPr>
              <a:r>
                <a:rPr kumimoji="0" lang="ko-KR" altLang="en-US" sz="1600">
                  <a:solidFill>
                    <a:srgbClr val="3333CC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총현금유입</a:t>
              </a:r>
              <a:endParaRPr kumimoji="0" lang="ko-KR" altLang="en-US" sz="20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4107" name="Text Box 16"/>
            <p:cNvSpPr txBox="1">
              <a:spLocks noChangeArrowheads="1"/>
            </p:cNvSpPr>
            <p:nvPr/>
          </p:nvSpPr>
          <p:spPr bwMode="auto">
            <a:xfrm>
              <a:off x="228600" y="4314825"/>
              <a:ext cx="1211263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0" latinLnBrk="0" hangingPunct="0">
                <a:spcBef>
                  <a:spcPct val="0"/>
                </a:spcBef>
                <a:buFontTx/>
                <a:buNone/>
              </a:pPr>
              <a:r>
                <a:rPr kumimoji="0" lang="ko-KR" altLang="en-US" sz="1600">
                  <a:solidFill>
                    <a:srgbClr val="3333CC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총현금유출</a:t>
              </a:r>
            </a:p>
          </p:txBody>
        </p:sp>
        <p:sp>
          <p:nvSpPr>
            <p:cNvPr id="4108" name="Line 17"/>
            <p:cNvSpPr>
              <a:spLocks noChangeShapeType="1"/>
            </p:cNvSpPr>
            <p:nvPr/>
          </p:nvSpPr>
          <p:spPr bwMode="auto">
            <a:xfrm flipV="1">
              <a:off x="2590800" y="4419600"/>
              <a:ext cx="0" cy="7620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latinLnBrk="0" hangingPunct="0"/>
              <a:endParaRPr kumimoji="0" lang="ko-KR" altLang="en-US" sz="2400" dirty="0">
                <a:solidFill>
                  <a:srgbClr val="3333CC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4109" name="Line 18"/>
            <p:cNvSpPr>
              <a:spLocks noChangeShapeType="1"/>
            </p:cNvSpPr>
            <p:nvPr/>
          </p:nvSpPr>
          <p:spPr bwMode="auto">
            <a:xfrm>
              <a:off x="2590800" y="5181600"/>
              <a:ext cx="0" cy="83820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latinLnBrk="0" hangingPunct="0"/>
              <a:endParaRPr kumimoji="0" lang="ko-KR" altLang="en-US" sz="2400" dirty="0">
                <a:solidFill>
                  <a:srgbClr val="3333CC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4110" name="Line 19"/>
            <p:cNvSpPr>
              <a:spLocks noChangeShapeType="1"/>
            </p:cNvSpPr>
            <p:nvPr/>
          </p:nvSpPr>
          <p:spPr bwMode="auto">
            <a:xfrm>
              <a:off x="2590800" y="5181600"/>
              <a:ext cx="1676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latinLnBrk="0" hangingPunct="0"/>
              <a:endParaRPr kumimoji="0" lang="ko-KR" altLang="en-US" sz="2400" dirty="0">
                <a:solidFill>
                  <a:srgbClr val="3333CC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4111" name="Text Box 20"/>
            <p:cNvSpPr txBox="1">
              <a:spLocks noChangeArrowheads="1"/>
            </p:cNvSpPr>
            <p:nvPr/>
          </p:nvSpPr>
          <p:spPr bwMode="auto">
            <a:xfrm>
              <a:off x="2270125" y="5027613"/>
              <a:ext cx="33178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0" latinLnBrk="0" hangingPunct="0">
                <a:spcBef>
                  <a:spcPct val="0"/>
                </a:spcBef>
                <a:buFontTx/>
                <a:buNone/>
              </a:pPr>
              <a:r>
                <a:rPr kumimoji="0" lang="ko-KR" altLang="en-US" sz="2000">
                  <a:solidFill>
                    <a:srgbClr val="3333CC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0</a:t>
              </a:r>
            </a:p>
          </p:txBody>
        </p:sp>
        <p:sp>
          <p:nvSpPr>
            <p:cNvPr id="4112" name="Text Box 21"/>
            <p:cNvSpPr txBox="1">
              <a:spLocks noChangeArrowheads="1"/>
            </p:cNvSpPr>
            <p:nvPr/>
          </p:nvSpPr>
          <p:spPr bwMode="auto">
            <a:xfrm>
              <a:off x="2651125" y="4719638"/>
              <a:ext cx="82867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0" latinLnBrk="0" hangingPunct="0">
                <a:spcBef>
                  <a:spcPct val="0"/>
                </a:spcBef>
                <a:buFontTx/>
                <a:buNone/>
              </a:pPr>
              <a:r>
                <a:rPr kumimoji="0" lang="en-US" altLang="ko-KR" sz="1800">
                  <a:solidFill>
                    <a:srgbClr val="3333CC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PW</a:t>
              </a:r>
              <a:r>
                <a:rPr kumimoji="0" lang="ko-KR" altLang="en-US" sz="1800" baseline="-25000">
                  <a:solidFill>
                    <a:srgbClr val="3333CC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유입</a:t>
              </a:r>
              <a:endParaRPr kumimoji="0" lang="ko-KR" altLang="en-US" sz="2000" baseline="-250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4113" name="Text Box 22"/>
            <p:cNvSpPr txBox="1">
              <a:spLocks noChangeArrowheads="1"/>
            </p:cNvSpPr>
            <p:nvPr/>
          </p:nvSpPr>
          <p:spPr bwMode="auto">
            <a:xfrm>
              <a:off x="2644775" y="5249863"/>
              <a:ext cx="82867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0" latinLnBrk="0" hangingPunct="0">
                <a:spcBef>
                  <a:spcPct val="0"/>
                </a:spcBef>
                <a:buFontTx/>
                <a:buNone/>
              </a:pPr>
              <a:r>
                <a:rPr kumimoji="0" lang="en-US" altLang="ko-KR" sz="1800">
                  <a:solidFill>
                    <a:srgbClr val="3333CC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PW</a:t>
              </a:r>
              <a:r>
                <a:rPr kumimoji="0" lang="ko-KR" altLang="en-US" sz="1800" baseline="-25000">
                  <a:solidFill>
                    <a:srgbClr val="3333CC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유출</a:t>
              </a:r>
              <a:endParaRPr kumimoji="0" lang="en-US" altLang="ko-KR" sz="1800" baseline="-250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4114" name="Text Box 23"/>
            <p:cNvSpPr txBox="1">
              <a:spLocks noChangeArrowheads="1"/>
            </p:cNvSpPr>
            <p:nvPr/>
          </p:nvSpPr>
          <p:spPr bwMode="auto">
            <a:xfrm>
              <a:off x="5508625" y="4419600"/>
              <a:ext cx="3527425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0" latinLnBrk="0" hangingPunct="0">
                <a:spcBef>
                  <a:spcPct val="0"/>
                </a:spcBef>
                <a:buFontTx/>
                <a:buNone/>
              </a:pPr>
              <a:r>
                <a:rPr kumimoji="0" lang="en-US" altLang="ko-KR" sz="2000">
                  <a:solidFill>
                    <a:srgbClr val="3333CC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B/C[MARR] = PW</a:t>
              </a:r>
              <a:r>
                <a:rPr kumimoji="0" lang="ko-KR" altLang="en-US" sz="2000" baseline="-25000">
                  <a:solidFill>
                    <a:srgbClr val="3333CC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유입</a:t>
              </a:r>
              <a:r>
                <a:rPr kumimoji="0" lang="en-US" altLang="ko-KR" sz="2000">
                  <a:solidFill>
                    <a:srgbClr val="3333CC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 / PW</a:t>
              </a:r>
              <a:r>
                <a:rPr kumimoji="0" lang="ko-KR" altLang="en-US" sz="2000" baseline="-25000">
                  <a:solidFill>
                    <a:srgbClr val="3333CC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유출</a:t>
              </a:r>
              <a:endParaRPr kumimoji="0" lang="en-US" altLang="ko-KR" sz="2000" baseline="-250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  <a:p>
              <a:pPr eaLnBrk="0" latinLnBrk="0" hangingPunct="0">
                <a:spcBef>
                  <a:spcPct val="0"/>
                </a:spcBef>
                <a:buFontTx/>
                <a:buNone/>
              </a:pPr>
              <a:endParaRPr kumimoji="0" lang="ko-KR" altLang="en-US" sz="20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grpSp>
          <p:nvGrpSpPr>
            <p:cNvPr id="4115" name="Group 24"/>
            <p:cNvGrpSpPr>
              <a:grpSpLocks/>
            </p:cNvGrpSpPr>
            <p:nvPr/>
          </p:nvGrpSpPr>
          <p:grpSpPr bwMode="auto">
            <a:xfrm>
              <a:off x="6324600" y="4899025"/>
              <a:ext cx="2209800" cy="1219200"/>
              <a:chOff x="4080" y="3408"/>
              <a:chExt cx="864" cy="624"/>
            </a:xfrm>
          </p:grpSpPr>
          <p:sp>
            <p:nvSpPr>
              <p:cNvPr id="4120" name="Oval 25"/>
              <p:cNvSpPr>
                <a:spLocks noChangeArrowheads="1"/>
              </p:cNvSpPr>
              <p:nvPr/>
            </p:nvSpPr>
            <p:spPr bwMode="auto">
              <a:xfrm>
                <a:off x="4080" y="3408"/>
                <a:ext cx="864" cy="624"/>
              </a:xfrm>
              <a:prstGeom prst="ellipse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0" latinLnBrk="0" hangingPunct="0">
                  <a:spcBef>
                    <a:spcPct val="0"/>
                  </a:spcBef>
                  <a:buFontTx/>
                  <a:buNone/>
                </a:pPr>
                <a:endParaRPr kumimoji="0" lang="ko-KR" altLang="en-US" sz="2400">
                  <a:solidFill>
                    <a:srgbClr val="3333CC"/>
                  </a:solidFill>
                  <a:effectLst/>
                  <a:ea typeface="굴림" pitchFamily="50" charset="-127"/>
                </a:endParaRPr>
              </a:p>
            </p:txBody>
          </p:sp>
          <p:sp>
            <p:nvSpPr>
              <p:cNvPr id="4121" name="Text Box 29"/>
              <p:cNvSpPr txBox="1">
                <a:spLocks noChangeArrowheads="1"/>
              </p:cNvSpPr>
              <p:nvPr/>
            </p:nvSpPr>
            <p:spPr bwMode="auto">
              <a:xfrm>
                <a:off x="4183" y="3603"/>
                <a:ext cx="678" cy="189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0" latinLnBrk="0" hangingPunct="0">
                  <a:spcBef>
                    <a:spcPct val="0"/>
                  </a:spcBef>
                  <a:buFontTx/>
                  <a:buNone/>
                </a:pPr>
                <a:r>
                  <a:rPr kumimoji="0" lang="en-US" altLang="ko-KR" sz="1800">
                    <a:solidFill>
                      <a:srgbClr val="3333CC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B/C(MARR) &gt; 1</a:t>
                </a:r>
                <a:endParaRPr kumimoji="0" lang="en-US" altLang="ko-KR" sz="2000">
                  <a:solidFill>
                    <a:srgbClr val="3333CC"/>
                  </a:solidFill>
                  <a:effectLst/>
                  <a:latin typeface="HY헤드라인M" pitchFamily="18" charset="-127"/>
                  <a:ea typeface="HY헤드라인M" pitchFamily="18" charset="-127"/>
                </a:endParaRPr>
              </a:p>
            </p:txBody>
          </p:sp>
        </p:grpSp>
        <p:sp>
          <p:nvSpPr>
            <p:cNvPr id="4116" name="AutoShape 30"/>
            <p:cNvSpPr>
              <a:spLocks noChangeArrowheads="1"/>
            </p:cNvSpPr>
            <p:nvPr/>
          </p:nvSpPr>
          <p:spPr bwMode="auto">
            <a:xfrm rot="7444064">
              <a:off x="2510631" y="3829844"/>
              <a:ext cx="1665288" cy="381000"/>
            </a:xfrm>
            <a:custGeom>
              <a:avLst/>
              <a:gdLst>
                <a:gd name="T0" fmla="*/ 2147483647 w 21600"/>
                <a:gd name="T1" fmla="*/ 0 h 21600"/>
                <a:gd name="T2" fmla="*/ 0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lnTo>
                    <a:pt x="16200" y="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lnTo>
                    <a:pt x="135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latinLnBrk="0" hangingPunct="0"/>
              <a:endParaRPr kumimoji="0" lang="ko-KR" altLang="en-US" sz="2400" dirty="0">
                <a:solidFill>
                  <a:srgbClr val="3333CC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4117" name="AutoShape 31"/>
            <p:cNvSpPr>
              <a:spLocks noChangeArrowheads="1"/>
            </p:cNvSpPr>
            <p:nvPr/>
          </p:nvSpPr>
          <p:spPr bwMode="auto">
            <a:xfrm rot="3348124">
              <a:off x="1341438" y="4895850"/>
              <a:ext cx="1303337" cy="366713"/>
            </a:xfrm>
            <a:custGeom>
              <a:avLst/>
              <a:gdLst>
                <a:gd name="T0" fmla="*/ 2147483647 w 21600"/>
                <a:gd name="T1" fmla="*/ 0 h 21600"/>
                <a:gd name="T2" fmla="*/ 0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lnTo>
                    <a:pt x="16200" y="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lnTo>
                    <a:pt x="135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latinLnBrk="0" hangingPunct="0"/>
              <a:endParaRPr kumimoji="0" lang="ko-KR" altLang="en-US" sz="2400" dirty="0">
                <a:solidFill>
                  <a:srgbClr val="3333CC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4118" name="AutoShape 32"/>
            <p:cNvSpPr>
              <a:spLocks noChangeArrowheads="1"/>
            </p:cNvSpPr>
            <p:nvPr/>
          </p:nvSpPr>
          <p:spPr bwMode="auto">
            <a:xfrm rot="416">
              <a:off x="4419600" y="5105400"/>
              <a:ext cx="1128713" cy="366713"/>
            </a:xfrm>
            <a:custGeom>
              <a:avLst/>
              <a:gdLst>
                <a:gd name="T0" fmla="*/ 2147483647 w 21600"/>
                <a:gd name="T1" fmla="*/ 0 h 21600"/>
                <a:gd name="T2" fmla="*/ 0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lnTo>
                    <a:pt x="16200" y="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lnTo>
                    <a:pt x="135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latinLnBrk="0" hangingPunct="0"/>
              <a:endParaRPr kumimoji="0" lang="ko-KR" altLang="en-US" sz="2400" dirty="0">
                <a:solidFill>
                  <a:srgbClr val="3333CC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</p:grpSp>
      <p:sp>
        <p:nvSpPr>
          <p:cNvPr id="103457" name="Text Box 33"/>
          <p:cNvSpPr txBox="1">
            <a:spLocks noChangeArrowheads="1"/>
          </p:cNvSpPr>
          <p:nvPr/>
        </p:nvSpPr>
        <p:spPr bwMode="auto">
          <a:xfrm>
            <a:off x="1800225" y="196850"/>
            <a:ext cx="5535613" cy="461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경제성분석방법론 </a:t>
            </a:r>
            <a:r>
              <a:rPr lang="en-US" altLang="ko-KR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헤드라인M" pitchFamily="18" charset="-127"/>
                <a:ea typeface="HY헤드라인M" pitchFamily="18" charset="-127"/>
                <a:sym typeface="Wingdings"/>
              </a:rPr>
              <a:t></a:t>
            </a:r>
            <a:r>
              <a:rPr lang="ko-KR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수익</a:t>
            </a:r>
            <a:r>
              <a:rPr lang="en-US" altLang="ko-KR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/</a:t>
            </a:r>
            <a:r>
              <a:rPr lang="ko-KR" alt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비용비율법</a:t>
            </a:r>
            <a:endParaRPr lang="ko-KR" altLang="en-US" sz="24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  <p:sp>
        <p:nvSpPr>
          <p:cNvPr id="35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295</a:t>
            </a:r>
          </a:p>
        </p:txBody>
      </p:sp>
    </p:spTree>
    <p:extLst>
      <p:ext uri="{BB962C8B-B14F-4D97-AF65-F5344CB8AC3E}">
        <p14:creationId xmlns:p14="http://schemas.microsoft.com/office/powerpoint/2010/main" val="1589463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1908175" y="5229225"/>
            <a:ext cx="3598863" cy="7620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3333CC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124" name="Oval 3"/>
          <p:cNvSpPr>
            <a:spLocks noChangeArrowheads="1"/>
          </p:cNvSpPr>
          <p:nvPr/>
        </p:nvSpPr>
        <p:spPr bwMode="auto">
          <a:xfrm>
            <a:off x="827088" y="1625600"/>
            <a:ext cx="3690937" cy="939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3333CC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4951413" y="3100388"/>
            <a:ext cx="9159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2400" i="1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B</a:t>
            </a:r>
            <a:r>
              <a:rPr kumimoji="0" lang="en-US" altLang="ko-KR" sz="24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 &gt; </a:t>
            </a:r>
            <a:r>
              <a:rPr kumimoji="0" lang="en-US" altLang="ko-KR" sz="2400" i="1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C</a:t>
            </a:r>
            <a:endParaRPr kumimoji="0" lang="en-US" altLang="ko-KR" sz="2400">
              <a:solidFill>
                <a:srgbClr val="3333CC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6302375" y="4319588"/>
            <a:ext cx="14795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2400" i="1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B</a:t>
            </a:r>
            <a:r>
              <a:rPr kumimoji="0" lang="en-US" altLang="ko-KR" sz="24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kumimoji="0" lang="en-US" altLang="ko-KR" sz="2400" i="1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C</a:t>
            </a:r>
            <a:r>
              <a:rPr kumimoji="0" lang="en-US" altLang="ko-KR" sz="24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 &gt; 0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976438" y="5373688"/>
            <a:ext cx="35321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2400" i="1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NPW </a:t>
            </a:r>
            <a:r>
              <a:rPr kumimoji="0" lang="en-US" altLang="ko-KR" sz="24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(MARR)</a:t>
            </a:r>
            <a:r>
              <a:rPr kumimoji="0" lang="en-US" altLang="ko-KR" sz="2400" i="1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= </a:t>
            </a:r>
            <a:r>
              <a:rPr kumimoji="0" lang="en-US" altLang="ko-KR" sz="2400" i="1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B</a:t>
            </a:r>
            <a:r>
              <a:rPr kumimoji="0" lang="en-US" altLang="ko-KR" sz="24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kumimoji="0" lang="en-US" altLang="ko-KR" sz="2400" i="1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C</a:t>
            </a:r>
            <a:r>
              <a:rPr kumimoji="0" lang="en-US" altLang="ko-KR" sz="24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 &gt; 0</a:t>
            </a:r>
          </a:p>
        </p:txBody>
      </p:sp>
      <p:sp>
        <p:nvSpPr>
          <p:cNvPr id="5128" name="AutoShape 8"/>
          <p:cNvSpPr>
            <a:spLocks noChangeArrowheads="1"/>
          </p:cNvSpPr>
          <p:nvPr/>
        </p:nvSpPr>
        <p:spPr bwMode="auto">
          <a:xfrm rot="2020178">
            <a:off x="4418013" y="2573338"/>
            <a:ext cx="685800" cy="533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latinLnBrk="0" hangingPunct="0"/>
            <a:endParaRPr kumimoji="0" lang="ko-KR" altLang="en-US" sz="2400" dirty="0">
              <a:solidFill>
                <a:srgbClr val="3333CC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5129" name="AutoShape 9"/>
          <p:cNvSpPr>
            <a:spLocks noChangeArrowheads="1"/>
          </p:cNvSpPr>
          <p:nvPr/>
        </p:nvSpPr>
        <p:spPr bwMode="auto">
          <a:xfrm rot="2020178">
            <a:off x="5956300" y="3575050"/>
            <a:ext cx="685800" cy="533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latinLnBrk="0" hangingPunct="0"/>
            <a:endParaRPr kumimoji="0" lang="ko-KR" altLang="en-US" sz="2400" dirty="0">
              <a:solidFill>
                <a:srgbClr val="3333CC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5130" name="AutoShape 10"/>
          <p:cNvSpPr>
            <a:spLocks noChangeArrowheads="1"/>
          </p:cNvSpPr>
          <p:nvPr/>
        </p:nvSpPr>
        <p:spPr bwMode="auto">
          <a:xfrm rot="20081391" flipH="1">
            <a:off x="5789613" y="5011738"/>
            <a:ext cx="838200" cy="533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latinLnBrk="0" hangingPunct="0"/>
            <a:endParaRPr kumimoji="0" lang="ko-KR" altLang="en-US" sz="2400" dirty="0">
              <a:solidFill>
                <a:srgbClr val="3333CC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1236663" y="152400"/>
            <a:ext cx="6661150" cy="461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ko-KR" altLang="en-US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현재가치분석과 수익</a:t>
            </a:r>
            <a:r>
              <a:rPr lang="en-US" altLang="ko-KR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비용비율분석 간의 관계</a:t>
            </a:r>
          </a:p>
        </p:txBody>
      </p:sp>
      <p:sp>
        <p:nvSpPr>
          <p:cNvPr id="5132" name="Text Box 5"/>
          <p:cNvSpPr txBox="1">
            <a:spLocks noChangeArrowheads="1"/>
          </p:cNvSpPr>
          <p:nvPr/>
        </p:nvSpPr>
        <p:spPr bwMode="auto">
          <a:xfrm>
            <a:off x="1062038" y="1844675"/>
            <a:ext cx="3365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2400" i="1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B/C </a:t>
            </a:r>
            <a:r>
              <a:rPr kumimoji="0" lang="en-US" altLang="ko-KR" sz="24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(MARR)</a:t>
            </a:r>
            <a:r>
              <a:rPr kumimoji="0" lang="en-US" altLang="ko-KR" sz="2400" i="1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B / C</a:t>
            </a:r>
            <a:r>
              <a:rPr kumimoji="0" lang="en-US" altLang="ko-KR" sz="24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 &gt; 1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1476375" y="1125538"/>
            <a:ext cx="28638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0" hangingPunct="0">
              <a:defRPr/>
            </a:pPr>
            <a:r>
              <a:rPr lang="ko-KR" altLang="en-US" sz="240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수익</a:t>
            </a:r>
            <a:r>
              <a:rPr lang="en-US" altLang="ko-KR" sz="240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비용비율분석 </a:t>
            </a:r>
            <a:endParaRPr kumimoji="0" lang="ko-KR" altLang="en-US" sz="2400">
              <a:solidFill>
                <a:srgbClr val="3333CC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3203575" y="6092825"/>
            <a:ext cx="2032000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0" hangingPunct="0">
              <a:defRPr/>
            </a:pPr>
            <a:r>
              <a:rPr lang="ko-KR" altLang="en-US" sz="240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현재가치분석</a:t>
            </a:r>
            <a:endParaRPr kumimoji="0" lang="ko-KR" altLang="en-US" sz="2400">
              <a:solidFill>
                <a:srgbClr val="3333CC"/>
              </a:solidFill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  <p:sp>
        <p:nvSpPr>
          <p:cNvPr id="17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296</a:t>
            </a:r>
          </a:p>
        </p:txBody>
      </p:sp>
    </p:spTree>
    <p:extLst>
      <p:ext uri="{BB962C8B-B14F-4D97-AF65-F5344CB8AC3E}">
        <p14:creationId xmlns:p14="http://schemas.microsoft.com/office/powerpoint/2010/main" val="2473960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1962150" y="152400"/>
            <a:ext cx="5210175" cy="461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ko-KR" altLang="en-US" sz="24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순현금흐름이</a:t>
            </a:r>
            <a:r>
              <a:rPr lang="ko-KR" altLang="en-US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아닌 </a:t>
            </a:r>
            <a:r>
              <a:rPr lang="ko-KR" altLang="en-US" sz="24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총현금흐름</a:t>
            </a:r>
            <a:r>
              <a:rPr lang="ko-KR" altLang="en-US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사용</a:t>
            </a:r>
          </a:p>
        </p:txBody>
      </p:sp>
      <p:sp>
        <p:nvSpPr>
          <p:cNvPr id="6153" name="직사각형 30"/>
          <p:cNvSpPr>
            <a:spLocks noChangeArrowheads="1"/>
          </p:cNvSpPr>
          <p:nvPr/>
        </p:nvSpPr>
        <p:spPr bwMode="auto">
          <a:xfrm>
            <a:off x="107950" y="2852936"/>
            <a:ext cx="4392049" cy="331311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000000"/>
              </a:solidFill>
              <a:effectLst/>
              <a:ea typeface="굴림" pitchFamily="50" charset="-127"/>
            </a:endParaRPr>
          </a:p>
        </p:txBody>
      </p:sp>
      <p:sp>
        <p:nvSpPr>
          <p:cNvPr id="6154" name="직사각형 31"/>
          <p:cNvSpPr>
            <a:spLocks noChangeArrowheads="1"/>
          </p:cNvSpPr>
          <p:nvPr/>
        </p:nvSpPr>
        <p:spPr bwMode="auto">
          <a:xfrm>
            <a:off x="4644001" y="2852936"/>
            <a:ext cx="4392049" cy="331311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000000"/>
              </a:solidFill>
              <a:effectLst/>
              <a:ea typeface="굴림" pitchFamily="50" charset="-127"/>
            </a:endParaRPr>
          </a:p>
        </p:txBody>
      </p:sp>
      <p:pic>
        <p:nvPicPr>
          <p:cNvPr id="615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952" y="2852936"/>
            <a:ext cx="3155523" cy="2463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9590" y="3236901"/>
            <a:ext cx="2966786" cy="1788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직사각형 35"/>
          <p:cNvSpPr/>
          <p:nvPr/>
        </p:nvSpPr>
        <p:spPr bwMode="auto">
          <a:xfrm>
            <a:off x="107950" y="2348880"/>
            <a:ext cx="4392613" cy="50323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ko-KR" altLang="en-US" sz="2400" dirty="0" err="1">
                <a:solidFill>
                  <a:srgbClr val="3333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총현금흐름</a:t>
            </a:r>
            <a:r>
              <a:rPr lang="ko-KR" altLang="en-US" sz="2400" dirty="0">
                <a:solidFill>
                  <a:srgbClr val="3333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dirty="0">
                <a:solidFill>
                  <a:srgbClr val="3333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 O )</a:t>
            </a:r>
            <a:endParaRPr lang="ko-KR" altLang="en-US" sz="2400" dirty="0">
              <a:solidFill>
                <a:srgbClr val="3333CC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7" name="직사각형 36"/>
          <p:cNvSpPr/>
          <p:nvPr/>
        </p:nvSpPr>
        <p:spPr bwMode="auto">
          <a:xfrm>
            <a:off x="4643438" y="2348880"/>
            <a:ext cx="4392612" cy="50323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ko-KR" altLang="en-US" sz="2400" dirty="0" err="1">
                <a:solidFill>
                  <a:srgbClr val="3333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순현금흐름</a:t>
            </a:r>
            <a:r>
              <a:rPr lang="ko-KR" altLang="en-US" sz="2400" dirty="0">
                <a:solidFill>
                  <a:srgbClr val="3333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dirty="0">
                <a:solidFill>
                  <a:srgbClr val="3333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 X )</a:t>
            </a:r>
            <a:endParaRPr lang="ko-KR" altLang="en-US" sz="2400" dirty="0">
              <a:solidFill>
                <a:srgbClr val="3333CC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151" name="Text Box 23"/>
          <p:cNvSpPr txBox="1">
            <a:spLocks noChangeArrowheads="1"/>
          </p:cNvSpPr>
          <p:nvPr/>
        </p:nvSpPr>
        <p:spPr bwMode="auto">
          <a:xfrm>
            <a:off x="539750" y="963381"/>
            <a:ext cx="3527425" cy="1089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18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B/C = PW</a:t>
            </a:r>
            <a:r>
              <a:rPr kumimoji="0" lang="ko-KR" altLang="en-US" sz="1800" baseline="-25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유입</a:t>
            </a:r>
            <a:r>
              <a:rPr kumimoji="0" lang="en-US" altLang="ko-KR" sz="18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 / PW</a:t>
            </a:r>
            <a:r>
              <a:rPr kumimoji="0" lang="ko-KR" altLang="en-US" sz="1800" baseline="-25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유출</a:t>
            </a:r>
            <a:endParaRPr kumimoji="0" lang="en-US" altLang="ko-KR" sz="1800" baseline="-25000" dirty="0">
              <a:solidFill>
                <a:srgbClr val="3333CC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18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   1.33 = 400 / 300                     </a:t>
            </a:r>
          </a:p>
          <a:p>
            <a:pPr eaLnBrk="0" latinLnBrk="0" hangingPunct="0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kumimoji="0" lang="ko-KR" altLang="en-US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투입비용대비 </a:t>
            </a:r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1.33</a:t>
            </a:r>
            <a:r>
              <a:rPr kumimoji="0" lang="ko-KR" altLang="en-US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배의 수익</a:t>
            </a:r>
            <a:endParaRPr kumimoji="0" lang="en-US" altLang="ko-KR" sz="18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152" name="Text Box 23"/>
          <p:cNvSpPr txBox="1">
            <a:spLocks noChangeArrowheads="1"/>
          </p:cNvSpPr>
          <p:nvPr/>
        </p:nvSpPr>
        <p:spPr bwMode="auto">
          <a:xfrm>
            <a:off x="4644001" y="971319"/>
            <a:ext cx="4392049" cy="1089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18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B/C = PW</a:t>
            </a:r>
            <a:r>
              <a:rPr kumimoji="0" lang="ko-KR" altLang="en-US" sz="1800" baseline="-25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유입</a:t>
            </a:r>
            <a:r>
              <a:rPr kumimoji="0" lang="en-US" altLang="ko-KR" sz="18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 / PW</a:t>
            </a:r>
            <a:r>
              <a:rPr kumimoji="0" lang="ko-KR" altLang="en-US" sz="1800" baseline="-25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유출</a:t>
            </a:r>
            <a:endParaRPr kumimoji="0" lang="en-US" altLang="ko-KR" sz="1800" baseline="-25000" dirty="0">
              <a:solidFill>
                <a:srgbClr val="3333CC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18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     2.0 = 200 / 100</a:t>
            </a:r>
          </a:p>
          <a:p>
            <a:pPr eaLnBrk="0" latinLnBrk="0" hangingPunct="0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kumimoji="0" lang="ko-KR" altLang="en-US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투입비용대비 </a:t>
            </a:r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  <a:r>
              <a:rPr kumimoji="0" lang="ko-KR" altLang="en-US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배의 수익 </a:t>
            </a:r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 </a:t>
            </a:r>
            <a:r>
              <a:rPr kumimoji="0" lang="ko-KR" altLang="en-US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왜곡 발생</a:t>
            </a:r>
            <a:endParaRPr kumimoji="0" lang="en-US" altLang="ko-KR" sz="18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  <a:sym typeface="Wingdings" panose="05000000000000000000" pitchFamily="2" charset="2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  <p:sp>
        <p:nvSpPr>
          <p:cNvPr id="13" name="Line 7"/>
          <p:cNvSpPr>
            <a:spLocks noChangeShapeType="1"/>
          </p:cNvSpPr>
          <p:nvPr/>
        </p:nvSpPr>
        <p:spPr bwMode="auto">
          <a:xfrm>
            <a:off x="3995936" y="5320998"/>
            <a:ext cx="43204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latinLnBrk="0" hangingPunct="0"/>
            <a:endParaRPr kumimoji="0" lang="ko-KR" altLang="en-US" sz="2400" dirty="0">
              <a:solidFill>
                <a:srgbClr val="3333CC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 flipV="1">
            <a:off x="3995936" y="5320994"/>
            <a:ext cx="0" cy="37846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latinLnBrk="0" hangingPunct="0"/>
            <a:endParaRPr kumimoji="0" lang="ko-KR" altLang="en-US" sz="2400" dirty="0">
              <a:solidFill>
                <a:srgbClr val="3333CC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 flipV="1">
            <a:off x="3995936" y="4888949"/>
            <a:ext cx="0" cy="57606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latinLnBrk="0" hangingPunct="0"/>
            <a:endParaRPr kumimoji="0" lang="ko-KR" altLang="en-US" sz="2400" dirty="0">
              <a:solidFill>
                <a:srgbClr val="3333CC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741212" y="5176981"/>
            <a:ext cx="2744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altLang="ko-KR" sz="12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  <a:endParaRPr lang="ko-KR" altLang="en-US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78086" y="4625039"/>
            <a:ext cx="4539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ko-KR" sz="12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400</a:t>
            </a:r>
            <a:endParaRPr lang="ko-KR" altLang="en-US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78086" y="5696093"/>
            <a:ext cx="4539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ko-KR" sz="12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300</a:t>
            </a:r>
            <a:endParaRPr lang="ko-KR" altLang="en-US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" name="굽은 화살표 5"/>
          <p:cNvSpPr/>
          <p:nvPr/>
        </p:nvSpPr>
        <p:spPr bwMode="auto">
          <a:xfrm flipV="1">
            <a:off x="2915816" y="4820962"/>
            <a:ext cx="697201" cy="689265"/>
          </a:xfrm>
          <a:prstGeom prst="bentArrow">
            <a:avLst>
              <a:gd name="adj1" fmla="val 25000"/>
              <a:gd name="adj2" fmla="val 25000"/>
              <a:gd name="adj3" fmla="val 37858"/>
              <a:gd name="adj4" fmla="val 43750"/>
            </a:avLst>
          </a:prstGeom>
          <a:solidFill>
            <a:schemeClr val="tx1">
              <a:lumMod val="95000"/>
              <a:lumOff val="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marL="0" marR="0" indent="0" algn="ctr" defTabSz="914400" eaLnBrk="1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4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1" name="Line 7"/>
          <p:cNvSpPr>
            <a:spLocks noChangeShapeType="1"/>
          </p:cNvSpPr>
          <p:nvPr/>
        </p:nvSpPr>
        <p:spPr bwMode="auto">
          <a:xfrm>
            <a:off x="8532440" y="5320998"/>
            <a:ext cx="43204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latinLnBrk="0" hangingPunct="0"/>
            <a:endParaRPr kumimoji="0" lang="ko-KR" altLang="en-US" sz="2400" dirty="0">
              <a:solidFill>
                <a:srgbClr val="3333CC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22" name="Line 12"/>
          <p:cNvSpPr>
            <a:spLocks noChangeShapeType="1"/>
          </p:cNvSpPr>
          <p:nvPr/>
        </p:nvSpPr>
        <p:spPr bwMode="auto">
          <a:xfrm flipV="1">
            <a:off x="8532440" y="5320996"/>
            <a:ext cx="0" cy="15956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latinLnBrk="0" hangingPunct="0"/>
            <a:endParaRPr kumimoji="0" lang="ko-KR" altLang="en-US" sz="2400" dirty="0">
              <a:solidFill>
                <a:srgbClr val="3333CC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23" name="Line 12"/>
          <p:cNvSpPr>
            <a:spLocks noChangeShapeType="1"/>
          </p:cNvSpPr>
          <p:nvPr/>
        </p:nvSpPr>
        <p:spPr bwMode="auto">
          <a:xfrm flipV="1">
            <a:off x="8532440" y="5022883"/>
            <a:ext cx="0" cy="44213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latinLnBrk="0" hangingPunct="0"/>
            <a:endParaRPr kumimoji="0" lang="ko-KR" altLang="en-US" sz="2400" dirty="0">
              <a:solidFill>
                <a:srgbClr val="3333CC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8277716" y="5176981"/>
            <a:ext cx="2744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altLang="ko-KR" sz="12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  <a:endParaRPr lang="ko-KR" altLang="en-US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8314590" y="4755663"/>
            <a:ext cx="4539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ko-KR" sz="12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200</a:t>
            </a:r>
            <a:endParaRPr lang="ko-KR" altLang="en-US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8314590" y="5469036"/>
            <a:ext cx="4539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ko-KR" sz="12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100</a:t>
            </a:r>
            <a:endParaRPr lang="ko-KR" altLang="en-US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7" name="굽은 화살표 26"/>
          <p:cNvSpPr/>
          <p:nvPr/>
        </p:nvSpPr>
        <p:spPr bwMode="auto">
          <a:xfrm flipV="1">
            <a:off x="7452320" y="4820962"/>
            <a:ext cx="697201" cy="689265"/>
          </a:xfrm>
          <a:prstGeom prst="bentArrow">
            <a:avLst>
              <a:gd name="adj1" fmla="val 25000"/>
              <a:gd name="adj2" fmla="val 25000"/>
              <a:gd name="adj3" fmla="val 37858"/>
              <a:gd name="adj4" fmla="val 43750"/>
            </a:avLst>
          </a:prstGeom>
          <a:solidFill>
            <a:schemeClr val="tx1">
              <a:lumMod val="95000"/>
              <a:lumOff val="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marL="0" marR="0" indent="0" algn="ctr" defTabSz="914400" eaLnBrk="1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4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8" name="Text Box 23"/>
          <p:cNvSpPr txBox="1">
            <a:spLocks noChangeArrowheads="1"/>
          </p:cNvSpPr>
          <p:nvPr/>
        </p:nvSpPr>
        <p:spPr bwMode="auto">
          <a:xfrm>
            <a:off x="103128" y="5664972"/>
            <a:ext cx="2956703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1800" dirty="0">
                <a:effectLst/>
                <a:latin typeface="HY헤드라인M" pitchFamily="18" charset="-127"/>
                <a:ea typeface="HY헤드라인M" pitchFamily="18" charset="-127"/>
              </a:rPr>
              <a:t>(NPW = 400-300 = 100)</a:t>
            </a:r>
            <a:endParaRPr kumimoji="0" lang="ko-KR" altLang="en-US" sz="1800" dirty="0"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>
            <a:off x="4643439" y="5664971"/>
            <a:ext cx="2808882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1800" dirty="0">
                <a:effectLst/>
                <a:latin typeface="HY헤드라인M" pitchFamily="18" charset="-127"/>
                <a:ea typeface="HY헤드라인M" pitchFamily="18" charset="-127"/>
              </a:rPr>
              <a:t>(NPW = 200-100 = 100)</a:t>
            </a:r>
            <a:endParaRPr kumimoji="0" lang="ko-KR" altLang="en-US" sz="1800" dirty="0">
              <a:effectLst/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11766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Oval 2"/>
          <p:cNvSpPr>
            <a:spLocks noChangeArrowheads="1"/>
          </p:cNvSpPr>
          <p:nvPr/>
        </p:nvSpPr>
        <p:spPr bwMode="auto">
          <a:xfrm>
            <a:off x="2935288" y="1447800"/>
            <a:ext cx="4572000" cy="2438400"/>
          </a:xfrm>
          <a:prstGeom prst="ellipse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3333CC"/>
              </a:solidFill>
              <a:effectLst/>
              <a:ea typeface="굴림" pitchFamily="50" charset="-127"/>
            </a:endParaRPr>
          </a:p>
        </p:txBody>
      </p:sp>
      <p:sp>
        <p:nvSpPr>
          <p:cNvPr id="7172" name="Oval 3"/>
          <p:cNvSpPr>
            <a:spLocks noChangeArrowheads="1"/>
          </p:cNvSpPr>
          <p:nvPr/>
        </p:nvSpPr>
        <p:spPr bwMode="auto">
          <a:xfrm>
            <a:off x="3392488" y="3810000"/>
            <a:ext cx="3810000" cy="1341438"/>
          </a:xfrm>
          <a:prstGeom prst="ellipse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3333CC"/>
              </a:solidFill>
              <a:effectLst/>
              <a:ea typeface="굴림" pitchFamily="50" charset="-127"/>
            </a:endParaRPr>
          </a:p>
        </p:txBody>
      </p:sp>
      <p:sp>
        <p:nvSpPr>
          <p:cNvPr id="7173" name="Oval 4"/>
          <p:cNvSpPr>
            <a:spLocks noChangeArrowheads="1"/>
          </p:cNvSpPr>
          <p:nvPr/>
        </p:nvSpPr>
        <p:spPr bwMode="auto">
          <a:xfrm>
            <a:off x="1258888" y="3733800"/>
            <a:ext cx="2209800" cy="1676400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3333CC"/>
              </a:solidFill>
              <a:effectLst/>
              <a:ea typeface="굴림" pitchFamily="50" charset="-127"/>
            </a:endParaRPr>
          </a:p>
        </p:txBody>
      </p:sp>
      <p:sp>
        <p:nvSpPr>
          <p:cNvPr id="7174" name="Line 5"/>
          <p:cNvSpPr>
            <a:spLocks noChangeShapeType="1"/>
          </p:cNvSpPr>
          <p:nvPr/>
        </p:nvSpPr>
        <p:spPr bwMode="auto">
          <a:xfrm>
            <a:off x="2020888" y="3886200"/>
            <a:ext cx="0" cy="9144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3333CC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7175" name="Line 6"/>
          <p:cNvSpPr>
            <a:spLocks noChangeShapeType="1"/>
          </p:cNvSpPr>
          <p:nvPr/>
        </p:nvSpPr>
        <p:spPr bwMode="auto">
          <a:xfrm>
            <a:off x="2935288" y="3886200"/>
            <a:ext cx="0" cy="9144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3333CC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7176" name="Line 7"/>
          <p:cNvSpPr>
            <a:spLocks noChangeShapeType="1"/>
          </p:cNvSpPr>
          <p:nvPr/>
        </p:nvSpPr>
        <p:spPr bwMode="auto">
          <a:xfrm>
            <a:off x="3849688" y="38862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3333CC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7177" name="Line 8"/>
          <p:cNvSpPr>
            <a:spLocks noChangeShapeType="1"/>
          </p:cNvSpPr>
          <p:nvPr/>
        </p:nvSpPr>
        <p:spPr bwMode="auto">
          <a:xfrm>
            <a:off x="4764088" y="38862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3333CC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7178" name="Line 9"/>
          <p:cNvSpPr>
            <a:spLocks noChangeShapeType="1"/>
          </p:cNvSpPr>
          <p:nvPr/>
        </p:nvSpPr>
        <p:spPr bwMode="auto">
          <a:xfrm>
            <a:off x="5678488" y="3886200"/>
            <a:ext cx="0" cy="64878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3333CC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7179" name="Line 10"/>
          <p:cNvSpPr>
            <a:spLocks noChangeShapeType="1"/>
          </p:cNvSpPr>
          <p:nvPr/>
        </p:nvSpPr>
        <p:spPr bwMode="auto">
          <a:xfrm>
            <a:off x="6592888" y="3886199"/>
            <a:ext cx="0" cy="64878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3333CC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7180" name="Line 11"/>
          <p:cNvSpPr>
            <a:spLocks noChangeShapeType="1"/>
          </p:cNvSpPr>
          <p:nvPr/>
        </p:nvSpPr>
        <p:spPr bwMode="auto">
          <a:xfrm flipV="1">
            <a:off x="3849688" y="2438400"/>
            <a:ext cx="0" cy="14478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3333CC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7181" name="Line 12"/>
          <p:cNvSpPr>
            <a:spLocks noChangeShapeType="1"/>
          </p:cNvSpPr>
          <p:nvPr/>
        </p:nvSpPr>
        <p:spPr bwMode="auto">
          <a:xfrm flipV="1">
            <a:off x="6592888" y="2438400"/>
            <a:ext cx="0" cy="14478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3333CC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7182" name="Line 13"/>
          <p:cNvSpPr>
            <a:spLocks noChangeShapeType="1"/>
          </p:cNvSpPr>
          <p:nvPr/>
        </p:nvSpPr>
        <p:spPr bwMode="auto">
          <a:xfrm flipV="1">
            <a:off x="4764088" y="1905000"/>
            <a:ext cx="0" cy="19812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3333CC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7183" name="Line 14"/>
          <p:cNvSpPr>
            <a:spLocks noChangeShapeType="1"/>
          </p:cNvSpPr>
          <p:nvPr/>
        </p:nvSpPr>
        <p:spPr bwMode="auto">
          <a:xfrm flipV="1">
            <a:off x="5678488" y="1905000"/>
            <a:ext cx="0" cy="19812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3333CC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7184" name="Text Box 15"/>
          <p:cNvSpPr txBox="1">
            <a:spLocks noChangeArrowheads="1"/>
          </p:cNvSpPr>
          <p:nvPr/>
        </p:nvSpPr>
        <p:spPr bwMode="auto">
          <a:xfrm>
            <a:off x="1487488" y="4833938"/>
            <a:ext cx="974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10,000</a:t>
            </a:r>
          </a:p>
        </p:txBody>
      </p:sp>
      <p:sp>
        <p:nvSpPr>
          <p:cNvPr id="7185" name="Text Box 16"/>
          <p:cNvSpPr txBox="1">
            <a:spLocks noChangeArrowheads="1"/>
          </p:cNvSpPr>
          <p:nvPr/>
        </p:nvSpPr>
        <p:spPr bwMode="auto">
          <a:xfrm>
            <a:off x="2445147" y="4833938"/>
            <a:ext cx="974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10,000</a:t>
            </a:r>
          </a:p>
        </p:txBody>
      </p:sp>
      <p:sp>
        <p:nvSpPr>
          <p:cNvPr id="7186" name="Text Box 17"/>
          <p:cNvSpPr txBox="1">
            <a:spLocks noChangeArrowheads="1"/>
          </p:cNvSpPr>
          <p:nvPr/>
        </p:nvSpPr>
        <p:spPr bwMode="auto">
          <a:xfrm>
            <a:off x="3419872" y="4341813"/>
            <a:ext cx="8270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5,000</a:t>
            </a:r>
          </a:p>
        </p:txBody>
      </p:sp>
      <p:sp>
        <p:nvSpPr>
          <p:cNvPr id="7187" name="Text Box 18"/>
          <p:cNvSpPr txBox="1">
            <a:spLocks noChangeArrowheads="1"/>
          </p:cNvSpPr>
          <p:nvPr/>
        </p:nvSpPr>
        <p:spPr bwMode="auto">
          <a:xfrm>
            <a:off x="4350147" y="4376738"/>
            <a:ext cx="8270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5,000</a:t>
            </a:r>
          </a:p>
        </p:txBody>
      </p:sp>
      <p:sp>
        <p:nvSpPr>
          <p:cNvPr id="7188" name="Text Box 19"/>
          <p:cNvSpPr txBox="1">
            <a:spLocks noChangeArrowheads="1"/>
          </p:cNvSpPr>
          <p:nvPr/>
        </p:nvSpPr>
        <p:spPr bwMode="auto">
          <a:xfrm>
            <a:off x="5225777" y="4544293"/>
            <a:ext cx="8270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8,000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6079852" y="4539026"/>
            <a:ext cx="8270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8,000</a:t>
            </a:r>
          </a:p>
        </p:txBody>
      </p:sp>
      <p:sp>
        <p:nvSpPr>
          <p:cNvPr id="7190" name="Text Box 21"/>
          <p:cNvSpPr txBox="1">
            <a:spLocks noChangeArrowheads="1"/>
          </p:cNvSpPr>
          <p:nvPr/>
        </p:nvSpPr>
        <p:spPr bwMode="auto">
          <a:xfrm>
            <a:off x="3452813" y="2055813"/>
            <a:ext cx="974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20,000</a:t>
            </a:r>
          </a:p>
        </p:txBody>
      </p:sp>
      <p:sp>
        <p:nvSpPr>
          <p:cNvPr id="7191" name="Text Box 22"/>
          <p:cNvSpPr txBox="1">
            <a:spLocks noChangeArrowheads="1"/>
          </p:cNvSpPr>
          <p:nvPr/>
        </p:nvSpPr>
        <p:spPr bwMode="auto">
          <a:xfrm>
            <a:off x="6227837" y="2009757"/>
            <a:ext cx="974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20,000</a:t>
            </a:r>
          </a:p>
        </p:txBody>
      </p:sp>
      <p:sp>
        <p:nvSpPr>
          <p:cNvPr id="7192" name="Text Box 23"/>
          <p:cNvSpPr txBox="1">
            <a:spLocks noChangeArrowheads="1"/>
          </p:cNvSpPr>
          <p:nvPr/>
        </p:nvSpPr>
        <p:spPr bwMode="auto">
          <a:xfrm>
            <a:off x="4306888" y="1481138"/>
            <a:ext cx="974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30,000</a:t>
            </a:r>
          </a:p>
        </p:txBody>
      </p:sp>
      <p:sp>
        <p:nvSpPr>
          <p:cNvPr id="7193" name="Text Box 24"/>
          <p:cNvSpPr txBox="1">
            <a:spLocks noChangeArrowheads="1"/>
          </p:cNvSpPr>
          <p:nvPr/>
        </p:nvSpPr>
        <p:spPr bwMode="auto">
          <a:xfrm>
            <a:off x="5297488" y="1481138"/>
            <a:ext cx="974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30,000</a:t>
            </a:r>
          </a:p>
        </p:txBody>
      </p:sp>
      <p:sp>
        <p:nvSpPr>
          <p:cNvPr id="7194" name="Text Box 25"/>
          <p:cNvSpPr txBox="1">
            <a:spLocks noChangeArrowheads="1"/>
          </p:cNvSpPr>
          <p:nvPr/>
        </p:nvSpPr>
        <p:spPr bwMode="auto">
          <a:xfrm>
            <a:off x="6577013" y="1370013"/>
            <a:ext cx="17716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수익</a:t>
            </a:r>
            <a:r>
              <a:rPr kumimoji="0" lang="en-US" altLang="ko-KR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편익</a:t>
            </a:r>
            <a:r>
              <a:rPr kumimoji="0" lang="en-US" altLang="ko-KR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en-US" altLang="ko-KR" sz="2000" i="1" dirty="0" err="1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B</a:t>
            </a:r>
            <a:r>
              <a:rPr kumimoji="0" lang="en-US" altLang="ko-KR" sz="2000" i="1" baseline="-25000" dirty="0" err="1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n</a:t>
            </a:r>
            <a:r>
              <a:rPr kumimoji="0" lang="en-US" altLang="ko-KR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7195" name="Text Box 26"/>
          <p:cNvSpPr txBox="1">
            <a:spLocks noChangeArrowheads="1"/>
          </p:cNvSpPr>
          <p:nvPr/>
        </p:nvSpPr>
        <p:spPr bwMode="auto">
          <a:xfrm>
            <a:off x="4595813" y="5117182"/>
            <a:ext cx="22939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연간 운영비용 (</a:t>
            </a:r>
            <a:r>
              <a:rPr kumimoji="0" lang="en-US" altLang="ko-KR" sz="2000" i="1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c</a:t>
            </a:r>
            <a:r>
              <a:rPr kumimoji="0" lang="en-US" altLang="ko-KR" sz="2000" i="1" baseline="-250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n</a:t>
            </a:r>
            <a:r>
              <a:rPr kumimoji="0" lang="en-US" altLang="ko-KR" sz="20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7196" name="Text Box 27"/>
          <p:cNvSpPr txBox="1">
            <a:spLocks noChangeArrowheads="1"/>
          </p:cNvSpPr>
          <p:nvPr/>
        </p:nvSpPr>
        <p:spPr bwMode="auto">
          <a:xfrm>
            <a:off x="1471613" y="5332413"/>
            <a:ext cx="10969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투자 (</a:t>
            </a:r>
            <a:r>
              <a:rPr kumimoji="0" lang="en-US" altLang="ko-KR" sz="2000" i="1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I</a:t>
            </a:r>
            <a:r>
              <a:rPr kumimoji="0" lang="en-US" altLang="ko-KR" sz="2000" i="1" baseline="-250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n</a:t>
            </a:r>
            <a:r>
              <a:rPr kumimoji="0" lang="en-US" altLang="ko-KR" sz="20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2" name="Text Box 28"/>
          <p:cNvSpPr txBox="1">
            <a:spLocks noChangeArrowheads="1"/>
          </p:cNvSpPr>
          <p:nvPr/>
        </p:nvSpPr>
        <p:spPr bwMode="auto">
          <a:xfrm>
            <a:off x="2820605" y="152400"/>
            <a:ext cx="3493264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ko-KR" altLang="en-US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예제 </a:t>
            </a:r>
            <a:r>
              <a:rPr lang="en-US" altLang="ko-KR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.1 수익</a:t>
            </a:r>
            <a:r>
              <a:rPr lang="en-US" altLang="ko-KR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비용 분석</a:t>
            </a:r>
          </a:p>
        </p:txBody>
      </p:sp>
      <p:sp>
        <p:nvSpPr>
          <p:cNvPr id="7198" name="Rectangle 29"/>
          <p:cNvSpPr>
            <a:spLocks noChangeArrowheads="1"/>
          </p:cNvSpPr>
          <p:nvPr/>
        </p:nvSpPr>
        <p:spPr bwMode="auto">
          <a:xfrm>
            <a:off x="1677988" y="3881438"/>
            <a:ext cx="3317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20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  <a:endParaRPr kumimoji="0" lang="ko-KR" altLang="en-US" sz="2000">
              <a:solidFill>
                <a:srgbClr val="3333CC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199" name="Rectangle 30"/>
          <p:cNvSpPr>
            <a:spLocks noChangeArrowheads="1"/>
          </p:cNvSpPr>
          <p:nvPr/>
        </p:nvSpPr>
        <p:spPr bwMode="auto">
          <a:xfrm>
            <a:off x="2630488" y="3881438"/>
            <a:ext cx="3317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20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endParaRPr kumimoji="0" lang="ko-KR" altLang="en-US" sz="2000">
              <a:solidFill>
                <a:srgbClr val="3333CC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200" name="Rectangle 31"/>
          <p:cNvSpPr>
            <a:spLocks noChangeArrowheads="1"/>
          </p:cNvSpPr>
          <p:nvPr/>
        </p:nvSpPr>
        <p:spPr bwMode="auto">
          <a:xfrm>
            <a:off x="3468688" y="3881438"/>
            <a:ext cx="3317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20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  <a:endParaRPr kumimoji="0" lang="ko-KR" altLang="en-US" sz="2000">
              <a:solidFill>
                <a:srgbClr val="3333CC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201" name="Rectangle 32"/>
          <p:cNvSpPr>
            <a:spLocks noChangeArrowheads="1"/>
          </p:cNvSpPr>
          <p:nvPr/>
        </p:nvSpPr>
        <p:spPr bwMode="auto">
          <a:xfrm>
            <a:off x="4373563" y="3881438"/>
            <a:ext cx="3317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20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endParaRPr kumimoji="0" lang="ko-KR" altLang="en-US" sz="2000">
              <a:solidFill>
                <a:srgbClr val="3333CC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202" name="Rectangle 33"/>
          <p:cNvSpPr>
            <a:spLocks noChangeArrowheads="1"/>
          </p:cNvSpPr>
          <p:nvPr/>
        </p:nvSpPr>
        <p:spPr bwMode="auto">
          <a:xfrm>
            <a:off x="5287963" y="3881438"/>
            <a:ext cx="3317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20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4</a:t>
            </a:r>
            <a:endParaRPr kumimoji="0" lang="ko-KR" altLang="en-US" sz="2000">
              <a:solidFill>
                <a:srgbClr val="3333CC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203" name="Rectangle 34"/>
          <p:cNvSpPr>
            <a:spLocks noChangeArrowheads="1"/>
          </p:cNvSpPr>
          <p:nvPr/>
        </p:nvSpPr>
        <p:spPr bwMode="auto">
          <a:xfrm>
            <a:off x="6211888" y="3881438"/>
            <a:ext cx="3317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20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5</a:t>
            </a:r>
            <a:endParaRPr kumimoji="0" lang="ko-KR" altLang="en-US" sz="2000">
              <a:solidFill>
                <a:srgbClr val="3333CC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204" name="Line 35"/>
          <p:cNvSpPr>
            <a:spLocks noChangeShapeType="1"/>
          </p:cNvSpPr>
          <p:nvPr/>
        </p:nvSpPr>
        <p:spPr bwMode="auto">
          <a:xfrm>
            <a:off x="2020888" y="3886200"/>
            <a:ext cx="464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3333CC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7205" name="Text Box 34"/>
          <p:cNvSpPr txBox="1">
            <a:spLocks noChangeArrowheads="1"/>
          </p:cNvSpPr>
          <p:nvPr/>
        </p:nvSpPr>
        <p:spPr bwMode="auto">
          <a:xfrm>
            <a:off x="6172200" y="835025"/>
            <a:ext cx="27209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latinLnBrk="0" hangingPunct="0">
              <a:spcBef>
                <a:spcPct val="50000"/>
              </a:spcBef>
              <a:buFontTx/>
              <a:buNone/>
            </a:pPr>
            <a:r>
              <a:rPr kumimoji="0" lang="ko-KR" altLang="en-US" sz="18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단위: 천원, </a:t>
            </a:r>
            <a:r>
              <a:rPr kumimoji="0" lang="en-US" altLang="ko-KR" sz="18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MARR = 10%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  <p:sp>
        <p:nvSpPr>
          <p:cNvPr id="38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296</a:t>
            </a:r>
          </a:p>
        </p:txBody>
      </p:sp>
    </p:spTree>
    <p:extLst>
      <p:ext uri="{BB962C8B-B14F-4D97-AF65-F5344CB8AC3E}">
        <p14:creationId xmlns:p14="http://schemas.microsoft.com/office/powerpoint/2010/main" val="868409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2679700" y="152400"/>
            <a:ext cx="3775075" cy="461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ko-KR" altLang="en-US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예제 12.1 수익</a:t>
            </a:r>
            <a:r>
              <a:rPr lang="en-US" altLang="ko-KR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비용</a:t>
            </a:r>
            <a:r>
              <a:rPr lang="en-US" altLang="ko-KR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분석</a:t>
            </a:r>
          </a:p>
        </p:txBody>
      </p:sp>
      <p:sp>
        <p:nvSpPr>
          <p:cNvPr id="8197" name="직사각형 5"/>
          <p:cNvSpPr>
            <a:spLocks noChangeArrowheads="1"/>
          </p:cNvSpPr>
          <p:nvPr/>
        </p:nvSpPr>
        <p:spPr bwMode="auto">
          <a:xfrm>
            <a:off x="107950" y="3861593"/>
            <a:ext cx="8928100" cy="1367607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B/C(10%) = 71,980 / 37,410 = 1.92 &gt; 1 </a:t>
            </a:r>
            <a:r>
              <a:rPr kumimoji="0" lang="en-US" altLang="ko-KR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 </a:t>
            </a:r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프로젝트</a:t>
            </a:r>
            <a:r>
              <a:rPr kumimoji="0" lang="en-US" altLang="ko-KR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</a:t>
            </a:r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채택</a:t>
            </a:r>
            <a:endParaRPr kumimoji="0" lang="ko-KR" altLang="en-US" sz="24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8</a:t>
            </a:fld>
            <a:endParaRPr lang="en-US" altLang="ko-KR" dirty="0"/>
          </a:p>
        </p:txBody>
      </p:sp>
      <p:graphicFrame>
        <p:nvGraphicFramePr>
          <p:cNvPr id="2" name="개체 1"/>
          <p:cNvGraphicFramePr>
            <a:graphicFrameLocks noChangeAspect="1"/>
          </p:cNvGraphicFramePr>
          <p:nvPr/>
        </p:nvGraphicFramePr>
        <p:xfrm>
          <a:off x="265113" y="880616"/>
          <a:ext cx="8656637" cy="269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292280" imgH="1333440" progId="Equation.DSMT4">
                  <p:embed/>
                </p:oleObj>
              </mc:Choice>
              <mc:Fallback>
                <p:oleObj name="Equation" r:id="rId2" imgW="4292280" imgH="1333440" progId="Equation.DSMT4">
                  <p:embed/>
                  <p:pic>
                    <p:nvPicPr>
                      <p:cNvPr id="2" name="개체 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65113" y="880616"/>
                        <a:ext cx="8656637" cy="2692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296</a:t>
            </a:r>
          </a:p>
        </p:txBody>
      </p:sp>
    </p:spTree>
    <p:extLst>
      <p:ext uri="{BB962C8B-B14F-4D97-AF65-F5344CB8AC3E}">
        <p14:creationId xmlns:p14="http://schemas.microsoft.com/office/powerpoint/2010/main" val="348328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2"/>
          <p:cNvSpPr txBox="1">
            <a:spLocks noChangeArrowheads="1"/>
          </p:cNvSpPr>
          <p:nvPr/>
        </p:nvSpPr>
        <p:spPr bwMode="auto">
          <a:xfrm>
            <a:off x="2268538" y="152400"/>
            <a:ext cx="4597400" cy="461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자동화 설비 투자프로젝트 사례</a:t>
            </a:r>
          </a:p>
        </p:txBody>
      </p:sp>
      <p:sp>
        <p:nvSpPr>
          <p:cNvPr id="16388" name="직사각형 4"/>
          <p:cNvSpPr>
            <a:spLocks noChangeArrowheads="1"/>
          </p:cNvSpPr>
          <p:nvPr/>
        </p:nvSpPr>
        <p:spPr bwMode="auto">
          <a:xfrm>
            <a:off x="2341563" y="5562600"/>
            <a:ext cx="4876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8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수익</a:t>
            </a:r>
            <a:r>
              <a:rPr kumimoji="0" lang="en-US" altLang="ko-KR" sz="18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/</a:t>
            </a:r>
            <a:r>
              <a:rPr kumimoji="0" lang="ko-KR" altLang="en-US" sz="18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비용비율 </a:t>
            </a:r>
            <a:r>
              <a:rPr kumimoji="0" lang="en-US" altLang="ko-KR" sz="18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= 587,200/455,933 = 1.29</a:t>
            </a:r>
            <a:r>
              <a:rPr kumimoji="0" lang="ko-KR" altLang="en-US" sz="18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</a:t>
            </a:r>
            <a:r>
              <a:rPr kumimoji="0" lang="en-US" altLang="ko-KR" sz="18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&gt; 1</a:t>
            </a:r>
          </a:p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8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경제성 있음</a:t>
            </a:r>
            <a:endParaRPr kumimoji="0" lang="en-US" altLang="ko-KR" sz="180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  <a:sym typeface="Wingdings" pitchFamily="2" charset="2"/>
            </a:endParaRPr>
          </a:p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NPW = 587,200 - 455,933 = 131,267</a:t>
            </a:r>
          </a:p>
        </p:txBody>
      </p:sp>
      <p:graphicFrame>
        <p:nvGraphicFramePr>
          <p:cNvPr id="16389" name="개체 1"/>
          <p:cNvGraphicFramePr>
            <a:graphicFrameLocks/>
          </p:cNvGraphicFramePr>
          <p:nvPr/>
        </p:nvGraphicFramePr>
        <p:xfrm>
          <a:off x="468313" y="1700213"/>
          <a:ext cx="8207375" cy="3954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8205927" imgH="4669941" progId="Excel.Chart.8">
                  <p:embed/>
                </p:oleObj>
              </mc:Choice>
              <mc:Fallback>
                <p:oleObj r:id="rId2" imgW="8205927" imgH="4669941" progId="Excel.Chart.8">
                  <p:embed/>
                  <p:pic>
                    <p:nvPicPr>
                      <p:cNvPr id="16389" name="개체 1"/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700213"/>
                        <a:ext cx="8207375" cy="3954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323850" y="836613"/>
          <a:ext cx="8420099" cy="936203"/>
        </p:xfrm>
        <a:graphic>
          <a:graphicData uri="http://schemas.openxmlformats.org/drawingml/2006/table">
            <a:tbl>
              <a:tblPr/>
              <a:tblGrid>
                <a:gridCol w="1569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85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8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85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85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85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85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7943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36395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0" i="0" u="none" strike="noStrike" dirty="0" err="1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현금흐름표</a:t>
                      </a:r>
                      <a:r>
                        <a:rPr lang="ko-KR" altLang="en-US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계산 </a:t>
                      </a:r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단위 </a:t>
                      </a:r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: </a:t>
                      </a:r>
                      <a:r>
                        <a:rPr lang="ko-KR" altLang="en-US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천원</a:t>
                      </a:r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525" marR="9525" marT="9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0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현재가치</a:t>
                      </a:r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146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총현금유입액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62,500 </a:t>
                      </a:r>
                    </a:p>
                  </a:txBody>
                  <a:tcPr marL="36000" marR="71999" marT="9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105,000 </a:t>
                      </a:r>
                    </a:p>
                  </a:txBody>
                  <a:tcPr marL="36000" marR="71999" marT="9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110,250 </a:t>
                      </a:r>
                    </a:p>
                  </a:txBody>
                  <a:tcPr marL="36000" marR="71999" marT="9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115,763 </a:t>
                      </a:r>
                    </a:p>
                  </a:txBody>
                  <a:tcPr marL="36000" marR="71999" marT="9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121,551 </a:t>
                      </a:r>
                    </a:p>
                  </a:txBody>
                  <a:tcPr marL="36000" marR="71999" marT="9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200,628 </a:t>
                      </a:r>
                    </a:p>
                  </a:txBody>
                  <a:tcPr marL="36000" marR="71999" marT="9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587,200</a:t>
                      </a:r>
                    </a:p>
                  </a:txBody>
                  <a:tcPr marL="36000" marR="71999" marT="9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662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총현금유출액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-148,000</a:t>
                      </a:r>
                    </a:p>
                  </a:txBody>
                  <a:tcPr marL="36000" marR="71999" marT="9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-68,925</a:t>
                      </a:r>
                    </a:p>
                  </a:txBody>
                  <a:tcPr marL="36000" marR="71999" marT="9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-72,068</a:t>
                      </a:r>
                    </a:p>
                  </a:txBody>
                  <a:tcPr marL="36000" marR="71999" marT="9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-75,382</a:t>
                      </a:r>
                    </a:p>
                  </a:txBody>
                  <a:tcPr marL="36000" marR="71999" marT="9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-78,875</a:t>
                      </a:r>
                    </a:p>
                  </a:txBody>
                  <a:tcPr marL="36000" marR="71999" marT="9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-82,558</a:t>
                      </a:r>
                    </a:p>
                  </a:txBody>
                  <a:tcPr marL="36000" marR="71999" marT="9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455,933</a:t>
                      </a:r>
                    </a:p>
                  </a:txBody>
                  <a:tcPr marL="36000" marR="71999" marT="9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428" name="직사각형 30"/>
          <p:cNvSpPr>
            <a:spLocks noChangeArrowheads="1"/>
          </p:cNvSpPr>
          <p:nvPr/>
        </p:nvSpPr>
        <p:spPr bwMode="auto">
          <a:xfrm>
            <a:off x="3492500" y="1906588"/>
            <a:ext cx="13763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8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MARR = 7%</a:t>
            </a:r>
            <a:endParaRPr kumimoji="0" lang="ko-KR" altLang="en-US" sz="180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9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65800235"/>
      </p:ext>
    </p:extLst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Gulim"/>
        <a:ea typeface="Gulim"/>
        <a:cs typeface=""/>
      </a:majorFont>
      <a:minorFont>
        <a:latin typeface="Gulim"/>
        <a:ea typeface="Guli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>
          <a:solidFill>
            <a:schemeClr val="tx1"/>
          </a:solidFill>
          <a:round/>
          <a:headEnd/>
          <a:tailEnd/>
        </a:ln>
        <a:effectLst/>
      </a:spPr>
      <a:bodyPr rtlCol="0" anchor="ctr"/>
      <a:lstStyle>
        <a:defPPr marL="0" marR="0" indent="0" algn="ctr" defTabSz="914400" eaLnBrk="1" hangingPunct="1">
          <a:lnSpc>
            <a:spcPct val="100000"/>
          </a:lnSpc>
          <a:buClrTx/>
          <a:buSzTx/>
          <a:buFontTx/>
          <a:buNone/>
          <a:tabLst/>
          <a:defRPr sz="1400" b="1" dirty="0" smtClean="0">
            <a:effectLst/>
            <a:latin typeface="맑은 고딕" panose="020B0503020000020004" pitchFamily="50" charset="-127"/>
            <a:ea typeface="맑은 고딕" panose="020B0503020000020004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견출새내기체" pitchFamily="18" charset="-127"/>
            <a:ea typeface="휴먼견출새내기체" pitchFamily="18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2398</TotalTime>
  <Words>647</Words>
  <Application>Microsoft Office PowerPoint</Application>
  <PresentationFormat>화면 슬라이드 쇼(4:3)</PresentationFormat>
  <Paragraphs>184</Paragraphs>
  <Slides>11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11</vt:i4>
      </vt:variant>
    </vt:vector>
  </HeadingPairs>
  <TitlesOfParts>
    <vt:vector size="22" baseType="lpstr">
      <vt:lpstr>HY헤드라인M</vt:lpstr>
      <vt:lpstr>굴림</vt:lpstr>
      <vt:lpstr>굴림</vt:lpstr>
      <vt:lpstr>맑은 고딕</vt:lpstr>
      <vt:lpstr>휴먼견출새내기체</vt:lpstr>
      <vt:lpstr>Cambria Math</vt:lpstr>
      <vt:lpstr>Times New Roman</vt:lpstr>
      <vt:lpstr>Wingdings</vt:lpstr>
      <vt:lpstr>기본 디자인</vt:lpstr>
      <vt:lpstr>Equation</vt:lpstr>
      <vt:lpstr>Microsoft Excel Chart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충북대학교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정근채</dc:creator>
  <cp:lastModifiedBy>정근채</cp:lastModifiedBy>
  <cp:revision>178</cp:revision>
  <cp:lastPrinted>2018-08-01T08:09:46Z</cp:lastPrinted>
  <dcterms:created xsi:type="dcterms:W3CDTF">2005-08-31T02:37:35Z</dcterms:created>
  <dcterms:modified xsi:type="dcterms:W3CDTF">2022-08-24T02:09:36Z</dcterms:modified>
</cp:coreProperties>
</file>