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39" r:id="rId2"/>
    <p:sldId id="540" r:id="rId3"/>
    <p:sldId id="562" r:id="rId4"/>
    <p:sldId id="541" r:id="rId5"/>
    <p:sldId id="542" r:id="rId6"/>
    <p:sldId id="543" r:id="rId7"/>
    <p:sldId id="544" r:id="rId8"/>
    <p:sldId id="545" r:id="rId9"/>
    <p:sldId id="589" r:id="rId10"/>
    <p:sldId id="590" r:id="rId11"/>
    <p:sldId id="587" r:id="rId12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217B0-B88A-43C8-9932-91364B9D629E}" v="1" dt="2020-08-28T05:46:33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4660" autoAdjust="0"/>
  </p:normalViewPr>
  <p:slideViewPr>
    <p:cSldViewPr showGuides="1">
      <p:cViewPr varScale="1">
        <p:scale>
          <a:sx n="175" d="100"/>
          <a:sy n="175" d="100"/>
        </p:scale>
        <p:origin x="132" y="846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D3950DED-F9E0-44C9-83CB-5CA2F353F0AA}"/>
    <pc:docChg chg="addSld modSld">
      <pc:chgData name="정근채" userId="bf3f9740-ba12-4a95-bdcd-7a89d0b0b3a3" providerId="ADAL" clId="{D3950DED-F9E0-44C9-83CB-5CA2F353F0AA}" dt="2022-07-14T02:14:23.742" v="0"/>
      <pc:docMkLst>
        <pc:docMk/>
      </pc:docMkLst>
      <pc:sldChg chg="add">
        <pc:chgData name="정근채" userId="bf3f9740-ba12-4a95-bdcd-7a89d0b0b3a3" providerId="ADAL" clId="{D3950DED-F9E0-44C9-83CB-5CA2F353F0AA}" dt="2022-07-14T02:14:23.742" v="0"/>
        <pc:sldMkLst>
          <pc:docMk/>
          <pc:sldMk cId="1451944859" sldId="587"/>
        </pc:sldMkLst>
      </pc:sldChg>
    </pc:docChg>
  </pc:docChgLst>
  <pc:docChgLst>
    <pc:chgData name="정근채" userId="bf3f9740-ba12-4a95-bdcd-7a89d0b0b3a3" providerId="ADAL" clId="{EB9217B0-B88A-43C8-9932-91364B9D629E}"/>
    <pc:docChg chg="modSld">
      <pc:chgData name="정근채" userId="bf3f9740-ba12-4a95-bdcd-7a89d0b0b3a3" providerId="ADAL" clId="{EB9217B0-B88A-43C8-9932-91364B9D629E}" dt="2020-08-28T05:46:33.091" v="14"/>
      <pc:docMkLst>
        <pc:docMk/>
      </pc:docMkLst>
      <pc:sldChg chg="addSp modSp mod">
        <pc:chgData name="정근채" userId="bf3f9740-ba12-4a95-bdcd-7a89d0b0b3a3" providerId="ADAL" clId="{EB9217B0-B88A-43C8-9932-91364B9D629E}" dt="2020-08-28T05:46:33.091" v="14"/>
        <pc:sldMkLst>
          <pc:docMk/>
          <pc:sldMk cId="1483375625" sldId="539"/>
        </pc:sldMkLst>
        <pc:spChg chg="mod">
          <ac:chgData name="정근채" userId="bf3f9740-ba12-4a95-bdcd-7a89d0b0b3a3" providerId="ADAL" clId="{EB9217B0-B88A-43C8-9932-91364B9D629E}" dt="2020-08-28T05:40:13.840" v="13" actId="6549"/>
          <ac:spMkLst>
            <pc:docMk/>
            <pc:sldMk cId="1483375625" sldId="539"/>
            <ac:spMk id="9" creationId="{00000000-0000-0000-0000-000000000000}"/>
          </ac:spMkLst>
        </pc:spChg>
        <pc:picChg chg="add mod">
          <ac:chgData name="정근채" userId="bf3f9740-ba12-4a95-bdcd-7a89d0b0b3a3" providerId="ADAL" clId="{EB9217B0-B88A-43C8-9932-91364B9D629E}" dt="2020-08-28T05:46:33.091" v="14"/>
          <ac:picMkLst>
            <pc:docMk/>
            <pc:sldMk cId="1483375625" sldId="539"/>
            <ac:picMk id="4" creationId="{E1A78214-45B4-4D0B-BC04-C768A306CD41}"/>
          </ac:picMkLst>
        </pc:picChg>
        <pc:inkChg chg="add">
          <ac:chgData name="정근채" userId="bf3f9740-ba12-4a95-bdcd-7a89d0b0b3a3" providerId="ADAL" clId="{EB9217B0-B88A-43C8-9932-91364B9D629E}" dt="2020-08-28T05:46:33.091" v="14"/>
          <ac:inkMkLst>
            <pc:docMk/>
            <pc:sldMk cId="1483375625" sldId="539"/>
            <ac:inkMk id="2" creationId="{27EF6D66-6860-4AA1-A14E-3B127BDA0673}"/>
          </ac:inkMkLst>
        </pc:inkChg>
      </pc:sldChg>
    </pc:docChg>
  </pc:docChgLst>
  <pc:docChgLst>
    <pc:chgData name="정근채" userId="bf3f9740-ba12-4a95-bdcd-7a89d0b0b3a3" providerId="ADAL" clId="{65730455-3C12-43D9-88DB-7C3178847592}"/>
    <pc:docChg chg="modSld">
      <pc:chgData name="정근채" userId="bf3f9740-ba12-4a95-bdcd-7a89d0b0b3a3" providerId="ADAL" clId="{65730455-3C12-43D9-88DB-7C3178847592}" dt="2022-08-02T06:12:34.610" v="0"/>
      <pc:docMkLst>
        <pc:docMk/>
      </pc:docMkLst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1483375625" sldId="539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1483375625" sldId="539"/>
            <ac:picMk id="4" creationId="{E1A78214-45B4-4D0B-BC04-C768A306CD41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1483375625" sldId="539"/>
            <ac:inkMk id="2" creationId="{27EF6D66-6860-4AA1-A14E-3B127BDA0673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1142321899" sldId="540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1142321899" sldId="540"/>
            <ac:picMk id="4" creationId="{57897F6B-FA62-465B-B105-7D5DCD38D7B5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1142321899" sldId="540"/>
            <ac:inkMk id="2" creationId="{5B5F0A83-5A17-4367-A977-D836E86B2983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1589463379" sldId="541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1589463379" sldId="541"/>
            <ac:picMk id="5" creationId="{96C749DD-15D5-439F-AE02-F511B5FC809F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1589463379" sldId="541"/>
            <ac:inkMk id="2" creationId="{A29E4433-D770-4E12-B82A-247B235DB9A5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2473960735" sldId="542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2473960735" sldId="542"/>
            <ac:picMk id="4" creationId="{45A554C6-FD1F-4AD6-BADC-89EB2607A45B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2473960735" sldId="542"/>
            <ac:inkMk id="2" creationId="{EB866B6D-0166-4A27-8BBB-53F9E12F7F9E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2411766804" sldId="543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2411766804" sldId="543"/>
            <ac:picMk id="7" creationId="{B0F985C3-01B1-4B9B-A362-F6F4AA98D5D5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2411766804" sldId="543"/>
            <ac:inkMk id="2" creationId="{ABC15B15-7B87-4CB3-92B7-3AC3CE3D1327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868409656" sldId="544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868409656" sldId="544"/>
            <ac:picMk id="5" creationId="{5CEEFCBB-86B9-4E4B-B59D-A210E75D896F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868409656" sldId="544"/>
            <ac:inkMk id="3" creationId="{584BCE79-1F74-4139-8806-82BE2F298924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348328997" sldId="545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348328997" sldId="545"/>
            <ac:picMk id="5" creationId="{5C53FB5E-07E2-4755-ABCA-4DEE46146EA3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348328997" sldId="545"/>
            <ac:inkMk id="4" creationId="{2F55CEAE-8D23-4D80-939E-7097AF9FBD19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1457934694" sldId="562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1457934694" sldId="562"/>
            <ac:picMk id="4" creationId="{99CD0B0D-D721-44A0-A545-5518F15081E0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1457934694" sldId="562"/>
            <ac:inkMk id="2" creationId="{4F7CC4E9-EA0E-4477-9D66-60171E7BBED3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1451944859" sldId="587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1451944859" sldId="587"/>
            <ac:picMk id="8" creationId="{08658BAD-C61B-45EA-8244-538B7D06B94B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1451944859" sldId="587"/>
            <ac:inkMk id="6" creationId="{6F0670E1-A800-4A39-8160-1619E0D5FF92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1965800235" sldId="589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1965800235" sldId="589"/>
            <ac:picMk id="5" creationId="{9677CFBF-7294-4F45-91E3-ACE254E28E40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1965800235" sldId="589"/>
            <ac:inkMk id="2" creationId="{FEC24C9F-2936-4954-9442-CD167CFAFB4F}"/>
          </ac:inkMkLst>
        </pc:inkChg>
      </pc:sldChg>
      <pc:sldChg chg="delSp modTransition modAnim">
        <pc:chgData name="정근채" userId="bf3f9740-ba12-4a95-bdcd-7a89d0b0b3a3" providerId="ADAL" clId="{65730455-3C12-43D9-88DB-7C3178847592}" dt="2022-08-02T06:12:34.610" v="0"/>
        <pc:sldMkLst>
          <pc:docMk/>
          <pc:sldMk cId="3534555081" sldId="590"/>
        </pc:sldMkLst>
        <pc:picChg chg="del">
          <ac:chgData name="정근채" userId="bf3f9740-ba12-4a95-bdcd-7a89d0b0b3a3" providerId="ADAL" clId="{65730455-3C12-43D9-88DB-7C3178847592}" dt="2022-08-02T06:12:34.610" v="0"/>
          <ac:picMkLst>
            <pc:docMk/>
            <pc:sldMk cId="3534555081" sldId="590"/>
            <ac:picMk id="4" creationId="{A46030CA-0E70-4ABB-9B9E-4D47C8B463FC}"/>
          </ac:picMkLst>
        </pc:picChg>
        <pc:inkChg chg="del">
          <ac:chgData name="정근채" userId="bf3f9740-ba12-4a95-bdcd-7a89d0b0b3a3" providerId="ADAL" clId="{65730455-3C12-43D9-88DB-7C3178847592}" dt="2022-08-02T06:12:34.610" v="0"/>
          <ac:inkMkLst>
            <pc:docMk/>
            <pc:sldMk cId="3534555081" sldId="590"/>
            <ac:inkMk id="3" creationId="{72BBB92D-9B92-44F1-B30C-EB50C3F0EA94}"/>
          </ac:inkMkLst>
        </pc:inkChg>
      </pc:sldChg>
    </pc:docChg>
  </pc:docChgLst>
  <pc:docChgLst>
    <pc:chgData name="정근채" userId="bf3f9740-ba12-4a95-bdcd-7a89d0b0b3a3" providerId="ADAL" clId="{E2C622BA-7178-4A02-9916-63A2694E46B0}"/>
    <pc:docChg chg="addSld delSld modSld">
      <pc:chgData name="정근채" userId="bf3f9740-ba12-4a95-bdcd-7a89d0b0b3a3" providerId="ADAL" clId="{E2C622BA-7178-4A02-9916-63A2694E46B0}" dt="2020-08-13T01:39:36.966" v="1"/>
      <pc:docMkLst>
        <pc:docMk/>
      </pc:docMkLst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1142321899" sldId="540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1589463379" sldId="541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2473960735" sldId="542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2411766804" sldId="543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868409656" sldId="544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348328997" sldId="545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1457934694" sldId="562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1965800235" sldId="589"/>
        </pc:sldMkLst>
      </pc:sldChg>
      <pc:sldChg chg="add del">
        <pc:chgData name="정근채" userId="bf3f9740-ba12-4a95-bdcd-7a89d0b0b3a3" providerId="ADAL" clId="{E2C622BA-7178-4A02-9916-63A2694E46B0}" dt="2020-08-13T01:39:36.966" v="1"/>
        <pc:sldMkLst>
          <pc:docMk/>
          <pc:sldMk cId="3534555081" sldId="5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402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2022-08-24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81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berkshirehathaway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#17.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 분석</a:t>
            </a:r>
            <a:endParaRPr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lang="en-US" altLang="ko-KR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 분석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공공사업 프로젝트 평가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 결과 상호 검토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민감도 분석</a:t>
            </a:r>
          </a:p>
          <a:p>
            <a:pPr marL="0" indent="0" eaLnBrk="1" hangingPunct="1">
              <a:buNone/>
            </a:pPr>
            <a:endParaRPr lang="ko-KR" altLang="en-US" sz="1400" b="1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619672" y="1052736"/>
            <a:ext cx="7344816" cy="5688632"/>
            <a:chOff x="1043608" y="3573016"/>
            <a:chExt cx="7344816" cy="5688632"/>
          </a:xfrm>
        </p:grpSpPr>
        <p:grpSp>
          <p:nvGrpSpPr>
            <p:cNvPr id="12" name="그룹 11"/>
            <p:cNvGrpSpPr/>
            <p:nvPr/>
          </p:nvGrpSpPr>
          <p:grpSpPr>
            <a:xfrm>
              <a:off x="2119233" y="3573016"/>
              <a:ext cx="1518524" cy="432048"/>
              <a:chOff x="2649537" y="4437112"/>
              <a:chExt cx="1428724" cy="360040"/>
            </a:xfrm>
          </p:grpSpPr>
          <p:sp>
            <p:nvSpPr>
              <p:cNvPr id="93" name="순서도: 처리 92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4" name="순서도: 처리 93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경제성분석 입문</a:t>
                </a:r>
              </a:p>
            </p:txBody>
          </p:sp>
          <p:sp>
            <p:nvSpPr>
              <p:cNvPr id="95" name="순서도: 처리 94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cxnSp>
          <p:nvCxnSpPr>
            <p:cNvPr id="13" name="꺾인 연결선 12"/>
            <p:cNvCxnSpPr>
              <a:stCxn id="84" idx="2"/>
              <a:endCxn id="78" idx="0"/>
            </p:cNvCxnSpPr>
            <p:nvPr/>
          </p:nvCxnSpPr>
          <p:spPr bwMode="auto">
            <a:xfrm rot="16200000" flipH="1">
              <a:off x="3208225" y="5220293"/>
              <a:ext cx="327248" cy="98670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grpSp>
          <p:nvGrpSpPr>
            <p:cNvPr id="14" name="그룹 13"/>
            <p:cNvGrpSpPr/>
            <p:nvPr/>
          </p:nvGrpSpPr>
          <p:grpSpPr>
            <a:xfrm>
              <a:off x="1242449" y="4341868"/>
              <a:ext cx="1518524" cy="432048"/>
              <a:chOff x="2649537" y="4437112"/>
              <a:chExt cx="1428724" cy="360040"/>
            </a:xfrm>
          </p:grpSpPr>
          <p:sp>
            <p:nvSpPr>
              <p:cNvPr id="90" name="순서도: 처리 89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1" name="순서도: 처리 90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돈의 시간적 가치</a:t>
                </a:r>
              </a:p>
            </p:txBody>
          </p:sp>
          <p:sp>
            <p:nvSpPr>
              <p:cNvPr id="92" name="순서도: 처리 91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>
              <a:off x="3105942" y="4341868"/>
              <a:ext cx="1518524" cy="432048"/>
              <a:chOff x="2649537" y="4437112"/>
              <a:chExt cx="1428724" cy="360040"/>
            </a:xfrm>
          </p:grpSpPr>
          <p:sp>
            <p:nvSpPr>
              <p:cNvPr id="87" name="순서도: 처리 86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8" name="순서도: 처리 87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경제적 등가</a:t>
                </a:r>
              </a:p>
            </p:txBody>
          </p:sp>
          <p:sp>
            <p:nvSpPr>
              <p:cNvPr id="89" name="순서도: 처리 88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3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cxnSp>
          <p:nvCxnSpPr>
            <p:cNvPr id="16" name="꺾인 연결선 15"/>
            <p:cNvCxnSpPr>
              <a:stCxn id="84" idx="2"/>
              <a:endCxn id="81" idx="0"/>
            </p:cNvCxnSpPr>
            <p:nvPr/>
          </p:nvCxnSpPr>
          <p:spPr bwMode="auto">
            <a:xfrm rot="5400000">
              <a:off x="2276479" y="5275256"/>
              <a:ext cx="327248" cy="87678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grpSp>
          <p:nvGrpSpPr>
            <p:cNvPr id="17" name="그룹 16"/>
            <p:cNvGrpSpPr/>
            <p:nvPr/>
          </p:nvGrpSpPr>
          <p:grpSpPr>
            <a:xfrm>
              <a:off x="2119233" y="5117976"/>
              <a:ext cx="1518524" cy="432048"/>
              <a:chOff x="2649537" y="4437112"/>
              <a:chExt cx="1428724" cy="360040"/>
            </a:xfrm>
          </p:grpSpPr>
          <p:sp>
            <p:nvSpPr>
              <p:cNvPr id="84" name="순서도: 처리 83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5" name="순서도: 처리 84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이자공식</a:t>
                </a:r>
              </a:p>
            </p:txBody>
          </p:sp>
          <p:sp>
            <p:nvSpPr>
              <p:cNvPr id="86" name="순서도: 처리 85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4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18" name="그룹 17"/>
            <p:cNvGrpSpPr/>
            <p:nvPr/>
          </p:nvGrpSpPr>
          <p:grpSpPr>
            <a:xfrm>
              <a:off x="1242449" y="5877272"/>
              <a:ext cx="1518524" cy="432048"/>
              <a:chOff x="2649537" y="4437112"/>
              <a:chExt cx="1428724" cy="360040"/>
            </a:xfrm>
          </p:grpSpPr>
          <p:sp>
            <p:nvSpPr>
              <p:cNvPr id="81" name="순서도: 처리 80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2" name="순서도: 처리 81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분석기간과 이자율 적용</a:t>
                </a:r>
              </a:p>
            </p:txBody>
          </p:sp>
          <p:sp>
            <p:nvSpPr>
              <p:cNvPr id="83" name="순서도: 처리 82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3105942" y="5877272"/>
              <a:ext cx="1518524" cy="432048"/>
              <a:chOff x="2649537" y="4437112"/>
              <a:chExt cx="1428724" cy="360040"/>
            </a:xfrm>
          </p:grpSpPr>
          <p:sp>
            <p:nvSpPr>
              <p:cNvPr id="78" name="순서도: 처리 77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9" name="순서도: 처리 78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투자자금 조달과 대출</a:t>
                </a:r>
              </a:p>
            </p:txBody>
          </p:sp>
          <p:sp>
            <p:nvSpPr>
              <p:cNvPr id="80" name="순서도: 처리 79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5006407" y="5877272"/>
              <a:ext cx="1518524" cy="432048"/>
              <a:chOff x="2649537" y="4437112"/>
              <a:chExt cx="1428724" cy="360040"/>
            </a:xfrm>
          </p:grpSpPr>
          <p:sp>
            <p:nvSpPr>
              <p:cNvPr id="75" name="순서도: 처리 74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6" name="순서도: 처리 75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인플레이션</a:t>
                </a:r>
              </a:p>
            </p:txBody>
          </p:sp>
          <p:sp>
            <p:nvSpPr>
              <p:cNvPr id="77" name="순서도: 처리 76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7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6869900" y="5877272"/>
              <a:ext cx="1518524" cy="432048"/>
              <a:chOff x="2649537" y="4437112"/>
              <a:chExt cx="1428724" cy="360040"/>
            </a:xfrm>
          </p:grpSpPr>
          <p:sp>
            <p:nvSpPr>
              <p:cNvPr id="72" name="순서도: 처리 71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3" name="순서도: 처리 72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기준화폐가치와 명목화폐가치</a:t>
                </a:r>
              </a:p>
            </p:txBody>
          </p:sp>
          <p:sp>
            <p:nvSpPr>
              <p:cNvPr id="74" name="순서도: 처리 73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cxnSp>
          <p:nvCxnSpPr>
            <p:cNvPr id="22" name="꺾인 연결선 21"/>
            <p:cNvCxnSpPr>
              <a:stCxn id="93" idx="2"/>
              <a:endCxn id="87" idx="0"/>
            </p:cNvCxnSpPr>
            <p:nvPr/>
          </p:nvCxnSpPr>
          <p:spPr bwMode="auto">
            <a:xfrm rot="16200000" flipH="1">
              <a:off x="3203447" y="3680111"/>
              <a:ext cx="336804" cy="98670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23" name="꺾인 연결선 22"/>
            <p:cNvCxnSpPr>
              <a:stCxn id="93" idx="2"/>
              <a:endCxn id="90" idx="0"/>
            </p:cNvCxnSpPr>
            <p:nvPr/>
          </p:nvCxnSpPr>
          <p:spPr bwMode="auto">
            <a:xfrm rot="5400000">
              <a:off x="2271701" y="3735074"/>
              <a:ext cx="336804" cy="87678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24" name="꺾인 연결선 23"/>
            <p:cNvCxnSpPr>
              <a:stCxn id="90" idx="2"/>
              <a:endCxn id="84" idx="0"/>
            </p:cNvCxnSpPr>
            <p:nvPr/>
          </p:nvCxnSpPr>
          <p:spPr bwMode="auto">
            <a:xfrm rot="16200000" flipH="1">
              <a:off x="2268073" y="4507554"/>
              <a:ext cx="344060" cy="87678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25" name="꺾인 연결선 24"/>
            <p:cNvCxnSpPr>
              <a:stCxn id="87" idx="2"/>
              <a:endCxn id="84" idx="0"/>
            </p:cNvCxnSpPr>
            <p:nvPr/>
          </p:nvCxnSpPr>
          <p:spPr bwMode="auto">
            <a:xfrm rot="5400000">
              <a:off x="3199820" y="4452592"/>
              <a:ext cx="344060" cy="98670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grpSp>
          <p:nvGrpSpPr>
            <p:cNvPr id="26" name="그룹 25"/>
            <p:cNvGrpSpPr/>
            <p:nvPr/>
          </p:nvGrpSpPr>
          <p:grpSpPr>
            <a:xfrm>
              <a:off x="4061588" y="6641976"/>
              <a:ext cx="1518524" cy="432048"/>
              <a:chOff x="2649537" y="4437112"/>
              <a:chExt cx="1428724" cy="360040"/>
            </a:xfrm>
          </p:grpSpPr>
          <p:sp>
            <p:nvSpPr>
              <p:cNvPr id="69" name="순서도: 처리 68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0" name="순서도: 처리 69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투자프로젝트의 현금흐름</a:t>
                </a:r>
              </a:p>
            </p:txBody>
          </p:sp>
          <p:sp>
            <p:nvSpPr>
              <p:cNvPr id="71" name="순서도: 처리 70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cxnSp>
          <p:nvCxnSpPr>
            <p:cNvPr id="27" name="꺾인 연결선 26"/>
            <p:cNvCxnSpPr>
              <a:stCxn id="75" idx="2"/>
              <a:endCxn id="69" idx="0"/>
            </p:cNvCxnSpPr>
            <p:nvPr/>
          </p:nvCxnSpPr>
          <p:spPr bwMode="auto">
            <a:xfrm rot="5400000">
              <a:off x="5126932" y="6003239"/>
              <a:ext cx="332656" cy="94481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28" name="꺾인 연결선 27"/>
            <p:cNvCxnSpPr>
              <a:stCxn id="78" idx="2"/>
              <a:endCxn id="69" idx="0"/>
            </p:cNvCxnSpPr>
            <p:nvPr/>
          </p:nvCxnSpPr>
          <p:spPr bwMode="auto">
            <a:xfrm rot="16200000" flipH="1">
              <a:off x="4176699" y="5997825"/>
              <a:ext cx="332656" cy="95564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29" name="꺾인 연결선 28"/>
            <p:cNvCxnSpPr>
              <a:stCxn id="81" idx="2"/>
              <a:endCxn id="69" idx="0"/>
            </p:cNvCxnSpPr>
            <p:nvPr/>
          </p:nvCxnSpPr>
          <p:spPr bwMode="auto">
            <a:xfrm rot="16200000" flipH="1">
              <a:off x="3244952" y="5066078"/>
              <a:ext cx="332656" cy="281913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0" name="꺾인 연결선 29"/>
            <p:cNvCxnSpPr>
              <a:stCxn id="72" idx="2"/>
              <a:endCxn id="69" idx="0"/>
            </p:cNvCxnSpPr>
            <p:nvPr/>
          </p:nvCxnSpPr>
          <p:spPr bwMode="auto">
            <a:xfrm rot="5400000">
              <a:off x="6058678" y="5071492"/>
              <a:ext cx="332656" cy="280831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grpSp>
          <p:nvGrpSpPr>
            <p:cNvPr id="31" name="그룹 30"/>
            <p:cNvGrpSpPr/>
            <p:nvPr/>
          </p:nvGrpSpPr>
          <p:grpSpPr>
            <a:xfrm>
              <a:off x="2119233" y="6641977"/>
              <a:ext cx="1518524" cy="432048"/>
              <a:chOff x="2649537" y="4437112"/>
              <a:chExt cx="1428724" cy="360040"/>
            </a:xfrm>
          </p:grpSpPr>
          <p:sp>
            <p:nvSpPr>
              <p:cNvPr id="66" name="순서도: 처리 65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7" name="순서도: 처리 66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감가상각과 법인세</a:t>
                </a:r>
              </a:p>
            </p:txBody>
          </p:sp>
          <p:sp>
            <p:nvSpPr>
              <p:cNvPr id="68" name="순서도: 처리 67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9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cxnSp>
          <p:nvCxnSpPr>
            <p:cNvPr id="32" name="직선 화살표 연결선 31"/>
            <p:cNvCxnSpPr>
              <a:stCxn id="67" idx="3"/>
              <a:endCxn id="71" idx="1"/>
            </p:cNvCxnSpPr>
            <p:nvPr/>
          </p:nvCxnSpPr>
          <p:spPr bwMode="auto">
            <a:xfrm flipV="1">
              <a:off x="3637757" y="6858000"/>
              <a:ext cx="423831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grpSp>
          <p:nvGrpSpPr>
            <p:cNvPr id="33" name="그룹 32"/>
            <p:cNvGrpSpPr/>
            <p:nvPr/>
          </p:nvGrpSpPr>
          <p:grpSpPr>
            <a:xfrm>
              <a:off x="1242449" y="7389440"/>
              <a:ext cx="1518524" cy="432048"/>
              <a:chOff x="2649537" y="4437112"/>
              <a:chExt cx="1428724" cy="360040"/>
            </a:xfrm>
          </p:grpSpPr>
          <p:sp>
            <p:nvSpPr>
              <p:cNvPr id="63" name="순서도: 처리 62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4" name="순서도: 처리 63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자본회수기간 분석</a:t>
                </a:r>
              </a:p>
            </p:txBody>
          </p:sp>
          <p:sp>
            <p:nvSpPr>
              <p:cNvPr id="65" name="순서도: 처리 64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>
              <a:off x="3105942" y="7389440"/>
              <a:ext cx="1518524" cy="432048"/>
              <a:chOff x="2649537" y="4437112"/>
              <a:chExt cx="1428724" cy="360040"/>
            </a:xfrm>
          </p:grpSpPr>
          <p:sp>
            <p:nvSpPr>
              <p:cNvPr id="60" name="순서도: 처리 59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1" name="순서도: 처리 60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미래가치 분석</a:t>
                </a:r>
              </a:p>
            </p:txBody>
          </p:sp>
          <p:sp>
            <p:nvSpPr>
              <p:cNvPr id="62" name="순서도: 처리 61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13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5006407" y="7389440"/>
              <a:ext cx="1518524" cy="432048"/>
              <a:chOff x="2649537" y="4437112"/>
              <a:chExt cx="1428724" cy="360040"/>
            </a:xfrm>
          </p:grpSpPr>
          <p:sp>
            <p:nvSpPr>
              <p:cNvPr id="57" name="순서도: 처리 56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8" name="순서도: 처리 57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수익률 분석</a:t>
                </a:r>
              </a:p>
            </p:txBody>
          </p:sp>
          <p:sp>
            <p:nvSpPr>
              <p:cNvPr id="59" name="순서도: 처리 58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16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6" name="그룹 35"/>
            <p:cNvGrpSpPr/>
            <p:nvPr/>
          </p:nvGrpSpPr>
          <p:grpSpPr>
            <a:xfrm>
              <a:off x="6869900" y="7389440"/>
              <a:ext cx="1518524" cy="432048"/>
              <a:chOff x="2649537" y="4437112"/>
              <a:chExt cx="1428724" cy="360040"/>
            </a:xfrm>
          </p:grpSpPr>
          <p:sp>
            <p:nvSpPr>
              <p:cNvPr id="54" name="순서도: 처리 53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5" name="순서도: 처리 54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수익</a:t>
                </a: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/</a:t>
                </a:r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비용비율 분석</a:t>
                </a:r>
              </a:p>
            </p:txBody>
          </p:sp>
          <p:sp>
            <p:nvSpPr>
              <p:cNvPr id="56" name="순서도: 처리 55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17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3105942" y="8109520"/>
              <a:ext cx="1518524" cy="432048"/>
              <a:chOff x="2649537" y="4437112"/>
              <a:chExt cx="1428724" cy="360040"/>
            </a:xfrm>
          </p:grpSpPr>
          <p:sp>
            <p:nvSpPr>
              <p:cNvPr id="51" name="순서도: 처리 50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2" name="순서도: 처리 51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현재가치 분석</a:t>
                </a:r>
              </a:p>
            </p:txBody>
          </p:sp>
          <p:sp>
            <p:nvSpPr>
              <p:cNvPr id="53" name="순서도: 처리 52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3105942" y="8829600"/>
              <a:ext cx="1518524" cy="432048"/>
              <a:chOff x="2649537" y="4437112"/>
              <a:chExt cx="1428724" cy="360040"/>
            </a:xfrm>
          </p:grpSpPr>
          <p:sp>
            <p:nvSpPr>
              <p:cNvPr id="48" name="순서도: 처리 47"/>
              <p:cNvSpPr/>
              <p:nvPr/>
            </p:nvSpPr>
            <p:spPr bwMode="auto">
              <a:xfrm>
                <a:off x="2649537" y="4437112"/>
                <a:ext cx="1428724" cy="360040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9" name="순서도: 처리 48"/>
              <p:cNvSpPr/>
              <p:nvPr/>
            </p:nvSpPr>
            <p:spPr bwMode="auto">
              <a:xfrm>
                <a:off x="3045240" y="4437112"/>
                <a:ext cx="1033021" cy="360040"/>
              </a:xfrm>
              <a:prstGeom prst="flowChartProcess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36000" tIns="36000" rIns="36000" bIns="36000" rtlCol="0" anchor="ctr"/>
              <a:lstStyle/>
              <a:p>
                <a:pPr algn="ctr" latinLnBrk="0"/>
                <a:r>
                  <a:rPr lang="ko-KR" altLang="en-US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연간등가 분석</a:t>
                </a:r>
              </a:p>
            </p:txBody>
          </p:sp>
          <p:sp>
            <p:nvSpPr>
              <p:cNvPr id="50" name="순서도: 처리 49"/>
              <p:cNvSpPr/>
              <p:nvPr/>
            </p:nvSpPr>
            <p:spPr bwMode="auto">
              <a:xfrm>
                <a:off x="2649537" y="4437112"/>
                <a:ext cx="395703" cy="360040"/>
              </a:xfrm>
              <a:prstGeom prst="flowChartProcess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36000" rIns="0" bIns="36000" rtlCol="0" anchor="ctr"/>
              <a:lstStyle/>
              <a:p>
                <a:pPr marL="0" marR="0" indent="0" algn="ctr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</a:t>
                </a:r>
                <a:endParaRPr lang="ko-KR" altLang="en-US" sz="10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cxnSp>
          <p:nvCxnSpPr>
            <p:cNvPr id="39" name="꺾인 연결선 38"/>
            <p:cNvCxnSpPr>
              <a:stCxn id="69" idx="2"/>
              <a:endCxn id="63" idx="0"/>
            </p:cNvCxnSpPr>
            <p:nvPr/>
          </p:nvCxnSpPr>
          <p:spPr bwMode="auto">
            <a:xfrm rot="5400000">
              <a:off x="3253573" y="5822163"/>
              <a:ext cx="315416" cy="2819139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40" name="꺾인 연결선 39"/>
            <p:cNvCxnSpPr>
              <a:stCxn id="69" idx="2"/>
              <a:endCxn id="60" idx="0"/>
            </p:cNvCxnSpPr>
            <p:nvPr/>
          </p:nvCxnSpPr>
          <p:spPr bwMode="auto">
            <a:xfrm rot="5400000">
              <a:off x="4185319" y="6753909"/>
              <a:ext cx="315416" cy="95564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41" name="꺾인 연결선 40"/>
            <p:cNvCxnSpPr>
              <a:stCxn id="69" idx="2"/>
              <a:endCxn id="57" idx="0"/>
            </p:cNvCxnSpPr>
            <p:nvPr/>
          </p:nvCxnSpPr>
          <p:spPr bwMode="auto">
            <a:xfrm rot="16200000" flipH="1">
              <a:off x="5135551" y="6759322"/>
              <a:ext cx="315416" cy="94481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42" name="꺾인 연결선 41"/>
            <p:cNvCxnSpPr>
              <a:stCxn id="69" idx="2"/>
              <a:endCxn id="54" idx="0"/>
            </p:cNvCxnSpPr>
            <p:nvPr/>
          </p:nvCxnSpPr>
          <p:spPr bwMode="auto">
            <a:xfrm rot="16200000" flipH="1">
              <a:off x="6067298" y="5827576"/>
              <a:ext cx="315416" cy="280831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43" name="직선 연결선 42"/>
            <p:cNvCxnSpPr>
              <a:stCxn id="86" idx="1"/>
            </p:cNvCxnSpPr>
            <p:nvPr/>
          </p:nvCxnSpPr>
          <p:spPr bwMode="auto">
            <a:xfrm flipH="1">
              <a:off x="1043608" y="5334000"/>
              <a:ext cx="10756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44" name="직선 연결선 43"/>
            <p:cNvCxnSpPr/>
            <p:nvPr/>
          </p:nvCxnSpPr>
          <p:spPr bwMode="auto">
            <a:xfrm>
              <a:off x="1043608" y="5334000"/>
              <a:ext cx="0" cy="189773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45" name="직선 연결선 44"/>
            <p:cNvCxnSpPr/>
            <p:nvPr/>
          </p:nvCxnSpPr>
          <p:spPr bwMode="auto">
            <a:xfrm>
              <a:off x="1043608" y="7231732"/>
              <a:ext cx="116839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46" name="직선 연결선 45"/>
            <p:cNvCxnSpPr>
              <a:stCxn id="60" idx="2"/>
            </p:cNvCxnSpPr>
            <p:nvPr/>
          </p:nvCxnSpPr>
          <p:spPr bwMode="auto">
            <a:xfrm>
              <a:off x="3865204" y="7821488"/>
              <a:ext cx="0" cy="28803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47" name="직선 연결선 46"/>
            <p:cNvCxnSpPr>
              <a:stCxn id="51" idx="2"/>
              <a:endCxn id="48" idx="0"/>
            </p:cNvCxnSpPr>
            <p:nvPr/>
          </p:nvCxnSpPr>
          <p:spPr bwMode="auto">
            <a:xfrm>
              <a:off x="3865204" y="8541568"/>
              <a:ext cx="0" cy="28803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</p:grp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99" name="순서도: 처리 98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0" name="직선 연결선 99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순서도: 처리 100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102" name="순서도: 처리 101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3" name="직선 연결선 102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8337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63"/>
          <p:cNvSpPr txBox="1">
            <a:spLocks noChangeArrowheads="1"/>
          </p:cNvSpPr>
          <p:nvPr/>
        </p:nvSpPr>
        <p:spPr bwMode="auto">
          <a:xfrm>
            <a:off x="2581711" y="381000"/>
            <a:ext cx="398057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경제성 분석 결과 상호 검토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662880" y="1322734"/>
            <a:ext cx="786956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  <a:defRPr/>
            </a:pP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가지 경제성분석 방법의 분석결과가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일치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하는가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할인자본회수기간법의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프로젝트 잔액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누적 현금흐름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 미래가치법의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(NFW)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 동일한가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현재가치법의 현재등가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(NPW)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와 미래가치법의 미래등가가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(1+MARR)</a:t>
            </a:r>
            <a:r>
              <a:rPr kumimoji="0" lang="en-US" altLang="ko-KR" sz="2000" baseline="30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 만족하는가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현재등가로 구한 연간등가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(AE)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와 미래등가로 구한 연간등가가 일치하는가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? </a:t>
            </a:r>
          </a:p>
          <a:p>
            <a:pPr marL="447675" indent="0" eaLnBrk="0" latin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(A/P, MARR, N) =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(A/F, MARR, N)</a:t>
            </a: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(B/C Ratio)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 계산하기 위한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총수익의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현재가치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총비용의 현재가치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와 일치하는가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3455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884734" y="152400"/>
            <a:ext cx="336502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노동소득분배율의 변화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2699792" y="1700808"/>
            <a:ext cx="3672408" cy="34563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>
            <a:stCxn id="12" idx="0"/>
            <a:endCxn id="12" idx="4"/>
          </p:cNvCxnSpPr>
          <p:nvPr/>
        </p:nvCxnSpPr>
        <p:spPr bwMode="auto">
          <a:xfrm>
            <a:off x="4535996" y="1700808"/>
            <a:ext cx="0" cy="34563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직사각형 16"/>
          <p:cNvSpPr/>
          <p:nvPr/>
        </p:nvSpPr>
        <p:spPr>
          <a:xfrm>
            <a:off x="3981999" y="1124744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국민소득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181780" y="2734707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자본소득</a:t>
            </a:r>
            <a:endParaRPr lang="ko-KR" altLang="en-US" sz="28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782218" y="2734707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kern="0" dirty="0" err="1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노동소득</a:t>
            </a:r>
            <a:endParaRPr lang="ko-KR" altLang="en-US" sz="2800" b="1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093614" y="3461410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주식</a:t>
            </a:r>
            <a:r>
              <a:rPr lang="en-US" altLang="ko-KR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채권</a:t>
            </a:r>
            <a:r>
              <a:rPr lang="en-US" altLang="ko-KR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예금</a:t>
            </a:r>
            <a:endParaRPr lang="en-US" altLang="ko-KR" sz="1200" kern="0" dirty="0">
              <a:solidFill>
                <a:srgbClr val="FF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부동산</a:t>
            </a:r>
            <a:r>
              <a:rPr lang="en-US" altLang="ko-KR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농지</a:t>
            </a:r>
            <a:endParaRPr lang="ko-KR" altLang="en-US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087668" y="3461410"/>
            <a:ext cx="4924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kern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급여</a:t>
            </a:r>
            <a:endParaRPr lang="ko-KR" altLang="en-US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0429" y="5296757"/>
                <a:ext cx="2917465" cy="551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b="0" i="0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자본</m:t>
                      </m:r>
                      <m:r>
                        <a:rPr lang="ko-KR" altLang="en-US" b="0" i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소</m:t>
                      </m:r>
                      <m:r>
                        <a:rPr lang="ko-KR" altLang="en-US" b="0" i="0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득</m:t>
                      </m:r>
                      <m:r>
                        <a:rPr lang="ko-KR" altLang="en-US" b="0" i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분</m:t>
                      </m:r>
                      <m:r>
                        <a:rPr lang="ko-KR" altLang="en-US" b="0" i="0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배</m:t>
                      </m:r>
                      <m:r>
                        <a:rPr lang="ko-KR" altLang="en-US" b="0" i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율</m:t>
                      </m:r>
                      <m:r>
                        <a:rPr lang="en-US" altLang="ko-KR" b="0" i="0" smtClean="0">
                          <a:effectLst/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ko-KR" i="1" smtClean="0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ko-KR" altLang="en-US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자본소</m:t>
                          </m:r>
                          <m:r>
                            <a:rPr lang="ko-KR" altLang="en-US" b="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득</m:t>
                          </m:r>
                        </m:num>
                        <m:den>
                          <m:r>
                            <a:rPr lang="ko-KR" altLang="en-US" b="0" i="1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국</m:t>
                          </m:r>
                          <m:r>
                            <a:rPr lang="ko-KR" altLang="en-US" b="0" i="1" smtClean="0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민</m:t>
                          </m:r>
                          <m:r>
                            <a:rPr lang="ko-KR" altLang="en-US" b="0" i="1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소</m:t>
                          </m:r>
                          <m:r>
                            <a:rPr lang="ko-KR" altLang="en-US" b="0" i="1" smtClean="0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득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29" y="5296757"/>
                <a:ext cx="2917465" cy="5513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21225" y="5301208"/>
                <a:ext cx="2922275" cy="551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노동</m:t>
                      </m:r>
                      <m:r>
                        <a:rPr lang="ko-KR" altLang="en-US" b="0" i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소</m:t>
                      </m:r>
                      <m:r>
                        <a:rPr lang="ko-KR" altLang="en-US" b="0" i="0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득</m:t>
                      </m:r>
                      <m:r>
                        <a:rPr lang="ko-KR" altLang="en-US" b="0" i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분</m:t>
                      </m:r>
                      <m:r>
                        <a:rPr lang="ko-KR" altLang="en-US" b="0" i="0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배</m:t>
                      </m:r>
                      <m:r>
                        <a:rPr lang="ko-KR" altLang="en-US" b="0" i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</a:rPr>
                        <m:t>율</m:t>
                      </m:r>
                      <m:r>
                        <a:rPr lang="en-US" altLang="ko-KR" b="0" i="0" smtClean="0">
                          <a:effectLst/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ko-KR" i="1" smtClean="0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ko-KR" altLang="en-US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노동</m:t>
                          </m:r>
                          <m:r>
                            <a:rPr lang="ko-KR" altLang="en-US" b="0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소</m:t>
                          </m:r>
                          <m:r>
                            <a:rPr lang="ko-KR" altLang="en-US" b="0" i="1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득</m:t>
                          </m:r>
                        </m:num>
                        <m:den>
                          <m:r>
                            <a:rPr lang="ko-KR" altLang="en-US" b="0" i="1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국</m:t>
                          </m:r>
                          <m:r>
                            <a:rPr lang="ko-KR" altLang="en-US" b="0" i="1" smtClean="0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민</m:t>
                          </m:r>
                          <m:r>
                            <a:rPr lang="ko-KR" altLang="en-US" b="0" i="1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소</m:t>
                          </m:r>
                          <m:r>
                            <a:rPr lang="ko-KR" altLang="en-US" b="0" i="1" smtClean="0">
                              <a:effectLst/>
                              <a:latin typeface="Cambria Math" panose="02040503050406030204" pitchFamily="18" charset="0"/>
                              <a:ea typeface="+mn-ea"/>
                            </a:rPr>
                            <m:t>득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225" y="5301208"/>
                <a:ext cx="2922275" cy="551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그룹 22"/>
          <p:cNvGrpSpPr/>
          <p:nvPr/>
        </p:nvGrpSpPr>
        <p:grpSpPr>
          <a:xfrm>
            <a:off x="6734551" y="2600908"/>
            <a:ext cx="1759696" cy="1656184"/>
            <a:chOff x="4821839" y="1700808"/>
            <a:chExt cx="3672408" cy="3456384"/>
          </a:xfrm>
        </p:grpSpPr>
        <p:sp>
          <p:nvSpPr>
            <p:cNvPr id="28" name="타원 27"/>
            <p:cNvSpPr/>
            <p:nvPr/>
          </p:nvSpPr>
          <p:spPr bwMode="auto">
            <a:xfrm>
              <a:off x="4821839" y="1700808"/>
              <a:ext cx="3672408" cy="345638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marL="0" marR="0" indent="0" algn="ctr" defTabSz="914400" ea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ko-KR" altLang="en-US" sz="12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9" name="직선 연결선 28"/>
            <p:cNvCxnSpPr/>
            <p:nvPr/>
          </p:nvCxnSpPr>
          <p:spPr bwMode="auto">
            <a:xfrm>
              <a:off x="7204815" y="1775947"/>
              <a:ext cx="0" cy="330610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직사각형 29"/>
            <p:cNvSpPr/>
            <p:nvPr/>
          </p:nvSpPr>
          <p:spPr>
            <a:xfrm>
              <a:off x="5492336" y="2734707"/>
              <a:ext cx="1241812" cy="1220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1600" b="1" kern="0" dirty="0"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자본</a:t>
              </a:r>
              <a:endParaRPr lang="en-US" altLang="ko-KR" sz="1600" b="1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algn="ctr"/>
              <a:r>
                <a:rPr lang="ko-KR" altLang="en-US" sz="1600" b="1" kern="0" dirty="0"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소득</a:t>
              </a:r>
              <a:endParaRPr lang="ko-KR" altLang="en-US" sz="24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7196202" y="2734707"/>
              <a:ext cx="1241812" cy="1220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1600" b="1" kern="0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노동</a:t>
              </a:r>
              <a:endParaRPr lang="en-US" altLang="ko-KR" sz="1600" b="1" kern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algn="ctr"/>
              <a:r>
                <a:rPr lang="ko-KR" altLang="en-US" sz="1600" b="1" kern="0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소득</a:t>
              </a:r>
              <a:endParaRPr lang="ko-KR" altLang="en-US" sz="2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36" name="타원 35"/>
          <p:cNvSpPr/>
          <p:nvPr/>
        </p:nvSpPr>
        <p:spPr bwMode="auto">
          <a:xfrm>
            <a:off x="509849" y="2600908"/>
            <a:ext cx="1759696" cy="16561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2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7" name="직선 연결선 36"/>
          <p:cNvCxnSpPr/>
          <p:nvPr/>
        </p:nvCxnSpPr>
        <p:spPr bwMode="auto">
          <a:xfrm>
            <a:off x="1083602" y="2652713"/>
            <a:ext cx="0" cy="1554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>
          <a:xfrm>
            <a:off x="515512" y="309631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</a:t>
            </a:r>
            <a:endParaRPr lang="en-US" altLang="ko-KR" sz="1600" b="1" kern="0" dirty="0">
              <a:solidFill>
                <a:srgbClr val="FF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600" b="1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소득</a:t>
            </a:r>
            <a:endParaRPr lang="ko-KR" altLang="en-US" sz="2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354175" y="309631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kern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노동</a:t>
            </a:r>
            <a:endParaRPr lang="en-US" altLang="ko-KR" sz="1600" b="1" kern="0" dirty="0">
              <a:solidFill>
                <a:srgbClr val="0000FF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600" b="1" kern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소득</a:t>
            </a:r>
            <a:endParaRPr lang="ko-KR" altLang="en-US" sz="2400" b="1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097960" y="2060848"/>
            <a:ext cx="646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과거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327700" y="2060848"/>
            <a:ext cx="646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</a:t>
            </a:r>
            <a:endParaRPr lang="ko-KR" altLang="en-US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406EBB90-789E-4C32-9351-E3C55B946B49}"/>
              </a:ext>
            </a:extLst>
          </p:cNvPr>
          <p:cNvGrpSpPr/>
          <p:nvPr/>
        </p:nvGrpSpPr>
        <p:grpSpPr>
          <a:xfrm>
            <a:off x="6495979" y="13241"/>
            <a:ext cx="2396496" cy="2101614"/>
            <a:chOff x="3548062" y="1981200"/>
            <a:chExt cx="3301888" cy="2895600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B985EBE0-8190-4E9E-A5C1-55463E605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48062" y="1981200"/>
              <a:ext cx="2047875" cy="2895600"/>
            </a:xfrm>
            <a:prstGeom prst="rect">
              <a:avLst/>
            </a:prstGeom>
          </p:spPr>
        </p:pic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7F143A38-9ACF-459E-8B4B-952FAFEF2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11700" y="4206802"/>
              <a:ext cx="12382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194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1676400"/>
            <a:ext cx="7993062" cy="32932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자본회수기간법</a:t>
            </a:r>
            <a:r>
              <a:rPr kumimoji="0" lang="ko-KR" altLang="en-US" sz="20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자본회수기간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&lt; N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미래가치법</a:t>
            </a:r>
            <a:r>
              <a:rPr kumimoji="0" lang="ko-KR" altLang="en-US" sz="20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현재가치법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연간등가법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연등가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수익률법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수익률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(%) &gt; MARR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민간 </a:t>
            </a:r>
            <a:r>
              <a:rPr kumimoji="0" lang="en-US" altLang="ko-K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452438" lvl="0" indent="-452438" eaLnBrk="0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공공</a:t>
            </a:r>
            <a:r>
              <a:rPr kumimoji="0" lang="en-US" altLang="ko-K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ts val="0"/>
              </a:spcBef>
              <a:spcAft>
                <a:spcPct val="20000"/>
              </a:spcAft>
              <a:defRPr/>
            </a:pPr>
            <a:endParaRPr kumimoji="0" lang="ko-KR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438400" y="152400"/>
            <a:ext cx="4186238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경제성 분석 방법론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4232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1793073" y="196850"/>
            <a:ext cx="554991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/>
              </a:rPr>
              <a:t>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수익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비용비율법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904949" y="1140594"/>
            <a:ext cx="74834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개념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총현금흐름도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에서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현금 유입의 현재가치가 현금 유출의 현재가치보다 큰가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판정기준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Benefit/Cost Ratio; B/C Ratio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 1 </a:t>
            </a:r>
          </a:p>
          <a:p>
            <a:pPr marL="720725" lvl="1" indent="0" eaLnBrk="0" latinLnBrk="0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 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9" name="Picture 4" descr="Payback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295</a:t>
            </a:r>
          </a:p>
        </p:txBody>
      </p:sp>
    </p:spTree>
    <p:extLst>
      <p:ext uri="{BB962C8B-B14F-4D97-AF65-F5344CB8AC3E}">
        <p14:creationId xmlns:p14="http://schemas.microsoft.com/office/powerpoint/2010/main" val="145793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228600" y="1340768"/>
            <a:ext cx="8807450" cy="4489425"/>
            <a:chOff x="228600" y="2349500"/>
            <a:chExt cx="8807450" cy="3768725"/>
          </a:xfrm>
        </p:grpSpPr>
        <p:sp>
          <p:nvSpPr>
            <p:cNvPr id="4099" name="Oval 2"/>
            <p:cNvSpPr>
              <a:spLocks noChangeArrowheads="1"/>
            </p:cNvSpPr>
            <p:nvPr/>
          </p:nvSpPr>
          <p:spPr bwMode="auto">
            <a:xfrm>
              <a:off x="1547813" y="2438400"/>
              <a:ext cx="4167187" cy="106203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3333CC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4100" name="Oval 3"/>
            <p:cNvSpPr>
              <a:spLocks noChangeArrowheads="1"/>
            </p:cNvSpPr>
            <p:nvPr/>
          </p:nvSpPr>
          <p:spPr bwMode="auto">
            <a:xfrm>
              <a:off x="1042988" y="3644900"/>
              <a:ext cx="4392612" cy="936625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3333CC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4102" name="Line 5"/>
            <p:cNvSpPr>
              <a:spLocks noChangeShapeType="1"/>
            </p:cNvSpPr>
            <p:nvPr/>
          </p:nvSpPr>
          <p:spPr bwMode="auto">
            <a:xfrm flipV="1">
              <a:off x="4572000" y="2590800"/>
              <a:ext cx="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grpSp>
          <p:nvGrpSpPr>
            <p:cNvPr id="4103" name="Group 6"/>
            <p:cNvGrpSpPr>
              <a:grpSpLocks/>
            </p:cNvGrpSpPr>
            <p:nvPr/>
          </p:nvGrpSpPr>
          <p:grpSpPr bwMode="auto">
            <a:xfrm>
              <a:off x="1600200" y="2819400"/>
              <a:ext cx="3733800" cy="1447800"/>
              <a:chOff x="1968" y="2016"/>
              <a:chExt cx="2352" cy="912"/>
            </a:xfrm>
          </p:grpSpPr>
          <p:sp>
            <p:nvSpPr>
              <p:cNvPr id="4122" name="Line 7"/>
              <p:cNvSpPr>
                <a:spLocks noChangeShapeType="1"/>
              </p:cNvSpPr>
              <p:nvPr/>
            </p:nvSpPr>
            <p:spPr bwMode="auto">
              <a:xfrm>
                <a:off x="1968" y="2496"/>
                <a:ext cx="23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3" name="Line 8"/>
              <p:cNvSpPr>
                <a:spLocks noChangeShapeType="1"/>
              </p:cNvSpPr>
              <p:nvPr/>
            </p:nvSpPr>
            <p:spPr bwMode="auto">
              <a:xfrm flipV="1">
                <a:off x="4320" y="211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4" name="Line 9"/>
              <p:cNvSpPr>
                <a:spLocks noChangeShapeType="1"/>
              </p:cNvSpPr>
              <p:nvPr/>
            </p:nvSpPr>
            <p:spPr bwMode="auto">
              <a:xfrm flipV="1">
                <a:off x="3408" y="201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5" name="Line 10"/>
              <p:cNvSpPr>
                <a:spLocks noChangeShapeType="1"/>
              </p:cNvSpPr>
              <p:nvPr/>
            </p:nvSpPr>
            <p:spPr bwMode="auto">
              <a:xfrm flipV="1">
                <a:off x="2976" y="211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6" name="Line 11"/>
              <p:cNvSpPr>
                <a:spLocks noChangeShapeType="1"/>
              </p:cNvSpPr>
              <p:nvPr/>
            </p:nvSpPr>
            <p:spPr bwMode="auto">
              <a:xfrm flipV="1">
                <a:off x="2496" y="247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7" name="Line 12"/>
              <p:cNvSpPr>
                <a:spLocks noChangeShapeType="1"/>
              </p:cNvSpPr>
              <p:nvPr/>
            </p:nvSpPr>
            <p:spPr bwMode="auto">
              <a:xfrm flipV="1">
                <a:off x="1968" y="244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8" name="Line 11"/>
              <p:cNvSpPr>
                <a:spLocks noChangeShapeType="1"/>
              </p:cNvSpPr>
              <p:nvPr/>
            </p:nvSpPr>
            <p:spPr bwMode="auto">
              <a:xfrm flipV="1">
                <a:off x="2978" y="2472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29" name="Line 11"/>
              <p:cNvSpPr>
                <a:spLocks noChangeShapeType="1"/>
              </p:cNvSpPr>
              <p:nvPr/>
            </p:nvSpPr>
            <p:spPr bwMode="auto">
              <a:xfrm flipV="1">
                <a:off x="3416" y="247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130" name="Line 11"/>
              <p:cNvSpPr>
                <a:spLocks noChangeShapeType="1"/>
              </p:cNvSpPr>
              <p:nvPr/>
            </p:nvSpPr>
            <p:spPr bwMode="auto">
              <a:xfrm flipV="1">
                <a:off x="3840" y="2472"/>
                <a:ext cx="0" cy="2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3333CC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4104" name="Text Box 13"/>
            <p:cNvSpPr txBox="1">
              <a:spLocks noChangeArrowheads="1"/>
            </p:cNvSpPr>
            <p:nvPr/>
          </p:nvSpPr>
          <p:spPr bwMode="auto">
            <a:xfrm>
              <a:off x="2901950" y="3546475"/>
              <a:ext cx="2470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ko-KR" altLang="en-US" sz="2400">
                  <a:solidFill>
                    <a:srgbClr val="3333CC"/>
                  </a:solidFill>
                  <a:effectLst/>
                  <a:ea typeface="굴림" pitchFamily="50" charset="-127"/>
                </a:rPr>
                <a:t>2       3	      4        5</a:t>
              </a:r>
            </a:p>
          </p:txBody>
        </p:sp>
        <p:sp>
          <p:nvSpPr>
            <p:cNvPr id="4105" name="Text Box 14"/>
            <p:cNvSpPr txBox="1">
              <a:spLocks noChangeArrowheads="1"/>
            </p:cNvSpPr>
            <p:nvPr/>
          </p:nvSpPr>
          <p:spPr bwMode="auto">
            <a:xfrm>
              <a:off x="1431925" y="3089275"/>
              <a:ext cx="1174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ko-KR" altLang="en-US" sz="2400">
                  <a:solidFill>
                    <a:srgbClr val="3333CC"/>
                  </a:solidFill>
                  <a:effectLst/>
                  <a:ea typeface="굴림" pitchFamily="50" charset="-127"/>
                </a:rPr>
                <a:t>0         1</a:t>
              </a:r>
            </a:p>
          </p:txBody>
        </p:sp>
        <p:sp>
          <p:nvSpPr>
            <p:cNvPr id="4106" name="Text Box 15"/>
            <p:cNvSpPr txBox="1">
              <a:spLocks noChangeArrowheads="1"/>
            </p:cNvSpPr>
            <p:nvPr/>
          </p:nvSpPr>
          <p:spPr bwMode="auto">
            <a:xfrm>
              <a:off x="5580063" y="2349500"/>
              <a:ext cx="1211262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총현금유입</a:t>
              </a:r>
              <a:endPara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228600" y="4314825"/>
              <a:ext cx="121126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총현금유출</a:t>
              </a:r>
            </a:p>
          </p:txBody>
        </p:sp>
        <p:sp>
          <p:nvSpPr>
            <p:cNvPr id="4108" name="Line 17"/>
            <p:cNvSpPr>
              <a:spLocks noChangeShapeType="1"/>
            </p:cNvSpPr>
            <p:nvPr/>
          </p:nvSpPr>
          <p:spPr bwMode="auto">
            <a:xfrm flipV="1">
              <a:off x="2590800" y="4419600"/>
              <a:ext cx="0" cy="762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>
              <a:off x="2590800" y="5181600"/>
              <a:ext cx="0" cy="838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>
              <a:off x="2590800" y="51816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111" name="Text Box 20"/>
            <p:cNvSpPr txBox="1">
              <a:spLocks noChangeArrowheads="1"/>
            </p:cNvSpPr>
            <p:nvPr/>
          </p:nvSpPr>
          <p:spPr bwMode="auto">
            <a:xfrm>
              <a:off x="2270125" y="5027613"/>
              <a:ext cx="3317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ko-KR" altLang="en-US" sz="2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</a:p>
          </p:txBody>
        </p:sp>
        <p:sp>
          <p:nvSpPr>
            <p:cNvPr id="4112" name="Text Box 21"/>
            <p:cNvSpPr txBox="1">
              <a:spLocks noChangeArrowheads="1"/>
            </p:cNvSpPr>
            <p:nvPr/>
          </p:nvSpPr>
          <p:spPr bwMode="auto">
            <a:xfrm>
              <a:off x="2651125" y="4719638"/>
              <a:ext cx="8286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en-US" altLang="ko-KR" sz="18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PW</a:t>
              </a:r>
              <a:r>
                <a:rPr kumimoji="0" lang="ko-KR" altLang="en-US" sz="1800" baseline="-25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유입</a:t>
              </a:r>
              <a:endParaRPr kumimoji="0" lang="ko-KR" altLang="en-US" sz="2000" baseline="-25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13" name="Text Box 22"/>
            <p:cNvSpPr txBox="1">
              <a:spLocks noChangeArrowheads="1"/>
            </p:cNvSpPr>
            <p:nvPr/>
          </p:nvSpPr>
          <p:spPr bwMode="auto">
            <a:xfrm>
              <a:off x="2644775" y="5249863"/>
              <a:ext cx="8286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en-US" altLang="ko-KR" sz="18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PW</a:t>
              </a:r>
              <a:r>
                <a:rPr kumimoji="0" lang="ko-KR" altLang="en-US" sz="1800" baseline="-25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유출</a:t>
              </a:r>
              <a:endParaRPr kumimoji="0" lang="en-US" altLang="ko-KR" sz="1800" baseline="-25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14" name="Text Box 23"/>
            <p:cNvSpPr txBox="1">
              <a:spLocks noChangeArrowheads="1"/>
            </p:cNvSpPr>
            <p:nvPr/>
          </p:nvSpPr>
          <p:spPr bwMode="auto">
            <a:xfrm>
              <a:off x="5508625" y="4419600"/>
              <a:ext cx="352742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en-US" altLang="ko-KR" sz="2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B/C[MARR] = PW</a:t>
              </a:r>
              <a:r>
                <a:rPr kumimoji="0" lang="ko-KR" altLang="en-US" sz="2000" baseline="-25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유입</a:t>
              </a:r>
              <a:r>
                <a:rPr kumimoji="0" lang="en-US" altLang="ko-KR" sz="2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/ PW</a:t>
              </a:r>
              <a:r>
                <a:rPr kumimoji="0" lang="ko-KR" altLang="en-US" sz="2000" baseline="-25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유출</a:t>
              </a:r>
              <a:endParaRPr kumimoji="0" lang="en-US" altLang="ko-KR" sz="2000" baseline="-25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grpSp>
          <p:nvGrpSpPr>
            <p:cNvPr id="4115" name="Group 24"/>
            <p:cNvGrpSpPr>
              <a:grpSpLocks/>
            </p:cNvGrpSpPr>
            <p:nvPr/>
          </p:nvGrpSpPr>
          <p:grpSpPr bwMode="auto">
            <a:xfrm>
              <a:off x="6324600" y="4899025"/>
              <a:ext cx="2209800" cy="1219200"/>
              <a:chOff x="4080" y="3408"/>
              <a:chExt cx="864" cy="624"/>
            </a:xfrm>
          </p:grpSpPr>
          <p:sp>
            <p:nvSpPr>
              <p:cNvPr id="4120" name="Oval 25"/>
              <p:cNvSpPr>
                <a:spLocks noChangeArrowheads="1"/>
              </p:cNvSpPr>
              <p:nvPr/>
            </p:nvSpPr>
            <p:spPr bwMode="auto">
              <a:xfrm>
                <a:off x="4080" y="3408"/>
                <a:ext cx="864" cy="624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latinLnBrk="0" hangingPunct="0">
                  <a:spcBef>
                    <a:spcPct val="0"/>
                  </a:spcBef>
                  <a:buFontTx/>
                  <a:buNone/>
                </a:pPr>
                <a:endParaRPr kumimoji="0" lang="ko-KR" altLang="en-US" sz="2400">
                  <a:solidFill>
                    <a:srgbClr val="3333CC"/>
                  </a:solidFill>
                  <a:effectLst/>
                  <a:ea typeface="굴림" pitchFamily="50" charset="-127"/>
                </a:endParaRPr>
              </a:p>
            </p:txBody>
          </p:sp>
          <p:sp>
            <p:nvSpPr>
              <p:cNvPr id="4121" name="Text Box 29"/>
              <p:cNvSpPr txBox="1">
                <a:spLocks noChangeArrowheads="1"/>
              </p:cNvSpPr>
              <p:nvPr/>
            </p:nvSpPr>
            <p:spPr bwMode="auto">
              <a:xfrm>
                <a:off x="4183" y="3603"/>
                <a:ext cx="678" cy="189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latinLnBrk="0" hangingPunct="0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800">
                    <a:solidFill>
                      <a:srgbClr val="3333CC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B/C(MARR) &gt; 1</a:t>
                </a:r>
                <a:endParaRPr kumimoji="0" lang="en-US" altLang="ko-KR" sz="2000">
                  <a:solidFill>
                    <a:srgbClr val="3333CC"/>
                  </a:solidFill>
                  <a:effectLst/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4116" name="AutoShape 30"/>
            <p:cNvSpPr>
              <a:spLocks noChangeArrowheads="1"/>
            </p:cNvSpPr>
            <p:nvPr/>
          </p:nvSpPr>
          <p:spPr bwMode="auto">
            <a:xfrm rot="7444064">
              <a:off x="2510631" y="3829844"/>
              <a:ext cx="1665288" cy="3810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117" name="AutoShape 31"/>
            <p:cNvSpPr>
              <a:spLocks noChangeArrowheads="1"/>
            </p:cNvSpPr>
            <p:nvPr/>
          </p:nvSpPr>
          <p:spPr bwMode="auto">
            <a:xfrm rot="3348124">
              <a:off x="1341438" y="4895850"/>
              <a:ext cx="1303337" cy="366713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118" name="AutoShape 32"/>
            <p:cNvSpPr>
              <a:spLocks noChangeArrowheads="1"/>
            </p:cNvSpPr>
            <p:nvPr/>
          </p:nvSpPr>
          <p:spPr bwMode="auto">
            <a:xfrm rot="416">
              <a:off x="4419600" y="5105400"/>
              <a:ext cx="1128713" cy="366713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3333CC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103457" name="Text Box 33"/>
          <p:cNvSpPr txBox="1">
            <a:spLocks noChangeArrowheads="1"/>
          </p:cNvSpPr>
          <p:nvPr/>
        </p:nvSpPr>
        <p:spPr bwMode="auto">
          <a:xfrm>
            <a:off x="1800225" y="196850"/>
            <a:ext cx="5535613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/>
              </a:rPr>
              <a:t>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수익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비용비율법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3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295</a:t>
            </a:r>
          </a:p>
        </p:txBody>
      </p:sp>
    </p:spTree>
    <p:extLst>
      <p:ext uri="{BB962C8B-B14F-4D97-AF65-F5344CB8AC3E}">
        <p14:creationId xmlns:p14="http://schemas.microsoft.com/office/powerpoint/2010/main" val="158946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908175" y="5229225"/>
            <a:ext cx="3598863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Oval 3"/>
          <p:cNvSpPr>
            <a:spLocks noChangeArrowheads="1"/>
          </p:cNvSpPr>
          <p:nvPr/>
        </p:nvSpPr>
        <p:spPr bwMode="auto">
          <a:xfrm>
            <a:off x="827088" y="1625600"/>
            <a:ext cx="3690937" cy="939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951413" y="3100388"/>
            <a:ext cx="915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</a:t>
            </a: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C</a:t>
            </a:r>
            <a:endParaRPr kumimoji="0" lang="en-US" altLang="ko-KR" sz="2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302375" y="4319588"/>
            <a:ext cx="147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C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0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76438" y="5373688"/>
            <a:ext cx="3532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 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(MARR)</a:t>
            </a: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C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0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rot="2020178">
            <a:off x="4418013" y="2573338"/>
            <a:ext cx="685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2020178">
            <a:off x="5956300" y="3575050"/>
            <a:ext cx="6858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20081391" flipH="1">
            <a:off x="5789613" y="5011738"/>
            <a:ext cx="838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236663" y="152400"/>
            <a:ext cx="66611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현재가치분석과 수익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비용비율분석 간의 관계</a:t>
            </a:r>
          </a:p>
        </p:txBody>
      </p:sp>
      <p:sp>
        <p:nvSpPr>
          <p:cNvPr id="5132" name="Text Box 5"/>
          <p:cNvSpPr txBox="1">
            <a:spLocks noChangeArrowheads="1"/>
          </p:cNvSpPr>
          <p:nvPr/>
        </p:nvSpPr>
        <p:spPr bwMode="auto">
          <a:xfrm>
            <a:off x="1062038" y="1844675"/>
            <a:ext cx="336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B/C 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(MARR)</a:t>
            </a:r>
            <a:r>
              <a:rPr kumimoji="0" lang="en-US" altLang="ko-KR" sz="24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B / C</a:t>
            </a:r>
            <a:r>
              <a:rPr kumimoji="0" lang="en-US" altLang="ko-KR" sz="24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476375" y="1125538"/>
            <a:ext cx="28638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r>
              <a:rPr lang="ko-KR" alt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lang="en-US" altLang="ko-KR" sz="2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비용비율분석 </a:t>
            </a:r>
            <a:endParaRPr kumimoji="0" lang="ko-KR" altLang="en-US" sz="2400">
              <a:solidFill>
                <a:srgbClr val="3333CC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203575" y="6092825"/>
            <a:ext cx="20320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r>
              <a:rPr lang="ko-KR" alt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현재가치분석</a:t>
            </a:r>
            <a:endParaRPr kumimoji="0" lang="ko-KR" altLang="en-US" sz="2400">
              <a:solidFill>
                <a:srgbClr val="3333CC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1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296</a:t>
            </a:r>
          </a:p>
        </p:txBody>
      </p:sp>
    </p:spTree>
    <p:extLst>
      <p:ext uri="{BB962C8B-B14F-4D97-AF65-F5344CB8AC3E}">
        <p14:creationId xmlns:p14="http://schemas.microsoft.com/office/powerpoint/2010/main" val="247396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962150" y="152400"/>
            <a:ext cx="521017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o-KR" alt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순현금흐름이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아닌 </a:t>
            </a:r>
            <a:r>
              <a:rPr lang="ko-KR" alt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총현금흐름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사용</a:t>
            </a:r>
          </a:p>
        </p:txBody>
      </p:sp>
      <p:sp>
        <p:nvSpPr>
          <p:cNvPr id="6153" name="직사각형 30"/>
          <p:cNvSpPr>
            <a:spLocks noChangeArrowheads="1"/>
          </p:cNvSpPr>
          <p:nvPr/>
        </p:nvSpPr>
        <p:spPr bwMode="auto">
          <a:xfrm>
            <a:off x="107950" y="2852936"/>
            <a:ext cx="4392049" cy="33131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6154" name="직사각형 31"/>
          <p:cNvSpPr>
            <a:spLocks noChangeArrowheads="1"/>
          </p:cNvSpPr>
          <p:nvPr/>
        </p:nvSpPr>
        <p:spPr bwMode="auto">
          <a:xfrm>
            <a:off x="4644001" y="2852936"/>
            <a:ext cx="4392049" cy="33131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pic>
        <p:nvPicPr>
          <p:cNvPr id="61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52" y="2852936"/>
            <a:ext cx="3155523" cy="246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90" y="3236901"/>
            <a:ext cx="2966786" cy="178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직사각형 35"/>
          <p:cNvSpPr/>
          <p:nvPr/>
        </p:nvSpPr>
        <p:spPr bwMode="auto">
          <a:xfrm>
            <a:off x="107950" y="2348880"/>
            <a:ext cx="4392613" cy="5032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ko-KR" altLang="en-US" sz="2400" dirty="0" err="1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총현금흐름</a:t>
            </a:r>
            <a:r>
              <a:rPr lang="ko-KR" altLang="en-US" sz="2400" dirty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 O )</a:t>
            </a:r>
            <a:endParaRPr lang="ko-KR" altLang="en-US" sz="2400" dirty="0">
              <a:solidFill>
                <a:srgbClr val="33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4643438" y="2348880"/>
            <a:ext cx="4392612" cy="5032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ko-KR" altLang="en-US" sz="2400" dirty="0" err="1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순현금흐름</a:t>
            </a:r>
            <a:r>
              <a:rPr lang="ko-KR" altLang="en-US" sz="2400" dirty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 X )</a:t>
            </a:r>
            <a:endParaRPr lang="ko-KR" altLang="en-US" sz="2400" dirty="0">
              <a:solidFill>
                <a:srgbClr val="33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539750" y="963381"/>
            <a:ext cx="3527425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B/C = PW</a:t>
            </a:r>
            <a:r>
              <a:rPr kumimoji="0" lang="ko-KR" altLang="en-US" sz="1800" baseline="-25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유입</a:t>
            </a:r>
            <a:r>
              <a:rPr kumimoji="0" lang="en-US" altLang="ko-KR" sz="18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PW</a:t>
            </a:r>
            <a:r>
              <a:rPr kumimoji="0" lang="ko-KR" altLang="en-US" sz="1800" baseline="-25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  <a:endParaRPr kumimoji="0" lang="en-US" altLang="ko-KR" sz="1800" baseline="-25000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1.33 = 400 / 300                     </a:t>
            </a:r>
          </a:p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투입비용대비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1.33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배의 수익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4644001" y="971319"/>
            <a:ext cx="4392049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B/C = PW</a:t>
            </a:r>
            <a:r>
              <a:rPr kumimoji="0" lang="ko-KR" altLang="en-US" sz="1800" baseline="-25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유입</a:t>
            </a:r>
            <a:r>
              <a:rPr kumimoji="0" lang="en-US" altLang="ko-KR" sz="18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/ PW</a:t>
            </a:r>
            <a:r>
              <a:rPr kumimoji="0" lang="ko-KR" altLang="en-US" sz="1800" baseline="-25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  <a:endParaRPr kumimoji="0" lang="en-US" altLang="ko-KR" sz="1800" baseline="-25000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2.0 = 200 / 100</a:t>
            </a:r>
          </a:p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투입비용대비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배의 수익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왜곡 발생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995936" y="5320998"/>
            <a:ext cx="4320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995936" y="5320994"/>
            <a:ext cx="0" cy="3784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3995936" y="4888949"/>
            <a:ext cx="0" cy="5760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741212" y="5176981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78086" y="4625039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400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78086" y="5696093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300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굽은 화살표 5"/>
          <p:cNvSpPr/>
          <p:nvPr/>
        </p:nvSpPr>
        <p:spPr bwMode="auto">
          <a:xfrm flipV="1">
            <a:off x="2915816" y="4820962"/>
            <a:ext cx="697201" cy="689265"/>
          </a:xfrm>
          <a:prstGeom prst="bentArrow">
            <a:avLst>
              <a:gd name="adj1" fmla="val 25000"/>
              <a:gd name="adj2" fmla="val 25000"/>
              <a:gd name="adj3" fmla="val 37858"/>
              <a:gd name="adj4" fmla="val 43750"/>
            </a:avLst>
          </a:pr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8532440" y="5320998"/>
            <a:ext cx="4320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8532440" y="5320996"/>
            <a:ext cx="0" cy="159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8532440" y="5022883"/>
            <a:ext cx="0" cy="4421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277716" y="5176981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314590" y="4755663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8314590" y="5469036"/>
            <a:ext cx="453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굽은 화살표 26"/>
          <p:cNvSpPr/>
          <p:nvPr/>
        </p:nvSpPr>
        <p:spPr bwMode="auto">
          <a:xfrm flipV="1">
            <a:off x="7452320" y="4820962"/>
            <a:ext cx="697201" cy="689265"/>
          </a:xfrm>
          <a:prstGeom prst="bentArrow">
            <a:avLst>
              <a:gd name="adj1" fmla="val 25000"/>
              <a:gd name="adj2" fmla="val 25000"/>
              <a:gd name="adj3" fmla="val 37858"/>
              <a:gd name="adj4" fmla="val 43750"/>
            </a:avLst>
          </a:pr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03128" y="5664972"/>
            <a:ext cx="295670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(NPW = 400-300 = 100)</a:t>
            </a:r>
            <a:endParaRPr kumimoji="0" lang="ko-KR" altLang="en-US" sz="180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643439" y="5664971"/>
            <a:ext cx="280888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effectLst/>
                <a:latin typeface="HY헤드라인M" pitchFamily="18" charset="-127"/>
                <a:ea typeface="HY헤드라인M" pitchFamily="18" charset="-127"/>
              </a:rPr>
              <a:t>(NPW = 200-100 = 100)</a:t>
            </a:r>
            <a:endParaRPr kumimoji="0" lang="ko-KR" altLang="en-US" sz="1800" dirty="0"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176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2935288" y="1447800"/>
            <a:ext cx="4572000" cy="2438400"/>
          </a:xfrm>
          <a:prstGeom prst="ellipse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3333CC"/>
              </a:solidFill>
              <a:effectLst/>
              <a:ea typeface="굴림" pitchFamily="50" charset="-127"/>
            </a:endParaRPr>
          </a:p>
        </p:txBody>
      </p:sp>
      <p:sp>
        <p:nvSpPr>
          <p:cNvPr id="7172" name="Oval 3"/>
          <p:cNvSpPr>
            <a:spLocks noChangeArrowheads="1"/>
          </p:cNvSpPr>
          <p:nvPr/>
        </p:nvSpPr>
        <p:spPr bwMode="auto">
          <a:xfrm>
            <a:off x="3392488" y="3810000"/>
            <a:ext cx="3810000" cy="1341438"/>
          </a:xfrm>
          <a:prstGeom prst="ellipse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3333CC"/>
              </a:solidFill>
              <a:effectLst/>
              <a:ea typeface="굴림" pitchFamily="50" charset="-127"/>
            </a:endParaRPr>
          </a:p>
        </p:txBody>
      </p:sp>
      <p:sp>
        <p:nvSpPr>
          <p:cNvPr id="7173" name="Oval 4"/>
          <p:cNvSpPr>
            <a:spLocks noChangeArrowheads="1"/>
          </p:cNvSpPr>
          <p:nvPr/>
        </p:nvSpPr>
        <p:spPr bwMode="auto">
          <a:xfrm>
            <a:off x="1258888" y="3733800"/>
            <a:ext cx="2209800" cy="16764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3333CC"/>
              </a:solidFill>
              <a:effectLst/>
              <a:ea typeface="굴림" pitchFamily="50" charset="-127"/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020888" y="38862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935288" y="38862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3849688" y="3886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4764088" y="3886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5678488" y="3886200"/>
            <a:ext cx="0" cy="64878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6592888" y="3886199"/>
            <a:ext cx="0" cy="64878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V="1">
            <a:off x="3849688" y="2438400"/>
            <a:ext cx="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V="1">
            <a:off x="6592888" y="2438400"/>
            <a:ext cx="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 flipV="1">
            <a:off x="4764088" y="1905000"/>
            <a:ext cx="0" cy="1981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V="1">
            <a:off x="5678488" y="1905000"/>
            <a:ext cx="0" cy="1981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1487488" y="4833938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10,000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2445147" y="4833938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10,000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3419872" y="4341813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4350147" y="4376738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5225777" y="4544293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8,000</a:t>
            </a:r>
          </a:p>
        </p:txBody>
      </p:sp>
      <p:sp>
        <p:nvSpPr>
          <p:cNvPr id="7189" name="Text Box 20"/>
          <p:cNvSpPr txBox="1">
            <a:spLocks noChangeArrowheads="1"/>
          </p:cNvSpPr>
          <p:nvPr/>
        </p:nvSpPr>
        <p:spPr bwMode="auto">
          <a:xfrm>
            <a:off x="6079852" y="4539026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8,000</a:t>
            </a:r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3452813" y="2055813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20,000</a:t>
            </a:r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6227837" y="2009757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20,000</a:t>
            </a:r>
          </a:p>
        </p:txBody>
      </p:sp>
      <p:sp>
        <p:nvSpPr>
          <p:cNvPr id="7192" name="Text Box 23"/>
          <p:cNvSpPr txBox="1">
            <a:spLocks noChangeArrowheads="1"/>
          </p:cNvSpPr>
          <p:nvPr/>
        </p:nvSpPr>
        <p:spPr bwMode="auto">
          <a:xfrm>
            <a:off x="4306888" y="1481138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30,000</a:t>
            </a:r>
          </a:p>
        </p:txBody>
      </p:sp>
      <p:sp>
        <p:nvSpPr>
          <p:cNvPr id="7193" name="Text Box 24"/>
          <p:cNvSpPr txBox="1">
            <a:spLocks noChangeArrowheads="1"/>
          </p:cNvSpPr>
          <p:nvPr/>
        </p:nvSpPr>
        <p:spPr bwMode="auto">
          <a:xfrm>
            <a:off x="5297488" y="1481138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30,000</a:t>
            </a:r>
          </a:p>
        </p:txBody>
      </p:sp>
      <p:sp>
        <p:nvSpPr>
          <p:cNvPr id="7194" name="Text Box 25"/>
          <p:cNvSpPr txBox="1">
            <a:spLocks noChangeArrowheads="1"/>
          </p:cNvSpPr>
          <p:nvPr/>
        </p:nvSpPr>
        <p:spPr bwMode="auto">
          <a:xfrm>
            <a:off x="6577013" y="1370013"/>
            <a:ext cx="17716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i="1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000" i="1" baseline="-25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4595813" y="5117182"/>
            <a:ext cx="2293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운영비용 (</a:t>
            </a:r>
            <a:r>
              <a:rPr kumimoji="0" lang="en-US" altLang="ko-KR" sz="20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c</a:t>
            </a:r>
            <a:r>
              <a:rPr kumimoji="0" lang="en-US" altLang="ko-KR" sz="2000" i="1" baseline="-25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196" name="Text Box 27"/>
          <p:cNvSpPr txBox="1">
            <a:spLocks noChangeArrowheads="1"/>
          </p:cNvSpPr>
          <p:nvPr/>
        </p:nvSpPr>
        <p:spPr bwMode="auto">
          <a:xfrm>
            <a:off x="1471613" y="5332413"/>
            <a:ext cx="109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 (</a:t>
            </a:r>
            <a:r>
              <a:rPr kumimoji="0" lang="en-US" altLang="ko-KR" sz="2000" i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i="1" baseline="-25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2820605" y="152400"/>
            <a:ext cx="349326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.1 수익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 분석</a:t>
            </a:r>
          </a:p>
        </p:txBody>
      </p:sp>
      <p:sp>
        <p:nvSpPr>
          <p:cNvPr id="7198" name="Rectangle 29"/>
          <p:cNvSpPr>
            <a:spLocks noChangeArrowheads="1"/>
          </p:cNvSpPr>
          <p:nvPr/>
        </p:nvSpPr>
        <p:spPr bwMode="auto">
          <a:xfrm>
            <a:off x="1677988" y="3881438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99" name="Rectangle 30"/>
          <p:cNvSpPr>
            <a:spLocks noChangeArrowheads="1"/>
          </p:cNvSpPr>
          <p:nvPr/>
        </p:nvSpPr>
        <p:spPr bwMode="auto">
          <a:xfrm>
            <a:off x="2630488" y="3881438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00" name="Rectangle 31"/>
          <p:cNvSpPr>
            <a:spLocks noChangeArrowheads="1"/>
          </p:cNvSpPr>
          <p:nvPr/>
        </p:nvSpPr>
        <p:spPr bwMode="auto">
          <a:xfrm>
            <a:off x="3468688" y="3881438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01" name="Rectangle 32"/>
          <p:cNvSpPr>
            <a:spLocks noChangeArrowheads="1"/>
          </p:cNvSpPr>
          <p:nvPr/>
        </p:nvSpPr>
        <p:spPr bwMode="auto">
          <a:xfrm>
            <a:off x="4373563" y="3881438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02" name="Rectangle 33"/>
          <p:cNvSpPr>
            <a:spLocks noChangeArrowheads="1"/>
          </p:cNvSpPr>
          <p:nvPr/>
        </p:nvSpPr>
        <p:spPr bwMode="auto">
          <a:xfrm>
            <a:off x="5287963" y="3881438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03" name="Rectangle 34"/>
          <p:cNvSpPr>
            <a:spLocks noChangeArrowheads="1"/>
          </p:cNvSpPr>
          <p:nvPr/>
        </p:nvSpPr>
        <p:spPr bwMode="auto">
          <a:xfrm>
            <a:off x="6211888" y="3881438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20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04" name="Line 35"/>
          <p:cNvSpPr>
            <a:spLocks noChangeShapeType="1"/>
          </p:cNvSpPr>
          <p:nvPr/>
        </p:nvSpPr>
        <p:spPr bwMode="auto">
          <a:xfrm>
            <a:off x="2020888" y="38862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3333CC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7205" name="Text Box 34"/>
          <p:cNvSpPr txBox="1">
            <a:spLocks noChangeArrowheads="1"/>
          </p:cNvSpPr>
          <p:nvPr/>
        </p:nvSpPr>
        <p:spPr bwMode="auto">
          <a:xfrm>
            <a:off x="6172200" y="835025"/>
            <a:ext cx="272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8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천원, </a:t>
            </a:r>
            <a:r>
              <a:rPr kumimoji="0" lang="en-US" altLang="ko-KR" sz="18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10%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3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296</a:t>
            </a:r>
          </a:p>
        </p:txBody>
      </p:sp>
    </p:spTree>
    <p:extLst>
      <p:ext uri="{BB962C8B-B14F-4D97-AF65-F5344CB8AC3E}">
        <p14:creationId xmlns:p14="http://schemas.microsoft.com/office/powerpoint/2010/main" val="86840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679700" y="152400"/>
            <a:ext cx="3775075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12.1 수익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분석</a:t>
            </a:r>
          </a:p>
        </p:txBody>
      </p:sp>
      <p:sp>
        <p:nvSpPr>
          <p:cNvPr id="8197" name="직사각형 5"/>
          <p:cNvSpPr>
            <a:spLocks noChangeArrowheads="1"/>
          </p:cNvSpPr>
          <p:nvPr/>
        </p:nvSpPr>
        <p:spPr bwMode="auto">
          <a:xfrm>
            <a:off x="107950" y="3861593"/>
            <a:ext cx="8928100" cy="136760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B/C(10%) = 71,980 / 37,410 = 1.92 &gt; 1 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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프로젝트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채택</a:t>
            </a:r>
            <a:endParaRPr kumimoji="0" lang="ko-KR" altLang="en-US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/>
        </p:nvGraphicFramePr>
        <p:xfrm>
          <a:off x="265113" y="880616"/>
          <a:ext cx="8656637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280" imgH="1333440" progId="Equation.DSMT4">
                  <p:embed/>
                </p:oleObj>
              </mc:Choice>
              <mc:Fallback>
                <p:oleObj name="Equation" r:id="rId2" imgW="4292280" imgH="133344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5113" y="880616"/>
                        <a:ext cx="8656637" cy="26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296</a:t>
            </a:r>
          </a:p>
        </p:txBody>
      </p:sp>
    </p:spTree>
    <p:extLst>
      <p:ext uri="{BB962C8B-B14F-4D97-AF65-F5344CB8AC3E}">
        <p14:creationId xmlns:p14="http://schemas.microsoft.com/office/powerpoint/2010/main" val="34832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2268538" y="152400"/>
            <a:ext cx="45974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자동화 설비 투자프로젝트 사례</a:t>
            </a:r>
          </a:p>
        </p:txBody>
      </p:sp>
      <p:sp>
        <p:nvSpPr>
          <p:cNvPr id="16388" name="직사각형 4"/>
          <p:cNvSpPr>
            <a:spLocks noChangeArrowheads="1"/>
          </p:cNvSpPr>
          <p:nvPr/>
        </p:nvSpPr>
        <p:spPr bwMode="auto">
          <a:xfrm>
            <a:off x="2341563" y="5562600"/>
            <a:ext cx="487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수익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비용비율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587,200/455,933 = 1.29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&gt; 1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 있음</a:t>
            </a:r>
            <a:endParaRPr kumimoji="0" lang="en-US" altLang="ko-KR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NPW = 587,200 - 455,933 = 131,267</a:t>
            </a:r>
          </a:p>
        </p:txBody>
      </p:sp>
      <p:graphicFrame>
        <p:nvGraphicFramePr>
          <p:cNvPr id="16389" name="개체 1"/>
          <p:cNvGraphicFramePr>
            <a:graphicFrameLocks/>
          </p:cNvGraphicFramePr>
          <p:nvPr/>
        </p:nvGraphicFramePr>
        <p:xfrm>
          <a:off x="468313" y="1700213"/>
          <a:ext cx="8207375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05927" imgH="4669941" progId="Excel.Chart.8">
                  <p:embed/>
                </p:oleObj>
              </mc:Choice>
              <mc:Fallback>
                <p:oleObj r:id="rId2" imgW="8205927" imgH="4669941" progId="Excel.Chart.8">
                  <p:embed/>
                  <p:pic>
                    <p:nvPicPr>
                      <p:cNvPr id="16389" name="개체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00213"/>
                        <a:ext cx="8207375" cy="395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23850" y="836613"/>
          <a:ext cx="8420099" cy="936203"/>
        </p:xfrm>
        <a:graphic>
          <a:graphicData uri="http://schemas.openxmlformats.org/drawingml/2006/table">
            <a:tbl>
              <a:tblPr/>
              <a:tblGrid>
                <a:gridCol w="1569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9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639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현금흐름표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계산 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 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5" marR="9525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현재가치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46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총현금유입액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62,500 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105,000 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110,250 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115,763 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121,551 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200,628 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587,200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6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총현금유출액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-148,000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-68,925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-72,068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-75,382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-78,875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-82,558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455,933</a:t>
                      </a:r>
                    </a:p>
                  </a:txBody>
                  <a:tcPr marL="36000" marR="71999" marT="9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28" name="직사각형 30"/>
          <p:cNvSpPr>
            <a:spLocks noChangeArrowheads="1"/>
          </p:cNvSpPr>
          <p:nvPr/>
        </p:nvSpPr>
        <p:spPr bwMode="auto">
          <a:xfrm>
            <a:off x="3492500" y="1906588"/>
            <a:ext cx="137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MARR = 7%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6580023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647</Words>
  <Application>Microsoft Office PowerPoint</Application>
  <PresentationFormat>화면 슬라이드 쇼(4:3)</PresentationFormat>
  <Paragraphs>184</Paragraphs>
  <Slides>11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22" baseType="lpstr">
      <vt:lpstr>HY헤드라인M</vt:lpstr>
      <vt:lpstr>굴림</vt:lpstr>
      <vt:lpstr>굴림</vt:lpstr>
      <vt:lpstr>맑은 고딕</vt:lpstr>
      <vt:lpstr>휴먼견출새내기체</vt:lpstr>
      <vt:lpstr>Cambria Math</vt:lpstr>
      <vt:lpstr>Times New Roman</vt:lpstr>
      <vt:lpstr>Wingdings</vt:lpstr>
      <vt:lpstr>기본 디자인</vt:lpstr>
      <vt:lpstr>Equation</vt:lpstr>
      <vt:lpstr>Microsoft Excel Chart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178</cp:revision>
  <cp:lastPrinted>2018-08-01T08:09:46Z</cp:lastPrinted>
  <dcterms:created xsi:type="dcterms:W3CDTF">2005-08-31T02:37:35Z</dcterms:created>
  <dcterms:modified xsi:type="dcterms:W3CDTF">2022-08-24T02:09:36Z</dcterms:modified>
</cp:coreProperties>
</file>