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2" r:id="rId2"/>
    <p:sldId id="414" r:id="rId3"/>
    <p:sldId id="377" r:id="rId4"/>
    <p:sldId id="378" r:id="rId5"/>
    <p:sldId id="389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1" r:id="rId23"/>
    <p:sldId id="410" r:id="rId24"/>
    <p:sldId id="412" r:id="rId25"/>
    <p:sldId id="413" r:id="rId26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80808"/>
    <a:srgbClr val="7E4365"/>
    <a:srgbClr val="F47921"/>
    <a:srgbClr val="39C1BC"/>
    <a:srgbClr val="E21A23"/>
    <a:srgbClr val="32484C"/>
    <a:srgbClr val="F16659"/>
    <a:srgbClr val="EED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F1334-1AC1-4DA9-B3A1-7988B1C26A95}" v="6" dt="2020-11-09T07:56:42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9" autoAdjust="0"/>
    <p:restoredTop sz="79487" autoAdjust="0"/>
  </p:normalViewPr>
  <p:slideViewPr>
    <p:cSldViewPr snapToGrid="0" snapToObjects="1">
      <p:cViewPr varScale="1">
        <p:scale>
          <a:sx n="129" d="100"/>
          <a:sy n="129" d="100"/>
        </p:scale>
        <p:origin x="138" y="420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4A0F1334-1AC1-4DA9-B3A1-7988B1C26A95}"/>
    <pc:docChg chg="modSld">
      <pc:chgData name="정근채" userId="bf3f9740-ba12-4a95-bdcd-7a89d0b0b3a3" providerId="ADAL" clId="{4A0F1334-1AC1-4DA9-B3A1-7988B1C26A95}" dt="2020-11-09T07:56:42.496" v="5"/>
      <pc:docMkLst>
        <pc:docMk/>
      </pc:docMkLst>
      <pc:sldChg chg="addSp delSp modSp">
        <pc:chgData name="정근채" userId="bf3f9740-ba12-4a95-bdcd-7a89d0b0b3a3" providerId="ADAL" clId="{4A0F1334-1AC1-4DA9-B3A1-7988B1C26A95}" dt="2020-11-09T06:46:02.163" v="2"/>
        <pc:sldMkLst>
          <pc:docMk/>
          <pc:sldMk cId="0" sldId="377"/>
        </pc:sldMkLst>
        <pc:picChg chg="add del mod">
          <ac:chgData name="정근채" userId="bf3f9740-ba12-4a95-bdcd-7a89d0b0b3a3" providerId="ADAL" clId="{4A0F1334-1AC1-4DA9-B3A1-7988B1C26A95}" dt="2020-11-09T06:46:02.163" v="2"/>
          <ac:picMkLst>
            <pc:docMk/>
            <pc:sldMk cId="0" sldId="377"/>
            <ac:picMk id="5" creationId="{AD6B363F-C8A4-4CE4-8641-49ED565AEECD}"/>
          </ac:picMkLst>
        </pc:picChg>
        <pc:picChg chg="add mod">
          <ac:chgData name="정근채" userId="bf3f9740-ba12-4a95-bdcd-7a89d0b0b3a3" providerId="ADAL" clId="{4A0F1334-1AC1-4DA9-B3A1-7988B1C26A95}" dt="2020-11-09T06:46:02.163" v="2"/>
          <ac:picMkLst>
            <pc:docMk/>
            <pc:sldMk cId="0" sldId="377"/>
            <ac:picMk id="7" creationId="{ADBD146A-A554-4F62-B7A0-F8C8C699FDC3}"/>
          </ac:picMkLst>
        </pc:picChg>
        <pc:inkChg chg="add">
          <ac:chgData name="정근채" userId="bf3f9740-ba12-4a95-bdcd-7a89d0b0b3a3" providerId="ADAL" clId="{4A0F1334-1AC1-4DA9-B3A1-7988B1C26A95}" dt="2020-11-09T06:46:02.163" v="2"/>
          <ac:inkMkLst>
            <pc:docMk/>
            <pc:sldMk cId="0" sldId="377"/>
            <ac:inkMk id="6" creationId="{3F1C5070-30A2-480B-84D7-DAED44247A9B}"/>
          </ac:inkMkLst>
        </pc:inkChg>
      </pc:sldChg>
      <pc:sldChg chg="addSp modSp">
        <pc:chgData name="정근채" userId="bf3f9740-ba12-4a95-bdcd-7a89d0b0b3a3" providerId="ADAL" clId="{4A0F1334-1AC1-4DA9-B3A1-7988B1C26A95}" dt="2020-11-09T06:46:02.163" v="2"/>
        <pc:sldMkLst>
          <pc:docMk/>
          <pc:sldMk cId="0" sldId="378"/>
        </pc:sldMkLst>
        <pc:picChg chg="add mod">
          <ac:chgData name="정근채" userId="bf3f9740-ba12-4a95-bdcd-7a89d0b0b3a3" providerId="ADAL" clId="{4A0F1334-1AC1-4DA9-B3A1-7988B1C26A95}" dt="2020-11-09T06:46:02.163" v="2"/>
          <ac:picMkLst>
            <pc:docMk/>
            <pc:sldMk cId="0" sldId="378"/>
            <ac:picMk id="5" creationId="{657F6E78-8F97-40FA-98EB-20FB9D433DBC}"/>
          </ac:picMkLst>
        </pc:picChg>
        <pc:inkChg chg="add">
          <ac:chgData name="정근채" userId="bf3f9740-ba12-4a95-bdcd-7a89d0b0b3a3" providerId="ADAL" clId="{4A0F1334-1AC1-4DA9-B3A1-7988B1C26A95}" dt="2020-11-09T06:46:02.163" v="2"/>
          <ac:inkMkLst>
            <pc:docMk/>
            <pc:sldMk cId="0" sldId="378"/>
            <ac:inkMk id="3" creationId="{0DAF696B-2E44-4B38-9F20-D7A6F0608B2B}"/>
          </ac:inkMkLst>
        </pc:inkChg>
      </pc:sldChg>
      <pc:sldChg chg="addSp modSp">
        <pc:chgData name="정근채" userId="bf3f9740-ba12-4a95-bdcd-7a89d0b0b3a3" providerId="ADAL" clId="{4A0F1334-1AC1-4DA9-B3A1-7988B1C26A95}" dt="2020-11-09T06:46:02.163" v="2"/>
        <pc:sldMkLst>
          <pc:docMk/>
          <pc:sldMk cId="0" sldId="389"/>
        </pc:sldMkLst>
        <pc:picChg chg="add mod">
          <ac:chgData name="정근채" userId="bf3f9740-ba12-4a95-bdcd-7a89d0b0b3a3" providerId="ADAL" clId="{4A0F1334-1AC1-4DA9-B3A1-7988B1C26A95}" dt="2020-11-09T06:46:02.163" v="2"/>
          <ac:picMkLst>
            <pc:docMk/>
            <pc:sldMk cId="0" sldId="389"/>
            <ac:picMk id="7" creationId="{7BFF9A6D-F2FA-4236-8D5A-B7579261A3AC}"/>
          </ac:picMkLst>
        </pc:picChg>
        <pc:inkChg chg="add">
          <ac:chgData name="정근채" userId="bf3f9740-ba12-4a95-bdcd-7a89d0b0b3a3" providerId="ADAL" clId="{4A0F1334-1AC1-4DA9-B3A1-7988B1C26A95}" dt="2020-11-09T06:46:02.163" v="2"/>
          <ac:inkMkLst>
            <pc:docMk/>
            <pc:sldMk cId="0" sldId="389"/>
            <ac:inkMk id="6" creationId="{B4E31DEF-DEA1-4C6A-9262-AADDA0619ACD}"/>
          </ac:inkMkLst>
        </pc:inkChg>
      </pc:sldChg>
      <pc:sldChg chg="addSp modSp">
        <pc:chgData name="정근채" userId="bf3f9740-ba12-4a95-bdcd-7a89d0b0b3a3" providerId="ADAL" clId="{4A0F1334-1AC1-4DA9-B3A1-7988B1C26A95}" dt="2020-11-09T06:30:58.722" v="0"/>
        <pc:sldMkLst>
          <pc:docMk/>
          <pc:sldMk cId="0" sldId="392"/>
        </pc:sldMkLst>
        <pc:picChg chg="add mod">
          <ac:chgData name="정근채" userId="bf3f9740-ba12-4a95-bdcd-7a89d0b0b3a3" providerId="ADAL" clId="{4A0F1334-1AC1-4DA9-B3A1-7988B1C26A95}" dt="2020-11-09T06:30:58.722" v="0"/>
          <ac:picMkLst>
            <pc:docMk/>
            <pc:sldMk cId="0" sldId="392"/>
            <ac:picMk id="4" creationId="{6361A4F6-B2D9-4A2C-AC28-C0C80811D658}"/>
          </ac:picMkLst>
        </pc:picChg>
        <pc:inkChg chg="add">
          <ac:chgData name="정근채" userId="bf3f9740-ba12-4a95-bdcd-7a89d0b0b3a3" providerId="ADAL" clId="{4A0F1334-1AC1-4DA9-B3A1-7988B1C26A95}" dt="2020-11-09T06:30:58.722" v="0"/>
          <ac:inkMkLst>
            <pc:docMk/>
            <pc:sldMk cId="0" sldId="392"/>
            <ac:inkMk id="3" creationId="{47B3CC75-284F-4C71-8306-93BDA41289EB}"/>
          </ac:inkMkLst>
        </pc:inkChg>
      </pc:sldChg>
      <pc:sldChg chg="addSp modSp">
        <pc:chgData name="정근채" userId="bf3f9740-ba12-4a95-bdcd-7a89d0b0b3a3" providerId="ADAL" clId="{4A0F1334-1AC1-4DA9-B3A1-7988B1C26A95}" dt="2020-11-09T06:55:28.447" v="3"/>
        <pc:sldMkLst>
          <pc:docMk/>
          <pc:sldMk cId="0" sldId="394"/>
        </pc:sldMkLst>
        <pc:picChg chg="add mod">
          <ac:chgData name="정근채" userId="bf3f9740-ba12-4a95-bdcd-7a89d0b0b3a3" providerId="ADAL" clId="{4A0F1334-1AC1-4DA9-B3A1-7988B1C26A95}" dt="2020-11-09T06:55:28.447" v="3"/>
          <ac:picMkLst>
            <pc:docMk/>
            <pc:sldMk cId="0" sldId="394"/>
            <ac:picMk id="6" creationId="{874BF613-EA11-4CFC-BB10-31C4E629F72C}"/>
          </ac:picMkLst>
        </pc:picChg>
        <pc:inkChg chg="add">
          <ac:chgData name="정근채" userId="bf3f9740-ba12-4a95-bdcd-7a89d0b0b3a3" providerId="ADAL" clId="{4A0F1334-1AC1-4DA9-B3A1-7988B1C26A95}" dt="2020-11-09T06:55:28.447" v="3"/>
          <ac:inkMkLst>
            <pc:docMk/>
            <pc:sldMk cId="0" sldId="394"/>
            <ac:inkMk id="5" creationId="{C3B341E8-2EFD-4BF1-B1EF-60011812FA01}"/>
          </ac:inkMkLst>
        </pc:inkChg>
      </pc:sldChg>
      <pc:sldChg chg="addSp modSp">
        <pc:chgData name="정근채" userId="bf3f9740-ba12-4a95-bdcd-7a89d0b0b3a3" providerId="ADAL" clId="{4A0F1334-1AC1-4DA9-B3A1-7988B1C26A95}" dt="2020-11-09T06:55:28.447" v="3"/>
        <pc:sldMkLst>
          <pc:docMk/>
          <pc:sldMk cId="0" sldId="395"/>
        </pc:sldMkLst>
        <pc:picChg chg="add mod">
          <ac:chgData name="정근채" userId="bf3f9740-ba12-4a95-bdcd-7a89d0b0b3a3" providerId="ADAL" clId="{4A0F1334-1AC1-4DA9-B3A1-7988B1C26A95}" dt="2020-11-09T06:55:28.447" v="3"/>
          <ac:picMkLst>
            <pc:docMk/>
            <pc:sldMk cId="0" sldId="395"/>
            <ac:picMk id="5" creationId="{A451C47C-4E3E-43B4-B0D2-693C4DC38FAD}"/>
          </ac:picMkLst>
        </pc:picChg>
        <pc:inkChg chg="add">
          <ac:chgData name="정근채" userId="bf3f9740-ba12-4a95-bdcd-7a89d0b0b3a3" providerId="ADAL" clId="{4A0F1334-1AC1-4DA9-B3A1-7988B1C26A95}" dt="2020-11-09T06:55:28.447" v="3"/>
          <ac:inkMkLst>
            <pc:docMk/>
            <pc:sldMk cId="0" sldId="395"/>
            <ac:inkMk id="3" creationId="{5718CC58-7D95-4E5A-96C9-22481ED6ADF5}"/>
          </ac:inkMkLst>
        </pc:inkChg>
      </pc:sldChg>
      <pc:sldChg chg="addSp modSp">
        <pc:chgData name="정근채" userId="bf3f9740-ba12-4a95-bdcd-7a89d0b0b3a3" providerId="ADAL" clId="{4A0F1334-1AC1-4DA9-B3A1-7988B1C26A95}" dt="2020-11-09T06:55:28.447" v="3"/>
        <pc:sldMkLst>
          <pc:docMk/>
          <pc:sldMk cId="0" sldId="396"/>
        </pc:sldMkLst>
        <pc:picChg chg="add mod">
          <ac:chgData name="정근채" userId="bf3f9740-ba12-4a95-bdcd-7a89d0b0b3a3" providerId="ADAL" clId="{4A0F1334-1AC1-4DA9-B3A1-7988B1C26A95}" dt="2020-11-09T06:55:28.447" v="3"/>
          <ac:picMkLst>
            <pc:docMk/>
            <pc:sldMk cId="0" sldId="396"/>
            <ac:picMk id="6" creationId="{625AFF87-34CA-4FE4-9F05-579324B9A421}"/>
          </ac:picMkLst>
        </pc:picChg>
        <pc:inkChg chg="add">
          <ac:chgData name="정근채" userId="bf3f9740-ba12-4a95-bdcd-7a89d0b0b3a3" providerId="ADAL" clId="{4A0F1334-1AC1-4DA9-B3A1-7988B1C26A95}" dt="2020-11-09T06:55:28.447" v="3"/>
          <ac:inkMkLst>
            <pc:docMk/>
            <pc:sldMk cId="0" sldId="396"/>
            <ac:inkMk id="5" creationId="{DB7DDC02-8532-4ABF-B556-C73FDABF89FD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397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397"/>
            <ac:picMk id="6" creationId="{CEBF9186-BDC0-406F-93A7-5723CD5B6A9D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397"/>
            <ac:inkMk id="5" creationId="{604174D2-13C5-4C5C-A574-6644872DBB35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398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398"/>
            <ac:picMk id="8" creationId="{49DF2992-E568-4719-8A37-D7161BC28009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398"/>
            <ac:inkMk id="4" creationId="{173FAA6C-556B-4208-9A8E-4A1C0569988E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399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399"/>
            <ac:picMk id="4" creationId="{CBB75CE9-217A-4360-B964-DCC9DE46D950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399"/>
            <ac:inkMk id="3" creationId="{BAF80388-85F5-4476-9B36-A9846AB2B782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0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0"/>
            <ac:picMk id="6" creationId="{9AAE0EE0-7CB6-4180-9308-BDF0AADB3A09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0"/>
            <ac:inkMk id="5" creationId="{E27F0A46-7805-4EB0-87A6-CCA4A1855004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1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1"/>
            <ac:picMk id="6" creationId="{C85F7C82-0C18-4685-91B6-D3A1329F91FA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1"/>
            <ac:inkMk id="5" creationId="{312AB697-44A7-45B0-BFBA-54A4E1DE8AFB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2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2"/>
            <ac:picMk id="6" creationId="{0198AD84-E94E-44C0-9B4B-232A545C7F9D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2"/>
            <ac:inkMk id="5" creationId="{D99A82D9-5CE7-4F16-850D-279699B388FF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3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3"/>
            <ac:picMk id="8" creationId="{5E474860-CD85-4755-A96A-D56A21CFD1D6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3"/>
            <ac:inkMk id="6" creationId="{30EAA9B0-8CC7-40FA-B14A-B5197AACEC08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4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4"/>
            <ac:picMk id="5" creationId="{9FE44AE1-100C-4221-A91B-001F6EFB4956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4"/>
            <ac:inkMk id="3" creationId="{165D216B-D487-4F51-857A-EC9D6DDF321E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5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5"/>
            <ac:picMk id="6" creationId="{7011A7DB-34C4-43CF-B004-9C1FD1A667D1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5"/>
            <ac:inkMk id="5" creationId="{179D4B36-3CA6-40C6-83FC-8A77182C2AF5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6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6"/>
            <ac:picMk id="5" creationId="{D9121407-B9D2-4EAE-BE7A-5217C624A0B9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6"/>
            <ac:inkMk id="3" creationId="{A64896FA-C9DC-4275-B850-CBC338BB47D3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7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7"/>
            <ac:picMk id="6" creationId="{B826F41A-F351-46DC-9657-56434FB38304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7"/>
            <ac:inkMk id="5" creationId="{F1029C5A-404C-4C0F-91A3-AC6D45344C87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8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8"/>
            <ac:picMk id="8" creationId="{FA7F9DF0-3106-46C8-BC86-0010BF093BBE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8"/>
            <ac:inkMk id="7" creationId="{FCCCDDA3-A259-4305-9ECE-704BCFF76D1D}"/>
          </ac:inkMkLst>
        </pc:inkChg>
      </pc:sldChg>
      <pc:sldChg chg="addSp modSp">
        <pc:chgData name="정근채" userId="bf3f9740-ba12-4a95-bdcd-7a89d0b0b3a3" providerId="ADAL" clId="{4A0F1334-1AC1-4DA9-B3A1-7988B1C26A95}" dt="2020-11-09T07:41:59.858" v="4"/>
        <pc:sldMkLst>
          <pc:docMk/>
          <pc:sldMk cId="0" sldId="409"/>
        </pc:sldMkLst>
        <pc:picChg chg="add mod">
          <ac:chgData name="정근채" userId="bf3f9740-ba12-4a95-bdcd-7a89d0b0b3a3" providerId="ADAL" clId="{4A0F1334-1AC1-4DA9-B3A1-7988B1C26A95}" dt="2020-11-09T07:41:59.858" v="4"/>
          <ac:picMkLst>
            <pc:docMk/>
            <pc:sldMk cId="0" sldId="409"/>
            <ac:picMk id="5" creationId="{27D80A71-744F-4737-A21C-6BEF6BC92239}"/>
          </ac:picMkLst>
        </pc:picChg>
        <pc:inkChg chg="add">
          <ac:chgData name="정근채" userId="bf3f9740-ba12-4a95-bdcd-7a89d0b0b3a3" providerId="ADAL" clId="{4A0F1334-1AC1-4DA9-B3A1-7988B1C26A95}" dt="2020-11-09T07:41:59.858" v="4"/>
          <ac:inkMkLst>
            <pc:docMk/>
            <pc:sldMk cId="0" sldId="409"/>
            <ac:inkMk id="3" creationId="{4CA3EC95-A3E1-47CC-ACF5-E8FAD1864039}"/>
          </ac:inkMkLst>
        </pc:inkChg>
      </pc:sldChg>
      <pc:sldChg chg="addSp modSp">
        <pc:chgData name="정근채" userId="bf3f9740-ba12-4a95-bdcd-7a89d0b0b3a3" providerId="ADAL" clId="{4A0F1334-1AC1-4DA9-B3A1-7988B1C26A95}" dt="2020-11-09T07:56:42.496" v="5"/>
        <pc:sldMkLst>
          <pc:docMk/>
          <pc:sldMk cId="4268784158" sldId="410"/>
        </pc:sldMkLst>
        <pc:picChg chg="add mod">
          <ac:chgData name="정근채" userId="bf3f9740-ba12-4a95-bdcd-7a89d0b0b3a3" providerId="ADAL" clId="{4A0F1334-1AC1-4DA9-B3A1-7988B1C26A95}" dt="2020-11-09T07:56:42.496" v="5"/>
          <ac:picMkLst>
            <pc:docMk/>
            <pc:sldMk cId="4268784158" sldId="410"/>
            <ac:picMk id="5" creationId="{32B7546B-E8BC-49E4-ACDD-54935440E8B5}"/>
          </ac:picMkLst>
        </pc:picChg>
        <pc:inkChg chg="add">
          <ac:chgData name="정근채" userId="bf3f9740-ba12-4a95-bdcd-7a89d0b0b3a3" providerId="ADAL" clId="{4A0F1334-1AC1-4DA9-B3A1-7988B1C26A95}" dt="2020-11-09T07:56:42.496" v="5"/>
          <ac:inkMkLst>
            <pc:docMk/>
            <pc:sldMk cId="4268784158" sldId="410"/>
            <ac:inkMk id="3" creationId="{53F3605C-661F-47B6-87C0-9F1C643FE021}"/>
          </ac:inkMkLst>
        </pc:inkChg>
      </pc:sldChg>
      <pc:sldChg chg="addSp modSp">
        <pc:chgData name="정근채" userId="bf3f9740-ba12-4a95-bdcd-7a89d0b0b3a3" providerId="ADAL" clId="{4A0F1334-1AC1-4DA9-B3A1-7988B1C26A95}" dt="2020-11-09T07:56:42.496" v="5"/>
        <pc:sldMkLst>
          <pc:docMk/>
          <pc:sldMk cId="3011288421" sldId="411"/>
        </pc:sldMkLst>
        <pc:picChg chg="add mod">
          <ac:chgData name="정근채" userId="bf3f9740-ba12-4a95-bdcd-7a89d0b0b3a3" providerId="ADAL" clId="{4A0F1334-1AC1-4DA9-B3A1-7988B1C26A95}" dt="2020-11-09T07:56:42.496" v="5"/>
          <ac:picMkLst>
            <pc:docMk/>
            <pc:sldMk cId="3011288421" sldId="411"/>
            <ac:picMk id="7" creationId="{4683D601-8878-4C9D-9A61-87F4E226EA97}"/>
          </ac:picMkLst>
        </pc:picChg>
        <pc:inkChg chg="add">
          <ac:chgData name="정근채" userId="bf3f9740-ba12-4a95-bdcd-7a89d0b0b3a3" providerId="ADAL" clId="{4A0F1334-1AC1-4DA9-B3A1-7988B1C26A95}" dt="2020-11-09T07:56:42.496" v="5"/>
          <ac:inkMkLst>
            <pc:docMk/>
            <pc:sldMk cId="3011288421" sldId="411"/>
            <ac:inkMk id="6" creationId="{9C89B7AC-07C9-40A7-A38D-69B776D707A8}"/>
          </ac:inkMkLst>
        </pc:inkChg>
      </pc:sldChg>
      <pc:sldChg chg="addSp modSp">
        <pc:chgData name="정근채" userId="bf3f9740-ba12-4a95-bdcd-7a89d0b0b3a3" providerId="ADAL" clId="{4A0F1334-1AC1-4DA9-B3A1-7988B1C26A95}" dt="2020-11-09T07:56:42.496" v="5"/>
        <pc:sldMkLst>
          <pc:docMk/>
          <pc:sldMk cId="2152712447" sldId="412"/>
        </pc:sldMkLst>
        <pc:picChg chg="add mod">
          <ac:chgData name="정근채" userId="bf3f9740-ba12-4a95-bdcd-7a89d0b0b3a3" providerId="ADAL" clId="{4A0F1334-1AC1-4DA9-B3A1-7988B1C26A95}" dt="2020-11-09T07:56:42.496" v="5"/>
          <ac:picMkLst>
            <pc:docMk/>
            <pc:sldMk cId="2152712447" sldId="412"/>
            <ac:picMk id="7" creationId="{9339C67F-C3ED-4E26-838A-358173934569}"/>
          </ac:picMkLst>
        </pc:picChg>
        <pc:inkChg chg="add">
          <ac:chgData name="정근채" userId="bf3f9740-ba12-4a95-bdcd-7a89d0b0b3a3" providerId="ADAL" clId="{4A0F1334-1AC1-4DA9-B3A1-7988B1C26A95}" dt="2020-11-09T07:56:42.496" v="5"/>
          <ac:inkMkLst>
            <pc:docMk/>
            <pc:sldMk cId="2152712447" sldId="412"/>
            <ac:inkMk id="6" creationId="{4541526C-86AB-4286-8CB4-D6490E5A6393}"/>
          </ac:inkMkLst>
        </pc:inkChg>
      </pc:sldChg>
      <pc:sldChg chg="addSp modSp">
        <pc:chgData name="정근채" userId="bf3f9740-ba12-4a95-bdcd-7a89d0b0b3a3" providerId="ADAL" clId="{4A0F1334-1AC1-4DA9-B3A1-7988B1C26A95}" dt="2020-11-09T07:56:42.496" v="5"/>
        <pc:sldMkLst>
          <pc:docMk/>
          <pc:sldMk cId="2798805506" sldId="413"/>
        </pc:sldMkLst>
        <pc:picChg chg="add mod">
          <ac:chgData name="정근채" userId="bf3f9740-ba12-4a95-bdcd-7a89d0b0b3a3" providerId="ADAL" clId="{4A0F1334-1AC1-4DA9-B3A1-7988B1C26A95}" dt="2020-11-09T07:56:42.496" v="5"/>
          <ac:picMkLst>
            <pc:docMk/>
            <pc:sldMk cId="2798805506" sldId="413"/>
            <ac:picMk id="8" creationId="{4B086A62-763E-4B9E-9FD3-C18C97ACE639}"/>
          </ac:picMkLst>
        </pc:picChg>
        <pc:inkChg chg="add">
          <ac:chgData name="정근채" userId="bf3f9740-ba12-4a95-bdcd-7a89d0b0b3a3" providerId="ADAL" clId="{4A0F1334-1AC1-4DA9-B3A1-7988B1C26A95}" dt="2020-11-09T07:56:42.496" v="5"/>
          <ac:inkMkLst>
            <pc:docMk/>
            <pc:sldMk cId="2798805506" sldId="413"/>
            <ac:inkMk id="5" creationId="{16C69596-CBB5-4A64-884E-47FD3A2D79C7}"/>
          </ac:inkMkLst>
        </pc:inkChg>
      </pc:sldChg>
      <pc:sldChg chg="addSp delSp modSp">
        <pc:chgData name="정근채" userId="bf3f9740-ba12-4a95-bdcd-7a89d0b0b3a3" providerId="ADAL" clId="{4A0F1334-1AC1-4DA9-B3A1-7988B1C26A95}" dt="2020-11-09T06:46:02.163" v="2"/>
        <pc:sldMkLst>
          <pc:docMk/>
          <pc:sldMk cId="3995176619" sldId="414"/>
        </pc:sldMkLst>
        <pc:picChg chg="add del mod">
          <ac:chgData name="정근채" userId="bf3f9740-ba12-4a95-bdcd-7a89d0b0b3a3" providerId="ADAL" clId="{4A0F1334-1AC1-4DA9-B3A1-7988B1C26A95}" dt="2020-11-09T06:46:02.163" v="2"/>
          <ac:picMkLst>
            <pc:docMk/>
            <pc:sldMk cId="3995176619" sldId="414"/>
            <ac:picMk id="2" creationId="{177F408D-49CB-4606-BF56-A06E29ECB8E1}"/>
          </ac:picMkLst>
        </pc:picChg>
        <pc:picChg chg="add mod">
          <ac:chgData name="정근채" userId="bf3f9740-ba12-4a95-bdcd-7a89d0b0b3a3" providerId="ADAL" clId="{4A0F1334-1AC1-4DA9-B3A1-7988B1C26A95}" dt="2020-11-09T06:46:02.163" v="2"/>
          <ac:picMkLst>
            <pc:docMk/>
            <pc:sldMk cId="3995176619" sldId="414"/>
            <ac:picMk id="5" creationId="{3DE4D084-EC91-4833-AE2F-12A9FE97E9DB}"/>
          </ac:picMkLst>
        </pc:picChg>
        <pc:inkChg chg="add">
          <ac:chgData name="정근채" userId="bf3f9740-ba12-4a95-bdcd-7a89d0b0b3a3" providerId="ADAL" clId="{4A0F1334-1AC1-4DA9-B3A1-7988B1C26A95}" dt="2020-11-09T06:46:02.163" v="2"/>
          <ac:inkMkLst>
            <pc:docMk/>
            <pc:sldMk cId="3995176619" sldId="414"/>
            <ac:inkMk id="3" creationId="{F122C981-11B6-4BB3-B7E8-38F7187C1593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600" b="0" i="0">
                <a:latin typeface="Calibri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2177144" y="2355081"/>
            <a:ext cx="6509656" cy="3568642"/>
          </a:xfrm>
        </p:spPr>
        <p:txBody>
          <a:bodyPr>
            <a:normAutofit/>
          </a:bodyPr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01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1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, </a:t>
            </a:r>
            <a:r>
              <a:rPr lang="en-US" altLang="ko-KR" b="1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4</a:t>
            </a:r>
            <a:r>
              <a:rPr lang="ko-KR" altLang="en-US" b="1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생산운영관리 입문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 lvl="0"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(Introduction to Operations Management)</a:t>
            </a:r>
          </a:p>
          <a:p>
            <a:pPr lvl="0">
              <a:spcBef>
                <a:spcPts val="3000"/>
              </a:spcBef>
            </a:pPr>
            <a:endParaRPr lang="en-US" altLang="ko-KR" sz="1800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  <a:p>
            <a:pPr lvl="0"/>
            <a:r>
              <a:rPr lang="ko-KR" altLang="en-US" sz="1800" b="1" dirty="0">
                <a:solidFill>
                  <a:srgbClr val="0000FF"/>
                </a:solidFill>
              </a:rPr>
              <a:t>제품과 서비스의 설계</a:t>
            </a:r>
            <a:r>
              <a:rPr lang="en-US" altLang="ko-KR" sz="1800" b="1" dirty="0">
                <a:solidFill>
                  <a:srgbClr val="0000FF"/>
                </a:solidFill>
              </a:rPr>
              <a:t> (Product and Service Design)</a:t>
            </a:r>
            <a:endParaRPr lang="en-US" altLang="ko-KR" sz="1800" b="1" dirty="0">
              <a:solidFill>
                <a:srgbClr val="0000FF"/>
              </a:solidFill>
              <a:latin typeface="+mn-lt"/>
              <a:ea typeface="맑은 고딕" pitchFamily="50" charset="-127"/>
            </a:endParaRP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4957" y="226635"/>
            <a:ext cx="7141507" cy="647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227634" y="3550597"/>
            <a:ext cx="5908830" cy="71011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27634" y="6303523"/>
            <a:ext cx="5908830" cy="38966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58247" y="39606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Skip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8247" y="638222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Skip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2842591" y="582570"/>
            <a:ext cx="447261" cy="194363"/>
          </a:xfrm>
          <a:prstGeom prst="ellipse">
            <a:avLst/>
          </a:prstGeom>
          <a:solidFill>
            <a:srgbClr val="FF0066">
              <a:alpha val="20000"/>
            </a:srgbClr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842591" y="3348109"/>
            <a:ext cx="447261" cy="194363"/>
          </a:xfrm>
          <a:prstGeom prst="ellipse">
            <a:avLst/>
          </a:prstGeom>
          <a:solidFill>
            <a:srgbClr val="FF0066">
              <a:alpha val="20000"/>
            </a:srgbClr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842591" y="952647"/>
            <a:ext cx="447261" cy="194363"/>
          </a:xfrm>
          <a:prstGeom prst="ellipse">
            <a:avLst/>
          </a:prstGeom>
          <a:solidFill>
            <a:srgbClr val="FF0066">
              <a:alpha val="20000"/>
            </a:srgbClr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06" y="228597"/>
            <a:ext cx="6474356" cy="651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생산운영 관리자의 주된 역할은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계획 입안자와 의사결정자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로서의 역할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조직을 관리하는 전문가들이 담당하는 핵심적 의사결정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무엇을</a:t>
            </a:r>
            <a:r>
              <a:rPr kumimoji="1" lang="en-US" altLang="ko-KR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(What):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어떤 자원이 얼마만큼 필요한가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?</a:t>
            </a: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언제</a:t>
            </a:r>
            <a:r>
              <a:rPr kumimoji="1" lang="en-US" altLang="ko-KR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(When):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각각의 자원은 언제 필요한가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?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작업은 언제로 예정되어야 하는가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?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원자재와 기타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ea typeface="맑은 고딕" pitchFamily="50" charset="-127"/>
              </a:rPr>
              <a:t>공급품들은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 언제 주문해야 하는가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?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언제 교정활동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(corrective actions)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을 해야 하는가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?</a:t>
            </a: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어디서</a:t>
            </a:r>
            <a:r>
              <a:rPr kumimoji="1" lang="en-US" altLang="ko-KR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(Where):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작업은 어디에서 해야 하는가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?</a:t>
            </a: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어떻게</a:t>
            </a:r>
            <a:r>
              <a:rPr kumimoji="1" lang="en-US" altLang="ko-KR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(How):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제품이나 서비스를 어떻게 설계해야 하는가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?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작업은 어떻게 해야 하는가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조직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방법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장비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)?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자원을 어떻게 할당할 것인가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?</a:t>
            </a: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누가</a:t>
            </a:r>
            <a:r>
              <a:rPr kumimoji="1" lang="en-US" altLang="ko-KR" sz="1600" b="1" u="sng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(Who):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누가 그 작업을 할 것인가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?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  <a:ea typeface="맑은 고딕" pitchFamily="50" charset="-127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생산운영관리와 의사결정</a:t>
            </a:r>
            <a:endParaRPr lang="en-US" altLang="ko-KR" dirty="0"/>
          </a:p>
          <a:p>
            <a:r>
              <a:rPr lang="en-US" altLang="ko-KR" dirty="0"/>
              <a:t>(Operations Management And Decision Making)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8397656" cy="4917194"/>
          </a:xfrm>
        </p:spPr>
        <p:txBody>
          <a:bodyPr/>
          <a:lstStyle/>
          <a:p>
            <a:pPr marL="34290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b="1" kern="0" dirty="0">
                <a:latin typeface="+mn-lt"/>
                <a:ea typeface="맑은 고딕" pitchFamily="50" charset="-127"/>
                <a:cs typeface="+mn-cs"/>
              </a:rPr>
              <a:t>생산운영관리 담당자의 의사결정을 위한 방법론</a:t>
            </a:r>
            <a:r>
              <a:rPr kumimoji="1" lang="en-US" altLang="ko-KR" sz="1800" b="1" kern="0" dirty="0">
                <a:latin typeface="+mn-lt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800" b="1" kern="0" dirty="0">
                <a:latin typeface="+mn-lt"/>
                <a:ea typeface="맑은 고딕" pitchFamily="50" charset="-127"/>
                <a:cs typeface="+mn-cs"/>
              </a:rPr>
              <a:t>도구</a:t>
            </a:r>
            <a:r>
              <a:rPr kumimoji="1" lang="en-US" altLang="ko-KR" sz="1800" b="1" kern="0" dirty="0">
                <a:latin typeface="+mn-lt"/>
                <a:ea typeface="맑은 고딕" pitchFamily="50" charset="-127"/>
                <a:cs typeface="+mn-cs"/>
              </a:rPr>
              <a:t>) </a:t>
            </a:r>
            <a:r>
              <a:rPr kumimoji="1" lang="ko-KR" altLang="en-US" sz="1800" b="1" kern="0" dirty="0">
                <a:latin typeface="+mn-lt"/>
                <a:ea typeface="맑은 고딕" pitchFamily="50" charset="-127"/>
                <a:cs typeface="+mn-cs"/>
              </a:rPr>
              <a:t>및 의사결정 시 고려사항</a:t>
            </a:r>
            <a:endParaRPr kumimoji="1" lang="en-US" altLang="ko-KR" sz="1800" b="1" kern="0" dirty="0">
              <a:latin typeface="+mn-lt"/>
              <a:ea typeface="맑은 고딕" pitchFamily="50" charset="-127"/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모형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(Models):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현실을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추상화하고 단순화시켜 나타낸 것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물리적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개념적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수학적 모형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계량적 접근방법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(Quantitative Approaches):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경영 문제에 대해 수학적으로 최적인 해를 구하고자 하는 접근법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1485900" lvl="2" indent="-342900" defTabSz="914400" eaLnBrk="0" fontAlgn="base" latinLnBrk="1" hangingPunct="0">
              <a:spcAft>
                <a:spcPct val="0"/>
              </a:spcAft>
              <a:buFont typeface="Arial" pitchFamily="34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선형계획법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(Linear Programming),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대기행렬모형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(Queuing Techniques),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재고모형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(Inventory Models), PERT/CPM,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예측기법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(Forecasting Techniques),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통계적 모형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(Statistical Models) →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계량적 접근방법과 정성적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(qualitative techniques)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접근방법을 결합하여 의사결정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성과 척도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(Performance Metrics):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생산운영을 관리하고 통제하기 위해 사용하는 척도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이익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원가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품질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생산성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자산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재고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스케줄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예측의 정확도 등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상충관계의 분석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(Analysis of Trade-Offs):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재고량 결정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재고를 많이 보유하면 고객에 대한 서비스 수준은 올라가겠지만 반대로 재고유지비용은 증가되는 상충관계가 발생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새로운 장비를 구입하면 새로운 기능이 추가되겠지만 장비를 구입해야 하는 비용이 지출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의사결정자는 자신이 해야 하는 의사결정의 결과를 보다 잘 이해하기 위해 실행 과정에서의 이점과 불리한 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단점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을 열거함으로써 이러한 의사결정을 처리하기도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생산운영관리와 의사결정</a:t>
            </a:r>
            <a:endParaRPr lang="en-US" altLang="ko-KR" dirty="0"/>
          </a:p>
          <a:p>
            <a:r>
              <a:rPr lang="en-US" altLang="ko-KR" dirty="0"/>
              <a:t>(Operations Management And Decision Making)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시스템 접근방법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(System Approach):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시스템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(system)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이란 어떤 목적 또는 목표를 달성하기 위해 함께 기능해야 하는 상호 연관된 부분들의 조합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집합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으로 정의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1520190" lvl="2" indent="-285750" defTabSz="914400" eaLnBrk="0" fontAlgn="base" latinLnBrk="1" hangingPunct="0">
              <a:spcAft>
                <a:spcPct val="0"/>
              </a:spcAft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기업조직은 여러 하위 시스템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마케팅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생산운영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재무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으로 구성되고 각각의 하위시스템은 또 그 안에 여러 더 낮은 하위시스템으로 구성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.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시스템 접근방법은 하위시스템간의 상호연관성을 강조하나 그 주제는 전체는 개별 부분의 합보다 크다는 것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ea typeface="맑은 고딕" pitchFamily="50" charset="-127"/>
            </a:endParaRPr>
          </a:p>
          <a:p>
            <a:pPr marL="1520190" lvl="2" indent="-285750" defTabSz="914400" eaLnBrk="0" fontAlgn="base" latinLnBrk="1" hangingPunct="0">
              <a:spcAft>
                <a:spcPct val="0"/>
              </a:spcAft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따라서 시스템 관점에서는 조직 전체로서의 산출이나 목표는 항상 어느 한 하위 시스템의 산출이나 목표에 우선해야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</a:endParaRPr>
          </a:p>
          <a:p>
            <a:pPr marL="1520190" lvl="2" indent="-285750" defTabSz="914400" eaLnBrk="0" fontAlgn="base" latinLnBrk="1" hangingPunct="0">
              <a:spcAft>
                <a:spcPct val="0"/>
              </a:spcAft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하위 시스템의 효율성에 집중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부분 최적화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; partial optimization, functional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silo approach)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하는 것보다는 전체 시스템의 최적화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(total optimization)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에 집중해야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우선순위 결정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(Establishing Priorities):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의사결정시 직면하는 여러 요인들 중에서 어떤 요인이 가장 중요하고 시급한 것인가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? (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파레토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 법칙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)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윤리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(Ethics):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경영자가 의사결정을 할 때는 그 의사결정이 주주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경영진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종업원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고객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지역사회 전반과 환경에 어떠한 영향을 미칠 것인가를 생각해야 함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 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윤리적인 의사결정을 할 책임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환경에 대한 고려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(Environmental Concerns):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환경변화와 이에 따른 규제 증가</a:t>
            </a:r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생산운영관리와 의사결정</a:t>
            </a:r>
            <a:endParaRPr lang="en-US" altLang="ko-KR" dirty="0"/>
          </a:p>
          <a:p>
            <a:r>
              <a:rPr lang="en-US" altLang="ko-KR" dirty="0"/>
              <a:t>(Operations Management And Decision Making)</a:t>
            </a:r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5434323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기업조직이 성공적으로 기능을 발휘하기 위해서는 조직의 모든 부문이 서로 협력하여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합동으로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작업을 해야 함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협력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합동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작업을 성공적으로 한다는 것은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조직의 모든 구성원이 자신의 고유한 역할뿐만 아니라 다른 부문의 역할도 동시에 이해하고 있어야 함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을 의미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 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생산운영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재무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마케팅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다양한 기능 분야간에 정보의 교환이나 협력적인 의사결정의 방법으로 상당 수준의 상호접촉과 협력이 이루어지고 있음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66FF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생산운영관리는 기업조직이 모든 기능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고객의 욕구와 </a:t>
            </a: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니즈를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 충족시키는 제품 및 서비스를 생산하고 전달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을 발휘하는데 있어 중심적인 역할</a:t>
            </a:r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왜 생산운영관리를 공부하는가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en-US" altLang="ko-KR" dirty="0"/>
              <a:t>(Why Study Operations Management?) 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981" y="3314189"/>
            <a:ext cx="246050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03419" y="29946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라인조직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3419" y="52486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0000FF"/>
                </a:solidFill>
              </a:rPr>
              <a:t>스텝조직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왜 생산운영관리를 공부하는가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en-US" altLang="ko-KR" dirty="0"/>
              <a:t>(Why Study Operations Management?)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532" y="1561037"/>
            <a:ext cx="8248935" cy="374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산업혁명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(The Industrial Revolution):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인간의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노동력을 기계의 힘으로 대체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(18C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중엽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과학적 관리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(Scientific Management):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종업원의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생산성을 향상시키기 위해 작업에 대한 객관적이고도 과학적인 연구를 강조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→ Frederick Winslow Taylor, Frank B. </a:t>
            </a:r>
            <a:r>
              <a:rPr kumimoji="1" lang="en-US" altLang="ko-KR" sz="1600" b="1" kern="0" dirty="0" err="1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Gilbreth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Henry Gantt, Harington Emerson, Henry Ford (1910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년대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)</a:t>
            </a: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Ford: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이동조립라인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(moving assembly line),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대량 생산방식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(mass production &lt;-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호환부품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(interchangeable parts)),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분업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(Division of Labor)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의 개념을 도입 및 활용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인간관계운동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(Human Relations Movement):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작업설계에서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인간적 요소의 중요성을 강조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(1920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년대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~)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의사결정모형과 경영과학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(Decision Models and Management Science):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의사결정에 수학적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계량적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통계적 모형의 활용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(1930~60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년대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일본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제조업체의 영향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(The Influence of Japanese Manufactures):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품질혁명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시간기반경영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(time-based management),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적시생산방식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(JIT; just-in-time manufacturing) (1970~90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년대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) 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생산운영관리의 역사적 발전과정</a:t>
            </a:r>
            <a:br>
              <a:rPr lang="en-US" altLang="ko-KR" dirty="0"/>
            </a:br>
            <a:r>
              <a:rPr lang="en-US" altLang="ko-KR" dirty="0"/>
              <a:t>(The Historical Evolution Of Operations Management)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생산운영관리의 역사적 발전과정</a:t>
            </a:r>
            <a:br>
              <a:rPr lang="en-US" altLang="ko-KR" dirty="0"/>
            </a:br>
            <a:r>
              <a:rPr lang="en-US" altLang="ko-KR" dirty="0"/>
              <a:t>(The Historical Evolution Of Operations Management)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137" y="1560352"/>
            <a:ext cx="8305485" cy="481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정보기술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(IT)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의 발전 및 적용의 확대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: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Internet, E-Business, E-Commerce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기술관리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(Management of Technology):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제품 및 서비스 기술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프로세스 기술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정보기술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→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기술 진보로 인한 긍정적 영향과 부정적 영향 모두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고려해야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글로벌화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(Globalization):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글로벌경쟁과 글로벌 시장의 개념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-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전 세계의 크고 작은 기업들의 전략과 운영에 영향을 미침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민첩성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(Agility):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기업 조직이 수요나 시장 기회에 대해 신속히 대응할 수 있는 능력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윤리적 행동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(Ethical Behavior)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FF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지속가능성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(Sustainability): </a:t>
            </a:r>
            <a:r>
              <a:rPr kumimoji="1" lang="ko-KR" altLang="en-US" sz="1600" b="1" kern="0" dirty="0">
                <a:latin typeface="+mn-lt"/>
                <a:ea typeface="맑은 고딕" pitchFamily="50" charset="-127"/>
                <a:cs typeface="+mn-cs"/>
              </a:rPr>
              <a:t>서비스나 생산 프로세스가 현재뿐만 아니라 미래의 인간생존을 위해 생태시스템을 해치지 않는 방법으로 자원을 사용</a:t>
            </a:r>
            <a:endParaRPr kumimoji="1" lang="en-US" altLang="ko-KR" sz="1600" b="1" kern="0" dirty="0"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변화의 새로운 추세</a:t>
            </a:r>
            <a:r>
              <a:rPr lang="en-US" altLang="ko-KR" dirty="0"/>
              <a:t>(Trends In Business)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E565775-1EB9-430F-BFDA-EA403CE9F72F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86248D-8FA0-4FB5-A3FF-D80B643B43EE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3958BD-5980-41BC-B010-813E9442B071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E292C4-BE92-48CB-B746-2FAC5CF901CF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6E5898-B4A1-4322-BF20-D74FDADA5505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A9023D-5977-439B-946D-63BB05942C93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1D4007-722E-46B0-A36D-5C20AA525E56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201406-C5C7-4E69-8F9E-A1E8A2541971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909BB9C-0C76-4228-B57C-D990FDC71089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4F4FEC1-1078-49BE-9704-408909C644B6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4EAB0A0-6AC9-4F5D-A512-B14530A015C5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215F0D6-6192-4AB1-A9EC-65FE1F32843E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D64B4D9-F900-4364-A78E-03EE27F30A26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0AE2C3-C3E0-40C6-B065-19C96A00D07B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68D0D4D-B4A5-44F9-908F-7647B403CAA5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07A2471-C080-4F88-A30B-F8C6F44A133C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A2B2EC-3986-4F19-B730-51717B9E6797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DFDCD71-5D9D-43CE-A528-BBB3A695FBB9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5DBB0FD-1480-4C13-BDAF-596DEE91682D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A2F16E4-7152-43D5-8578-555D8DD54A4C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15022A3-A430-4A7B-A84D-B14F73E62A15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B0F1B29-D33E-4A79-8EA9-0FC0B3F7B2C7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C8944CD-2EA7-49C6-A5DC-63DAEC78B835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4135218-BE5A-420D-98F0-FFD244DC9DAA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A3FF719-9FD7-4E34-89F5-CD9DF2C6C834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A6EB6B5-D04B-4034-BB80-F9F64DBF4A31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487D63F2-E7A1-4DE7-8601-AC842947F22F}"/>
              </a:ext>
            </a:extLst>
          </p:cNvPr>
          <p:cNvCxnSpPr>
            <a:cxnSpLocks/>
            <a:stCxn id="42" idx="3"/>
            <a:endCxn id="93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8F7B5C9D-7E38-4829-ACCE-12B9D058E602}"/>
              </a:ext>
            </a:extLst>
          </p:cNvPr>
          <p:cNvCxnSpPr>
            <a:cxnSpLocks/>
            <a:stCxn id="45" idx="3"/>
            <a:endCxn id="94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FC5E2E27-6FD9-4E1E-AF55-5D2991F4F9AF}"/>
              </a:ext>
            </a:extLst>
          </p:cNvPr>
          <p:cNvCxnSpPr>
            <a:cxnSpLocks/>
            <a:stCxn id="48" idx="3"/>
            <a:endCxn id="95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31362DC5-B98A-4462-B118-1AE6F1F11C91}"/>
              </a:ext>
            </a:extLst>
          </p:cNvPr>
          <p:cNvCxnSpPr>
            <a:cxnSpLocks/>
            <a:stCxn id="49" idx="3"/>
            <a:endCxn id="96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88824144-D62A-404E-9356-B2DB43F75584}"/>
              </a:ext>
            </a:extLst>
          </p:cNvPr>
          <p:cNvCxnSpPr>
            <a:cxnSpLocks/>
            <a:stCxn id="50" idx="3"/>
            <a:endCxn id="97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F4E50555-8FBA-4B56-80F4-B4F540A2F38B}"/>
              </a:ext>
            </a:extLst>
          </p:cNvPr>
          <p:cNvCxnSpPr>
            <a:cxnSpLocks/>
            <a:stCxn id="51" idx="3"/>
            <a:endCxn id="98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59D455E8-B41A-4C39-9942-5692A8015579}"/>
              </a:ext>
            </a:extLst>
          </p:cNvPr>
          <p:cNvCxnSpPr>
            <a:cxnSpLocks/>
            <a:stCxn id="52" idx="3"/>
            <a:endCxn id="99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4A4DFB79-C55D-40B0-B6F6-FB848F057A48}"/>
              </a:ext>
            </a:extLst>
          </p:cNvPr>
          <p:cNvCxnSpPr>
            <a:cxnSpLocks/>
            <a:stCxn id="53" idx="3"/>
            <a:endCxn id="100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F0847446-6996-4C7E-86F4-5580A8C64E27}"/>
              </a:ext>
            </a:extLst>
          </p:cNvPr>
          <p:cNvCxnSpPr>
            <a:cxnSpLocks/>
            <a:stCxn id="73" idx="3"/>
            <a:endCxn id="101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A4E55126-E687-4BC5-BAA2-EC246C50605D}"/>
              </a:ext>
            </a:extLst>
          </p:cNvPr>
          <p:cNvCxnSpPr>
            <a:cxnSpLocks/>
            <a:stCxn id="89" idx="3"/>
            <a:endCxn id="102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E68D3AAF-7C5C-4FE5-9B11-254D971F0B85}"/>
              </a:ext>
            </a:extLst>
          </p:cNvPr>
          <p:cNvCxnSpPr>
            <a:cxnSpLocks/>
            <a:stCxn id="90" idx="3"/>
            <a:endCxn id="103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>
            <a:extLst>
              <a:ext uri="{FF2B5EF4-FFF2-40B4-BE49-F238E27FC236}">
                <a16:creationId xmlns:a16="http://schemas.microsoft.com/office/drawing/2014/main" id="{9F841675-790C-476D-9C1B-F63C6FFDB100}"/>
              </a:ext>
            </a:extLst>
          </p:cNvPr>
          <p:cNvCxnSpPr>
            <a:cxnSpLocks/>
            <a:stCxn id="91" idx="3"/>
            <a:endCxn id="104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2AA760BE-52FB-4BB1-AD40-E386FF30B8B1}"/>
              </a:ext>
            </a:extLst>
          </p:cNvPr>
          <p:cNvCxnSpPr>
            <a:cxnSpLocks/>
            <a:stCxn id="92" idx="3"/>
            <a:endCxn id="105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공급사슬관리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SCM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;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S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upply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C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hain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M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anagement):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고객의 서비스 요구사항을 충족시키면서도 전체 시스템 비용을 최소화하기 위해 제품이 적시에 필요한 만큼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필요로 하는 곳으로 생산 및 유통 시키기 위해 원재료 공급자부터 제조업체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유통업자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창고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최종 고객까지 전체 공급사슬을 효율적 효과적으로 통합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관리하는 것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변화의 새로운 추세</a:t>
            </a:r>
            <a:r>
              <a:rPr lang="en-US" altLang="ko-KR" dirty="0"/>
              <a:t>(Trends In Business)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751" y="3605645"/>
            <a:ext cx="8598088" cy="8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타원 4"/>
          <p:cNvSpPr/>
          <p:nvPr/>
        </p:nvSpPr>
        <p:spPr>
          <a:xfrm>
            <a:off x="2959100" y="3543300"/>
            <a:ext cx="1511300" cy="908050"/>
          </a:xfrm>
          <a:prstGeom prst="ellipse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-20162" y="3253307"/>
            <a:ext cx="7525861" cy="1528243"/>
          </a:xfrm>
          <a:prstGeom prst="ellipse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>
            <a:off x="3289300" y="4500948"/>
            <a:ext cx="850900" cy="229801"/>
          </a:xfrm>
          <a:prstGeom prst="downArrow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191404" y="4468402"/>
            <a:ext cx="1297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200" b="1" kern="0" dirty="0">
                <a:solidFill>
                  <a:srgbClr val="0000FF"/>
                </a:solidFill>
              </a:rPr>
              <a:t>생산관리의 확장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변화의 새로운 추세</a:t>
            </a:r>
            <a:r>
              <a:rPr lang="en-US" altLang="ko-KR" dirty="0"/>
              <a:t>(Trends In Business)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199" y="1560354"/>
            <a:ext cx="8075933" cy="522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50468" y="22096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밀밭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2502" y="13756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수확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5057" y="2844565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밀가루 유통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3332" y="444962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rgbClr val="FF0000"/>
                </a:solidFill>
              </a:rPr>
              <a:t>빵 생산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1817" y="5278921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rgbClr val="FF0000"/>
                </a:solidFill>
              </a:rPr>
              <a:t>빵 유통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0858" y="62291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상점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199" y="3505130"/>
            <a:ext cx="293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부가가치 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</a:p>
          <a:p>
            <a:r>
              <a:rPr lang="ko-KR" altLang="en-US" sz="1400" dirty="0">
                <a:solidFill>
                  <a:srgbClr val="FF0000"/>
                </a:solidFill>
              </a:rPr>
              <a:t>투입의 원가와 산출의 가치의 차이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■"/>
            </a:pPr>
            <a:r>
              <a:rPr kumimoji="1" lang="ko-KR" altLang="en-US" sz="1600" b="1" kern="0" dirty="0">
                <a:latin typeface="+mn-lt"/>
              </a:rPr>
              <a:t>수명주기</a:t>
            </a:r>
            <a:r>
              <a:rPr kumimoji="1" lang="en-US" altLang="ko-KR" sz="1600" b="1" kern="0" dirty="0">
                <a:latin typeface="+mn-lt"/>
              </a:rPr>
              <a:t>(Life Cycle)</a:t>
            </a:r>
          </a:p>
          <a:p>
            <a:pPr marL="1120140" lvl="2" indent="-342900" defTabSz="914400" eaLnBrk="0" fontAlgn="base" latinLnBrk="1" hangingPunct="0">
              <a:spcAft>
                <a:spcPct val="0"/>
              </a:spcAft>
              <a:buFont typeface="Arial" pitchFamily="34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도입기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(introduction):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시장에 제품이 처음 등장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설계의 불완전성이 내포되기 쉬움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낮은 수요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120140" lvl="2" indent="-342900" defTabSz="914400" eaLnBrk="0" fontAlgn="base" latinLnBrk="1" hangingPunct="0">
              <a:spcAft>
                <a:spcPct val="0"/>
              </a:spcAft>
              <a:buFont typeface="Arial" pitchFamily="34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성장기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(growth):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시간이 지나면서 설계에 개선이 일어나서 신뢰성이 향상되고 원가도 낮아짐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인지도 증가에 따라 수요 증가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생산량 증가에 따른 원가 하락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657350" lvl="4" indent="-342900" defTabSz="914400" eaLnBrk="0" fontAlgn="base" latinLnBrk="1" hangingPunct="0">
              <a:spcAft>
                <a:spcPct val="0"/>
              </a:spcAft>
              <a:buFont typeface="Wingdings" pitchFamily="2" charset="2"/>
              <a:buChar char="Ø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수요의 증가율과 그 증가 추세의 지속 기간을 정확하게 예측하고 수요 증가에 맞추어 생산용량을 확보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</a:endParaRPr>
          </a:p>
          <a:p>
            <a:pPr marL="1120140" lvl="2" indent="-342900" defTabSz="914400" eaLnBrk="0" fontAlgn="base" latinLnBrk="1" hangingPunct="0">
              <a:spcAft>
                <a:spcPct val="0"/>
              </a:spcAft>
              <a:buFont typeface="Arial" pitchFamily="34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성숙기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(maturity):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설계변경은 없거나 매우 적고 수요 정체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시장은 포화상태가 되며 점차 수요 하락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일반적으로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단위당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원가는 낮고 생산성도 높음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657350" lvl="4" indent="-342900" defTabSz="914400" eaLnBrk="0" fontAlgn="base" latinLnBrk="1" hangingPunct="0">
              <a:spcAft>
                <a:spcPct val="0"/>
              </a:spcAft>
              <a:buFont typeface="Wingdings" pitchFamily="2" charset="2"/>
              <a:buChar char="Ø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설계변경 필요성은 없거나 있더라도 매우 약함</a:t>
            </a:r>
            <a:r>
              <a:rPr kumimoji="1" lang="en-US" altLang="ko-KR" sz="14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시장이 포화되고 쇠퇴기에 접어들기에 앞서 성숙기가 얼마나 오래 지속될지 정확하게 예측하는 일이 중요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</a:endParaRPr>
          </a:p>
          <a:p>
            <a:pPr marL="1120140" lvl="2" indent="-342900" defTabSz="914400" eaLnBrk="0" fontAlgn="base" latinLnBrk="1" hangingPunct="0">
              <a:spcAft>
                <a:spcPct val="0"/>
              </a:spcAft>
              <a:buFont typeface="Arial" pitchFamily="34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쇠퇴기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(decline):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시장에서 쇠퇴하는 제품의 유효수명을 연장하기 위해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방어적 연구자세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(defensive research posture)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</a:rPr>
              <a:t>를 채택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하여 신뢰성 향상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생산비 절감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가격인하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설계변경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용기나 포장의 변화를 시도 하기도 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1657350" lvl="4" indent="-342900" defTabSz="914400" eaLnBrk="0" fontAlgn="base" latinLnBrk="1" hangingPunct="0">
              <a:spcAft>
                <a:spcPct val="0"/>
              </a:spcAft>
              <a:buFont typeface="Wingdings" pitchFamily="2" charset="2"/>
              <a:buChar char="Ø"/>
            </a:pPr>
            <a:r>
              <a:rPr kumimoji="1" lang="ko-KR" altLang="en-US" sz="1400" b="1" kern="0" dirty="0">
                <a:solidFill>
                  <a:srgbClr val="000000"/>
                </a:solidFill>
                <a:latin typeface="+mn-lt"/>
              </a:rPr>
              <a:t>상품을 단종시키고 다른 것으로 대체할지 아니면 시장을 포기할지 그것도 아니면 새로운 용도나 새로운 사용자들을 찾으려고 시도할지 결정</a:t>
            </a:r>
            <a:endParaRPr kumimoji="1" lang="en-US" altLang="ko-KR" sz="1400" b="1" kern="0" dirty="0">
              <a:solidFill>
                <a:srgbClr val="000000"/>
              </a:solidFill>
              <a:latin typeface="+mn-lt"/>
            </a:endParaRPr>
          </a:p>
          <a:p>
            <a:pPr marL="708660" lvl="1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1485900" lvl="2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수명주기의 각 기간의 길이는 흔히 해당 제품의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기본수요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cs typeface="+mn-cs"/>
              </a:rPr>
              <a:t>(basic need)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cs typeface="+mn-cs"/>
              </a:rPr>
              <a:t>와 기술변화속도에 따라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크게 좌우</a:t>
            </a:r>
          </a:p>
          <a:p>
            <a:endParaRPr lang="ko-KR" altLang="en-US" sz="1600" b="1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 ∙ 서비스 설계의 기타 이슈</a:t>
            </a:r>
            <a:br>
              <a:rPr lang="ko-KR" altLang="en-US" dirty="0"/>
            </a:br>
            <a:r>
              <a:rPr lang="en-US" altLang="ko-KR" dirty="0"/>
              <a:t>(Other Issues in Product and Service Design)</a:t>
            </a:r>
            <a:endParaRPr lang="ko-KR" altLang="en-US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288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제품 ∙ 서비스 설계의 기타 이슈</a:t>
            </a:r>
            <a:br>
              <a:rPr lang="ko-KR" altLang="en-US" dirty="0"/>
            </a:br>
            <a:r>
              <a:rPr lang="en-US" altLang="ko-KR" dirty="0"/>
              <a:t>(Other Issues in Product and Service Design)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599" y="1563681"/>
            <a:ext cx="8346184" cy="340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8784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 err="1">
                <a:solidFill>
                  <a:srgbClr val="0000FF"/>
                </a:solidFill>
                <a:latin typeface="+mn-lt"/>
                <a:cs typeface="+mn-cs"/>
              </a:rPr>
              <a:t>카노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cs typeface="+mn-cs"/>
              </a:rPr>
              <a:t>모형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cs typeface="+mn-cs"/>
              </a:rPr>
              <a:t>(Kano Model)</a:t>
            </a: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품질기능전개 혹은 다른 방법으로 파악한 설계특성들을 고객만족 측면에서 개념화하는 방법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설계특성들을 고객의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+mn-lt"/>
              </a:rPr>
              <a:t>니즈와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만족 사이의 관계에 따라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필수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(must-have)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특성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기대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(expected)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특성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감동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(excitement)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특성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 등 세 가지 범주로 분류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필수특성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기본적인 수준의 만족을 얻지만 어느 수준을 넘어서면 더 이상 고객만족을 끌어올릴 가능성은 없음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기대특성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고객의 요구 정도를 계속 만족시켜줄 수 있다면 고객 만족을 계속 증가 시킴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타이어나 지붕의 수명이 길면 길수록 고객 만족도 상응하여 증가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lvl="2" defTabSz="914400" eaLnBrk="0" fontAlgn="base" latinLnBrk="1" hangingPunct="0"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600" b="1" kern="0" dirty="0" err="1">
                <a:solidFill>
                  <a:srgbClr val="FF0000"/>
                </a:solidFill>
                <a:latin typeface="+mn-lt"/>
              </a:rPr>
              <a:t>감동특성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고객 요구를 뛰어넘어 고객으로 하여금 감탄사를 자아내게 하는 특성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개발하고자 하는 제품이나 서비스에 대하여 각 범주에 속하는 설계특성들을 파악하여 우선 필수특성을 반영한 다음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다른 두 가지 범주의 특성들에 대하여서는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비용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-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편익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혜택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)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</a:rPr>
              <a:t>분석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</a:rPr>
              <a:t>(cost-benefit analysis)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</a:rPr>
              <a:t>를 통하여 개발 목표를 달성하도록 하는 설계전략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카노모형</a:t>
            </a:r>
            <a:r>
              <a:rPr lang="en-US" altLang="ko-KR" dirty="0"/>
              <a:t>(The Kano Model)</a:t>
            </a:r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2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dirty="0" err="1"/>
              <a:t>카노모형</a:t>
            </a:r>
            <a:r>
              <a:rPr lang="en-US" altLang="ko-KR" dirty="0"/>
              <a:t>(The Kano Model)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78" y="1559934"/>
            <a:ext cx="7069067" cy="49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6109398" y="4431784"/>
            <a:ext cx="1521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b="1" kern="0" dirty="0">
                <a:solidFill>
                  <a:srgbClr val="0000FF"/>
                </a:solidFill>
              </a:rPr>
              <a:t>핸드폰 통화 음질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5683948" y="2329934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b="1" kern="0" dirty="0">
                <a:solidFill>
                  <a:srgbClr val="0000FF"/>
                </a:solidFill>
              </a:rPr>
              <a:t>핸드폰 배터리 수명</a:t>
            </a:r>
            <a:endParaRPr kumimoji="1" lang="en-US" altLang="ko-KR" sz="1400" b="1" kern="0" dirty="0">
              <a:solidFill>
                <a:srgbClr val="0000FF"/>
              </a:solidFill>
            </a:endParaRPr>
          </a:p>
          <a:p>
            <a:r>
              <a:rPr kumimoji="1" lang="ko-KR" altLang="en-US" sz="1400" b="1" kern="0" dirty="0">
                <a:solidFill>
                  <a:srgbClr val="0000FF"/>
                </a:solidFill>
              </a:rPr>
              <a:t>핸드폰 메모리 용량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2915348" y="1341795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1400" b="1" kern="0" dirty="0" err="1">
                <a:solidFill>
                  <a:srgbClr val="0000FF"/>
                </a:solidFill>
              </a:rPr>
              <a:t>폴더블</a:t>
            </a:r>
            <a:r>
              <a:rPr kumimoji="1" lang="ko-KR" altLang="en-US" sz="1400" b="1" kern="0" dirty="0">
                <a:solidFill>
                  <a:srgbClr val="0000FF"/>
                </a:solidFill>
              </a:rPr>
              <a:t> 폰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9880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sz="1800" b="1" dirty="0">
                <a:solidFill>
                  <a:srgbClr val="000000"/>
                </a:solidFill>
                <a:latin typeface="+mn-lt"/>
              </a:rPr>
              <a:t>생산운영부문</a:t>
            </a:r>
            <a:r>
              <a:rPr lang="en-US" altLang="ko-KR" sz="18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ko-KR" altLang="en-US" sz="1800" b="1" dirty="0">
                <a:solidFill>
                  <a:srgbClr val="0000FF"/>
                </a:solidFill>
                <a:latin typeface="+mn-lt"/>
              </a:rPr>
              <a:t>제품이나 서비스를 생산하는 책임</a:t>
            </a:r>
            <a:r>
              <a:rPr lang="ko-KR" altLang="en-US" sz="1800" b="1" dirty="0">
                <a:solidFill>
                  <a:srgbClr val="000000"/>
                </a:solidFill>
                <a:latin typeface="+mn-lt"/>
              </a:rPr>
              <a:t>을 지고 있는 기업 조직의 부문</a:t>
            </a:r>
            <a:endParaRPr lang="en-US" altLang="ko-KR" sz="1800" b="1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Tx/>
              <a:buSzTx/>
              <a:buFont typeface="Arial" charset="0"/>
              <a:buChar char="□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제품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(goods):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기업 조직이 생산하는 물자 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→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원자재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(raw material),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부품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(part),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하위 </a:t>
            </a:r>
            <a:r>
              <a:rPr lang="ko-KR" altLang="en-US" sz="1600" b="1" dirty="0" err="1">
                <a:solidFill>
                  <a:srgbClr val="000000"/>
                </a:solidFill>
                <a:latin typeface="+mn-lt"/>
              </a:rPr>
              <a:t>조립품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(sub-assembly),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최종 완제품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(final product)</a:t>
            </a:r>
          </a:p>
          <a:p>
            <a:pPr marL="742950" lvl="1" indent="-285750" eaLnBrk="0" hangingPunct="0">
              <a:spcBef>
                <a:spcPct val="20000"/>
              </a:spcBef>
              <a:buClrTx/>
              <a:buSzTx/>
              <a:buFont typeface="Arial" charset="0"/>
              <a:buChar char="□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서비스</a:t>
            </a:r>
            <a:r>
              <a:rPr lang="en-US" altLang="ko-KR" sz="1600" b="1" dirty="0">
                <a:solidFill>
                  <a:srgbClr val="0000FF"/>
                </a:solidFill>
                <a:latin typeface="+mn-lt"/>
              </a:rPr>
              <a:t>(services):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시간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위치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형태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심리적인 가치를 조합된 형태로 제공하는 활동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기업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조직의 기본 기능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영역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 책임</a:t>
            </a: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재무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유리한 조건으로 재무자원을 확보해서 이를 조직 전반에 할당하는 책임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예산 수립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투자안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분석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생산운영을 위한 자금 조달</a:t>
            </a:r>
            <a:endParaRPr kumimoji="1" lang="en-US" altLang="ko-KR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마케팅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소비자의 욕구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(wants)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와 니즈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(needs)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평가하여 그 조직에서 취급할 제품이나 서비스를 판매하고 촉진</a:t>
            </a:r>
            <a:endParaRPr kumimoji="1" lang="en-US" altLang="ko-KR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생산운영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조직이 소비자에게 제공하고자 하는 제품을 생산하고 서비스를 산출</a:t>
            </a:r>
            <a:endParaRPr kumimoji="1" lang="en-US" altLang="ko-KR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b="1" dirty="0"/>
              <a:t>서론</a:t>
            </a:r>
            <a:r>
              <a:rPr lang="en-US" altLang="ko-KR" b="1" dirty="0"/>
              <a:t>(Introduction)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b="1" dirty="0"/>
              <a:t>서론</a:t>
            </a:r>
            <a:r>
              <a:rPr lang="en-US" altLang="ko-KR" b="1" dirty="0"/>
              <a:t>(Introduction)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33" y="1560353"/>
            <a:ext cx="8932333" cy="18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17" y="3954262"/>
            <a:ext cx="8322732" cy="244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생산운영관리</a:t>
            </a:r>
            <a:r>
              <a:rPr kumimoji="1" lang="en-US" altLang="ko-KR" sz="18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(Operations Management): 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제품을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생산하거나 서비스를 산출하는 시스템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8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또는 프로세스의 관리</a:t>
            </a:r>
            <a:endParaRPr kumimoji="1" lang="en-US" altLang="ko-KR" sz="18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기업은 고객의 욕구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(wants)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와 니즈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(needs)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를 충족시키는 매개체로서 가치가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부가된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(value-added)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 제품 및 서비스를 고객에게 전달하며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생산운영관리는 이러한 제품 및 서비스를 산출하는 시스템 및 프로세스를 관리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설계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운영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개선 및 통제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)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하는 것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생산운영의 기능은 투입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(inputs)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을 산출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(outputs)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로 변형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/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변환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(transformation or conversion)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하는 기능을 포함 →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변환과정에서 가치를 부가하는 것이 핵심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처음 계획했던 산출을 획득하기 위해 조직은 변환 과정의 다양한 지점에서 측정을 하고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피드백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필요한 경우 교정 활동을 할 수 있도록 사전에 설정된 표준과 이들 측정 결과를 비교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통제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)</a:t>
            </a:r>
            <a:endParaRPr kumimoji="1" lang="ko-KR" altLang="en-US" sz="1600" b="1" kern="0" dirty="0">
              <a:solidFill>
                <a:srgbClr val="000000"/>
              </a:solidFill>
              <a:latin typeface="+mn-lt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8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 dirty="0"/>
          </a:p>
          <a:p>
            <a:pPr lvl="0"/>
            <a:r>
              <a:rPr lang="ko-KR" altLang="en-US" b="1" dirty="0"/>
              <a:t>서론</a:t>
            </a:r>
            <a:r>
              <a:rPr lang="en-US" altLang="ko-KR" b="1" dirty="0"/>
              <a:t>(Introduction)</a:t>
            </a:r>
            <a:endParaRPr lang="ko-KR" altLang="en-US" b="1" dirty="0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8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순수한 제품</a:t>
            </a:r>
            <a:r>
              <a:rPr kumimoji="1" lang="en-US" altLang="ko-KR" sz="18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(pure product)</a:t>
            </a:r>
            <a:r>
              <a:rPr kumimoji="1" lang="ko-KR" altLang="en-US" sz="18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 또는 순수한 서비스</a:t>
            </a:r>
            <a:r>
              <a:rPr kumimoji="1" lang="en-US" altLang="ko-KR" sz="18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(pure service)</a:t>
            </a:r>
            <a:r>
              <a:rPr kumimoji="1" lang="ko-KR" altLang="en-US" sz="18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만으로 고객에게 가치를 전달하는 것이 가능한가</a:t>
            </a:r>
            <a:r>
              <a:rPr kumimoji="1" lang="en-US" altLang="ko-KR" sz="18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+mn-cs"/>
              </a:rPr>
              <a:t>?</a:t>
            </a: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endParaRPr kumimoji="1" lang="en-US" altLang="ko-KR" sz="18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현재의 기업들은 순수하게 제품만으로 또는 서비스만으로 고객의 욕구와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니즈를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만족시키기는 어렵다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제품과 서비스가 결합된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제품패키지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(product package)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통해 고객의 욕구와 </a:t>
            </a:r>
            <a:r>
              <a:rPr kumimoji="1" lang="ko-KR" altLang="en-US" sz="1600" b="1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니즈를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만족시키게 되는데 고객에게 제공되는 제품과 서비스의 비중 혹은 중요도에 따라 제조업과 서비스업이 분류된다고 할 수 있다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1" lang="ko-KR" altLang="en-US" sz="1600" b="1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175" y="2169589"/>
            <a:ext cx="81082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535" y="1563330"/>
            <a:ext cx="8538300" cy="331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800" b="1" kern="0" dirty="0">
                <a:solidFill>
                  <a:srgbClr val="000000"/>
                </a:solidFill>
                <a:latin typeface="+mn-lt"/>
                <a:cs typeface="+mn-cs"/>
              </a:rPr>
              <a:t>제품 생산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+mn-lt"/>
                <a:cs typeface="+mn-cs"/>
              </a:rPr>
              <a:t>: </a:t>
            </a:r>
            <a:r>
              <a:rPr kumimoji="1" lang="ko-KR" altLang="en-US" sz="1800" b="1" kern="0" dirty="0">
                <a:solidFill>
                  <a:srgbClr val="0000FF"/>
                </a:solidFill>
                <a:latin typeface="+mn-lt"/>
                <a:cs typeface="+mn-cs"/>
              </a:rPr>
              <a:t>유형의 물리적 제품 </a:t>
            </a:r>
            <a:r>
              <a:rPr kumimoji="1" lang="en-US" altLang="ko-KR" sz="1800" b="1" kern="0" dirty="0">
                <a:solidFill>
                  <a:srgbClr val="0000FF"/>
                </a:solidFill>
                <a:latin typeface="+mn-lt"/>
                <a:cs typeface="+mn-cs"/>
              </a:rPr>
              <a:t>→ </a:t>
            </a:r>
            <a:r>
              <a:rPr kumimoji="1" lang="ko-KR" altLang="en-US" sz="1800" b="1" kern="0" dirty="0">
                <a:solidFill>
                  <a:srgbClr val="FF0000"/>
                </a:solidFill>
                <a:latin typeface="+mn-lt"/>
                <a:cs typeface="+mn-cs"/>
              </a:rPr>
              <a:t>재화 지향성</a:t>
            </a:r>
            <a:endParaRPr kumimoji="1" lang="en-US" altLang="ko-KR" sz="18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  <a:defRPr/>
            </a:pPr>
            <a:r>
              <a:rPr kumimoji="1" lang="ko-KR" altLang="en-US" sz="1800" b="1" kern="0" dirty="0">
                <a:solidFill>
                  <a:srgbClr val="000000"/>
                </a:solidFill>
                <a:latin typeface="+mn-lt"/>
                <a:cs typeface="+mn-cs"/>
              </a:rPr>
              <a:t>서비스 전달</a:t>
            </a:r>
            <a:r>
              <a:rPr kumimoji="1" lang="en-US" altLang="ko-KR" sz="1800" b="1" kern="0" dirty="0">
                <a:solidFill>
                  <a:srgbClr val="000000"/>
                </a:solidFill>
                <a:latin typeface="+mn-lt"/>
                <a:cs typeface="+mn-cs"/>
              </a:rPr>
              <a:t>: </a:t>
            </a:r>
            <a:r>
              <a:rPr kumimoji="1" lang="ko-KR" altLang="en-US" sz="1800" b="1" kern="0" dirty="0">
                <a:solidFill>
                  <a:srgbClr val="0000FF"/>
                </a:solidFill>
                <a:latin typeface="+mn-lt"/>
                <a:cs typeface="+mn-cs"/>
              </a:rPr>
              <a:t>무형의 비물리적 서비스 </a:t>
            </a:r>
            <a:r>
              <a:rPr kumimoji="1" lang="en-US" altLang="ko-KR" sz="1800" b="1" kern="0" dirty="0">
                <a:solidFill>
                  <a:srgbClr val="0000FF"/>
                </a:solidFill>
                <a:latin typeface="+mn-lt"/>
                <a:cs typeface="+mn-cs"/>
              </a:rPr>
              <a:t>→ </a:t>
            </a:r>
            <a:r>
              <a:rPr kumimoji="1" lang="ko-KR" altLang="en-US" sz="1800" b="1" kern="0" dirty="0">
                <a:solidFill>
                  <a:srgbClr val="FF0000"/>
                </a:solidFill>
                <a:latin typeface="+mn-lt"/>
                <a:cs typeface="+mn-cs"/>
              </a:rPr>
              <a:t>행위 지향성</a:t>
            </a:r>
            <a:endParaRPr kumimoji="1" lang="en-US" altLang="ko-KR" sz="1800" b="1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8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endParaRPr lang="ko-KR" altLang="en-US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dirty="0"/>
          </a:p>
          <a:p>
            <a:pPr lvl="0"/>
            <a:r>
              <a:rPr lang="ko-KR" altLang="en-US" dirty="0"/>
              <a:t>서론</a:t>
            </a:r>
            <a:r>
              <a:rPr lang="en-US" altLang="ko-KR" dirty="0"/>
              <a:t>(Introduction)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64" y="2318542"/>
            <a:ext cx="8558821" cy="248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0077" y="1560353"/>
            <a:ext cx="8397656" cy="4917194"/>
          </a:xfrm>
        </p:spPr>
        <p:txBody>
          <a:bodyPr/>
          <a:lstStyle/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생산운영 관리자들은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제품과 서비스의 설계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, 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생산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프로세스 선정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기술의 선택과 관리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작업 시스템 설계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입지계획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설비 계획과 조직에서 산출하는 제품이나 서비스의 품질 개선 활동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등을 수행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생산운영 기능은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예측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생산용량 계획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(capacity planning),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일정계획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(scheduling),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재고관리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품질 보증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종업원의 동기부여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생산설비의 입지결정 등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  <a:cs typeface="+mn-cs"/>
              </a:rPr>
              <a:t>과 같은 상호 연관된 활동을 포함</a:t>
            </a: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endParaRPr kumimoji="1" lang="en-US" altLang="ko-KR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342900" lvl="0" indent="-342900" defTabSz="914400" eaLnBrk="0" fontAlgn="base" latinLnBrk="1" hangingPunct="0"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생산운영 관리자의 의사결정 영역은 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생산운영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)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  <a:cs typeface="+mn-cs"/>
              </a:rPr>
              <a:t>시스템의 설계와 운영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  <a:cs typeface="+mn-cs"/>
              </a:rPr>
              <a:t>으로 구분</a:t>
            </a:r>
            <a:endParaRPr kumimoji="1" lang="en-US" altLang="ko-KR" sz="1600" b="1" kern="0" dirty="0">
              <a:solidFill>
                <a:srgbClr val="0000FF"/>
              </a:solidFill>
              <a:latin typeface="+mn-lt"/>
              <a:ea typeface="맑은 고딕" pitchFamily="50" charset="-127"/>
              <a:cs typeface="+mn-cs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생산운영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시스템 설계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시스템의 생산용량계획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(capacity planning),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시설의 지리적 위치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(location),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물리적 구조물 내에서 설비를 배치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(layout)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하거나 장비를 설치하는 것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제품이나 서비스 설계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(design),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장비의 구매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생산프로세스 선택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(process selection),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작업시스템 설계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(work system design),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품질개선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(quality improvement)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활동 전개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기술관리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(technology management)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등과 관련된 의사결정 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→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장기적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전략적 의사결정</a:t>
            </a:r>
            <a:endParaRPr kumimoji="1" lang="en-US" altLang="ko-KR" sz="1600" b="1" kern="0" dirty="0">
              <a:solidFill>
                <a:srgbClr val="FF0000"/>
              </a:solidFill>
              <a:latin typeface="+mn-lt"/>
              <a:ea typeface="맑은 고딕" pitchFamily="50" charset="-127"/>
            </a:endParaRPr>
          </a:p>
          <a:p>
            <a:pPr marL="742950" lvl="1" indent="-285750" defTabSz="914400" eaLnBrk="0" fontAlgn="base" latinLnBrk="1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□"/>
            </a:pP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생산운영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) </a:t>
            </a:r>
            <a:r>
              <a:rPr kumimoji="1" lang="ko-KR" altLang="en-US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시스템 운영</a:t>
            </a:r>
            <a:r>
              <a:rPr kumimoji="1" lang="en-US" altLang="ko-KR" sz="1600" b="1" kern="0" dirty="0">
                <a:solidFill>
                  <a:srgbClr val="0000FF"/>
                </a:solidFill>
                <a:latin typeface="+mn-lt"/>
                <a:ea typeface="맑은 고딕" pitchFamily="50" charset="-127"/>
              </a:rPr>
              <a:t>: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수요예측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(forecasting),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인사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종업원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관리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재고의 계획 및 통제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(inventory management),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일정계획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(scheduling),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프로젝트 관리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(project management) </a:t>
            </a:r>
            <a:r>
              <a:rPr kumimoji="1" lang="ko-KR" altLang="en-US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및 품질관리</a:t>
            </a:r>
            <a:r>
              <a:rPr kumimoji="1" lang="en-US" altLang="ko-KR" sz="1600" b="1" kern="0" dirty="0">
                <a:solidFill>
                  <a:srgbClr val="000000"/>
                </a:solidFill>
                <a:latin typeface="+mn-lt"/>
                <a:ea typeface="맑은 고딕" pitchFamily="50" charset="-127"/>
              </a:rPr>
              <a:t>(quality management) →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중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/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단기적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, 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전술적</a:t>
            </a:r>
            <a:r>
              <a:rPr kumimoji="1" lang="en-US" altLang="ko-KR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/</a:t>
            </a:r>
            <a:r>
              <a:rPr kumimoji="1" lang="ko-KR" altLang="en-US" sz="1600" b="1" kern="0" dirty="0">
                <a:solidFill>
                  <a:srgbClr val="FF0000"/>
                </a:solidFill>
                <a:latin typeface="+mn-lt"/>
                <a:ea typeface="맑은 고딕" pitchFamily="50" charset="-127"/>
              </a:rPr>
              <a:t>운영적 의사결정</a:t>
            </a:r>
          </a:p>
          <a:p>
            <a:pPr marL="385763" lvl="0" indent="-385763" defTabSz="914400" fontAlgn="base" latinLnBrk="1">
              <a:spcAft>
                <a:spcPct val="0"/>
              </a:spcAft>
              <a:buFontTx/>
              <a:buChar char="•"/>
            </a:pPr>
            <a:endParaRPr kumimoji="1" lang="ko-KR" altLang="en-US" sz="1600" b="1" kern="0" dirty="0">
              <a:solidFill>
                <a:srgbClr val="000000"/>
              </a:solidFill>
              <a:latin typeface="+mn-lt"/>
              <a:ea typeface="맑은 고딕" pitchFamily="50" charset="-127"/>
              <a:cs typeface="+mn-cs"/>
            </a:endParaRPr>
          </a:p>
          <a:p>
            <a:endParaRPr lang="ko-KR" altLang="en-US" sz="1600" dirty="0">
              <a:latin typeface="+mn-lt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생산운영관리의 범위</a:t>
            </a:r>
            <a:endParaRPr lang="en-US" altLang="ko-KR" dirty="0"/>
          </a:p>
          <a:p>
            <a:r>
              <a:rPr lang="en-US" altLang="ko-KR" dirty="0"/>
              <a:t>(The Scope Of Operations Management)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8773</TotalTime>
  <Words>2004</Words>
  <Application>Microsoft Office PowerPoint</Application>
  <PresentationFormat>화면 슬라이드 쇼(4:3)</PresentationFormat>
  <Paragraphs>205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맑은 고딕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298</cp:revision>
  <cp:lastPrinted>2014-06-04T21:43:55Z</cp:lastPrinted>
  <dcterms:created xsi:type="dcterms:W3CDTF">2014-05-27T14:19:04Z</dcterms:created>
  <dcterms:modified xsi:type="dcterms:W3CDTF">2021-01-04T08:27:53Z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