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92" r:id="rId2"/>
    <p:sldId id="416" r:id="rId3"/>
    <p:sldId id="393" r:id="rId4"/>
    <p:sldId id="394" r:id="rId5"/>
    <p:sldId id="395" r:id="rId6"/>
    <p:sldId id="396" r:id="rId7"/>
    <p:sldId id="414" r:id="rId8"/>
    <p:sldId id="415" r:id="rId9"/>
    <p:sldId id="397" r:id="rId10"/>
    <p:sldId id="398" r:id="rId11"/>
    <p:sldId id="399" r:id="rId12"/>
    <p:sldId id="400" r:id="rId13"/>
    <p:sldId id="401" r:id="rId14"/>
    <p:sldId id="402" r:id="rId15"/>
    <p:sldId id="405" r:id="rId16"/>
    <p:sldId id="403" r:id="rId17"/>
    <p:sldId id="404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92">
          <p15:clr>
            <a:srgbClr val="A4A3A4"/>
          </p15:clr>
        </p15:guide>
        <p15:guide id="3" pos="2880">
          <p15:clr>
            <a:srgbClr val="A4A3A4"/>
          </p15:clr>
        </p15:guide>
        <p15:guide id="4" pos="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80808"/>
    <a:srgbClr val="7E4365"/>
    <a:srgbClr val="F47921"/>
    <a:srgbClr val="39C1BC"/>
    <a:srgbClr val="E21A23"/>
    <a:srgbClr val="32484C"/>
    <a:srgbClr val="F16659"/>
    <a:srgbClr val="EEDB28"/>
    <a:srgbClr val="452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F8C46-E749-40FB-9B18-C0FE2FF48ADE}" v="6" dt="2020-11-10T02:06:41.931"/>
    <p1510:client id="{63918C6D-3B24-41BD-B987-C1EA4A85C71C}" v="11" dt="2020-11-10T00:43:09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45" autoAdjust="0"/>
    <p:restoredTop sz="79487" autoAdjust="0"/>
  </p:normalViewPr>
  <p:slideViewPr>
    <p:cSldViewPr snapToGrid="0" snapToObjects="1">
      <p:cViewPr varScale="1">
        <p:scale>
          <a:sx n="137" d="100"/>
          <a:sy n="137" d="100"/>
        </p:scale>
        <p:origin x="120" y="240"/>
      </p:cViewPr>
      <p:guideLst>
        <p:guide orient="horz" pos="2160"/>
        <p:guide orient="horz" pos="1292"/>
        <p:guide pos="2880"/>
        <p:guide pos="4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2B0F8C46-E749-40FB-9B18-C0FE2FF48ADE}"/>
    <pc:docChg chg="custSel modSld">
      <pc:chgData name="정근채" userId="bf3f9740-ba12-4a95-bdcd-7a89d0b0b3a3" providerId="ADAL" clId="{2B0F8C46-E749-40FB-9B18-C0FE2FF48ADE}" dt="2020-11-10T02:06:41.925" v="6"/>
      <pc:docMkLst>
        <pc:docMk/>
      </pc:docMkLst>
      <pc:sldChg chg="addSp modSp">
        <pc:chgData name="정근채" userId="bf3f9740-ba12-4a95-bdcd-7a89d0b0b3a3" providerId="ADAL" clId="{2B0F8C46-E749-40FB-9B18-C0FE2FF48ADE}" dt="2020-11-10T00:33:52.454" v="2"/>
        <pc:sldMkLst>
          <pc:docMk/>
          <pc:sldMk cId="0" sldId="392"/>
        </pc:sldMkLst>
        <pc:picChg chg="add mod">
          <ac:chgData name="정근채" userId="bf3f9740-ba12-4a95-bdcd-7a89d0b0b3a3" providerId="ADAL" clId="{2B0F8C46-E749-40FB-9B18-C0FE2FF48ADE}" dt="2020-11-10T00:33:52.454" v="2"/>
          <ac:picMkLst>
            <pc:docMk/>
            <pc:sldMk cId="0" sldId="392"/>
            <ac:picMk id="3" creationId="{5B9C2FF7-8B47-41DA-A809-5D8DBDEC39EE}"/>
          </ac:picMkLst>
        </pc:picChg>
      </pc:sldChg>
      <pc:sldChg chg="addSp delSp modSp">
        <pc:chgData name="정근채" userId="bf3f9740-ba12-4a95-bdcd-7a89d0b0b3a3" providerId="ADAL" clId="{2B0F8C46-E749-40FB-9B18-C0FE2FF48ADE}" dt="2020-11-10T00:56:35.027" v="5"/>
        <pc:sldMkLst>
          <pc:docMk/>
          <pc:sldMk cId="0" sldId="393"/>
        </pc:sldMkLst>
        <pc:picChg chg="add del mod">
          <ac:chgData name="정근채" userId="bf3f9740-ba12-4a95-bdcd-7a89d0b0b3a3" providerId="ADAL" clId="{2B0F8C46-E749-40FB-9B18-C0FE2FF48ADE}" dt="2020-11-10T00:53:26.365" v="4"/>
          <ac:picMkLst>
            <pc:docMk/>
            <pc:sldMk cId="0" sldId="393"/>
            <ac:picMk id="5" creationId="{A435F665-D1AA-44B0-9ED1-A80BB8D0E7D4}"/>
          </ac:picMkLst>
        </pc:picChg>
        <pc:picChg chg="add del mod">
          <ac:chgData name="정근채" userId="bf3f9740-ba12-4a95-bdcd-7a89d0b0b3a3" providerId="ADAL" clId="{2B0F8C46-E749-40FB-9B18-C0FE2FF48ADE}" dt="2020-11-10T00:56:35.027" v="5"/>
          <ac:picMkLst>
            <pc:docMk/>
            <pc:sldMk cId="0" sldId="393"/>
            <ac:picMk id="6" creationId="{3B93760E-5EEE-4AF6-8EF3-569C2AA6C6CC}"/>
          </ac:picMkLst>
        </pc:picChg>
        <pc:picChg chg="add mod">
          <ac:chgData name="정근채" userId="bf3f9740-ba12-4a95-bdcd-7a89d0b0b3a3" providerId="ADAL" clId="{2B0F8C46-E749-40FB-9B18-C0FE2FF48ADE}" dt="2020-11-10T00:56:35.027" v="5"/>
          <ac:picMkLst>
            <pc:docMk/>
            <pc:sldMk cId="0" sldId="393"/>
            <ac:picMk id="8" creationId="{9B7907F9-0059-414C-8C5F-08C27B1A9F74}"/>
          </ac:picMkLst>
        </pc:picChg>
        <pc:inkChg chg="add">
          <ac:chgData name="정근채" userId="bf3f9740-ba12-4a95-bdcd-7a89d0b0b3a3" providerId="ADAL" clId="{2B0F8C46-E749-40FB-9B18-C0FE2FF48ADE}" dt="2020-11-10T00:56:35.027" v="5"/>
          <ac:inkMkLst>
            <pc:docMk/>
            <pc:sldMk cId="0" sldId="393"/>
            <ac:inkMk id="7" creationId="{33510D9D-449C-4E9C-B620-05C744C1D2B2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0" sldId="394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0" sldId="394"/>
            <ac:picMk id="5" creationId="{C715DF1B-E0EC-4241-949E-EF815652C65B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0" sldId="394"/>
            <ac:inkMk id="4" creationId="{3644AC05-2DEA-4073-82D2-4EEB5695D07D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0" sldId="395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0" sldId="395"/>
            <ac:picMk id="6" creationId="{15344E11-D0EC-42E8-BE19-4E8E4A8B408C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0" sldId="395"/>
            <ac:inkMk id="5" creationId="{ECC5771D-291C-4666-BB92-DD44CE700400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0" sldId="396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0" sldId="396"/>
            <ac:picMk id="7" creationId="{409C9A25-FFB5-44B4-A252-063B1A7E4D16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0" sldId="396"/>
            <ac:inkMk id="6" creationId="{72666E72-ACB4-4E46-B604-B362E7D6A90E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0" sldId="397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0" sldId="397"/>
            <ac:picMk id="5" creationId="{8CDF97F6-63E8-4107-A986-70166C7C382C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0" sldId="397"/>
            <ac:inkMk id="4" creationId="{1CFD58A5-834C-4BD0-ADA3-0582D1FA8F9F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0" sldId="398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0" sldId="398"/>
            <ac:picMk id="5" creationId="{644C5E99-843F-4960-87EC-8BB793CC8928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0" sldId="398"/>
            <ac:inkMk id="4" creationId="{4EBAD5C1-2868-45EC-8F03-EB432D70FFFB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0" sldId="399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0" sldId="399"/>
            <ac:picMk id="7" creationId="{2C83DCAD-2AC0-42A8-AE2A-3C859C77E1B6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0" sldId="399"/>
            <ac:inkMk id="6" creationId="{FEE2EA07-B4B1-406A-8720-9926535D4497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0" sldId="400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0" sldId="400"/>
            <ac:picMk id="4" creationId="{34CD9B56-77D7-4935-988D-D71F227225B1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0" sldId="400"/>
            <ac:inkMk id="3" creationId="{9A869851-2A74-4C36-A685-62D04BA33796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0" sldId="401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0" sldId="401"/>
            <ac:picMk id="6" creationId="{EA3066FE-DBA3-4B93-9A64-29A03C7D303E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0" sldId="401"/>
            <ac:inkMk id="5" creationId="{14C139F0-896E-4A41-AE71-B1597155B3B5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0" sldId="402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0" sldId="402"/>
            <ac:picMk id="6" creationId="{10DFF3A8-1339-437B-BCF8-E7EA9AC8BD1F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0" sldId="402"/>
            <ac:inkMk id="5" creationId="{91AF7BAA-CA40-4761-8E19-CEC30476277A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0" sldId="403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0" sldId="403"/>
            <ac:picMk id="8" creationId="{EB632BFB-9934-4923-82D1-F3D50CA2499B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0" sldId="403"/>
            <ac:inkMk id="6" creationId="{38BC139C-0CA2-45F4-AA8B-95D14B3F2B0E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0" sldId="404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0" sldId="404"/>
            <ac:picMk id="6" creationId="{E4618F37-C084-454E-8B6F-A2D1EDE938FC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0" sldId="404"/>
            <ac:inkMk id="5" creationId="{617A15FA-BE91-4C57-9191-8F9567D497C5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0" sldId="405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0" sldId="405"/>
            <ac:picMk id="6" creationId="{AFFA3352-EAD7-49DE-AA6F-9C56F0078002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0" sldId="405"/>
            <ac:inkMk id="5" creationId="{734AA67C-E2D6-4840-B883-6FC576C71D89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0" sldId="406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0" sldId="406"/>
            <ac:picMk id="6" creationId="{0A872F67-1934-40A0-8863-1BD98842E3B5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0" sldId="406"/>
            <ac:inkMk id="5" creationId="{4876A812-8145-4B96-ADDC-1FFAE03435D2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0" sldId="407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0" sldId="407"/>
            <ac:picMk id="6" creationId="{B8EEF6AF-18A5-4E33-A729-4E0DBD0A3B33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0" sldId="407"/>
            <ac:inkMk id="5" creationId="{D9F9A534-01AF-44FA-A3D5-12466A2F8A30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0" sldId="408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0" sldId="408"/>
            <ac:picMk id="5" creationId="{E13BE5E2-76C7-449D-9D68-7E2C492B051A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0" sldId="408"/>
            <ac:inkMk id="4" creationId="{BEEDE050-37E8-4585-9B23-C2985102044B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0" sldId="409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0" sldId="409"/>
            <ac:picMk id="5" creationId="{F0C1FD32-BFD5-4A00-B739-765A86AB9E98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0" sldId="409"/>
            <ac:inkMk id="4" creationId="{BE6E1B5F-F168-4C5D-A984-49CE5B13CFFB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0" sldId="410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0" sldId="410"/>
            <ac:picMk id="5" creationId="{CA5E1B3D-3E6F-4F0D-A4E4-775F9FCDBC61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0" sldId="410"/>
            <ac:inkMk id="4" creationId="{2D0FC563-9643-4C2E-BED3-9AB57ACDAD2B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0" sldId="411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0" sldId="411"/>
            <ac:picMk id="6" creationId="{535366CF-8ED9-4ED4-B2B6-0D1E108E4C7A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0" sldId="411"/>
            <ac:inkMk id="5" creationId="{CFA68786-EA7B-43A5-87CD-36A5DC37CBFD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0" sldId="412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0" sldId="412"/>
            <ac:picMk id="6" creationId="{DC2B8B6C-8701-4CB1-89F1-4999125F1305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0" sldId="412"/>
            <ac:inkMk id="5" creationId="{9533B0F3-8809-407F-A166-C7719C05C5E3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3812508805" sldId="413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3812508805" sldId="413"/>
            <ac:picMk id="6" creationId="{9CD6DCF6-FD30-4E18-9CB1-36DC0E3C1E89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3812508805" sldId="413"/>
            <ac:inkMk id="4" creationId="{1959C0B8-F422-4D1F-8C89-8B268755D399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1045907608" sldId="414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1045907608" sldId="414"/>
            <ac:picMk id="4" creationId="{8534B4A2-E534-4A06-857D-97E08AD644D2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1045907608" sldId="414"/>
            <ac:inkMk id="3" creationId="{B7A6D7E9-272B-4027-892E-682A8C5E2D1B}"/>
          </ac:inkMkLst>
        </pc:inkChg>
      </pc:sldChg>
      <pc:sldChg chg="addSp modSp">
        <pc:chgData name="정근채" userId="bf3f9740-ba12-4a95-bdcd-7a89d0b0b3a3" providerId="ADAL" clId="{2B0F8C46-E749-40FB-9B18-C0FE2FF48ADE}" dt="2020-11-10T02:06:41.925" v="6"/>
        <pc:sldMkLst>
          <pc:docMk/>
          <pc:sldMk cId="3411036475" sldId="415"/>
        </pc:sldMkLst>
        <pc:picChg chg="add mod">
          <ac:chgData name="정근채" userId="bf3f9740-ba12-4a95-bdcd-7a89d0b0b3a3" providerId="ADAL" clId="{2B0F8C46-E749-40FB-9B18-C0FE2FF48ADE}" dt="2020-11-10T02:06:41.925" v="6"/>
          <ac:picMkLst>
            <pc:docMk/>
            <pc:sldMk cId="3411036475" sldId="415"/>
            <ac:picMk id="5" creationId="{517805C8-92F9-4E04-8607-362B9DA12A8F}"/>
          </ac:picMkLst>
        </pc:picChg>
        <pc:inkChg chg="add">
          <ac:chgData name="정근채" userId="bf3f9740-ba12-4a95-bdcd-7a89d0b0b3a3" providerId="ADAL" clId="{2B0F8C46-E749-40FB-9B18-C0FE2FF48ADE}" dt="2020-11-10T02:06:41.925" v="6"/>
          <ac:inkMkLst>
            <pc:docMk/>
            <pc:sldMk cId="3411036475" sldId="415"/>
            <ac:inkMk id="4" creationId="{9CDD0608-1AB5-4502-95B3-462D1C97B6D6}"/>
          </ac:inkMkLst>
        </pc:inkChg>
      </pc:sldChg>
      <pc:sldChg chg="addSp delSp modSp mod">
        <pc:chgData name="정근채" userId="bf3f9740-ba12-4a95-bdcd-7a89d0b0b3a3" providerId="ADAL" clId="{2B0F8C46-E749-40FB-9B18-C0FE2FF48ADE}" dt="2020-11-10T00:33:52.454" v="2"/>
        <pc:sldMkLst>
          <pc:docMk/>
          <pc:sldMk cId="3995176619" sldId="416"/>
        </pc:sldMkLst>
        <pc:picChg chg="add mod">
          <ac:chgData name="정근채" userId="bf3f9740-ba12-4a95-bdcd-7a89d0b0b3a3" providerId="ADAL" clId="{2B0F8C46-E749-40FB-9B18-C0FE2FF48ADE}" dt="2020-11-10T00:33:52.454" v="2"/>
          <ac:picMkLst>
            <pc:docMk/>
            <pc:sldMk cId="3995176619" sldId="416"/>
            <ac:picMk id="5" creationId="{8BDE7A61-343E-420B-A278-2BE5E0897335}"/>
          </ac:picMkLst>
        </pc:picChg>
        <pc:inkChg chg="add del">
          <ac:chgData name="정근채" userId="bf3f9740-ba12-4a95-bdcd-7a89d0b0b3a3" providerId="ADAL" clId="{2B0F8C46-E749-40FB-9B18-C0FE2FF48ADE}" dt="2020-11-10T00:20:26.026" v="1" actId="478"/>
          <ac:inkMkLst>
            <pc:docMk/>
            <pc:sldMk cId="3995176619" sldId="416"/>
            <ac:inkMk id="2" creationId="{12D625A8-26E5-4757-8326-B9B43C050A94}"/>
          </ac:inkMkLst>
        </pc:inkChg>
        <pc:inkChg chg="add">
          <ac:chgData name="정근채" userId="bf3f9740-ba12-4a95-bdcd-7a89d0b0b3a3" providerId="ADAL" clId="{2B0F8C46-E749-40FB-9B18-C0FE2FF48ADE}" dt="2020-11-10T00:33:52.454" v="2"/>
          <ac:inkMkLst>
            <pc:docMk/>
            <pc:sldMk cId="3995176619" sldId="416"/>
            <ac:inkMk id="3" creationId="{1544ADF4-BB60-4BDF-89E9-095C5F848F1F}"/>
          </ac:inkMkLst>
        </pc:inkChg>
      </pc:sldChg>
    </pc:docChg>
  </pc:docChgLst>
  <pc:docChgLst>
    <pc:chgData name="정근채" userId="bf3f9740-ba12-4a95-bdcd-7a89d0b0b3a3" providerId="ADAL" clId="{63918C6D-3B24-41BD-B987-C1EA4A85C71C}"/>
    <pc:docChg chg="custSel modSld">
      <pc:chgData name="정근채" userId="bf3f9740-ba12-4a95-bdcd-7a89d0b0b3a3" providerId="ADAL" clId="{63918C6D-3B24-41BD-B987-C1EA4A85C71C}" dt="2020-11-10T00:43:09.194" v="10" actId="478"/>
      <pc:docMkLst>
        <pc:docMk/>
      </pc:docMkLst>
      <pc:sldChg chg="delSp modSp mod">
        <pc:chgData name="정근채" userId="bf3f9740-ba12-4a95-bdcd-7a89d0b0b3a3" providerId="ADAL" clId="{63918C6D-3B24-41BD-B987-C1EA4A85C71C}" dt="2020-11-10T00:39:34.661" v="9"/>
        <pc:sldMkLst>
          <pc:docMk/>
          <pc:sldMk cId="0" sldId="396"/>
        </pc:sldMkLst>
        <pc:spChg chg="mod">
          <ac:chgData name="정근채" userId="bf3f9740-ba12-4a95-bdcd-7a89d0b0b3a3" providerId="ADAL" clId="{63918C6D-3B24-41BD-B987-C1EA4A85C71C}" dt="2020-11-10T00:39:34.661" v="9"/>
          <ac:spMkLst>
            <pc:docMk/>
            <pc:sldMk cId="0" sldId="396"/>
            <ac:spMk id="4" creationId="{00000000-0000-0000-0000-000000000000}"/>
          </ac:spMkLst>
        </pc:spChg>
        <pc:picChg chg="del">
          <ac:chgData name="정근채" userId="bf3f9740-ba12-4a95-bdcd-7a89d0b0b3a3" providerId="ADAL" clId="{63918C6D-3B24-41BD-B987-C1EA4A85C71C}" dt="2020-11-10T00:37:46.753" v="0" actId="478"/>
          <ac:picMkLst>
            <pc:docMk/>
            <pc:sldMk cId="0" sldId="396"/>
            <ac:picMk id="5" creationId="{00000000-0000-0000-0000-000000000000}"/>
          </ac:picMkLst>
        </pc:picChg>
      </pc:sldChg>
      <pc:sldChg chg="delSp mod">
        <pc:chgData name="정근채" userId="bf3f9740-ba12-4a95-bdcd-7a89d0b0b3a3" providerId="ADAL" clId="{63918C6D-3B24-41BD-B987-C1EA4A85C71C}" dt="2020-11-10T00:43:09.194" v="10" actId="478"/>
        <pc:sldMkLst>
          <pc:docMk/>
          <pc:sldMk cId="0" sldId="397"/>
        </pc:sldMkLst>
        <pc:picChg chg="del">
          <ac:chgData name="정근채" userId="bf3f9740-ba12-4a95-bdcd-7a89d0b0b3a3" providerId="ADAL" clId="{63918C6D-3B24-41BD-B987-C1EA4A85C71C}" dt="2020-11-10T00:43:09.194" v="10" actId="478"/>
          <ac:picMkLst>
            <pc:docMk/>
            <pc:sldMk cId="0" sldId="397"/>
            <ac:picMk id="8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4C33FBC-BAD0-B54F-885C-881591889DB2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6C28D3C-17BA-A94D-A95A-68D24026D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17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1239C8C-3412-0244-B9E3-C3039AD51E64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418FF9B-DEE9-DA4A-B43C-5F35CAED45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22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374198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12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E43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F479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4524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6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9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AC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5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9C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374198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5667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374198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420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374198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12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374198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145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374198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32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3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464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0" r:id="rId3"/>
    <p:sldLayoutId id="2147483668" r:id="rId4"/>
    <p:sldLayoutId id="2147483666" r:id="rId5"/>
    <p:sldLayoutId id="2147483671" r:id="rId6"/>
    <p:sldLayoutId id="2147483650" r:id="rId7"/>
    <p:sldLayoutId id="2147483674" r:id="rId8"/>
    <p:sldLayoutId id="2147483661" r:id="rId9"/>
    <p:sldLayoutId id="2147483675" r:id="rId10"/>
    <p:sldLayoutId id="2147483662" r:id="rId11"/>
    <p:sldLayoutId id="2147483660" r:id="rId12"/>
    <p:sldLayoutId id="2147483659" r:id="rId13"/>
    <p:sldLayoutId id="2147483649" r:id="rId14"/>
    <p:sldLayoutId id="2147483673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E21A23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02 (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교재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2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장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)</a:t>
            </a:r>
          </a:p>
          <a:p>
            <a:pPr lvl="0"/>
            <a:r>
              <a:rPr lang="ko-KR" altLang="en-US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경쟁력</a:t>
            </a:r>
            <a:r>
              <a:rPr lang="en-US" altLang="ko-KR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, </a:t>
            </a:r>
            <a:r>
              <a:rPr lang="ko-KR" altLang="en-US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전략</a:t>
            </a:r>
            <a:r>
              <a:rPr lang="en-US" altLang="ko-KR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, </a:t>
            </a:r>
            <a:r>
              <a:rPr lang="ko-KR" altLang="en-US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생산성</a:t>
            </a:r>
            <a:r>
              <a:rPr lang="en-US" altLang="ko-KR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</a:t>
            </a:r>
          </a:p>
          <a:p>
            <a:pPr>
              <a:spcBef>
                <a:spcPts val="3000"/>
              </a:spcBef>
            </a:pPr>
            <a:r>
              <a:rPr lang="en-US" altLang="ko-KR" sz="2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(Competitiveness, Strategy, and Productivity)</a:t>
            </a:r>
          </a:p>
          <a:p>
            <a:endParaRPr lang="ko-KR" altLang="en-US" b="1" dirty="0">
              <a:solidFill>
                <a:srgbClr val="080808"/>
              </a:solidFill>
              <a:latin typeface="+mn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전략</a:t>
            </a:r>
            <a:r>
              <a:rPr lang="en-US" altLang="ko-KR" dirty="0"/>
              <a:t>(Strategy)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7" y="1561588"/>
            <a:ext cx="8360491" cy="473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전략</a:t>
            </a:r>
            <a:r>
              <a:rPr lang="en-US" altLang="ko-KR" dirty="0"/>
              <a:t>(Strategy)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기업 조직이 선택할 수 있는 전략의 다양한 예</a:t>
            </a: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  <a:latin typeface="+mn-ea"/>
              </a:rPr>
              <a:t>저 원가</a:t>
            </a:r>
            <a:r>
              <a:rPr kumimoji="1" lang="en-US" altLang="ko-KR" kern="0" dirty="0">
                <a:solidFill>
                  <a:srgbClr val="0000FF"/>
                </a:solidFill>
                <a:latin typeface="+mn-ea"/>
              </a:rPr>
              <a:t>(Low cost): </a:t>
            </a: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인건비가 저렴한 제</a:t>
            </a:r>
            <a:r>
              <a:rPr kumimoji="1" lang="en-US" altLang="ko-KR" kern="0" dirty="0">
                <a:solidFill>
                  <a:srgbClr val="000000"/>
                </a:solidFill>
                <a:latin typeface="+mn-ea"/>
              </a:rPr>
              <a:t>3</a:t>
            </a: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세계 국가들로부터 생산운영을 </a:t>
            </a:r>
            <a:r>
              <a:rPr kumimoji="1" lang="ko-KR" altLang="en-US" kern="0" dirty="0" err="1">
                <a:solidFill>
                  <a:srgbClr val="000000"/>
                </a:solidFill>
                <a:latin typeface="+mn-ea"/>
              </a:rPr>
              <a:t>아웃소싱</a:t>
            </a: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 함</a:t>
            </a:r>
            <a:endParaRPr kumimoji="1" lang="en-US" altLang="ko-KR" kern="0" dirty="0">
              <a:solidFill>
                <a:srgbClr val="000000"/>
              </a:solidFill>
              <a:latin typeface="+mn-ea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  <a:latin typeface="+mn-ea"/>
              </a:rPr>
              <a:t>규모에 기초한 전략</a:t>
            </a:r>
            <a:r>
              <a:rPr kumimoji="1" lang="en-US" altLang="ko-KR" kern="0" dirty="0">
                <a:solidFill>
                  <a:srgbClr val="0000FF"/>
                </a:solidFill>
                <a:latin typeface="+mn-ea"/>
              </a:rPr>
              <a:t>(Scale-based strategies): </a:t>
            </a:r>
            <a:r>
              <a:rPr kumimoji="1" lang="ko-KR" altLang="en-US" kern="0" dirty="0">
                <a:solidFill>
                  <a:srgbClr val="FF0000"/>
                </a:solidFill>
                <a:latin typeface="+mn-ea"/>
              </a:rPr>
              <a:t>높은 산출량과 낮은 단가</a:t>
            </a: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를 실현하기 위하여 자본 집약적인 생산방법을 사용</a:t>
            </a:r>
            <a:endParaRPr kumimoji="1" lang="en-US" altLang="ko-KR" kern="0" dirty="0">
              <a:solidFill>
                <a:srgbClr val="000000"/>
              </a:solidFill>
              <a:latin typeface="+mn-ea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  <a:latin typeface="+mn-ea"/>
              </a:rPr>
              <a:t>전문화</a:t>
            </a:r>
            <a:r>
              <a:rPr kumimoji="1" lang="en-US" altLang="ko-KR" kern="0" dirty="0">
                <a:solidFill>
                  <a:srgbClr val="0000FF"/>
                </a:solidFill>
                <a:latin typeface="+mn-ea"/>
              </a:rPr>
              <a:t>(Specialization): </a:t>
            </a: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고품질을 달성하기 위하여 범위가 좁은 제품 라인이나 한정된 서비스에 집중</a:t>
            </a:r>
            <a:endParaRPr kumimoji="1" lang="en-US" altLang="ko-KR" kern="0" dirty="0">
              <a:solidFill>
                <a:srgbClr val="000000"/>
              </a:solidFill>
              <a:latin typeface="+mn-ea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 err="1">
                <a:solidFill>
                  <a:srgbClr val="0000FF"/>
                </a:solidFill>
                <a:latin typeface="+mn-ea"/>
              </a:rPr>
              <a:t>신규성</a:t>
            </a:r>
            <a:r>
              <a:rPr kumimoji="1" lang="en-US" altLang="ko-KR" kern="0" dirty="0">
                <a:solidFill>
                  <a:srgbClr val="0000FF"/>
                </a:solidFill>
                <a:latin typeface="+mn-ea"/>
              </a:rPr>
              <a:t>(Newness): </a:t>
            </a: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신제품이나 서비스를 창출할 수 있는 혁신에 집중</a:t>
            </a:r>
            <a:endParaRPr kumimoji="1" lang="en-US" altLang="ko-KR" kern="0" dirty="0">
              <a:solidFill>
                <a:srgbClr val="000000"/>
              </a:solidFill>
              <a:latin typeface="+mn-ea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  <a:latin typeface="+mn-ea"/>
              </a:rPr>
              <a:t>유연한 생산운영</a:t>
            </a:r>
            <a:r>
              <a:rPr kumimoji="1" lang="en-US" altLang="ko-KR" kern="0" dirty="0">
                <a:solidFill>
                  <a:srgbClr val="0000FF"/>
                </a:solidFill>
                <a:latin typeface="+mn-ea"/>
              </a:rPr>
              <a:t>(Flexible operations): </a:t>
            </a: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신속한 대응과 고객화에 집중</a:t>
            </a:r>
            <a:endParaRPr kumimoji="1" lang="en-US" altLang="ko-KR" kern="0" dirty="0">
              <a:solidFill>
                <a:srgbClr val="000000"/>
              </a:solidFill>
              <a:latin typeface="+mn-ea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  <a:latin typeface="+mn-ea"/>
              </a:rPr>
              <a:t>고품질</a:t>
            </a:r>
            <a:r>
              <a:rPr kumimoji="1" lang="en-US" altLang="ko-KR" kern="0" dirty="0">
                <a:solidFill>
                  <a:srgbClr val="0000FF"/>
                </a:solidFill>
                <a:latin typeface="+mn-ea"/>
              </a:rPr>
              <a:t>(High quality): </a:t>
            </a: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경쟁자보다 높은 품질을 달성하는 것에 집중</a:t>
            </a:r>
            <a:endParaRPr kumimoji="1" lang="en-US" altLang="ko-KR" kern="0" dirty="0">
              <a:solidFill>
                <a:srgbClr val="000000"/>
              </a:solidFill>
              <a:latin typeface="+mn-ea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  <a:latin typeface="+mn-ea"/>
              </a:rPr>
              <a:t>서비스</a:t>
            </a:r>
            <a:r>
              <a:rPr kumimoji="1" lang="en-US" altLang="ko-KR" kern="0" dirty="0">
                <a:solidFill>
                  <a:srgbClr val="0000FF"/>
                </a:solidFill>
                <a:latin typeface="+mn-ea"/>
              </a:rPr>
              <a:t>(Service): </a:t>
            </a: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서비스의 다양한 측면</a:t>
            </a:r>
            <a:r>
              <a:rPr kumimoji="1" lang="en-US" altLang="ko-KR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예컨대 보다 도움이 되거나 정중하거나 신뢰할 수 있는 서비스</a:t>
            </a:r>
            <a:r>
              <a:rPr kumimoji="1" lang="en-US" altLang="ko-KR" kern="0" dirty="0">
                <a:solidFill>
                  <a:srgbClr val="000000"/>
                </a:solidFill>
                <a:latin typeface="+mn-ea"/>
              </a:rPr>
              <a:t>)</a:t>
            </a:r>
            <a:r>
              <a:rPr kumimoji="1" lang="ko-KR" altLang="en-US" kern="0" dirty="0">
                <a:solidFill>
                  <a:srgbClr val="000000"/>
                </a:solidFill>
                <a:latin typeface="+mn-ea"/>
              </a:rPr>
              <a:t>에 집중</a:t>
            </a:r>
            <a:endParaRPr kumimoji="1" lang="en-US" altLang="ko-KR" kern="0" dirty="0">
              <a:solidFill>
                <a:srgbClr val="000000"/>
              </a:solidFill>
              <a:latin typeface="+mn-ea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endParaRPr kumimoji="1" lang="en-US" altLang="ko-KR" kern="0" dirty="0">
              <a:solidFill>
                <a:srgbClr val="000000"/>
              </a:solidFill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조직은 간혹 이들 또는 다른 접근방법 중에서 두 개 이상을 자신의 전략에 결합시키기도 함</a:t>
            </a: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전략수립은 조직의 </a:t>
            </a: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핵심역량</a:t>
            </a:r>
            <a:r>
              <a:rPr kumimoji="1" lang="en-US" altLang="ko-KR" kern="0" dirty="0">
                <a:solidFill>
                  <a:srgbClr val="FF0000"/>
                </a:solidFill>
                <a:cs typeface="+mn-cs"/>
              </a:rPr>
              <a:t>(Core Competency; </a:t>
            </a: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조직에게 경쟁우위를 제공하는</a:t>
            </a:r>
            <a:r>
              <a:rPr kumimoji="1" lang="en-US" altLang="ko-KR" kern="0" dirty="0">
                <a:solidFill>
                  <a:srgbClr val="FF0000"/>
                </a:solidFill>
                <a:cs typeface="+mn-cs"/>
              </a:rPr>
              <a:t>, </a:t>
            </a: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조직이 소유한 특별한 능력이나 속성</a:t>
            </a:r>
            <a:r>
              <a:rPr kumimoji="1" lang="en-US" altLang="ko-KR" kern="0" dirty="0">
                <a:solidFill>
                  <a:srgbClr val="FF0000"/>
                </a:solidFill>
                <a:cs typeface="+mn-cs"/>
              </a:rPr>
              <a:t>)</a:t>
            </a: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을 이용하기 위하여 조직이 경쟁하는 방법과 강점이나 약점에 대한 특정 조직의 평가를 고려하는 것</a:t>
            </a:r>
          </a:p>
          <a:p>
            <a:endParaRPr lang="ko-KR" altLang="en-US" dirty="0"/>
          </a:p>
        </p:txBody>
      </p:sp>
      <p:sp>
        <p:nvSpPr>
          <p:cNvPr id="5" name="포인트가 5개인 별 4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005" y="218167"/>
            <a:ext cx="7102522" cy="650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전략</a:t>
            </a:r>
            <a:r>
              <a:rPr lang="en-US" altLang="ko-KR" dirty="0"/>
              <a:t>(Strategy)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전략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수립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(Strategy Formulation)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/>
              <a:t>효과적인 전략을 수립하기 위해서 고위 경영자는 조직의 </a:t>
            </a:r>
            <a:r>
              <a:rPr kumimoji="1" lang="ko-KR" altLang="en-US" kern="0" dirty="0">
                <a:solidFill>
                  <a:srgbClr val="FF0000"/>
                </a:solidFill>
              </a:rPr>
              <a:t>핵심역량</a:t>
            </a:r>
            <a:r>
              <a:rPr kumimoji="1" lang="ko-KR" altLang="en-US" kern="0" dirty="0"/>
              <a:t>을 고려해야 하며 </a:t>
            </a:r>
            <a:r>
              <a:rPr kumimoji="1" lang="ko-KR" altLang="en-US" kern="0" dirty="0">
                <a:solidFill>
                  <a:srgbClr val="FF0000"/>
                </a:solidFill>
              </a:rPr>
              <a:t>환경</a:t>
            </a:r>
            <a:r>
              <a:rPr kumimoji="1" lang="ko-KR" altLang="en-US" kern="0" dirty="0"/>
              <a:t>을 감시</a:t>
            </a:r>
            <a:r>
              <a:rPr kumimoji="1" lang="en-US" altLang="ko-KR" kern="0" dirty="0"/>
              <a:t>(Environmental Scanning; </a:t>
            </a:r>
            <a:r>
              <a:rPr kumimoji="1" lang="ko-KR" altLang="en-US" kern="0" dirty="0"/>
              <a:t>조직에 대해 기회나 위협요인으로 작용하는 사건이나 추세를 검토</a:t>
            </a:r>
            <a:r>
              <a:rPr kumimoji="1" lang="en-US" altLang="ko-KR" kern="0" dirty="0"/>
              <a:t>)</a:t>
            </a:r>
            <a:r>
              <a:rPr kumimoji="1" lang="ko-KR" altLang="en-US" kern="0" dirty="0"/>
              <a:t>해야 함</a:t>
            </a:r>
            <a:endParaRPr kumimoji="1" lang="en-US" altLang="ko-KR" kern="0" dirty="0"/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en-US" altLang="ko-KR" kern="0" dirty="0">
                <a:solidFill>
                  <a:srgbClr val="FF0000"/>
                </a:solidFill>
              </a:rPr>
              <a:t>SWOT</a:t>
            </a:r>
            <a:r>
              <a:rPr kumimoji="1" lang="en-US" altLang="ko-KR" kern="0" dirty="0">
                <a:solidFill>
                  <a:srgbClr val="000000"/>
                </a:solidFill>
              </a:rPr>
              <a:t>(</a:t>
            </a:r>
            <a:r>
              <a:rPr kumimoji="1" lang="en-US" altLang="ko-KR" kern="0" dirty="0">
                <a:solidFill>
                  <a:srgbClr val="0000FF"/>
                </a:solidFill>
              </a:rPr>
              <a:t>S</a:t>
            </a:r>
            <a:r>
              <a:rPr kumimoji="1" lang="en-US" altLang="ko-KR" kern="0" dirty="0">
                <a:solidFill>
                  <a:srgbClr val="000000"/>
                </a:solidFill>
              </a:rPr>
              <a:t>trengths, </a:t>
            </a:r>
            <a:r>
              <a:rPr kumimoji="1" lang="en-US" altLang="ko-KR" kern="0" dirty="0">
                <a:solidFill>
                  <a:srgbClr val="0000FF"/>
                </a:solidFill>
              </a:rPr>
              <a:t>W</a:t>
            </a:r>
            <a:r>
              <a:rPr kumimoji="1" lang="en-US" altLang="ko-KR" kern="0" dirty="0">
                <a:solidFill>
                  <a:srgbClr val="000000"/>
                </a:solidFill>
              </a:rPr>
              <a:t>eaknesses, </a:t>
            </a:r>
            <a:r>
              <a:rPr kumimoji="1" lang="en-US" altLang="ko-KR" kern="0" dirty="0">
                <a:solidFill>
                  <a:srgbClr val="0000FF"/>
                </a:solidFill>
              </a:rPr>
              <a:t>O</a:t>
            </a:r>
            <a:r>
              <a:rPr kumimoji="1" lang="en-US" altLang="ko-KR" kern="0" dirty="0">
                <a:solidFill>
                  <a:srgbClr val="000000"/>
                </a:solidFill>
              </a:rPr>
              <a:t>pportunities, </a:t>
            </a:r>
            <a:r>
              <a:rPr kumimoji="1" lang="en-US" altLang="ko-KR" kern="0" dirty="0">
                <a:solidFill>
                  <a:srgbClr val="0000FF"/>
                </a:solidFill>
              </a:rPr>
              <a:t>T</a:t>
            </a:r>
            <a:r>
              <a:rPr kumimoji="1" lang="en-US" altLang="ko-KR" kern="0" dirty="0">
                <a:solidFill>
                  <a:srgbClr val="000000"/>
                </a:solidFill>
              </a:rPr>
              <a:t>hreats) </a:t>
            </a:r>
            <a:r>
              <a:rPr kumimoji="1" lang="ko-KR" altLang="en-US" kern="0" dirty="0">
                <a:solidFill>
                  <a:srgbClr val="FF0000"/>
                </a:solidFill>
              </a:rPr>
              <a:t>분석</a:t>
            </a:r>
            <a:endParaRPr kumimoji="1" lang="en-US" altLang="ko-KR" kern="0" dirty="0">
              <a:solidFill>
                <a:srgbClr val="FF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성공적 전략 수립을 위해 조직은 또한 주문자격요건</a:t>
            </a:r>
            <a:r>
              <a:rPr kumimoji="1" lang="en-US" altLang="ko-KR" kern="0" dirty="0">
                <a:solidFill>
                  <a:srgbClr val="000000"/>
                </a:solidFill>
              </a:rPr>
              <a:t>(Order Qualifier)</a:t>
            </a:r>
            <a:r>
              <a:rPr kumimoji="1" lang="ko-KR" altLang="en-US" kern="0" dirty="0">
                <a:solidFill>
                  <a:srgbClr val="000000"/>
                </a:solidFill>
              </a:rPr>
              <a:t>과 주문획득요건</a:t>
            </a:r>
            <a:r>
              <a:rPr kumimoji="1" lang="en-US" altLang="ko-KR" kern="0" dirty="0">
                <a:solidFill>
                  <a:srgbClr val="000000"/>
                </a:solidFill>
              </a:rPr>
              <a:t>(Order Winner)</a:t>
            </a:r>
            <a:r>
              <a:rPr kumimoji="1" lang="ko-KR" altLang="en-US" kern="0" dirty="0">
                <a:solidFill>
                  <a:srgbClr val="000000"/>
                </a:solidFill>
              </a:rPr>
              <a:t>을 고려해야 함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Order Qualifier: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잠재적 고객이 제품에 대한 구매를 고려할 때 수락을 위한 최소한의 표준으로 인지하는 특성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카노모형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필수특성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Order Winner: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조직의 제품이나 서비스가 경쟁자보다 더욱 좋다고 인지되게 하는 제품이나 서비스의 특성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 err="1">
                <a:solidFill>
                  <a:srgbClr val="000000"/>
                </a:solidFill>
              </a:rPr>
              <a:t>카노모형</a:t>
            </a:r>
            <a:r>
              <a:rPr kumimoji="1" lang="en-US" altLang="ko-KR" sz="1600" b="1" kern="0" dirty="0">
                <a:solidFill>
                  <a:srgbClr val="000000"/>
                </a:solidFill>
              </a:rPr>
              <a:t>: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기대특성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감동특성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Order Qualifier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와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Order Winner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는 불변이 아니라 가변적임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한때 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Order Winner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였던 특성이 시간이 지남에 따라 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Order Qualifier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로 변할 수 있음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전략</a:t>
            </a:r>
            <a:r>
              <a:rPr lang="en-US" altLang="ko-KR" dirty="0"/>
              <a:t>(Strategy)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  <a:cs typeface="+mn-cs"/>
              </a:rPr>
              <a:t>전략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  <a:cs typeface="+mn-cs"/>
              </a:rPr>
              <a:t>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  <a:cs typeface="+mn-cs"/>
              </a:rPr>
              <a:t>수립 시 고려해야 할 핵심적 </a:t>
            </a:r>
            <a:r>
              <a:rPr kumimoji="1" lang="ko-KR" altLang="en-US" kern="0" dirty="0">
                <a:solidFill>
                  <a:srgbClr val="FF0000"/>
                </a:solidFill>
                <a:ea typeface="맑은 고딕" pitchFamily="50" charset="-127"/>
                <a:cs typeface="+mn-cs"/>
              </a:rPr>
              <a:t>외부 요인</a:t>
            </a:r>
            <a:endParaRPr kumimoji="1" lang="en-US" altLang="ko-KR" kern="0" dirty="0">
              <a:solidFill>
                <a:srgbClr val="FF0000"/>
              </a:solidFill>
              <a:ea typeface="맑은 고딕" pitchFamily="50" charset="-127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경제적 환경</a:t>
            </a: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정치적 환경</a:t>
            </a: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법률적 환경</a:t>
            </a: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기술</a:t>
            </a: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경쟁</a:t>
            </a: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시장</a:t>
            </a: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  <a:cs typeface="+mn-cs"/>
              </a:rPr>
              <a:t>전략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  <a:cs typeface="+mn-cs"/>
              </a:rPr>
              <a:t>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  <a:cs typeface="+mn-cs"/>
              </a:rPr>
              <a:t>수립 시 고려해야 할 핵심적 </a:t>
            </a:r>
            <a:r>
              <a:rPr kumimoji="1" lang="ko-KR" altLang="en-US" kern="0" dirty="0">
                <a:solidFill>
                  <a:srgbClr val="FF0000"/>
                </a:solidFill>
                <a:ea typeface="맑은 고딕" pitchFamily="50" charset="-127"/>
                <a:cs typeface="+mn-cs"/>
              </a:rPr>
              <a:t>내부 요인</a:t>
            </a:r>
            <a:endParaRPr kumimoji="1" lang="en-US" altLang="ko-KR" kern="0" dirty="0">
              <a:solidFill>
                <a:srgbClr val="FF0000"/>
              </a:solidFill>
              <a:ea typeface="맑은 고딕" pitchFamily="50" charset="-127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인적 자원</a:t>
            </a: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시설과 장비</a:t>
            </a: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재무자원</a:t>
            </a: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고객</a:t>
            </a: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제품과 서비스</a:t>
            </a: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기술</a:t>
            </a: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공급자</a:t>
            </a: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기타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(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특허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노사관계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기업이나 제품의 이미지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유통업체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유통업체와의 관계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시설과 장비의 유지보수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자원과 시장에 대한 </a:t>
            </a:r>
            <a:r>
              <a:rPr kumimoji="1" lang="ko-KR" altLang="en-US" kern="0" dirty="0" err="1">
                <a:solidFill>
                  <a:srgbClr val="000000"/>
                </a:solidFill>
                <a:ea typeface="맑은 고딕" pitchFamily="50" charset="-127"/>
              </a:rPr>
              <a:t>접근성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 등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)</a:t>
            </a:r>
            <a:endParaRPr kumimoji="1" lang="ko-KR" altLang="en-US" kern="0" dirty="0">
              <a:solidFill>
                <a:srgbClr val="000000"/>
              </a:solidFill>
              <a:ea typeface="맑은 고딕" pitchFamily="50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전략</a:t>
            </a:r>
            <a:r>
              <a:rPr lang="en-US" altLang="ko-KR" dirty="0"/>
              <a:t>(Strategy)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FF"/>
                </a:solidFill>
                <a:ea typeface="맑은 고딕" pitchFamily="50" charset="-127"/>
              </a:rPr>
              <a:t>지속가능성 전략</a:t>
            </a:r>
            <a:r>
              <a:rPr kumimoji="1" lang="en-US" altLang="ko-KR" kern="0" dirty="0">
                <a:solidFill>
                  <a:srgbClr val="0000FF"/>
                </a:solidFill>
                <a:ea typeface="맑은 고딕" pitchFamily="50" charset="-127"/>
              </a:rPr>
              <a:t>(Sustainability Strategy)</a:t>
            </a: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ea typeface="맑은 고딕" pitchFamily="50" charset="-127"/>
              </a:rPr>
              <a:t>기업이 성공하기 위해 기업지배의 수준까지 지속가능성을 향상시키고 제품이나 서비스의 설계와 공급에 대한 목표를 설정하는 일관성 있는 지속가능성 전략을 수립할 필요가 있음</a:t>
            </a:r>
            <a:endParaRPr kumimoji="1" lang="en-US" altLang="ko-KR" kern="0" dirty="0">
              <a:ea typeface="맑은 고딕" pitchFamily="50" charset="-127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ea typeface="맑은 고딕" pitchFamily="50" charset="-127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FF"/>
                </a:solidFill>
                <a:ea typeface="맑은 고딕" pitchFamily="50" charset="-127"/>
              </a:rPr>
              <a:t>글로벌전략</a:t>
            </a:r>
            <a:r>
              <a:rPr kumimoji="1" lang="en-US" altLang="ko-KR" kern="0" dirty="0">
                <a:solidFill>
                  <a:srgbClr val="0000FF"/>
                </a:solidFill>
                <a:ea typeface="맑은 고딕" pitchFamily="50" charset="-127"/>
              </a:rPr>
              <a:t>(Global Strategy)</a:t>
            </a: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ea typeface="맑은 고딕" pitchFamily="50" charset="-127"/>
              </a:rPr>
              <a:t>글로벌화가 진행되어감에 따라 많은 기업들은 글로벌화와 연관시켜 전략적 의사결정을 해야 함을 깨닫게 됨</a:t>
            </a:r>
            <a:endParaRPr kumimoji="1" lang="en-US" altLang="ko-KR" kern="0" dirty="0">
              <a:ea typeface="맑은 고딕" pitchFamily="50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생산운영전략</a:t>
            </a:r>
            <a:r>
              <a:rPr lang="en-US" altLang="ko-KR" dirty="0"/>
              <a:t>(Operations Strategy)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기업전략</a:t>
            </a:r>
            <a:r>
              <a:rPr kumimoji="1" lang="en-US" altLang="ko-KR" kern="0" dirty="0">
                <a:solidFill>
                  <a:srgbClr val="0000FF"/>
                </a:solidFill>
                <a:cs typeface="+mn-cs"/>
              </a:rPr>
              <a:t>(Organizational Strategy)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조직 전체의 전반적인 방향을 제시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전체 조직을 포함하며 범위가 아주 넓음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66FF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생산운영 전략</a:t>
            </a:r>
            <a:r>
              <a:rPr kumimoji="1" lang="en-US" altLang="ko-KR" kern="0" dirty="0">
                <a:solidFill>
                  <a:srgbClr val="0000FF"/>
                </a:solidFill>
                <a:cs typeface="+mn-cs"/>
              </a:rPr>
              <a:t>(Operations Strategy)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생산운영</a:t>
            </a:r>
            <a:r>
              <a:rPr kumimoji="1" lang="en-US" altLang="ko-KR" kern="0" dirty="0">
                <a:solidFill>
                  <a:srgbClr val="000000"/>
                </a:solidFill>
              </a:rPr>
              <a:t> </a:t>
            </a:r>
            <a:r>
              <a:rPr kumimoji="1" lang="ko-KR" altLang="en-US" kern="0" dirty="0">
                <a:solidFill>
                  <a:srgbClr val="000000"/>
                </a:solidFill>
              </a:rPr>
              <a:t>기능을 이끌기 위해 사용되며 조직의 전략과 일관되는 접근방법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제품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프로세스</a:t>
            </a:r>
            <a:r>
              <a:rPr kumimoji="1" lang="en-US" altLang="ko-KR" kern="0" dirty="0">
                <a:solidFill>
                  <a:srgbClr val="000000"/>
                </a:solidFill>
              </a:rPr>
              <a:t>, (</a:t>
            </a:r>
            <a:r>
              <a:rPr kumimoji="1" lang="ko-KR" altLang="en-US" kern="0" dirty="0">
                <a:solidFill>
                  <a:srgbClr val="000000"/>
                </a:solidFill>
              </a:rPr>
              <a:t>생산</a:t>
            </a:r>
            <a:r>
              <a:rPr kumimoji="1" lang="en-US" altLang="ko-KR" kern="0" dirty="0">
                <a:solidFill>
                  <a:srgbClr val="000000"/>
                </a:solidFill>
              </a:rPr>
              <a:t>) </a:t>
            </a:r>
            <a:r>
              <a:rPr kumimoji="1" lang="ko-KR" altLang="en-US" kern="0" dirty="0">
                <a:solidFill>
                  <a:srgbClr val="000000"/>
                </a:solidFill>
              </a:rPr>
              <a:t>방법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생산운영 자원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품질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원가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리드타임 및 일정계획</a:t>
            </a:r>
            <a:r>
              <a:rPr kumimoji="1" lang="en-US" altLang="ko-KR" kern="0" dirty="0">
                <a:solidFill>
                  <a:srgbClr val="000000"/>
                </a:solidFill>
              </a:rPr>
              <a:t>(scheduling) </a:t>
            </a:r>
            <a:r>
              <a:rPr kumimoji="1" lang="ko-KR" altLang="en-US" kern="0" dirty="0">
                <a:solidFill>
                  <a:srgbClr val="000000"/>
                </a:solidFill>
              </a:rPr>
              <a:t>등과 관련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</a:rPr>
              <a:t>생산운영 전략이 실제로 효과적이기 위해서는 조직전략과 연계시키는 것이 중요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" y="4281354"/>
            <a:ext cx="9095930" cy="175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1800909" y="553033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1400" kern="0" dirty="0">
                <a:solidFill>
                  <a:srgbClr val="FF0000"/>
                </a:solidFill>
              </a:rPr>
              <a:t>부문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800909" y="486112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1400" kern="0" dirty="0">
                <a:solidFill>
                  <a:srgbClr val="FF0000"/>
                </a:solidFill>
              </a:rPr>
              <a:t>전사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전략</a:t>
            </a:r>
            <a:r>
              <a:rPr lang="en-US" altLang="ko-KR" dirty="0"/>
              <a:t>(Strategy)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전략적 생산운영관리 의사결정 분야</a:t>
            </a:r>
          </a:p>
          <a:p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97" y="2051050"/>
            <a:ext cx="8803967" cy="269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전략</a:t>
            </a:r>
            <a:r>
              <a:rPr lang="en-US" altLang="ko-KR" dirty="0"/>
              <a:t>(Strategy)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fontAlgn="base" latinLnBrk="1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품질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및 시간 전략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(Quality and Time Strategies)</a:t>
            </a:r>
          </a:p>
          <a:p>
            <a:pPr marL="742950" lvl="1" indent="-285750" defTabSz="914400" fontAlgn="base" latinLnBrk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</a:rPr>
              <a:t>품질기반전략</a:t>
            </a:r>
            <a:r>
              <a:rPr kumimoji="1" lang="en-US" altLang="ko-KR" kern="0" dirty="0">
                <a:solidFill>
                  <a:srgbClr val="0000FF"/>
                </a:solidFill>
              </a:rPr>
              <a:t>(Quality-based strategy): </a:t>
            </a:r>
            <a:r>
              <a:rPr kumimoji="1" lang="ko-KR" altLang="en-US" kern="0" dirty="0">
                <a:solidFill>
                  <a:srgbClr val="FF0000"/>
                </a:solidFill>
              </a:rPr>
              <a:t>조직에서 산출하는 제품이나 서비스의 품질을 유지하거나 개선시키는데 집중</a:t>
            </a:r>
            <a:endParaRPr kumimoji="1" lang="en-US" altLang="ko-KR" kern="0" dirty="0">
              <a:solidFill>
                <a:srgbClr val="FF0000"/>
              </a:solidFill>
            </a:endParaRPr>
          </a:p>
          <a:p>
            <a:pPr marL="742950" lvl="1" indent="-285750" defTabSz="914400" fontAlgn="base" latinLnBrk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</a:rPr>
              <a:t>시간기반전략</a:t>
            </a:r>
            <a:r>
              <a:rPr kumimoji="1" lang="en-US" altLang="ko-KR" kern="0" dirty="0">
                <a:solidFill>
                  <a:srgbClr val="0000FF"/>
                </a:solidFill>
              </a:rPr>
              <a:t>(Time-based strategy): </a:t>
            </a:r>
            <a:r>
              <a:rPr kumimoji="1" lang="ko-KR" altLang="en-US" kern="0" dirty="0">
                <a:solidFill>
                  <a:srgbClr val="FF0000"/>
                </a:solidFill>
              </a:rPr>
              <a:t>다양한</a:t>
            </a:r>
            <a:r>
              <a:rPr kumimoji="1" lang="en-US" altLang="ko-KR" kern="0" dirty="0">
                <a:solidFill>
                  <a:srgbClr val="FF0000"/>
                </a:solidFill>
              </a:rPr>
              <a:t> </a:t>
            </a:r>
            <a:r>
              <a:rPr kumimoji="1" lang="ko-KR" altLang="en-US" kern="0" dirty="0">
                <a:solidFill>
                  <a:srgbClr val="FF0000"/>
                </a:solidFill>
              </a:rPr>
              <a:t>활동</a:t>
            </a:r>
            <a:r>
              <a:rPr kumimoji="1" lang="en-US" altLang="ko-KR" kern="0" dirty="0">
                <a:solidFill>
                  <a:srgbClr val="FF0000"/>
                </a:solidFill>
              </a:rPr>
              <a:t>(</a:t>
            </a:r>
            <a:r>
              <a:rPr kumimoji="1" lang="ko-KR" altLang="en-US" kern="0" dirty="0">
                <a:solidFill>
                  <a:srgbClr val="FF0000"/>
                </a:solidFill>
              </a:rPr>
              <a:t>즉</a:t>
            </a:r>
            <a:r>
              <a:rPr kumimoji="1" lang="en-US" altLang="ko-KR" kern="0" dirty="0">
                <a:solidFill>
                  <a:srgbClr val="FF0000"/>
                </a:solidFill>
              </a:rPr>
              <a:t>, </a:t>
            </a:r>
            <a:r>
              <a:rPr kumimoji="1" lang="ko-KR" altLang="en-US" kern="0" dirty="0">
                <a:solidFill>
                  <a:srgbClr val="FF0000"/>
                </a:solidFill>
              </a:rPr>
              <a:t>신제품이나 서비스의 개발 및 판매</a:t>
            </a:r>
            <a:r>
              <a:rPr kumimoji="1" lang="en-US" altLang="ko-KR" kern="0" dirty="0">
                <a:solidFill>
                  <a:srgbClr val="FF0000"/>
                </a:solidFill>
              </a:rPr>
              <a:t>, </a:t>
            </a:r>
            <a:r>
              <a:rPr kumimoji="1" lang="ko-KR" altLang="en-US" kern="0" dirty="0">
                <a:solidFill>
                  <a:srgbClr val="FF0000"/>
                </a:solidFill>
              </a:rPr>
              <a:t>고객 수요변화에 대한 대응</a:t>
            </a:r>
            <a:r>
              <a:rPr kumimoji="1" lang="en-US" altLang="ko-KR" kern="0" dirty="0">
                <a:solidFill>
                  <a:srgbClr val="FF0000"/>
                </a:solidFill>
              </a:rPr>
              <a:t>, </a:t>
            </a:r>
            <a:r>
              <a:rPr kumimoji="1" lang="ko-KR" altLang="en-US" kern="0" dirty="0">
                <a:solidFill>
                  <a:srgbClr val="FF0000"/>
                </a:solidFill>
              </a:rPr>
              <a:t>제품 배달 또는 서비스 수행</a:t>
            </a:r>
            <a:r>
              <a:rPr kumimoji="1" lang="en-US" altLang="ko-KR" kern="0" dirty="0">
                <a:solidFill>
                  <a:srgbClr val="FF0000"/>
                </a:solidFill>
              </a:rPr>
              <a:t>)</a:t>
            </a:r>
            <a:r>
              <a:rPr kumimoji="1" lang="ko-KR" altLang="en-US" kern="0" dirty="0">
                <a:solidFill>
                  <a:srgbClr val="FF0000"/>
                </a:solidFill>
              </a:rPr>
              <a:t>을 수행하는 데 소요되는 시간을 단축시키는데 집중 </a:t>
            </a:r>
            <a:r>
              <a:rPr kumimoji="1" lang="en-US" altLang="ko-KR" kern="0" dirty="0">
                <a:solidFill>
                  <a:srgbClr val="FF0000"/>
                </a:solidFill>
              </a:rPr>
              <a:t>(</a:t>
            </a:r>
            <a:r>
              <a:rPr kumimoji="1" lang="ko-KR" altLang="en-US" kern="0" dirty="0">
                <a:solidFill>
                  <a:srgbClr val="FF0000"/>
                </a:solidFill>
              </a:rPr>
              <a:t>반도체</a:t>
            </a:r>
            <a:r>
              <a:rPr kumimoji="1" lang="en-US" altLang="ko-KR" kern="0" dirty="0">
                <a:solidFill>
                  <a:srgbClr val="FF0000"/>
                </a:solidFill>
              </a:rPr>
              <a:t>: TAT </a:t>
            </a:r>
            <a:r>
              <a:rPr kumimoji="1" lang="ko-KR" altLang="en-US" kern="0" dirty="0">
                <a:solidFill>
                  <a:srgbClr val="FF0000"/>
                </a:solidFill>
              </a:rPr>
              <a:t>단축</a:t>
            </a:r>
            <a:r>
              <a:rPr kumimoji="1" lang="en-US" altLang="ko-KR" kern="0" dirty="0">
                <a:solidFill>
                  <a:srgbClr val="FF0000"/>
                </a:solidFill>
              </a:rPr>
              <a:t>)</a:t>
            </a:r>
          </a:p>
          <a:p>
            <a:pPr lvl="2" defTabSz="914400" fontAlgn="base" latinLnBrk="1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조직은 고객에 대한 서비스를 개선하고 동일한 일을 완료하는데 더 많은 시간이 걸리는 경쟁자에 비해 경쟁우위를 확보하고자 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fontAlgn="base" latinLnBrk="1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시간기반전략은 프로세스상의 다양한 활동을 수행하는데 소요되는 시간을 단축시키는데 집중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</a:endParaRPr>
          </a:p>
          <a:p>
            <a:pPr lvl="2" defTabSz="914400" fontAlgn="base" latinLnBrk="1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시간을 단축시킴으로써 원가는 일반적으로 절감되고 생산성이 향상되며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품질은 높아지는 경향을 보이고 제품혁신을 시장에 보다 빨리 선보일 수 있으며 고객서비스가 보다 향상될 수 있음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fontAlgn="base" latinLnBrk="1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시간단축의 분야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계획시간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제품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/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서비스 설계시간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처리시간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전환시간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배달시간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불만제기에 대한 대응시간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</a:endParaRPr>
          </a:p>
          <a:p>
            <a:pPr lvl="2" defTabSz="914400" fontAlgn="base" latinLnBrk="1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민첩한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(agile)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 생산운영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은 변화의 상황에서 적응하고 성장하기 위해 유연성 활용을 강조하는 경쟁우위를 위한 전략적 접근방법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생산성</a:t>
            </a:r>
            <a:r>
              <a:rPr lang="en-US" altLang="ko-KR" dirty="0"/>
              <a:t>(Productivity)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생산성</a:t>
            </a:r>
            <a:r>
              <a:rPr kumimoji="1" lang="en-US" altLang="ko-KR" kern="0" dirty="0">
                <a:solidFill>
                  <a:srgbClr val="0000FF"/>
                </a:solidFill>
                <a:cs typeface="+mn-cs"/>
              </a:rPr>
              <a:t>(Productivity): </a:t>
            </a:r>
            <a:r>
              <a:rPr kumimoji="1" lang="ko-KR" altLang="en-US" kern="0" dirty="0" err="1">
                <a:solidFill>
                  <a:srgbClr val="FF0000"/>
                </a:solidFill>
                <a:cs typeface="+mn-cs"/>
              </a:rPr>
              <a:t>투입물에</a:t>
            </a: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 대한 산출물의 비율로 표현되며 자원의 효과적 활용 정도에 대한 척도</a:t>
            </a:r>
            <a:endParaRPr kumimoji="1" lang="en-US" altLang="ko-KR" kern="0" dirty="0">
              <a:solidFill>
                <a:srgbClr val="FF0000"/>
              </a:solidFill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endParaRPr kumimoji="1" lang="en-US" altLang="ko-KR" kern="0" dirty="0">
              <a:solidFill>
                <a:srgbClr val="0000FF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</a:rPr>
              <a:t>생산성 </a:t>
            </a:r>
            <a:r>
              <a:rPr kumimoji="1" lang="en-US" altLang="ko-KR" kern="0" dirty="0">
                <a:solidFill>
                  <a:srgbClr val="0000FF"/>
                </a:solidFill>
              </a:rPr>
              <a:t>= </a:t>
            </a:r>
            <a:r>
              <a:rPr kumimoji="1" lang="ko-KR" altLang="en-US" kern="0" dirty="0">
                <a:solidFill>
                  <a:srgbClr val="0000FF"/>
                </a:solidFill>
              </a:rPr>
              <a:t>산출물</a:t>
            </a:r>
            <a:r>
              <a:rPr kumimoji="1" lang="en-US" altLang="ko-KR" kern="0" dirty="0">
                <a:solidFill>
                  <a:srgbClr val="0000FF"/>
                </a:solidFill>
              </a:rPr>
              <a:t>(output)/</a:t>
            </a:r>
            <a:r>
              <a:rPr kumimoji="1" lang="ko-KR" altLang="en-US" kern="0" dirty="0" err="1">
                <a:solidFill>
                  <a:srgbClr val="0000FF"/>
                </a:solidFill>
              </a:rPr>
              <a:t>투입물</a:t>
            </a:r>
            <a:r>
              <a:rPr kumimoji="1" lang="en-US" altLang="ko-KR" kern="0" dirty="0">
                <a:solidFill>
                  <a:srgbClr val="0000FF"/>
                </a:solidFill>
              </a:rPr>
              <a:t>(input)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FF0000"/>
                </a:solidFill>
              </a:rPr>
              <a:t>생산성 척도는 모든 기업조직에게 중요하지만 </a:t>
            </a:r>
            <a:r>
              <a:rPr kumimoji="1" lang="ko-KR" altLang="en-US" kern="0" dirty="0" err="1">
                <a:solidFill>
                  <a:srgbClr val="FF0000"/>
                </a:solidFill>
              </a:rPr>
              <a:t>저원가</a:t>
            </a:r>
            <a:r>
              <a:rPr kumimoji="1" lang="ko-KR" altLang="en-US" kern="0" dirty="0">
                <a:solidFill>
                  <a:srgbClr val="FF0000"/>
                </a:solidFill>
              </a:rPr>
              <a:t> 전략을 채택하는 조직에게 특히 중요</a:t>
            </a:r>
            <a:r>
              <a:rPr kumimoji="1" lang="ko-KR" altLang="en-US" kern="0" dirty="0">
                <a:solidFill>
                  <a:srgbClr val="000000"/>
                </a:solidFill>
              </a:rPr>
              <a:t> </a:t>
            </a:r>
            <a:r>
              <a:rPr kumimoji="1" lang="en-US" altLang="ko-KR" kern="0" dirty="0">
                <a:solidFill>
                  <a:srgbClr val="000000"/>
                </a:solidFill>
              </a:rPr>
              <a:t>→ </a:t>
            </a:r>
            <a:r>
              <a:rPr kumimoji="1" lang="ko-KR" altLang="en-US" kern="0" dirty="0">
                <a:solidFill>
                  <a:srgbClr val="000000"/>
                </a:solidFill>
              </a:rPr>
              <a:t>높은 생산성은 산출물에 대한 낮은 원가를 의미하기 때문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</a:rPr>
              <a:t>생산성 증가율 </a:t>
            </a:r>
            <a:r>
              <a:rPr kumimoji="1" lang="en-US" altLang="ko-KR" kern="0" dirty="0">
                <a:solidFill>
                  <a:srgbClr val="0000FF"/>
                </a:solidFill>
              </a:rPr>
              <a:t>= [(</a:t>
            </a:r>
            <a:r>
              <a:rPr kumimoji="1" lang="ko-KR" altLang="en-US" kern="0" dirty="0">
                <a:solidFill>
                  <a:srgbClr val="0000FF"/>
                </a:solidFill>
              </a:rPr>
              <a:t>이번 기의 생산성 </a:t>
            </a:r>
            <a:r>
              <a:rPr kumimoji="1" lang="en-US" altLang="ko-KR" kern="0" dirty="0">
                <a:solidFill>
                  <a:srgbClr val="0000FF"/>
                </a:solidFill>
              </a:rPr>
              <a:t>– </a:t>
            </a:r>
            <a:r>
              <a:rPr kumimoji="1" lang="ko-KR" altLang="en-US" kern="0" dirty="0">
                <a:solidFill>
                  <a:srgbClr val="0000FF"/>
                </a:solidFill>
              </a:rPr>
              <a:t>전기의 생산성</a:t>
            </a:r>
            <a:r>
              <a:rPr kumimoji="1" lang="en-US" altLang="ko-KR" kern="0" dirty="0">
                <a:solidFill>
                  <a:srgbClr val="0000FF"/>
                </a:solidFill>
              </a:rPr>
              <a:t>)/</a:t>
            </a:r>
            <a:r>
              <a:rPr kumimoji="1" lang="ko-KR" altLang="en-US" kern="0" dirty="0">
                <a:solidFill>
                  <a:srgbClr val="0000FF"/>
                </a:solidFill>
              </a:rPr>
              <a:t>전기의 생산성</a:t>
            </a:r>
            <a:r>
              <a:rPr kumimoji="1" lang="en-US" altLang="ko-KR" kern="0" dirty="0">
                <a:solidFill>
                  <a:srgbClr val="0000FF"/>
                </a:solidFill>
              </a:rPr>
              <a:t>] X 100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생산성의</a:t>
            </a:r>
            <a:r>
              <a:rPr kumimoji="1" lang="en-US" altLang="ko-KR" kern="0" dirty="0">
                <a:solidFill>
                  <a:srgbClr val="000000"/>
                </a:solidFill>
              </a:rPr>
              <a:t> </a:t>
            </a:r>
            <a:r>
              <a:rPr kumimoji="1" lang="ko-KR" altLang="en-US" kern="0" dirty="0">
                <a:solidFill>
                  <a:srgbClr val="000000"/>
                </a:solidFill>
              </a:rPr>
              <a:t>측정은 측정 수준에 따라 각각 유용한 결과를 제공</a:t>
            </a:r>
            <a:r>
              <a:rPr kumimoji="1" lang="en-US" altLang="ko-KR" kern="0" dirty="0">
                <a:solidFill>
                  <a:srgbClr val="000000"/>
                </a:solidFill>
              </a:rPr>
              <a:t>. </a:t>
            </a:r>
            <a:r>
              <a:rPr kumimoji="1" lang="ko-KR" altLang="en-US" kern="0" dirty="0">
                <a:solidFill>
                  <a:srgbClr val="000000"/>
                </a:solidFill>
              </a:rPr>
              <a:t>개별 부문이나 조직에 대해 생산성은 시간 흐름에 따른 성과를 추적하기 위해 사용</a:t>
            </a:r>
            <a:r>
              <a:rPr kumimoji="1" lang="en-US" altLang="ko-KR" kern="0" dirty="0">
                <a:solidFill>
                  <a:srgbClr val="000000"/>
                </a:solidFill>
              </a:rPr>
              <a:t> </a:t>
            </a:r>
            <a:r>
              <a:rPr kumimoji="1" lang="en-US" altLang="ko-KR" kern="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kumimoji="1" lang="ko-KR" altLang="en-US" kern="0" dirty="0">
                <a:solidFill>
                  <a:srgbClr val="000000"/>
                </a:solidFill>
              </a:rPr>
              <a:t>이 측정치를 보고 경영자는 성과를 판단할 수 있고 어느 부문에 개선이 필요한지를 결정할 수 있음</a:t>
            </a:r>
            <a:r>
              <a:rPr kumimoji="1" lang="en-US" altLang="ko-KR" kern="0" dirty="0">
                <a:solidFill>
                  <a:srgbClr val="000000"/>
                </a:solidFill>
              </a:rPr>
              <a:t>.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FF0000"/>
                </a:solidFill>
              </a:rPr>
              <a:t>생산성</a:t>
            </a:r>
            <a:r>
              <a:rPr kumimoji="1" lang="en-US" altLang="ko-KR" kern="0" dirty="0">
                <a:solidFill>
                  <a:srgbClr val="FF0000"/>
                </a:solidFill>
              </a:rPr>
              <a:t> </a:t>
            </a:r>
            <a:r>
              <a:rPr kumimoji="1" lang="ko-KR" altLang="en-US" kern="0" dirty="0">
                <a:solidFill>
                  <a:srgbClr val="FF0000"/>
                </a:solidFill>
              </a:rPr>
              <a:t>척도</a:t>
            </a:r>
            <a:r>
              <a:rPr kumimoji="1" lang="ko-KR" altLang="en-US" kern="0" dirty="0">
                <a:solidFill>
                  <a:srgbClr val="000000"/>
                </a:solidFill>
              </a:rPr>
              <a:t>는 본질적으로 자원의 효과적인 사용을 평가하기 위한 </a:t>
            </a:r>
            <a:r>
              <a:rPr kumimoji="1" lang="ko-KR" altLang="en-US" kern="0" dirty="0">
                <a:solidFill>
                  <a:srgbClr val="FF0000"/>
                </a:solidFill>
              </a:rPr>
              <a:t>채점표 역할</a:t>
            </a:r>
            <a:r>
              <a:rPr kumimoji="1" lang="ko-KR" altLang="en-US" kern="0" dirty="0">
                <a:solidFill>
                  <a:srgbClr val="000000"/>
                </a:solidFill>
              </a:rPr>
              <a:t>을 하며 기업 경영자들은 생산성이 경쟁력과 연관되어 있으므로 중요시 함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B773A677-FC67-4F22-8591-C5DE1D4A4D94}"/>
              </a:ext>
            </a:extLst>
          </p:cNvPr>
          <p:cNvSpPr txBox="1"/>
          <p:nvPr/>
        </p:nvSpPr>
        <p:spPr>
          <a:xfrm>
            <a:off x="1016565" y="1553134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en-US" altLang="ko-KR" dirty="0"/>
              <a:t>01.</a:t>
            </a:r>
            <a:r>
              <a:rPr lang="ko-KR" altLang="en-US" dirty="0"/>
              <a:t> 생산운영관리 입문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EEA51C7-BD50-4446-99A9-7161181C0665}"/>
              </a:ext>
            </a:extLst>
          </p:cNvPr>
          <p:cNvSpPr txBox="1"/>
          <p:nvPr/>
        </p:nvSpPr>
        <p:spPr>
          <a:xfrm>
            <a:off x="1016565" y="1894760"/>
            <a:ext cx="4577217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02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경쟁력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전략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생산성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1F1338B-F9B3-4ED8-B5D9-7AA2310E5F1D}"/>
              </a:ext>
            </a:extLst>
          </p:cNvPr>
          <p:cNvSpPr txBox="1"/>
          <p:nvPr/>
        </p:nvSpPr>
        <p:spPr>
          <a:xfrm>
            <a:off x="1016565" y="2235715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03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예측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83CD21-5EAB-4655-A1F9-B7C31CAE3015}"/>
              </a:ext>
            </a:extLst>
          </p:cNvPr>
          <p:cNvSpPr txBox="1"/>
          <p:nvPr/>
        </p:nvSpPr>
        <p:spPr>
          <a:xfrm>
            <a:off x="1016565" y="257667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04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전략적 생산용량계획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27A2B5A-C85D-479B-90DD-D861D734A018}"/>
              </a:ext>
            </a:extLst>
          </p:cNvPr>
          <p:cNvSpPr txBox="1"/>
          <p:nvPr/>
        </p:nvSpPr>
        <p:spPr>
          <a:xfrm>
            <a:off x="1016565" y="29256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05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프로세스 선택과 시설배치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87377F-58C3-4152-9DBD-1B1DA4CFD1C6}"/>
              </a:ext>
            </a:extLst>
          </p:cNvPr>
          <p:cNvSpPr txBox="1"/>
          <p:nvPr/>
        </p:nvSpPr>
        <p:spPr>
          <a:xfrm>
            <a:off x="1016565" y="3274977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06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작업설계 및 작업측정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571A89-E96D-4130-8A19-FBC88D68E314}"/>
              </a:ext>
            </a:extLst>
          </p:cNvPr>
          <p:cNvSpPr txBox="1"/>
          <p:nvPr/>
        </p:nvSpPr>
        <p:spPr>
          <a:xfrm>
            <a:off x="1016565" y="36166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07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입지계획과 분석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83B4249-6712-4A8E-B68C-C6E7B2ED9498}"/>
              </a:ext>
            </a:extLst>
          </p:cNvPr>
          <p:cNvSpPr txBox="1"/>
          <p:nvPr/>
        </p:nvSpPr>
        <p:spPr>
          <a:xfrm>
            <a:off x="1016565" y="395755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08.</a:t>
            </a:r>
            <a:r>
              <a:rPr lang="ko-KR" altLang="en-US" sz="1400" b="0" i="0" u="none" strike="noStrike" baseline="0" dirty="0">
                <a:latin typeface="+mn-ea"/>
              </a:rPr>
              <a:t> 총괄계획 및 주일정계획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DCC559A-3EF6-4D7E-A39E-F91B229BF59D}"/>
              </a:ext>
            </a:extLst>
          </p:cNvPr>
          <p:cNvSpPr txBox="1"/>
          <p:nvPr/>
        </p:nvSpPr>
        <p:spPr>
          <a:xfrm>
            <a:off x="1016565" y="429851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n-ea"/>
              </a:rPr>
              <a:t>09</a:t>
            </a:r>
            <a:r>
              <a:rPr lang="en-US" altLang="ko-KR" sz="1400" b="0" i="0" u="none" strike="noStrike" baseline="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MPR</a:t>
            </a:r>
            <a:r>
              <a:rPr lang="ko-KR" altLang="en-US" sz="1400" b="0" i="0" u="none" strike="noStrike" baseline="0" dirty="0">
                <a:latin typeface="+mn-ea"/>
              </a:rPr>
              <a:t>와 </a:t>
            </a:r>
            <a:r>
              <a:rPr lang="en-US" altLang="ko-KR" sz="1400" b="0" i="0" u="none" strike="noStrike" baseline="0" dirty="0">
                <a:latin typeface="+mn-ea"/>
              </a:rPr>
              <a:t>ERP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0D6B91B-6A2C-4BBC-84D4-AFF0F5886887}"/>
              </a:ext>
            </a:extLst>
          </p:cNvPr>
          <p:cNvSpPr txBox="1"/>
          <p:nvPr/>
        </p:nvSpPr>
        <p:spPr>
          <a:xfrm>
            <a:off x="1016565" y="46475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10.</a:t>
            </a:r>
            <a:r>
              <a:rPr lang="ko-KR" altLang="en-US" sz="1400" b="0" i="0" u="none" strike="noStrike" baseline="0" dirty="0">
                <a:latin typeface="+mn-ea"/>
              </a:rPr>
              <a:t> 재고관리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37A9477-1998-425F-B80D-B678388FB825}"/>
              </a:ext>
            </a:extLst>
          </p:cNvPr>
          <p:cNvSpPr txBox="1"/>
          <p:nvPr/>
        </p:nvSpPr>
        <p:spPr>
          <a:xfrm>
            <a:off x="1016565" y="500048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11.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JIT</a:t>
            </a:r>
            <a:r>
              <a:rPr lang="ko-KR" altLang="en-US" sz="1400" b="0" i="0" u="none" strike="noStrike" baseline="0" dirty="0">
                <a:latin typeface="+mn-ea"/>
              </a:rPr>
              <a:t>와 린 운영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831DF19-1BD3-40A5-8015-7274E7BD8ABB}"/>
              </a:ext>
            </a:extLst>
          </p:cNvPr>
          <p:cNvSpPr txBox="1"/>
          <p:nvPr/>
        </p:nvSpPr>
        <p:spPr>
          <a:xfrm>
            <a:off x="1016565" y="534143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12.</a:t>
            </a:r>
            <a:r>
              <a:rPr lang="ko-KR" altLang="en-US" sz="1400" b="0" i="0" u="none" strike="noStrike" baseline="0" dirty="0">
                <a:latin typeface="+mn-ea"/>
              </a:rPr>
              <a:t> 공급사슬관리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6AE8872-7AA8-4D8C-A4FB-005C1E074A89}"/>
              </a:ext>
            </a:extLst>
          </p:cNvPr>
          <p:cNvSpPr txBox="1"/>
          <p:nvPr/>
        </p:nvSpPr>
        <p:spPr>
          <a:xfrm>
            <a:off x="1016565" y="5690429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13.</a:t>
            </a:r>
            <a:r>
              <a:rPr lang="ko-KR" altLang="en-US" sz="1400" b="0" i="0" u="none" strike="noStrike" baseline="0" dirty="0">
                <a:latin typeface="+mn-ea"/>
              </a:rPr>
              <a:t> 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C5395E0-D76A-46D3-91D1-E8E54AB4DCBB}"/>
              </a:ext>
            </a:extLst>
          </p:cNvPr>
          <p:cNvSpPr txBox="1"/>
          <p:nvPr/>
        </p:nvSpPr>
        <p:spPr>
          <a:xfrm>
            <a:off x="5954410" y="155313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ko-KR" altLang="en-US"/>
              <a:t>교재 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 dirty="0"/>
              <a:t>, 4</a:t>
            </a:r>
            <a:r>
              <a:rPr lang="ko-KR" altLang="en-US" dirty="0"/>
              <a:t>장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3EE407A-C82F-4595-920C-570556AAB204}"/>
              </a:ext>
            </a:extLst>
          </p:cNvPr>
          <p:cNvSpPr txBox="1"/>
          <p:nvPr/>
        </p:nvSpPr>
        <p:spPr>
          <a:xfrm>
            <a:off x="5954410" y="1894760"/>
            <a:ext cx="217302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230DA0D-35FA-4187-B9BD-D13DCEED5D7E}"/>
              </a:ext>
            </a:extLst>
          </p:cNvPr>
          <p:cNvSpPr txBox="1"/>
          <p:nvPr/>
        </p:nvSpPr>
        <p:spPr>
          <a:xfrm>
            <a:off x="5954410" y="2235715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7A1F0F6-0FA3-489D-8FD4-6FE1B5F6A990}"/>
              </a:ext>
            </a:extLst>
          </p:cNvPr>
          <p:cNvSpPr txBox="1"/>
          <p:nvPr/>
        </p:nvSpPr>
        <p:spPr>
          <a:xfrm>
            <a:off x="5954410" y="257666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AA2C118-A247-4781-BCAD-6C788300199D}"/>
              </a:ext>
            </a:extLst>
          </p:cNvPr>
          <p:cNvSpPr txBox="1"/>
          <p:nvPr/>
        </p:nvSpPr>
        <p:spPr>
          <a:xfrm>
            <a:off x="5954410" y="29256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06F4F60-D9EF-446D-B4C4-022FF9DC3A1C}"/>
              </a:ext>
            </a:extLst>
          </p:cNvPr>
          <p:cNvSpPr txBox="1"/>
          <p:nvPr/>
        </p:nvSpPr>
        <p:spPr>
          <a:xfrm>
            <a:off x="5954410" y="327497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7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25E1F5D-B7AB-449E-941A-852C8FF0305B}"/>
              </a:ext>
            </a:extLst>
          </p:cNvPr>
          <p:cNvSpPr txBox="1"/>
          <p:nvPr/>
        </p:nvSpPr>
        <p:spPr>
          <a:xfrm>
            <a:off x="5954410" y="36166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8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E028708-D65B-47D7-8DD1-4021CEE36627}"/>
              </a:ext>
            </a:extLst>
          </p:cNvPr>
          <p:cNvSpPr txBox="1"/>
          <p:nvPr/>
        </p:nvSpPr>
        <p:spPr>
          <a:xfrm>
            <a:off x="5954410" y="395755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11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A09235A-AD03-468A-AAAF-CCD86BBAC189}"/>
              </a:ext>
            </a:extLst>
          </p:cNvPr>
          <p:cNvSpPr txBox="1"/>
          <p:nvPr/>
        </p:nvSpPr>
        <p:spPr>
          <a:xfrm>
            <a:off x="5954410" y="429851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7DE42B1-4491-4029-9408-0D4D37886E6F}"/>
              </a:ext>
            </a:extLst>
          </p:cNvPr>
          <p:cNvSpPr txBox="1"/>
          <p:nvPr/>
        </p:nvSpPr>
        <p:spPr>
          <a:xfrm>
            <a:off x="5954410" y="46475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C957514-205B-4D9C-9312-7EAD00C5BD3D}"/>
              </a:ext>
            </a:extLst>
          </p:cNvPr>
          <p:cNvSpPr txBox="1"/>
          <p:nvPr/>
        </p:nvSpPr>
        <p:spPr>
          <a:xfrm>
            <a:off x="5954410" y="500048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14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0E98BD-ECF4-4DB0-AAB0-534047309D5D}"/>
              </a:ext>
            </a:extLst>
          </p:cNvPr>
          <p:cNvSpPr txBox="1"/>
          <p:nvPr/>
        </p:nvSpPr>
        <p:spPr>
          <a:xfrm>
            <a:off x="5954410" y="534143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F82C7E5-9E63-4DDE-8640-4D78A7D58714}"/>
              </a:ext>
            </a:extLst>
          </p:cNvPr>
          <p:cNvSpPr txBox="1"/>
          <p:nvPr/>
        </p:nvSpPr>
        <p:spPr>
          <a:xfrm>
            <a:off x="5954410" y="569042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cxnSp>
        <p:nvCxnSpPr>
          <p:cNvPr id="106" name="직선 연결선 105">
            <a:extLst>
              <a:ext uri="{FF2B5EF4-FFF2-40B4-BE49-F238E27FC236}">
                <a16:creationId xmlns:a16="http://schemas.microsoft.com/office/drawing/2014/main" id="{95ED7742-95ED-4EDD-B84E-C5D61632CB9B}"/>
              </a:ext>
            </a:extLst>
          </p:cNvPr>
          <p:cNvCxnSpPr>
            <a:cxnSpLocks/>
            <a:stCxn id="42" idx="3"/>
            <a:endCxn id="93" idx="1"/>
          </p:cNvCxnSpPr>
          <p:nvPr/>
        </p:nvCxnSpPr>
        <p:spPr>
          <a:xfrm>
            <a:off x="5593782" y="1707023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7BDCBF7E-D751-452F-B23F-B8FD6B27F2AA}"/>
              </a:ext>
            </a:extLst>
          </p:cNvPr>
          <p:cNvCxnSpPr>
            <a:cxnSpLocks/>
            <a:stCxn id="45" idx="3"/>
            <a:endCxn id="94" idx="1"/>
          </p:cNvCxnSpPr>
          <p:nvPr/>
        </p:nvCxnSpPr>
        <p:spPr>
          <a:xfrm>
            <a:off x="5593782" y="20486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>
            <a:extLst>
              <a:ext uri="{FF2B5EF4-FFF2-40B4-BE49-F238E27FC236}">
                <a16:creationId xmlns:a16="http://schemas.microsoft.com/office/drawing/2014/main" id="{422C489E-CA7E-479F-BE12-7102632158A7}"/>
              </a:ext>
            </a:extLst>
          </p:cNvPr>
          <p:cNvCxnSpPr>
            <a:cxnSpLocks/>
            <a:stCxn id="48" idx="3"/>
            <a:endCxn id="95" idx="1"/>
          </p:cNvCxnSpPr>
          <p:nvPr/>
        </p:nvCxnSpPr>
        <p:spPr>
          <a:xfrm>
            <a:off x="5593782" y="2389604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B72FE498-4747-4667-9725-7C1A1D813D04}"/>
              </a:ext>
            </a:extLst>
          </p:cNvPr>
          <p:cNvCxnSpPr>
            <a:cxnSpLocks/>
            <a:stCxn id="49" idx="3"/>
            <a:endCxn id="96" idx="1"/>
          </p:cNvCxnSpPr>
          <p:nvPr/>
        </p:nvCxnSpPr>
        <p:spPr>
          <a:xfrm flipV="1">
            <a:off x="5593782" y="2730558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17CBC969-A533-4420-8FC0-BCE7FE1D90E4}"/>
              </a:ext>
            </a:extLst>
          </p:cNvPr>
          <p:cNvCxnSpPr>
            <a:cxnSpLocks/>
            <a:stCxn id="50" idx="3"/>
            <a:endCxn id="97" idx="1"/>
          </p:cNvCxnSpPr>
          <p:nvPr/>
        </p:nvCxnSpPr>
        <p:spPr>
          <a:xfrm>
            <a:off x="5593782" y="30795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5B04CEAD-5106-4E6A-9D65-36CECF9D3384}"/>
              </a:ext>
            </a:extLst>
          </p:cNvPr>
          <p:cNvCxnSpPr>
            <a:cxnSpLocks/>
            <a:stCxn id="51" idx="3"/>
            <a:endCxn id="98" idx="1"/>
          </p:cNvCxnSpPr>
          <p:nvPr/>
        </p:nvCxnSpPr>
        <p:spPr>
          <a:xfrm>
            <a:off x="5593782" y="3428866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D15EE96F-5AC1-4FCE-80F7-F8B933215514}"/>
              </a:ext>
            </a:extLst>
          </p:cNvPr>
          <p:cNvCxnSpPr>
            <a:cxnSpLocks/>
            <a:stCxn id="52" idx="3"/>
            <a:endCxn id="99" idx="1"/>
          </p:cNvCxnSpPr>
          <p:nvPr/>
        </p:nvCxnSpPr>
        <p:spPr>
          <a:xfrm>
            <a:off x="5593782" y="37704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C33364CE-95FF-45AA-8D47-822F3DB15868}"/>
              </a:ext>
            </a:extLst>
          </p:cNvPr>
          <p:cNvCxnSpPr>
            <a:cxnSpLocks/>
            <a:stCxn id="53" idx="3"/>
            <a:endCxn id="100" idx="1"/>
          </p:cNvCxnSpPr>
          <p:nvPr/>
        </p:nvCxnSpPr>
        <p:spPr>
          <a:xfrm flipV="1">
            <a:off x="5593782" y="4111446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>
            <a:extLst>
              <a:ext uri="{FF2B5EF4-FFF2-40B4-BE49-F238E27FC236}">
                <a16:creationId xmlns:a16="http://schemas.microsoft.com/office/drawing/2014/main" id="{0C460E2C-1ECA-45CA-9A7E-6F86940B6FD6}"/>
              </a:ext>
            </a:extLst>
          </p:cNvPr>
          <p:cNvCxnSpPr>
            <a:cxnSpLocks/>
            <a:stCxn id="73" idx="3"/>
            <a:endCxn id="101" idx="1"/>
          </p:cNvCxnSpPr>
          <p:nvPr/>
        </p:nvCxnSpPr>
        <p:spPr>
          <a:xfrm flipV="1">
            <a:off x="5593782" y="4452401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>
            <a:extLst>
              <a:ext uri="{FF2B5EF4-FFF2-40B4-BE49-F238E27FC236}">
                <a16:creationId xmlns:a16="http://schemas.microsoft.com/office/drawing/2014/main" id="{EBBED478-6E7C-4EB3-A8AD-2599E38D304C}"/>
              </a:ext>
            </a:extLst>
          </p:cNvPr>
          <p:cNvCxnSpPr>
            <a:cxnSpLocks/>
            <a:stCxn id="89" idx="3"/>
            <a:endCxn id="102" idx="1"/>
          </p:cNvCxnSpPr>
          <p:nvPr/>
        </p:nvCxnSpPr>
        <p:spPr>
          <a:xfrm>
            <a:off x="5593782" y="48013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>
            <a:extLst>
              <a:ext uri="{FF2B5EF4-FFF2-40B4-BE49-F238E27FC236}">
                <a16:creationId xmlns:a16="http://schemas.microsoft.com/office/drawing/2014/main" id="{EA424A3D-6992-4B01-9C6F-9F050C153E05}"/>
              </a:ext>
            </a:extLst>
          </p:cNvPr>
          <p:cNvCxnSpPr>
            <a:cxnSpLocks/>
            <a:stCxn id="90" idx="3"/>
            <a:endCxn id="103" idx="1"/>
          </p:cNvCxnSpPr>
          <p:nvPr/>
        </p:nvCxnSpPr>
        <p:spPr>
          <a:xfrm>
            <a:off x="5593782" y="5154372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>
            <a:extLst>
              <a:ext uri="{FF2B5EF4-FFF2-40B4-BE49-F238E27FC236}">
                <a16:creationId xmlns:a16="http://schemas.microsoft.com/office/drawing/2014/main" id="{AFD18C02-A9F7-42D4-BED9-D4F4397029E0}"/>
              </a:ext>
            </a:extLst>
          </p:cNvPr>
          <p:cNvCxnSpPr>
            <a:cxnSpLocks/>
            <a:stCxn id="91" idx="3"/>
            <a:endCxn id="104" idx="1"/>
          </p:cNvCxnSpPr>
          <p:nvPr/>
        </p:nvCxnSpPr>
        <p:spPr>
          <a:xfrm>
            <a:off x="5593782" y="5495327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68F4AE40-FE6E-4562-9647-17C3216668A6}"/>
              </a:ext>
            </a:extLst>
          </p:cNvPr>
          <p:cNvCxnSpPr>
            <a:cxnSpLocks/>
            <a:stCxn id="92" idx="3"/>
            <a:endCxn id="105" idx="1"/>
          </p:cNvCxnSpPr>
          <p:nvPr/>
        </p:nvCxnSpPr>
        <p:spPr>
          <a:xfrm>
            <a:off x="5593782" y="5844318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7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생산성</a:t>
            </a:r>
            <a:r>
              <a:rPr lang="en-US" altLang="ko-KR" dirty="0"/>
              <a:t>(Productivity)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38" y="1559513"/>
            <a:ext cx="8902314" cy="143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323" y="3285061"/>
            <a:ext cx="8723153" cy="233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생산성</a:t>
            </a:r>
            <a:r>
              <a:rPr lang="en-US" altLang="ko-KR" dirty="0"/>
              <a:t>(Productivity)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8" y="1559551"/>
            <a:ext cx="8185990" cy="502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생산성</a:t>
            </a:r>
            <a:r>
              <a:rPr lang="en-US" altLang="ko-KR" dirty="0"/>
              <a:t>(Productivity)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650" y="1559197"/>
            <a:ext cx="8682712" cy="58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650" y="2296318"/>
            <a:ext cx="4837619" cy="341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생산성</a:t>
            </a:r>
            <a:r>
              <a:rPr lang="en-US" altLang="ko-KR" dirty="0"/>
              <a:t>(Productivity)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FF"/>
                </a:solidFill>
                <a:ea typeface="맑은 고딕" pitchFamily="50" charset="-127"/>
                <a:cs typeface="+mn-cs"/>
              </a:rPr>
              <a:t>서비스 부문의 생산성</a:t>
            </a:r>
            <a:r>
              <a:rPr kumimoji="1" lang="en-US" altLang="ko-KR" kern="0" dirty="0">
                <a:solidFill>
                  <a:srgbClr val="0000FF"/>
                </a:solidFill>
                <a:ea typeface="맑은 고딕" pitchFamily="50" charset="-127"/>
                <a:cs typeface="+mn-cs"/>
              </a:rPr>
              <a:t>(Productivity in the Service Sector)</a:t>
            </a: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서비스는 주로 서비스 제공과정에서 행위 중심적 경향과 지적 활동의 포함하고 있고 변동성이 더 심하므로 </a:t>
            </a:r>
            <a:r>
              <a:rPr kumimoji="1" lang="ko-KR" altLang="en-US" kern="0" dirty="0">
                <a:solidFill>
                  <a:srgbClr val="FF0000"/>
                </a:solidFill>
                <a:ea typeface="맑은 고딕" pitchFamily="50" charset="-127"/>
              </a:rPr>
              <a:t>제조업 부문보다 생산성 측정 및 관리가 어려움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.</a:t>
            </a: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ex)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프로세스 수율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(process yield)</a:t>
            </a: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FF"/>
                </a:solidFill>
                <a:ea typeface="맑은 고딕" pitchFamily="50" charset="-127"/>
                <a:cs typeface="+mn-cs"/>
              </a:rPr>
              <a:t>생산성에 영향을 미치는 요인들</a:t>
            </a:r>
            <a:r>
              <a:rPr kumimoji="1" lang="en-US" altLang="ko-KR" kern="0" dirty="0">
                <a:solidFill>
                  <a:srgbClr val="0000FF"/>
                </a:solidFill>
                <a:ea typeface="맑은 고딕" pitchFamily="50" charset="-127"/>
                <a:cs typeface="+mn-cs"/>
              </a:rPr>
              <a:t>(Factors that Affects Productivity)</a:t>
            </a: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작업자 보다는 주로 </a:t>
            </a:r>
            <a:r>
              <a:rPr kumimoji="1" lang="ko-KR" altLang="en-US" kern="0" dirty="0">
                <a:solidFill>
                  <a:srgbClr val="0000FF"/>
                </a:solidFill>
                <a:ea typeface="맑은 고딕" pitchFamily="50" charset="-127"/>
              </a:rPr>
              <a:t>기술적 진보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로 인해 생산성이 향상</a:t>
            </a: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프로세스와 절차의 표준화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품질격차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인터넷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(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정보기술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),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컴퓨터 바이러스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비효율적인 자재관리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 err="1">
                <a:solidFill>
                  <a:srgbClr val="000000"/>
                </a:solidFill>
                <a:ea typeface="맑은 고딕" pitchFamily="50" charset="-127"/>
              </a:rPr>
              <a:t>스크랩률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(Scrap Rate),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신입 작업자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작업장 안전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정보기술 관련 또는 기타 부문의 기술 인력 부족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해고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이직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작업장 배치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생산성 향상에 대한 인센티브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장비 고장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자재의 </a:t>
            </a:r>
            <a:r>
              <a:rPr kumimoji="1" lang="ko-KR" altLang="en-US" kern="0" dirty="0" err="1">
                <a:solidFill>
                  <a:srgbClr val="000000"/>
                </a:solidFill>
                <a:ea typeface="맑은 고딕" pitchFamily="50" charset="-127"/>
              </a:rPr>
              <a:t>결품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종업원의 교육수준이나 훈련과 건강 상태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 err="1">
                <a:solidFill>
                  <a:srgbClr val="000000"/>
                </a:solidFill>
                <a:ea typeface="맑은 고딕" pitchFamily="50" charset="-127"/>
              </a:rPr>
              <a:t>아웃소싱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지속적인 개선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(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품질에 대한 전략의 일환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)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생산성</a:t>
            </a:r>
            <a:r>
              <a:rPr lang="en-US" altLang="ko-KR" dirty="0"/>
              <a:t>(Productivity)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생산성 향상</a:t>
            </a:r>
            <a:r>
              <a:rPr kumimoji="1" lang="en-US" altLang="ko-KR" kern="0" dirty="0">
                <a:solidFill>
                  <a:srgbClr val="0000FF"/>
                </a:solidFill>
                <a:cs typeface="+mn-cs"/>
              </a:rPr>
              <a:t>(Improving Productivity)</a:t>
            </a: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HY각헤드라인M" pitchFamily="18" charset="-127"/>
              <a:buAutoNum type="circleNumDbPlain"/>
            </a:pPr>
            <a:r>
              <a:rPr kumimoji="1" lang="ko-KR" altLang="en-US" kern="0" dirty="0">
                <a:solidFill>
                  <a:srgbClr val="000000"/>
                </a:solidFill>
              </a:rPr>
              <a:t>모든 생산운영에 대한 </a:t>
            </a:r>
            <a:r>
              <a:rPr kumimoji="1" lang="ko-KR" altLang="en-US" kern="0" dirty="0">
                <a:solidFill>
                  <a:srgbClr val="FF0000"/>
                </a:solidFill>
              </a:rPr>
              <a:t>생산성 척도 개발</a:t>
            </a:r>
            <a:endParaRPr kumimoji="1" lang="en-US" altLang="ko-KR" kern="0" dirty="0">
              <a:solidFill>
                <a:srgbClr val="FF0000"/>
              </a:solidFill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HY각헤드라인M" pitchFamily="18" charset="-127"/>
              <a:buAutoNum type="circleNumDbPlain"/>
            </a:pPr>
            <a:r>
              <a:rPr kumimoji="1" lang="ko-KR" altLang="en-US" kern="0" dirty="0">
                <a:solidFill>
                  <a:srgbClr val="000000"/>
                </a:solidFill>
              </a:rPr>
              <a:t>어떤 생산운영이 가장 핵심적인가를 결정하기 위해 시스템을 전체로서 관찰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HY각헤드라인M" pitchFamily="18" charset="-127"/>
              <a:buAutoNum type="circleNumDbPlain"/>
            </a:pPr>
            <a:r>
              <a:rPr kumimoji="1" lang="ko-KR" altLang="en-US" kern="0" dirty="0">
                <a:solidFill>
                  <a:srgbClr val="000000"/>
                </a:solidFill>
              </a:rPr>
              <a:t>종업원의 아이디어를 권장하거나</a:t>
            </a:r>
            <a:r>
              <a:rPr kumimoji="1" lang="en-US" altLang="ko-KR" kern="0" dirty="0">
                <a:solidFill>
                  <a:srgbClr val="000000"/>
                </a:solidFill>
              </a:rPr>
              <a:t>(</a:t>
            </a:r>
            <a:r>
              <a:rPr kumimoji="1" lang="ko-KR" altLang="en-US" kern="0" dirty="0">
                <a:solidFill>
                  <a:srgbClr val="000000"/>
                </a:solidFill>
              </a:rPr>
              <a:t>작업자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엔지니어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관리자 팀을 구성하여</a:t>
            </a:r>
            <a:r>
              <a:rPr kumimoji="1" lang="en-US" altLang="ko-KR" kern="0" dirty="0">
                <a:solidFill>
                  <a:srgbClr val="000000"/>
                </a:solidFill>
              </a:rPr>
              <a:t>), </a:t>
            </a:r>
            <a:r>
              <a:rPr kumimoji="1" lang="ko-KR" altLang="en-US" kern="0" dirty="0">
                <a:solidFill>
                  <a:srgbClr val="000000"/>
                </a:solidFill>
              </a:rPr>
              <a:t>타 기업이 어떻게 생산성 향상을 하였는지 모방하거나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일을 처리하는 방법을 재검토함으로써 </a:t>
            </a:r>
            <a:r>
              <a:rPr kumimoji="1" lang="ko-KR" altLang="en-US" kern="0" dirty="0">
                <a:solidFill>
                  <a:srgbClr val="FF0000"/>
                </a:solidFill>
              </a:rPr>
              <a:t>생산성 향상을 달성할 수 있는 방법 개발</a:t>
            </a:r>
            <a:endParaRPr kumimoji="1" lang="en-US" altLang="ko-KR" kern="0" dirty="0">
              <a:solidFill>
                <a:srgbClr val="FF0000"/>
              </a:solidFill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HY각헤드라인M" pitchFamily="18" charset="-127"/>
              <a:buAutoNum type="circleNumDbPlain"/>
            </a:pPr>
            <a:r>
              <a:rPr kumimoji="1" lang="ko-KR" altLang="en-US" kern="0" dirty="0">
                <a:solidFill>
                  <a:srgbClr val="000000"/>
                </a:solidFill>
              </a:rPr>
              <a:t>적절한 </a:t>
            </a:r>
            <a:r>
              <a:rPr kumimoji="1" lang="ko-KR" altLang="en-US" kern="0" dirty="0">
                <a:solidFill>
                  <a:srgbClr val="FF0000"/>
                </a:solidFill>
              </a:rPr>
              <a:t>개선 목표를 설정</a:t>
            </a:r>
            <a:endParaRPr kumimoji="1" lang="en-US" altLang="ko-KR" kern="0" dirty="0">
              <a:solidFill>
                <a:srgbClr val="FF0000"/>
              </a:solidFill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HY각헤드라인M" pitchFamily="18" charset="-127"/>
              <a:buAutoNum type="circleNumDbPlain"/>
            </a:pPr>
            <a:r>
              <a:rPr kumimoji="1" lang="ko-KR" altLang="en-US" kern="0" dirty="0">
                <a:solidFill>
                  <a:srgbClr val="000000"/>
                </a:solidFill>
              </a:rPr>
              <a:t>경영층에서 생산성 향상을 권장하고 지원하고 있다는 사실을 명확히 하고 공헌이 있는 종업원에 대한 </a:t>
            </a:r>
            <a:r>
              <a:rPr kumimoji="1" lang="ko-KR" altLang="en-US" kern="0" dirty="0">
                <a:solidFill>
                  <a:srgbClr val="FF0000"/>
                </a:solidFill>
              </a:rPr>
              <a:t>인센티브 시행</a:t>
            </a:r>
            <a:endParaRPr kumimoji="1" lang="en-US" altLang="ko-KR" kern="0" dirty="0">
              <a:solidFill>
                <a:srgbClr val="FF0000"/>
              </a:solidFill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HY각헤드라인M" pitchFamily="18" charset="-127"/>
              <a:buAutoNum type="circleNumDbPlain"/>
            </a:pPr>
            <a:r>
              <a:rPr kumimoji="1" lang="ko-KR" altLang="en-US" kern="0" dirty="0">
                <a:solidFill>
                  <a:srgbClr val="FF0000"/>
                </a:solidFill>
              </a:rPr>
              <a:t>개선의 결과를 측정</a:t>
            </a:r>
            <a:r>
              <a:rPr kumimoji="1" lang="ko-KR" altLang="en-US" kern="0" dirty="0">
                <a:solidFill>
                  <a:srgbClr val="000000"/>
                </a:solidFill>
              </a:rPr>
              <a:t>하고 이를 공표</a:t>
            </a:r>
            <a:r>
              <a:rPr kumimoji="1" lang="en-US" altLang="ko-KR" kern="0" dirty="0">
                <a:solidFill>
                  <a:srgbClr val="000000"/>
                </a:solidFill>
              </a:rPr>
              <a:t>: </a:t>
            </a:r>
            <a:r>
              <a:rPr kumimoji="1" lang="ko-KR" altLang="en-US" kern="0" dirty="0">
                <a:solidFill>
                  <a:srgbClr val="000000"/>
                </a:solidFill>
              </a:rPr>
              <a:t>전체 조직원이 알 수 있게</a:t>
            </a:r>
            <a:endParaRPr lang="ko-KR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문제풀이 연습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" y="1828800"/>
            <a:ext cx="90868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50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800" kern="0" dirty="0">
                <a:solidFill>
                  <a:srgbClr val="0000FF"/>
                </a:solidFill>
                <a:ea typeface="맑은 고딕" pitchFamily="50" charset="-127"/>
                <a:cs typeface="+mn-cs"/>
              </a:rPr>
              <a:t>경쟁력</a:t>
            </a:r>
            <a:r>
              <a:rPr kumimoji="1" lang="en-US" altLang="ko-KR" sz="1800" kern="0" dirty="0">
                <a:solidFill>
                  <a:srgbClr val="0000FF"/>
                </a:solidFill>
                <a:ea typeface="맑은 고딕" pitchFamily="50" charset="-127"/>
                <a:cs typeface="+mn-cs"/>
              </a:rPr>
              <a:t>(Competitiveness): </a:t>
            </a:r>
            <a:r>
              <a:rPr kumimoji="1" lang="ko-KR" altLang="en-US" kern="0" dirty="0">
                <a:solidFill>
                  <a:srgbClr val="FF0000"/>
                </a:solidFill>
                <a:ea typeface="맑은 고딕" pitchFamily="50" charset="-127"/>
                <a:cs typeface="+mn-cs"/>
              </a:rPr>
              <a:t>유사한 제품이나 서비스를 공급하는 경쟁자와 비교해 </a:t>
            </a:r>
            <a:r>
              <a:rPr kumimoji="1" lang="en-US" altLang="ko-KR" kern="0" dirty="0">
                <a:solidFill>
                  <a:srgbClr val="FF0000"/>
                </a:solidFill>
                <a:ea typeface="맑은 고딕" pitchFamily="50" charset="-127"/>
                <a:cs typeface="+mn-cs"/>
              </a:rPr>
              <a:t>(</a:t>
            </a:r>
            <a:r>
              <a:rPr kumimoji="1" lang="ko-KR" altLang="en-US" kern="0" dirty="0">
                <a:solidFill>
                  <a:srgbClr val="FF0000"/>
                </a:solidFill>
                <a:ea typeface="맑은 고딕" pitchFamily="50" charset="-127"/>
                <a:cs typeface="+mn-cs"/>
              </a:rPr>
              <a:t>기업</a:t>
            </a:r>
            <a:r>
              <a:rPr kumimoji="1" lang="en-US" altLang="ko-KR" kern="0" dirty="0">
                <a:solidFill>
                  <a:srgbClr val="FF0000"/>
                </a:solidFill>
                <a:ea typeface="맑은 고딕" pitchFamily="50" charset="-127"/>
                <a:cs typeface="+mn-cs"/>
              </a:rPr>
              <a:t>)</a:t>
            </a:r>
            <a:r>
              <a:rPr kumimoji="1" lang="ko-KR" altLang="en-US" kern="0" dirty="0">
                <a:solidFill>
                  <a:srgbClr val="FF0000"/>
                </a:solidFill>
                <a:ea typeface="맑은 고딕" pitchFamily="50" charset="-127"/>
                <a:cs typeface="+mn-cs"/>
              </a:rPr>
              <a:t>조직이 고객의 욕구와 필요를 상대적으로 어떻게 효과적으로 충족시켜주는가에 대한 개념</a:t>
            </a:r>
            <a:endParaRPr kumimoji="1" lang="en-US" altLang="ko-KR" kern="0" dirty="0">
              <a:solidFill>
                <a:srgbClr val="FF0000"/>
              </a:solidFill>
              <a:ea typeface="맑은 고딕" pitchFamily="50" charset="-127"/>
              <a:cs typeface="+mn-cs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경쟁력은 기업이 번창하거나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겨우 명맥을 유지하거나</a:t>
            </a:r>
            <a:r>
              <a:rPr kumimoji="1" lang="en-US" altLang="ko-KR" kern="0" dirty="0">
                <a:solidFill>
                  <a:srgbClr val="000000"/>
                </a:solidFill>
                <a:ea typeface="맑은 고딕" pitchFamily="50" charset="-127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아니면 실패하는 것을 결정짓는 중요한 요인</a:t>
            </a: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  <a:cs typeface="+mn-cs"/>
              </a:rPr>
              <a:t>기업은 마케팅과 생산운영 기능을 적절히 결합하여 서로 경쟁</a:t>
            </a: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  <a:cs typeface="+mn-cs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기업의 경쟁력에 영향을 미치는 마케팅 기능</a:t>
            </a: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</a:endParaRPr>
          </a:p>
          <a:p>
            <a:pPr lvl="2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소비자의 욕구와 필요를 파악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가격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홍보 및 판촉활동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  <a:ea typeface="맑은 고딕" pitchFamily="50" charset="-127"/>
              </a:rPr>
              <a:t>기업의 경쟁력에 영향을 미치는 생산운영 기능</a:t>
            </a:r>
            <a:endParaRPr kumimoji="1" lang="en-US" altLang="ko-KR" kern="0" dirty="0">
              <a:solidFill>
                <a:srgbClr val="000000"/>
              </a:solidFill>
              <a:ea typeface="맑은 고딕" pitchFamily="50" charset="-127"/>
            </a:endParaRPr>
          </a:p>
          <a:p>
            <a:pPr lvl="2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제품과 서비스 설계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원가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입지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품질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신속한 대응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유연성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재고관리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공급사슬관리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서비스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경영자와 종업원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경쟁력</a:t>
            </a:r>
            <a:r>
              <a:rPr lang="en-US" altLang="ko-KR" dirty="0"/>
              <a:t>(Competitiveness)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경쟁력</a:t>
            </a:r>
            <a:r>
              <a:rPr lang="en-US" altLang="ko-KR" dirty="0"/>
              <a:t>(Competitiveness)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7" y="1560353"/>
            <a:ext cx="8374198" cy="420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937983" y="4418012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indent="-285750" eaLnBrk="0" hangingPunct="0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indent="-228600" eaLnBrk="0" hangingPunct="0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인도의 글로벌</a:t>
            </a:r>
            <a:endParaRPr lang="en-US" altLang="ko-KR" sz="1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콜센터 아웃소싱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경쟁력</a:t>
            </a:r>
            <a:r>
              <a:rPr lang="en-US" altLang="ko-KR" dirty="0"/>
              <a:t>(Competitiveness)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기업조직이 실패하는 이유</a:t>
            </a: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+mj-lt"/>
              <a:buAutoNum type="arabicPeriod"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생산운영 전략을 등한시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 하는 것</a:t>
            </a: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+mj-lt"/>
              <a:buAutoNum type="arabicPeriod"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강점과 기회를 활용하지 못하거나 또 경쟁위협을 인지하지 못하는 것</a:t>
            </a: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+mj-lt"/>
              <a:buAutoNum type="arabicPeriod"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연구개발을 희생시키는 대신 </a:t>
            </a: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단기적 재무성과를 지나치게 강조</a:t>
            </a: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+mj-lt"/>
              <a:buAutoNum type="arabicPeriod"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제품이나 서비스 설계는 지나치게 강조하나 </a:t>
            </a: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프로세스 설계와 개선에 대해서는 충분히 강조하지 않는 것</a:t>
            </a: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+mj-lt"/>
              <a:buAutoNum type="arabicPeriod"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자본과 </a:t>
            </a: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인적자원에 대한 투자를 등한시 하는 것</a:t>
            </a: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+mj-lt"/>
              <a:buAutoNum type="arabicPeriod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서로 다른 기능 분야들 간에 </a:t>
            </a: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내부 의사소통이나 협력을 잘 하지 못하는 것</a:t>
            </a: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+mj-lt"/>
              <a:buAutoNum type="arabicPeriod"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고객의 욕구와 필요를 충분히 고려하지 못하는 것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ko-KR" altLang="en-US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경쟁에서 성공하기 위한 열쇠는 고객의 욕구를 파악하고 고객의 기대에 부응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(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또는 능가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)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하도록 노력해야 함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: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이를 위해 알아야 할 기본적인 이슈는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…</a:t>
            </a: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+mj-lt"/>
              <a:buAutoNum type="arabicPeriod"/>
            </a:pPr>
            <a:r>
              <a:rPr kumimoji="1" lang="ko-KR" altLang="en-US" kern="0" dirty="0">
                <a:solidFill>
                  <a:srgbClr val="000000"/>
                </a:solidFill>
              </a:rPr>
              <a:t>고객은 무엇을 원하고 있는가</a:t>
            </a:r>
            <a:r>
              <a:rPr kumimoji="1" lang="en-US" altLang="ko-KR" kern="0" dirty="0">
                <a:solidFill>
                  <a:srgbClr val="000000"/>
                </a:solidFill>
              </a:rPr>
              <a:t>?</a:t>
            </a: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+mj-lt"/>
              <a:buAutoNum type="arabicPeriod"/>
            </a:pPr>
            <a:r>
              <a:rPr kumimoji="1" lang="ko-KR" altLang="en-US" kern="0" dirty="0">
                <a:solidFill>
                  <a:srgbClr val="000000"/>
                </a:solidFill>
              </a:rPr>
              <a:t>그러한 욕구를 만족시켜줄 수 있는 최선의 방법은 무엇인가</a:t>
            </a:r>
            <a:r>
              <a:rPr kumimoji="1" lang="en-US" altLang="ko-KR" kern="0" dirty="0">
                <a:solidFill>
                  <a:srgbClr val="000000"/>
                </a:solidFill>
              </a:rPr>
              <a:t>?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주요 고객이나 표적시장에 대해 상대적으로 중요한 정보를 획득하기 위해 생산운영은 마케팅과 협력해야 함</a:t>
            </a:r>
            <a:endParaRPr kumimoji="1" lang="en-US" altLang="ko-KR" kern="0" dirty="0">
              <a:solidFill>
                <a:srgbClr val="FF0000"/>
              </a:solidFill>
              <a:cs typeface="+mn-cs"/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전략</a:t>
            </a:r>
            <a:r>
              <a:rPr lang="en-US" altLang="ko-KR" dirty="0"/>
              <a:t>(Strategy)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60077" y="1560353"/>
            <a:ext cx="8374198" cy="5173822"/>
          </a:xfrm>
        </p:spPr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사명</a:t>
            </a:r>
            <a:r>
              <a:rPr kumimoji="1" lang="en-US" altLang="ko-KR" kern="0" dirty="0">
                <a:solidFill>
                  <a:srgbClr val="0000FF"/>
                </a:solidFill>
                <a:cs typeface="+mn-cs"/>
              </a:rPr>
              <a:t>(Mission)</a:t>
            </a: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과 목표</a:t>
            </a:r>
            <a:r>
              <a:rPr kumimoji="1" lang="en-US" altLang="ko-KR" kern="0" dirty="0">
                <a:solidFill>
                  <a:srgbClr val="0000FF"/>
                </a:solidFill>
                <a:cs typeface="+mn-cs"/>
              </a:rPr>
              <a:t>(Goals)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  <a:defRPr/>
            </a:pPr>
            <a:r>
              <a:rPr kumimoji="1" lang="ko-KR" altLang="en-US" kern="0" dirty="0">
                <a:solidFill>
                  <a:srgbClr val="000000"/>
                </a:solidFill>
              </a:rPr>
              <a:t>조직의</a:t>
            </a:r>
            <a:r>
              <a:rPr kumimoji="1" lang="en-US" altLang="ko-KR" kern="0" dirty="0">
                <a:solidFill>
                  <a:srgbClr val="000000"/>
                </a:solidFill>
              </a:rPr>
              <a:t> </a:t>
            </a:r>
            <a:r>
              <a:rPr kumimoji="1" lang="ko-KR" altLang="en-US" kern="0" dirty="0">
                <a:solidFill>
                  <a:srgbClr val="000000"/>
                </a:solidFill>
              </a:rPr>
              <a:t>사명은 </a:t>
            </a:r>
            <a:r>
              <a:rPr kumimoji="1" lang="ko-KR" altLang="en-US" kern="0" dirty="0">
                <a:solidFill>
                  <a:srgbClr val="FF0000"/>
                </a:solidFill>
              </a:rPr>
              <a:t>조직의 존재 이유</a:t>
            </a:r>
            <a:r>
              <a:rPr kumimoji="1" lang="ko-KR" altLang="en-US" kern="0" dirty="0">
                <a:solidFill>
                  <a:srgbClr val="000000"/>
                </a:solidFill>
              </a:rPr>
              <a:t>를 말함</a:t>
            </a:r>
            <a:r>
              <a:rPr kumimoji="1" lang="en-US" altLang="ko-KR" kern="0" dirty="0">
                <a:solidFill>
                  <a:srgbClr val="000000"/>
                </a:solidFill>
              </a:rPr>
              <a:t>.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  <a:defRPr/>
            </a:pPr>
            <a:r>
              <a:rPr kumimoji="1" lang="ko-KR" altLang="en-US" kern="0" dirty="0">
                <a:solidFill>
                  <a:srgbClr val="000000"/>
                </a:solidFill>
              </a:rPr>
              <a:t>조직의 사명은 조직의 목표를 기술한 </a:t>
            </a:r>
            <a:r>
              <a:rPr kumimoji="1" lang="ko-KR" altLang="en-US" kern="0" dirty="0">
                <a:solidFill>
                  <a:srgbClr val="FF0000"/>
                </a:solidFill>
              </a:rPr>
              <a:t>사명기술서</a:t>
            </a:r>
            <a:r>
              <a:rPr kumimoji="1" lang="en-US" altLang="ko-KR" kern="0" dirty="0">
                <a:solidFill>
                  <a:srgbClr val="FF0000"/>
                </a:solidFill>
              </a:rPr>
              <a:t>(Mission Statement)</a:t>
            </a:r>
            <a:r>
              <a:rPr kumimoji="1" lang="ko-KR" altLang="en-US" kern="0" dirty="0">
                <a:solidFill>
                  <a:srgbClr val="000000"/>
                </a:solidFill>
              </a:rPr>
              <a:t>로 표현</a:t>
            </a:r>
            <a:r>
              <a:rPr kumimoji="1" lang="en-US" altLang="ko-KR" kern="0" dirty="0">
                <a:solidFill>
                  <a:srgbClr val="000000"/>
                </a:solidFill>
              </a:rPr>
              <a:t>.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  <a:defRPr/>
            </a:pPr>
            <a:r>
              <a:rPr kumimoji="1" lang="ko-KR" altLang="en-US" kern="0" dirty="0">
                <a:solidFill>
                  <a:srgbClr val="000000"/>
                </a:solidFill>
              </a:rPr>
              <a:t>사명기술서는 조직 목표</a:t>
            </a:r>
            <a:r>
              <a:rPr kumimoji="1" lang="en-US" altLang="ko-KR" kern="0" dirty="0">
                <a:solidFill>
                  <a:srgbClr val="000000"/>
                </a:solidFill>
              </a:rPr>
              <a:t>(Goals)</a:t>
            </a:r>
            <a:r>
              <a:rPr kumimoji="1" lang="ko-KR" altLang="en-US" kern="0" dirty="0">
                <a:solidFill>
                  <a:srgbClr val="000000"/>
                </a:solidFill>
              </a:rPr>
              <a:t>의 기초가 되며 목표는 사명을 보다 상세하게 그 범위를 기술한 것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  <a:defRPr/>
            </a:pPr>
            <a:r>
              <a:rPr kumimoji="1" lang="ko-KR" altLang="en-US" kern="0" dirty="0">
                <a:solidFill>
                  <a:srgbClr val="000000"/>
                </a:solidFill>
              </a:rPr>
              <a:t>목표는 조직 전략 개발의 기초가 되며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이들은 다시 조직의 기능 단위 별 전략과 전술을 수립하는 근거</a:t>
            </a:r>
            <a:endParaRPr kumimoji="1" lang="en-US" altLang="ko-KR" kern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>
                <a:solidFill>
                  <a:srgbClr val="0000FF"/>
                </a:solidFill>
                <a:cs typeface="+mn-cs"/>
              </a:rPr>
              <a:t>전략</a:t>
            </a:r>
            <a:r>
              <a:rPr kumimoji="1" lang="en-US" altLang="ko-KR" kern="0">
                <a:solidFill>
                  <a:srgbClr val="0000FF"/>
                </a:solidFill>
                <a:cs typeface="+mn-cs"/>
              </a:rPr>
              <a:t>(Strategy): </a:t>
            </a:r>
            <a:r>
              <a:rPr kumimoji="1" lang="ko-KR" altLang="en-US" kern="0">
                <a:solidFill>
                  <a:srgbClr val="FF0000"/>
                </a:solidFill>
                <a:cs typeface="+mn-cs"/>
              </a:rPr>
              <a:t>기업</a:t>
            </a:r>
            <a:r>
              <a:rPr kumimoji="1" lang="en-US" altLang="ko-KR" kern="0">
                <a:solidFill>
                  <a:srgbClr val="FF0000"/>
                </a:solidFill>
                <a:cs typeface="+mn-cs"/>
              </a:rPr>
              <a:t> </a:t>
            </a:r>
            <a:r>
              <a:rPr kumimoji="1" lang="ko-KR" altLang="en-US" kern="0">
                <a:solidFill>
                  <a:srgbClr val="FF0000"/>
                </a:solidFill>
                <a:cs typeface="+mn-cs"/>
              </a:rPr>
              <a:t>조직의 목표를 달성하기 위한 계획</a:t>
            </a:r>
            <a:r>
              <a:rPr kumimoji="1" lang="en-US" altLang="ko-KR" kern="0">
                <a:solidFill>
                  <a:srgbClr val="FF0000"/>
                </a:solidFill>
                <a:cs typeface="+mn-cs"/>
              </a:rPr>
              <a:t>.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>
                <a:solidFill>
                  <a:srgbClr val="FF0000"/>
                </a:solidFill>
              </a:rPr>
              <a:t>기업 조직의 전략은 기업 조직이 무엇을 하고 그것을 어떻게 하는지에 대해 커다란 영향을 미침</a:t>
            </a:r>
            <a:endParaRPr kumimoji="1" lang="en-US" altLang="ko-KR" kern="0">
              <a:solidFill>
                <a:srgbClr val="FF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>
                <a:solidFill>
                  <a:srgbClr val="000000"/>
                </a:solidFill>
              </a:rPr>
              <a:t>전략은 장기</a:t>
            </a:r>
            <a:r>
              <a:rPr kumimoji="1" lang="en-US" altLang="ko-KR" kern="0">
                <a:solidFill>
                  <a:srgbClr val="000000"/>
                </a:solidFill>
              </a:rPr>
              <a:t>, </a:t>
            </a:r>
            <a:r>
              <a:rPr kumimoji="1" lang="ko-KR" altLang="en-US" kern="0">
                <a:solidFill>
                  <a:srgbClr val="000000"/>
                </a:solidFill>
              </a:rPr>
              <a:t>중기</a:t>
            </a:r>
            <a:r>
              <a:rPr kumimoji="1" lang="en-US" altLang="ko-KR" kern="0">
                <a:solidFill>
                  <a:srgbClr val="000000"/>
                </a:solidFill>
              </a:rPr>
              <a:t>, </a:t>
            </a:r>
            <a:r>
              <a:rPr kumimoji="1" lang="ko-KR" altLang="en-US" kern="0">
                <a:solidFill>
                  <a:srgbClr val="000000"/>
                </a:solidFill>
              </a:rPr>
              <a:t>단기로 구분할 수 있으며</a:t>
            </a:r>
            <a:r>
              <a:rPr kumimoji="1" lang="en-US" altLang="ko-KR" kern="0">
                <a:solidFill>
                  <a:srgbClr val="000000"/>
                </a:solidFill>
              </a:rPr>
              <a:t>, </a:t>
            </a:r>
            <a:r>
              <a:rPr kumimoji="1" lang="ko-KR" altLang="en-US" kern="0">
                <a:solidFill>
                  <a:srgbClr val="000000"/>
                </a:solidFill>
              </a:rPr>
              <a:t>전략이 효과적이기 위해서는 조직의 사명과 조직의 목표를 지지할 수 있도록 설계되어야 함</a:t>
            </a:r>
            <a:endParaRPr kumimoji="1" lang="en-US" altLang="ko-KR" kern="0">
              <a:solidFill>
                <a:srgbClr val="000000"/>
              </a:solidFill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전술</a:t>
            </a:r>
            <a:r>
              <a:rPr kumimoji="1" lang="en-US" altLang="ko-KR" kern="0" dirty="0">
                <a:solidFill>
                  <a:srgbClr val="0000FF"/>
                </a:solidFill>
                <a:cs typeface="+mn-cs"/>
              </a:rPr>
              <a:t>(</a:t>
            </a:r>
            <a:r>
              <a:rPr kumimoji="1" lang="en-US" altLang="ko-KR" kern="0">
                <a:solidFill>
                  <a:srgbClr val="0000FF"/>
                </a:solidFill>
                <a:cs typeface="+mn-cs"/>
              </a:rPr>
              <a:t>Tactics</a:t>
            </a:r>
            <a:r>
              <a:rPr kumimoji="1" lang="en-US" altLang="ko-KR" kern="0" dirty="0">
                <a:solidFill>
                  <a:srgbClr val="0000FF"/>
                </a:solidFill>
                <a:cs typeface="+mn-cs"/>
              </a:rPr>
              <a:t>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목표를 목적지로 생각하면 전략은 목적지에 이르게 하는 </a:t>
            </a:r>
            <a:r>
              <a:rPr kumimoji="1" lang="ko-KR" altLang="en-US" kern="0" dirty="0" err="1">
                <a:solidFill>
                  <a:srgbClr val="000000"/>
                </a:solidFill>
              </a:rPr>
              <a:t>로드맵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FF0000"/>
                </a:solidFill>
              </a:rPr>
              <a:t>전술</a:t>
            </a:r>
            <a:r>
              <a:rPr kumimoji="1" lang="en-US" altLang="ko-KR" kern="0" dirty="0">
                <a:solidFill>
                  <a:srgbClr val="FF0000"/>
                </a:solidFill>
              </a:rPr>
              <a:t>(Tactics)</a:t>
            </a:r>
            <a:r>
              <a:rPr kumimoji="1" lang="ko-KR" altLang="en-US" kern="0" dirty="0">
                <a:solidFill>
                  <a:srgbClr val="FF0000"/>
                </a:solidFill>
              </a:rPr>
              <a:t>은 전략 달성을 위해 사용되는 구체적인 방법과 활동</a:t>
            </a:r>
            <a:endParaRPr kumimoji="1" lang="en-US" altLang="ko-KR" kern="0" dirty="0">
              <a:solidFill>
                <a:srgbClr val="FF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전술은 전략에 비해 보다 구체적이며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조직에서 가장 구체적이고 자세한 계획과 의사결정을 필요로 하는 실제 운영을 수행하기 위한 안내와 방향을 제시</a:t>
            </a: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전략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전술 또는 운영적 이슈의 구분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: </a:t>
            </a: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시간 축의 차이</a:t>
            </a:r>
            <a:endParaRPr kumimoji="1" lang="ko-KR" altLang="en-US" kern="0" dirty="0">
              <a:solidFill>
                <a:srgbClr val="000000"/>
              </a:solidFill>
              <a:cs typeface="+mn-cs"/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23307"/>
            <a:ext cx="7655122" cy="673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0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30" y="134068"/>
            <a:ext cx="5861078" cy="65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3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전략</a:t>
            </a:r>
            <a:r>
              <a:rPr lang="en-US" altLang="ko-KR" dirty="0"/>
              <a:t>(Strategy)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59" y="1562650"/>
            <a:ext cx="8923764" cy="414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직선 연결선 6"/>
          <p:cNvCxnSpPr/>
          <p:nvPr/>
        </p:nvCxnSpPr>
        <p:spPr>
          <a:xfrm>
            <a:off x="1743075" y="1866900"/>
            <a:ext cx="2990850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743075" y="2276475"/>
            <a:ext cx="4114800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1743075" y="4210050"/>
            <a:ext cx="4562475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1743075" y="4429125"/>
            <a:ext cx="2683384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1743075" y="4848225"/>
            <a:ext cx="4867275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1743075" y="5048250"/>
            <a:ext cx="3259260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1743075" y="5476875"/>
            <a:ext cx="4114800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Color Palette">
      <a:dk1>
        <a:sysClr val="windowText" lastClr="000000"/>
      </a:dk1>
      <a:lt1>
        <a:sysClr val="window" lastClr="FFFFFF"/>
      </a:lt1>
      <a:dk2>
        <a:srgbClr val="EBE8DA"/>
      </a:dk2>
      <a:lt2>
        <a:srgbClr val="F16659"/>
      </a:lt2>
      <a:accent1>
        <a:srgbClr val="EEDB28"/>
      </a:accent1>
      <a:accent2>
        <a:srgbClr val="F47921"/>
      </a:accent2>
      <a:accent3>
        <a:srgbClr val="7E4365"/>
      </a:accent3>
      <a:accent4>
        <a:srgbClr val="7AC1AC"/>
      </a:accent4>
      <a:accent5>
        <a:srgbClr val="32484C"/>
      </a:accent5>
      <a:accent6>
        <a:srgbClr val="452445"/>
      </a:accent6>
      <a:hlink>
        <a:srgbClr val="F16659"/>
      </a:hlink>
      <a:folHlink>
        <a:srgbClr val="E21A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8820</TotalTime>
  <Words>1529</Words>
  <Application>Microsoft Office PowerPoint</Application>
  <PresentationFormat>화면 슬라이드 쇼(4:3)</PresentationFormat>
  <Paragraphs>211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HY각헤드라인M</vt:lpstr>
      <vt:lpstr>맑은 고딕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McGraw-Hill 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MAN-WOONG PARK, Ph.D.</dc:creator>
  <cp:lastModifiedBy>정근채</cp:lastModifiedBy>
  <cp:revision>299</cp:revision>
  <cp:lastPrinted>2014-06-04T21:43:55Z</cp:lastPrinted>
  <dcterms:created xsi:type="dcterms:W3CDTF">2014-05-27T14:19:04Z</dcterms:created>
  <dcterms:modified xsi:type="dcterms:W3CDTF">2021-01-04T08:28:11Z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IsFrozen">
    <vt:lpwstr>False</vt:lpwstr>
  </property>
  <property fmtid="{D5CDD505-2E9C-101B-9397-08002B2CF9AE}" pid="3" name="Jive_VersionGuid">
    <vt:lpwstr>97c32844-b6d4-42f1-8450-1f2da3d2bc70</vt:lpwstr>
  </property>
  <property fmtid="{D5CDD505-2E9C-101B-9397-08002B2CF9AE}" pid="4" name="Offisync_ProviderInitializationData">
    <vt:lpwstr>https://edge.mheducation.com</vt:lpwstr>
  </property>
  <property fmtid="{D5CDD505-2E9C-101B-9397-08002B2CF9AE}" pid="5" name="Offisync_UpdateToken">
    <vt:lpwstr>1</vt:lpwstr>
  </property>
  <property fmtid="{D5CDD505-2E9C-101B-9397-08002B2CF9AE}" pid="6" name="Jive_LatestUserAccountName">
    <vt:lpwstr>hyojin_lee</vt:lpwstr>
  </property>
  <property fmtid="{D5CDD505-2E9C-101B-9397-08002B2CF9AE}" pid="7" name="Offisync_ServerID">
    <vt:lpwstr>5cb2ba24-d51c-4591-b74f-0459e0a9e10c</vt:lpwstr>
  </property>
  <property fmtid="{D5CDD505-2E9C-101B-9397-08002B2CF9AE}" pid="8" name="Offisync_UniqueId">
    <vt:lpwstr>59770</vt:lpwstr>
  </property>
  <property fmtid="{D5CDD505-2E9C-101B-9397-08002B2CF9AE}" pid="9" name="Offisync_IsSaved">
    <vt:lpwstr>False</vt:lpwstr>
  </property>
  <property fmtid="{D5CDD505-2E9C-101B-9397-08002B2CF9AE}" pid="10" name="Offisync_ProviderName">
    <vt:lpwstr>Jive</vt:lpwstr>
  </property>
</Properties>
</file>