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92" r:id="rId2"/>
    <p:sldId id="435" r:id="rId3"/>
    <p:sldId id="377" r:id="rId4"/>
    <p:sldId id="393" r:id="rId5"/>
    <p:sldId id="394" r:id="rId6"/>
    <p:sldId id="395" r:id="rId7"/>
    <p:sldId id="396" r:id="rId8"/>
    <p:sldId id="397" r:id="rId9"/>
    <p:sldId id="434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4" r:id="rId23"/>
    <p:sldId id="415" r:id="rId24"/>
    <p:sldId id="416" r:id="rId25"/>
    <p:sldId id="423" r:id="rId26"/>
    <p:sldId id="424" r:id="rId27"/>
    <p:sldId id="425" r:id="rId28"/>
    <p:sldId id="426" r:id="rId29"/>
    <p:sldId id="427" r:id="rId30"/>
    <p:sldId id="429" r:id="rId31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92">
          <p15:clr>
            <a:srgbClr val="A4A3A4"/>
          </p15:clr>
        </p15:guide>
        <p15:guide id="3" pos="2880">
          <p15:clr>
            <a:srgbClr val="A4A3A4"/>
          </p15:clr>
        </p15:guide>
        <p15:guide id="4" pos="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80808"/>
    <a:srgbClr val="7E4365"/>
    <a:srgbClr val="F47921"/>
    <a:srgbClr val="39C1BC"/>
    <a:srgbClr val="E21A23"/>
    <a:srgbClr val="32484C"/>
    <a:srgbClr val="F16659"/>
    <a:srgbClr val="EEDB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7D010-BF20-4FBF-B9D0-EA4F55D8232F}" v="402" dt="2020-11-18T06:46:04.571"/>
    <p1510:client id="{62ED8E1B-B0C4-4E93-86B1-5F14CF4F27C0}" v="6" dt="2020-11-18T08:11:58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384"/>
      </p:cViewPr>
      <p:guideLst>
        <p:guide orient="horz" pos="2160"/>
        <p:guide orient="horz" pos="1292"/>
        <p:guide pos="2880"/>
        <p:guide pos="4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jeong@cbnu.ac.kr" userId="bf3f9740-ba12-4a95-bdcd-7a89d0b0b3a3" providerId="ADAL" clId="{1C77D010-BF20-4FBF-B9D0-EA4F55D8232F}"/>
    <pc:docChg chg="undo custSel modSld">
      <pc:chgData name="kcjeong@cbnu.ac.kr" userId="bf3f9740-ba12-4a95-bdcd-7a89d0b0b3a3" providerId="ADAL" clId="{1C77D010-BF20-4FBF-B9D0-EA4F55D8232F}" dt="2020-11-18T06:46:06.979" v="589" actId="478"/>
      <pc:docMkLst>
        <pc:docMk/>
      </pc:docMkLst>
      <pc:sldChg chg="modSp mod">
        <pc:chgData name="kcjeong@cbnu.ac.kr" userId="bf3f9740-ba12-4a95-bdcd-7a89d0b0b3a3" providerId="ADAL" clId="{1C77D010-BF20-4FBF-B9D0-EA4F55D8232F}" dt="2020-11-18T01:47:59.814" v="0" actId="1076"/>
        <pc:sldMkLst>
          <pc:docMk/>
          <pc:sldMk cId="0" sldId="377"/>
        </pc:sldMkLst>
        <pc:picChg chg="mod">
          <ac:chgData name="kcjeong@cbnu.ac.kr" userId="bf3f9740-ba12-4a95-bdcd-7a89d0b0b3a3" providerId="ADAL" clId="{1C77D010-BF20-4FBF-B9D0-EA4F55D8232F}" dt="2020-11-18T01:47:59.814" v="0" actId="1076"/>
          <ac:picMkLst>
            <pc:docMk/>
            <pc:sldMk cId="0" sldId="377"/>
            <ac:picMk id="6" creationId="{00000000-0000-0000-0000-000000000000}"/>
          </ac:picMkLst>
        </pc:picChg>
      </pc:sldChg>
      <pc:sldChg chg="modSp mod">
        <pc:chgData name="kcjeong@cbnu.ac.kr" userId="bf3f9740-ba12-4a95-bdcd-7a89d0b0b3a3" providerId="ADAL" clId="{1C77D010-BF20-4FBF-B9D0-EA4F55D8232F}" dt="2020-11-18T01:52:30.771" v="13" actId="207"/>
        <pc:sldMkLst>
          <pc:docMk/>
          <pc:sldMk cId="0" sldId="393"/>
        </pc:sldMkLst>
        <pc:spChg chg="mod">
          <ac:chgData name="kcjeong@cbnu.ac.kr" userId="bf3f9740-ba12-4a95-bdcd-7a89d0b0b3a3" providerId="ADAL" clId="{1C77D010-BF20-4FBF-B9D0-EA4F55D8232F}" dt="2020-11-18T01:52:30.771" v="13" actId="207"/>
          <ac:spMkLst>
            <pc:docMk/>
            <pc:sldMk cId="0" sldId="393"/>
            <ac:spMk id="4" creationId="{00000000-0000-0000-0000-000000000000}"/>
          </ac:spMkLst>
        </pc:spChg>
      </pc:sldChg>
      <pc:sldChg chg="modSp mod">
        <pc:chgData name="kcjeong@cbnu.ac.kr" userId="bf3f9740-ba12-4a95-bdcd-7a89d0b0b3a3" providerId="ADAL" clId="{1C77D010-BF20-4FBF-B9D0-EA4F55D8232F}" dt="2020-11-18T04:55:41.505" v="14" actId="207"/>
        <pc:sldMkLst>
          <pc:docMk/>
          <pc:sldMk cId="0" sldId="397"/>
        </pc:sldMkLst>
        <pc:spChg chg="mod">
          <ac:chgData name="kcjeong@cbnu.ac.kr" userId="bf3f9740-ba12-4a95-bdcd-7a89d0b0b3a3" providerId="ADAL" clId="{1C77D010-BF20-4FBF-B9D0-EA4F55D8232F}" dt="2020-11-18T04:55:41.505" v="14" actId="207"/>
          <ac:spMkLst>
            <pc:docMk/>
            <pc:sldMk cId="0" sldId="397"/>
            <ac:spMk id="12" creationId="{00000000-0000-0000-0000-000000000000}"/>
          </ac:spMkLst>
        </pc:spChg>
      </pc:sldChg>
      <pc:sldChg chg="addSp delSp modSp mod">
        <pc:chgData name="kcjeong@cbnu.ac.kr" userId="bf3f9740-ba12-4a95-bdcd-7a89d0b0b3a3" providerId="ADAL" clId="{1C77D010-BF20-4FBF-B9D0-EA4F55D8232F}" dt="2020-11-18T05:19:39.737" v="361" actId="207"/>
        <pc:sldMkLst>
          <pc:docMk/>
          <pc:sldMk cId="0" sldId="400"/>
        </pc:sldMkLst>
        <pc:spChg chg="add del mod">
          <ac:chgData name="kcjeong@cbnu.ac.kr" userId="bf3f9740-ba12-4a95-bdcd-7a89d0b0b3a3" providerId="ADAL" clId="{1C77D010-BF20-4FBF-B9D0-EA4F55D8232F}" dt="2020-11-18T05:01:38.793" v="18" actId="478"/>
          <ac:spMkLst>
            <pc:docMk/>
            <pc:sldMk cId="0" sldId="400"/>
            <ac:spMk id="5" creationId="{7BB34F48-8DCD-4297-A36B-80D40139F78A}"/>
          </ac:spMkLst>
        </pc:spChg>
        <pc:spChg chg="add mod">
          <ac:chgData name="kcjeong@cbnu.ac.kr" userId="bf3f9740-ba12-4a95-bdcd-7a89d0b0b3a3" providerId="ADAL" clId="{1C77D010-BF20-4FBF-B9D0-EA4F55D8232F}" dt="2020-11-18T05:19:39.737" v="361" actId="207"/>
          <ac:spMkLst>
            <pc:docMk/>
            <pc:sldMk cId="0" sldId="400"/>
            <ac:spMk id="7" creationId="{99EDFB5D-6CA6-4306-842A-58F2AA52662C}"/>
          </ac:spMkLst>
        </pc:spChg>
        <pc:spChg chg="add mod">
          <ac:chgData name="kcjeong@cbnu.ac.kr" userId="bf3f9740-ba12-4a95-bdcd-7a89d0b0b3a3" providerId="ADAL" clId="{1C77D010-BF20-4FBF-B9D0-EA4F55D8232F}" dt="2020-11-18T05:19:39.737" v="361" actId="207"/>
          <ac:spMkLst>
            <pc:docMk/>
            <pc:sldMk cId="0" sldId="400"/>
            <ac:spMk id="9" creationId="{06AABC7A-4763-438D-9344-3722095443D8}"/>
          </ac:spMkLst>
        </pc:spChg>
        <pc:spChg chg="add mod">
          <ac:chgData name="kcjeong@cbnu.ac.kr" userId="bf3f9740-ba12-4a95-bdcd-7a89d0b0b3a3" providerId="ADAL" clId="{1C77D010-BF20-4FBF-B9D0-EA4F55D8232F}" dt="2020-11-18T05:19:39.737" v="361" actId="207"/>
          <ac:spMkLst>
            <pc:docMk/>
            <pc:sldMk cId="0" sldId="400"/>
            <ac:spMk id="10" creationId="{F432FFFD-2222-4241-B021-C66AC0EEB46B}"/>
          </ac:spMkLst>
        </pc:spChg>
        <pc:spChg chg="add mod">
          <ac:chgData name="kcjeong@cbnu.ac.kr" userId="bf3f9740-ba12-4a95-bdcd-7a89d0b0b3a3" providerId="ADAL" clId="{1C77D010-BF20-4FBF-B9D0-EA4F55D8232F}" dt="2020-11-18T05:19:39.737" v="361" actId="207"/>
          <ac:spMkLst>
            <pc:docMk/>
            <pc:sldMk cId="0" sldId="400"/>
            <ac:spMk id="11" creationId="{135C35B3-6A6D-404A-84A7-0E209CFDAA1D}"/>
          </ac:spMkLst>
        </pc:spChg>
        <pc:spChg chg="add mod">
          <ac:chgData name="kcjeong@cbnu.ac.kr" userId="bf3f9740-ba12-4a95-bdcd-7a89d0b0b3a3" providerId="ADAL" clId="{1C77D010-BF20-4FBF-B9D0-EA4F55D8232F}" dt="2020-11-18T05:18:47.708" v="356" actId="1076"/>
          <ac:spMkLst>
            <pc:docMk/>
            <pc:sldMk cId="0" sldId="400"/>
            <ac:spMk id="14" creationId="{FBD25B56-9430-4F96-826F-F9CFF7778AC0}"/>
          </ac:spMkLst>
        </pc:spChg>
        <pc:spChg chg="add mod">
          <ac:chgData name="kcjeong@cbnu.ac.kr" userId="bf3f9740-ba12-4a95-bdcd-7a89d0b0b3a3" providerId="ADAL" clId="{1C77D010-BF20-4FBF-B9D0-EA4F55D8232F}" dt="2020-11-18T05:19:02.677" v="358" actId="207"/>
          <ac:spMkLst>
            <pc:docMk/>
            <pc:sldMk cId="0" sldId="400"/>
            <ac:spMk id="16" creationId="{B22A7708-2350-4943-A3B3-2D032A980DE5}"/>
          </ac:spMkLst>
        </pc:spChg>
        <pc:cxnChg chg="add mod">
          <ac:chgData name="kcjeong@cbnu.ac.kr" userId="bf3f9740-ba12-4a95-bdcd-7a89d0b0b3a3" providerId="ADAL" clId="{1C77D010-BF20-4FBF-B9D0-EA4F55D8232F}" dt="2020-11-18T05:19:22.838" v="360" actId="14861"/>
          <ac:cxnSpMkLst>
            <pc:docMk/>
            <pc:sldMk cId="0" sldId="400"/>
            <ac:cxnSpMk id="12" creationId="{B1CF4242-26DE-417F-86C9-500DA6930479}"/>
          </ac:cxnSpMkLst>
        </pc:cxnChg>
      </pc:sldChg>
      <pc:sldChg chg="addSp modSp mod">
        <pc:chgData name="kcjeong@cbnu.ac.kr" userId="bf3f9740-ba12-4a95-bdcd-7a89d0b0b3a3" providerId="ADAL" clId="{1C77D010-BF20-4FBF-B9D0-EA4F55D8232F}" dt="2020-11-18T05:22:11.566" v="430" actId="1076"/>
        <pc:sldMkLst>
          <pc:docMk/>
          <pc:sldMk cId="0" sldId="403"/>
        </pc:sldMkLst>
        <pc:spChg chg="add mod">
          <ac:chgData name="kcjeong@cbnu.ac.kr" userId="bf3f9740-ba12-4a95-bdcd-7a89d0b0b3a3" providerId="ADAL" clId="{1C77D010-BF20-4FBF-B9D0-EA4F55D8232F}" dt="2020-11-18T05:22:11.566" v="430" actId="1076"/>
          <ac:spMkLst>
            <pc:docMk/>
            <pc:sldMk cId="0" sldId="403"/>
            <ac:spMk id="4" creationId="{E3BC6C9D-B61E-4774-A8AF-75310493591F}"/>
          </ac:spMkLst>
        </pc:spChg>
      </pc:sldChg>
      <pc:sldChg chg="addSp delSp modSp mod">
        <pc:chgData name="kcjeong@cbnu.ac.kr" userId="bf3f9740-ba12-4a95-bdcd-7a89d0b0b3a3" providerId="ADAL" clId="{1C77D010-BF20-4FBF-B9D0-EA4F55D8232F}" dt="2020-11-18T06:46:06.979" v="589" actId="478"/>
        <pc:sldMkLst>
          <pc:docMk/>
          <pc:sldMk cId="0" sldId="427"/>
        </pc:sldMkLst>
        <pc:spChg chg="add mod">
          <ac:chgData name="kcjeong@cbnu.ac.kr" userId="bf3f9740-ba12-4a95-bdcd-7a89d0b0b3a3" providerId="ADAL" clId="{1C77D010-BF20-4FBF-B9D0-EA4F55D8232F}" dt="2020-11-18T06:43:43.804" v="572" actId="21"/>
          <ac:spMkLst>
            <pc:docMk/>
            <pc:sldMk cId="0" sldId="427"/>
            <ac:spMk id="12" creationId="{EF5C2F2E-13AD-4045-A103-BDF9A3C8FFD9}"/>
          </ac:spMkLst>
        </pc:spChg>
        <pc:spChg chg="add del mod">
          <ac:chgData name="kcjeong@cbnu.ac.kr" userId="bf3f9740-ba12-4a95-bdcd-7a89d0b0b3a3" providerId="ADAL" clId="{1C77D010-BF20-4FBF-B9D0-EA4F55D8232F}" dt="2020-11-18T06:46:06.979" v="589" actId="478"/>
          <ac:spMkLst>
            <pc:docMk/>
            <pc:sldMk cId="0" sldId="427"/>
            <ac:spMk id="14" creationId="{72693425-7880-4002-8929-89337D9202EB}"/>
          </ac:spMkLst>
        </pc:spChg>
        <pc:spChg chg="add del mod">
          <ac:chgData name="kcjeong@cbnu.ac.kr" userId="bf3f9740-ba12-4a95-bdcd-7a89d0b0b3a3" providerId="ADAL" clId="{1C77D010-BF20-4FBF-B9D0-EA4F55D8232F}" dt="2020-11-18T06:46:06.979" v="589" actId="478"/>
          <ac:spMkLst>
            <pc:docMk/>
            <pc:sldMk cId="0" sldId="427"/>
            <ac:spMk id="15" creationId="{9503597E-A216-4C61-809A-F61696239885}"/>
          </ac:spMkLst>
        </pc:spChg>
        <pc:spChg chg="add del mod">
          <ac:chgData name="kcjeong@cbnu.ac.kr" userId="bf3f9740-ba12-4a95-bdcd-7a89d0b0b3a3" providerId="ADAL" clId="{1C77D010-BF20-4FBF-B9D0-EA4F55D8232F}" dt="2020-11-18T06:46:04.571" v="588" actId="478"/>
          <ac:spMkLst>
            <pc:docMk/>
            <pc:sldMk cId="0" sldId="427"/>
            <ac:spMk id="16" creationId="{FBB5C0B0-EE59-4255-B1C8-1CC7D20E7234}"/>
          </ac:spMkLst>
        </pc:spChg>
        <pc:picChg chg="add del mod">
          <ac:chgData name="kcjeong@cbnu.ac.kr" userId="bf3f9740-ba12-4a95-bdcd-7a89d0b0b3a3" providerId="ADAL" clId="{1C77D010-BF20-4FBF-B9D0-EA4F55D8232F}" dt="2020-11-18T06:43:38.816" v="570" actId="478"/>
          <ac:picMkLst>
            <pc:docMk/>
            <pc:sldMk cId="0" sldId="427"/>
            <ac:picMk id="4" creationId="{27E6D042-85F3-43FB-BE00-9F5A794845FA}"/>
          </ac:picMkLst>
        </pc:picChg>
      </pc:sldChg>
    </pc:docChg>
  </pc:docChgLst>
  <pc:docChgLst>
    <pc:chgData name="정근채" userId="bf3f9740-ba12-4a95-bdcd-7a89d0b0b3a3" providerId="ADAL" clId="{62ED8E1B-B0C4-4E93-86B1-5F14CF4F27C0}"/>
    <pc:docChg chg="modSld">
      <pc:chgData name="정근채" userId="bf3f9740-ba12-4a95-bdcd-7a89d0b0b3a3" providerId="ADAL" clId="{62ED8E1B-B0C4-4E93-86B1-5F14CF4F27C0}" dt="2020-11-18T08:11:58.824" v="4"/>
      <pc:docMkLst>
        <pc:docMk/>
      </pc:docMkLst>
      <pc:sldChg chg="addSp modSp">
        <pc:chgData name="정근채" userId="bf3f9740-ba12-4a95-bdcd-7a89d0b0b3a3" providerId="ADAL" clId="{62ED8E1B-B0C4-4E93-86B1-5F14CF4F27C0}" dt="2020-11-18T02:29:51.661" v="1"/>
        <pc:sldMkLst>
          <pc:docMk/>
          <pc:sldMk cId="0" sldId="377"/>
        </pc:sldMkLst>
        <pc:picChg chg="add mod">
          <ac:chgData name="정근채" userId="bf3f9740-ba12-4a95-bdcd-7a89d0b0b3a3" providerId="ADAL" clId="{62ED8E1B-B0C4-4E93-86B1-5F14CF4F27C0}" dt="2020-11-18T02:29:51.661" v="1"/>
          <ac:picMkLst>
            <pc:docMk/>
            <pc:sldMk cId="0" sldId="377"/>
            <ac:picMk id="8" creationId="{834BE3CA-1A47-4A36-90A1-0D16D332F809}"/>
          </ac:picMkLst>
        </pc:picChg>
        <pc:inkChg chg="add">
          <ac:chgData name="정근채" userId="bf3f9740-ba12-4a95-bdcd-7a89d0b0b3a3" providerId="ADAL" clId="{62ED8E1B-B0C4-4E93-86B1-5F14CF4F27C0}" dt="2020-11-18T02:29:51.661" v="1"/>
          <ac:inkMkLst>
            <pc:docMk/>
            <pc:sldMk cId="0" sldId="377"/>
            <ac:inkMk id="7" creationId="{FE569F7F-4C87-4187-9B75-4C0049BC5CD2}"/>
          </ac:inkMkLst>
        </pc:inkChg>
      </pc:sldChg>
      <pc:sldChg chg="addSp modSp">
        <pc:chgData name="정근채" userId="bf3f9740-ba12-4a95-bdcd-7a89d0b0b3a3" providerId="ADAL" clId="{62ED8E1B-B0C4-4E93-86B1-5F14CF4F27C0}" dt="2020-11-17T09:21:13.708" v="0"/>
        <pc:sldMkLst>
          <pc:docMk/>
          <pc:sldMk cId="0" sldId="392"/>
        </pc:sldMkLst>
        <pc:picChg chg="add mod">
          <ac:chgData name="정근채" userId="bf3f9740-ba12-4a95-bdcd-7a89d0b0b3a3" providerId="ADAL" clId="{62ED8E1B-B0C4-4E93-86B1-5F14CF4F27C0}" dt="2020-11-17T09:21:13.708" v="0"/>
          <ac:picMkLst>
            <pc:docMk/>
            <pc:sldMk cId="0" sldId="392"/>
            <ac:picMk id="3" creationId="{3CCA165D-232A-4464-89BE-D5B383F528FB}"/>
          </ac:picMkLst>
        </pc:picChg>
      </pc:sldChg>
      <pc:sldChg chg="addSp modSp">
        <pc:chgData name="정근채" userId="bf3f9740-ba12-4a95-bdcd-7a89d0b0b3a3" providerId="ADAL" clId="{62ED8E1B-B0C4-4E93-86B1-5F14CF4F27C0}" dt="2020-11-18T02:29:51.661" v="1"/>
        <pc:sldMkLst>
          <pc:docMk/>
          <pc:sldMk cId="0" sldId="393"/>
        </pc:sldMkLst>
        <pc:picChg chg="add mod">
          <ac:chgData name="정근채" userId="bf3f9740-ba12-4a95-bdcd-7a89d0b0b3a3" providerId="ADAL" clId="{62ED8E1B-B0C4-4E93-86B1-5F14CF4F27C0}" dt="2020-11-18T02:29:51.661" v="1"/>
          <ac:picMkLst>
            <pc:docMk/>
            <pc:sldMk cId="0" sldId="393"/>
            <ac:picMk id="7" creationId="{D8B69722-3E13-43F3-B246-617F382ADA04}"/>
          </ac:picMkLst>
        </pc:picChg>
        <pc:inkChg chg="add">
          <ac:chgData name="정근채" userId="bf3f9740-ba12-4a95-bdcd-7a89d0b0b3a3" providerId="ADAL" clId="{62ED8E1B-B0C4-4E93-86B1-5F14CF4F27C0}" dt="2020-11-18T02:29:51.661" v="1"/>
          <ac:inkMkLst>
            <pc:docMk/>
            <pc:sldMk cId="0" sldId="393"/>
            <ac:inkMk id="6" creationId="{E857F5AE-5319-4FD0-A8B5-C78DDCED84FD}"/>
          </ac:inkMkLst>
        </pc:inkChg>
      </pc:sldChg>
      <pc:sldChg chg="addSp modSp">
        <pc:chgData name="정근채" userId="bf3f9740-ba12-4a95-bdcd-7a89d0b0b3a3" providerId="ADAL" clId="{62ED8E1B-B0C4-4E93-86B1-5F14CF4F27C0}" dt="2020-11-18T02:29:51.661" v="1"/>
        <pc:sldMkLst>
          <pc:docMk/>
          <pc:sldMk cId="0" sldId="394"/>
        </pc:sldMkLst>
        <pc:picChg chg="add mod">
          <ac:chgData name="정근채" userId="bf3f9740-ba12-4a95-bdcd-7a89d0b0b3a3" providerId="ADAL" clId="{62ED8E1B-B0C4-4E93-86B1-5F14CF4F27C0}" dt="2020-11-18T02:29:51.661" v="1"/>
          <ac:picMkLst>
            <pc:docMk/>
            <pc:sldMk cId="0" sldId="394"/>
            <ac:picMk id="8" creationId="{558318C4-86EA-49B7-9D41-D7AC888BD03C}"/>
          </ac:picMkLst>
        </pc:picChg>
        <pc:inkChg chg="add">
          <ac:chgData name="정근채" userId="bf3f9740-ba12-4a95-bdcd-7a89d0b0b3a3" providerId="ADAL" clId="{62ED8E1B-B0C4-4E93-86B1-5F14CF4F27C0}" dt="2020-11-18T02:29:51.661" v="1"/>
          <ac:inkMkLst>
            <pc:docMk/>
            <pc:sldMk cId="0" sldId="394"/>
            <ac:inkMk id="7" creationId="{AC481FB2-329A-4318-865F-9C1CF2989B19}"/>
          </ac:inkMkLst>
        </pc:inkChg>
      </pc:sldChg>
      <pc:sldChg chg="addSp modSp">
        <pc:chgData name="정근채" userId="bf3f9740-ba12-4a95-bdcd-7a89d0b0b3a3" providerId="ADAL" clId="{62ED8E1B-B0C4-4E93-86B1-5F14CF4F27C0}" dt="2020-11-18T02:29:51.661" v="1"/>
        <pc:sldMkLst>
          <pc:docMk/>
          <pc:sldMk cId="0" sldId="395"/>
        </pc:sldMkLst>
        <pc:picChg chg="add mod">
          <ac:chgData name="정근채" userId="bf3f9740-ba12-4a95-bdcd-7a89d0b0b3a3" providerId="ADAL" clId="{62ED8E1B-B0C4-4E93-86B1-5F14CF4F27C0}" dt="2020-11-18T02:29:51.661" v="1"/>
          <ac:picMkLst>
            <pc:docMk/>
            <pc:sldMk cId="0" sldId="395"/>
            <ac:picMk id="6" creationId="{05F9E304-07CF-43B7-951C-A953884412B8}"/>
          </ac:picMkLst>
        </pc:picChg>
        <pc:inkChg chg="add">
          <ac:chgData name="정근채" userId="bf3f9740-ba12-4a95-bdcd-7a89d0b0b3a3" providerId="ADAL" clId="{62ED8E1B-B0C4-4E93-86B1-5F14CF4F27C0}" dt="2020-11-18T02:29:51.661" v="1"/>
          <ac:inkMkLst>
            <pc:docMk/>
            <pc:sldMk cId="0" sldId="395"/>
            <ac:inkMk id="5" creationId="{4F1C8955-3056-4805-9D43-8FF4B3E6761D}"/>
          </ac:inkMkLst>
        </pc:inkChg>
      </pc:sldChg>
      <pc:sldChg chg="addSp modSp">
        <pc:chgData name="정근채" userId="bf3f9740-ba12-4a95-bdcd-7a89d0b0b3a3" providerId="ADAL" clId="{62ED8E1B-B0C4-4E93-86B1-5F14CF4F27C0}" dt="2020-11-18T02:29:51.661" v="1"/>
        <pc:sldMkLst>
          <pc:docMk/>
          <pc:sldMk cId="0" sldId="396"/>
        </pc:sldMkLst>
        <pc:picChg chg="add mod">
          <ac:chgData name="정근채" userId="bf3f9740-ba12-4a95-bdcd-7a89d0b0b3a3" providerId="ADAL" clId="{62ED8E1B-B0C4-4E93-86B1-5F14CF4F27C0}" dt="2020-11-18T02:29:51.661" v="1"/>
          <ac:picMkLst>
            <pc:docMk/>
            <pc:sldMk cId="0" sldId="396"/>
            <ac:picMk id="5" creationId="{6286F430-1182-401B-A48D-D9C5C64DA974}"/>
          </ac:picMkLst>
        </pc:picChg>
        <pc:inkChg chg="add">
          <ac:chgData name="정근채" userId="bf3f9740-ba12-4a95-bdcd-7a89d0b0b3a3" providerId="ADAL" clId="{62ED8E1B-B0C4-4E93-86B1-5F14CF4F27C0}" dt="2020-11-18T02:29:51.661" v="1"/>
          <ac:inkMkLst>
            <pc:docMk/>
            <pc:sldMk cId="0" sldId="396"/>
            <ac:inkMk id="4" creationId="{617F1816-1184-406E-AEC8-BEF4F8083DD5}"/>
          </ac:inkMkLst>
        </pc:inkChg>
      </pc:sldChg>
      <pc:sldChg chg="addSp delSp modSp">
        <pc:chgData name="정근채" userId="bf3f9740-ba12-4a95-bdcd-7a89d0b0b3a3" providerId="ADAL" clId="{62ED8E1B-B0C4-4E93-86B1-5F14CF4F27C0}" dt="2020-11-18T08:11:58.824" v="4"/>
        <pc:sldMkLst>
          <pc:docMk/>
          <pc:sldMk cId="0" sldId="397"/>
        </pc:sldMkLst>
        <pc:picChg chg="add del mod">
          <ac:chgData name="정근채" userId="bf3f9740-ba12-4a95-bdcd-7a89d0b0b3a3" providerId="ADAL" clId="{62ED8E1B-B0C4-4E93-86B1-5F14CF4F27C0}" dt="2020-11-18T06:56:58.943" v="3"/>
          <ac:picMkLst>
            <pc:docMk/>
            <pc:sldMk cId="0" sldId="397"/>
            <ac:picMk id="3" creationId="{B2306EC0-FACA-42CE-AF59-39142DCD8DDA}"/>
          </ac:picMkLst>
        </pc:picChg>
        <pc:picChg chg="add del mod">
          <ac:chgData name="정근채" userId="bf3f9740-ba12-4a95-bdcd-7a89d0b0b3a3" providerId="ADAL" clId="{62ED8E1B-B0C4-4E93-86B1-5F14CF4F27C0}" dt="2020-11-18T08:11:58.824" v="4"/>
          <ac:picMkLst>
            <pc:docMk/>
            <pc:sldMk cId="0" sldId="397"/>
            <ac:picMk id="5" creationId="{87A15F8E-2905-4612-8329-AA0F9732ED2A}"/>
          </ac:picMkLst>
        </pc:picChg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397"/>
            <ac:picMk id="7" creationId="{BBAC5183-3DB5-4626-B8B8-04C2F6EAA498}"/>
          </ac:picMkLst>
        </pc:picChg>
        <pc:inkChg chg="add del">
          <ac:chgData name="정근채" userId="bf3f9740-ba12-4a95-bdcd-7a89d0b0b3a3" providerId="ADAL" clId="{62ED8E1B-B0C4-4E93-86B1-5F14CF4F27C0}" dt="2020-11-18T06:56:58.943" v="3"/>
          <ac:inkMkLst>
            <pc:docMk/>
            <pc:sldMk cId="0" sldId="397"/>
            <ac:inkMk id="2" creationId="{091F3162-0CC1-4766-BFC6-7023316B6C2B}"/>
          </ac:inkMkLst>
        </pc:inkChg>
        <pc:inkChg chg="add del">
          <ac:chgData name="정근채" userId="bf3f9740-ba12-4a95-bdcd-7a89d0b0b3a3" providerId="ADAL" clId="{62ED8E1B-B0C4-4E93-86B1-5F14CF4F27C0}" dt="2020-11-18T08:11:58.824" v="4"/>
          <ac:inkMkLst>
            <pc:docMk/>
            <pc:sldMk cId="0" sldId="397"/>
            <ac:inkMk id="4" creationId="{B78EA621-798C-44F0-8C88-DDA7944F52B2}"/>
          </ac:inkMkLst>
        </pc:ink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397"/>
            <ac:inkMk id="6" creationId="{14D0DB80-4282-464C-83C2-2D950E5BDCE1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398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398"/>
            <ac:picMk id="5" creationId="{8F5C2E9E-6C56-49AD-9941-F457B1506D04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398"/>
            <ac:inkMk id="4" creationId="{90B99F03-0D9B-4537-91E0-77487A7A4096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399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399"/>
            <ac:picMk id="5" creationId="{5F215DF2-C299-4055-8CA1-B5B63DEB0659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399"/>
            <ac:inkMk id="4" creationId="{03AC14C4-8C49-4FD2-9EA7-F66AADACB897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00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00"/>
            <ac:picMk id="8" creationId="{690C80DE-C474-4871-8E56-41C8D947B66B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00"/>
            <ac:inkMk id="5" creationId="{684A39FD-3E4D-4FB5-A86F-8776E0315453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01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01"/>
            <ac:picMk id="9" creationId="{8DE77005-A21B-4FE1-A0D5-C4FA992C26DD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01"/>
            <ac:inkMk id="7" creationId="{3F77C559-F11F-44D0-8B62-461FAD73378F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02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02"/>
            <ac:picMk id="7" creationId="{8E3E67E5-1FC7-479E-B038-5B315E64EB58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02"/>
            <ac:inkMk id="4" creationId="{8EFCDCEA-4FBA-478B-A47B-B2CDE9BB327D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03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03"/>
            <ac:picMk id="7" creationId="{94B2DEAE-52FD-4FF2-891A-DAFB89007D03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03"/>
            <ac:inkMk id="5" creationId="{779101AA-CE22-4ABB-AB49-EB6F73AB83A1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04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04"/>
            <ac:picMk id="7" creationId="{B105D798-0095-4F81-A479-917299B09FB8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04"/>
            <ac:inkMk id="6" creationId="{DA851CFF-1718-48AB-AF9B-87D0EEDCB7C2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05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05"/>
            <ac:picMk id="6" creationId="{1A762583-198B-45F0-9EF3-597C739DD016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05"/>
            <ac:inkMk id="4" creationId="{A978D172-CC93-49C3-A659-4F1456063F4F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06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06"/>
            <ac:picMk id="5" creationId="{11C01D79-F337-4020-82C3-EEC3CF90F012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06"/>
            <ac:inkMk id="4" creationId="{9A06ABDA-9072-4B40-937F-5EE126DAE186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07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07"/>
            <ac:picMk id="5" creationId="{040B0162-7A56-4412-B772-35C7E5FAC7C4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07"/>
            <ac:inkMk id="4" creationId="{53088CD3-1F06-44E0-83EA-050AA097017B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08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08"/>
            <ac:picMk id="7" creationId="{DE62152A-4818-40A6-B20E-08E5F58D2540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08"/>
            <ac:inkMk id="4" creationId="{DBA0E321-13C1-466B-9A1A-1376FFDFF429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09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09"/>
            <ac:picMk id="5" creationId="{568C10A8-8548-4619-B571-0E927553EC89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09"/>
            <ac:inkMk id="4" creationId="{58FADE6F-0A3C-4608-A58C-C6062A95BAB5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14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14"/>
            <ac:picMk id="7" creationId="{1CFD0A7C-75AF-454C-898D-6E3438B652C2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14"/>
            <ac:inkMk id="5" creationId="{4A142265-5C28-4A3A-BF14-FE1C3F6AE445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15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15"/>
            <ac:picMk id="7" creationId="{253FDFD6-0830-4976-85FE-BE0999269176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15"/>
            <ac:inkMk id="6" creationId="{05783E23-FEF7-48D7-91C2-091D2CD45D90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16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16"/>
            <ac:picMk id="5" creationId="{FE668715-A9F5-4F62-A733-D98006E685AB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16"/>
            <ac:inkMk id="4" creationId="{577BAD85-85BE-4CA2-A451-6ACB13A7F62F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23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23"/>
            <ac:picMk id="7" creationId="{3450D0D0-2AF0-463A-A520-7CDD04B4DBB6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23"/>
            <ac:inkMk id="6" creationId="{285C0EF4-9A65-4E27-B4C4-D7504461CA1E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24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24"/>
            <ac:picMk id="5" creationId="{7166E8B1-0DAC-4D52-83C4-FC32FCF9512E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24"/>
            <ac:inkMk id="4" creationId="{6B6ABBC7-E55B-462D-B5D4-85110B5F40BA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25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25"/>
            <ac:picMk id="8" creationId="{D512FD93-75A8-4156-BE5A-1BA73A3D85A3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25"/>
            <ac:inkMk id="7" creationId="{6EA469C2-7BF7-4C96-AC34-1A5398D35762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26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26"/>
            <ac:picMk id="10" creationId="{6F0289FC-DDBE-42C2-BAFB-B45984CCAAFA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26"/>
            <ac:inkMk id="8" creationId="{CC5AC839-D3DA-4CEA-9568-CBE672E20D37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27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27"/>
            <ac:picMk id="5" creationId="{58F6DD32-2B37-434A-ABE3-4D7072E31B8C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27"/>
            <ac:inkMk id="4" creationId="{F5AE1055-9A8C-49A3-80BC-082FB4B5293A}"/>
          </ac:inkMkLst>
        </pc:inkChg>
      </pc:sldChg>
      <pc:sldChg chg="addSp modSp">
        <pc:chgData name="정근채" userId="bf3f9740-ba12-4a95-bdcd-7a89d0b0b3a3" providerId="ADAL" clId="{62ED8E1B-B0C4-4E93-86B1-5F14CF4F27C0}" dt="2020-11-18T08:11:58.824" v="4"/>
        <pc:sldMkLst>
          <pc:docMk/>
          <pc:sldMk cId="0" sldId="429"/>
        </pc:sldMkLst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0" sldId="429"/>
            <ac:picMk id="6" creationId="{C54B8CF9-0C94-4629-82C0-3FB03F66123F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0" sldId="429"/>
            <ac:inkMk id="4" creationId="{F2353081-033F-421F-BF9A-29A472F312C9}"/>
          </ac:inkMkLst>
        </pc:inkChg>
      </pc:sldChg>
      <pc:sldChg chg="addSp delSp modSp">
        <pc:chgData name="정근채" userId="bf3f9740-ba12-4a95-bdcd-7a89d0b0b3a3" providerId="ADAL" clId="{62ED8E1B-B0C4-4E93-86B1-5F14CF4F27C0}" dt="2020-11-18T08:11:58.824" v="4"/>
        <pc:sldMkLst>
          <pc:docMk/>
          <pc:sldMk cId="4240893176" sldId="434"/>
        </pc:sldMkLst>
        <pc:picChg chg="add del mod">
          <ac:chgData name="정근채" userId="bf3f9740-ba12-4a95-bdcd-7a89d0b0b3a3" providerId="ADAL" clId="{62ED8E1B-B0C4-4E93-86B1-5F14CF4F27C0}" dt="2020-11-18T08:11:58.824" v="4"/>
          <ac:picMkLst>
            <pc:docMk/>
            <pc:sldMk cId="4240893176" sldId="434"/>
            <ac:picMk id="6" creationId="{33EC8C5E-33F8-4963-A748-E67A1981D342}"/>
          </ac:picMkLst>
        </pc:picChg>
        <pc:picChg chg="add mod">
          <ac:chgData name="정근채" userId="bf3f9740-ba12-4a95-bdcd-7a89d0b0b3a3" providerId="ADAL" clId="{62ED8E1B-B0C4-4E93-86B1-5F14CF4F27C0}" dt="2020-11-18T08:11:58.824" v="4"/>
          <ac:picMkLst>
            <pc:docMk/>
            <pc:sldMk cId="4240893176" sldId="434"/>
            <ac:picMk id="8" creationId="{CF105098-F459-4001-9289-4C605D54D995}"/>
          </ac:picMkLst>
        </pc:picChg>
        <pc:inkChg chg="add">
          <ac:chgData name="정근채" userId="bf3f9740-ba12-4a95-bdcd-7a89d0b0b3a3" providerId="ADAL" clId="{62ED8E1B-B0C4-4E93-86B1-5F14CF4F27C0}" dt="2020-11-18T08:11:58.824" v="4"/>
          <ac:inkMkLst>
            <pc:docMk/>
            <pc:sldMk cId="4240893176" sldId="434"/>
            <ac:inkMk id="7" creationId="{DE3F08C5-46F3-439F-B987-1E9025BC89B9}"/>
          </ac:inkMkLst>
        </pc:inkChg>
      </pc:sldChg>
      <pc:sldChg chg="addSp modSp">
        <pc:chgData name="정근채" userId="bf3f9740-ba12-4a95-bdcd-7a89d0b0b3a3" providerId="ADAL" clId="{62ED8E1B-B0C4-4E93-86B1-5F14CF4F27C0}" dt="2020-11-17T09:21:13.708" v="0"/>
        <pc:sldMkLst>
          <pc:docMk/>
          <pc:sldMk cId="3995176619" sldId="435"/>
        </pc:sldMkLst>
        <pc:picChg chg="add mod">
          <ac:chgData name="정근채" userId="bf3f9740-ba12-4a95-bdcd-7a89d0b0b3a3" providerId="ADAL" clId="{62ED8E1B-B0C4-4E93-86B1-5F14CF4F27C0}" dt="2020-11-17T09:21:13.708" v="0"/>
          <ac:picMkLst>
            <pc:docMk/>
            <pc:sldMk cId="3995176619" sldId="435"/>
            <ac:picMk id="3" creationId="{C997C7D6-32F9-4EBF-8486-5EA81451A599}"/>
          </ac:picMkLst>
        </pc:picChg>
        <pc:inkChg chg="add">
          <ac:chgData name="정근채" userId="bf3f9740-ba12-4a95-bdcd-7a89d0b0b3a3" providerId="ADAL" clId="{62ED8E1B-B0C4-4E93-86B1-5F14CF4F27C0}" dt="2020-11-17T09:21:13.708" v="0"/>
          <ac:inkMkLst>
            <pc:docMk/>
            <pc:sldMk cId="3995176619" sldId="435"/>
            <ac:inkMk id="2" creationId="{CF128326-5FB5-47E3-9AFD-34DE1A58B7EC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E4C33FBC-BAD0-B54F-885C-881591889DB2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6C28D3C-17BA-A94D-A95A-68D24026D1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175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1239C8C-3412-0244-B9E3-C3039AD51E64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6418FF9B-DEE9-DA4A-B43C-5F35CAED4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22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18FF9B-DEE9-DA4A-B43C-5F35CAED45C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82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1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E43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86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F479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9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4524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68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5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7AC1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54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0160"/>
            <a:ext cx="9144000" cy="1731120"/>
          </a:xfrm>
          <a:prstGeom prst="rect">
            <a:avLst/>
          </a:prstGeom>
          <a:solidFill>
            <a:srgbClr val="39C1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5" name="Picture 4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5667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42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0120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1454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23979" y="6477546"/>
            <a:ext cx="2396565" cy="365125"/>
          </a:xfrm>
        </p:spPr>
        <p:txBody>
          <a:bodyPr/>
          <a:lstStyle>
            <a:lvl1pPr>
              <a:defRPr sz="1200" b="0" i="0"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735489" y="218168"/>
            <a:ext cx="7282721" cy="989847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FontTx/>
              <a:buNone/>
              <a:defRPr sz="2400" b="1" i="0">
                <a:solidFill>
                  <a:srgbClr val="E21A23"/>
                </a:solidFill>
                <a:latin typeface="+mn-lt"/>
                <a:ea typeface="+mn-ea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7E4365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560077" y="1560353"/>
            <a:ext cx="8215625" cy="491719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 i="0">
                <a:latin typeface="+mn-lt"/>
                <a:ea typeface="+mn-ea"/>
                <a:cs typeface="Calibri"/>
              </a:defRPr>
            </a:lvl1pPr>
            <a:lvl2pPr marL="365760" indent="-274320">
              <a:spcBef>
                <a:spcPts val="800"/>
              </a:spcBef>
              <a:buClr>
                <a:srgbClr val="7E4365"/>
              </a:buClr>
              <a:buSzPct val="75000"/>
              <a:buFont typeface="Wingdings" charset="2"/>
              <a:buChar char="§"/>
              <a:defRPr sz="1600" b="1">
                <a:latin typeface="+mn-lt"/>
                <a:ea typeface="+mn-ea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4329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248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Picture 1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8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7"/>
            <a:ext cx="6509656" cy="6404648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40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 sz="280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5464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177144" y="218168"/>
            <a:ext cx="6509656" cy="1287463"/>
          </a:xfrm>
        </p:spPr>
        <p:txBody>
          <a:bodyPr lIns="0" tIns="0" rIns="0" bIns="0" anchor="ctr" anchorCtr="0"/>
          <a:lstStyle>
            <a:lvl1pPr marL="0" indent="0">
              <a:buFontTx/>
              <a:buNone/>
              <a:defRPr sz="3600" b="0" i="0">
                <a:solidFill>
                  <a:srgbClr val="FFFFFF"/>
                </a:solidFill>
                <a:latin typeface="Calibri"/>
                <a:cs typeface="Calibri"/>
              </a:defRPr>
            </a:lvl1pPr>
            <a:lvl2pPr marL="0" indent="0">
              <a:buFontTx/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4" name="Picture 3" descr="MHE-red-cmyk-300ppi 2014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731120" cy="173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</a:lstStyle>
          <a:p>
            <a:fld id="{12801AB5-2CA1-3B45-9D1D-D30F0D0318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1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70" r:id="rId3"/>
    <p:sldLayoutId id="2147483668" r:id="rId4"/>
    <p:sldLayoutId id="2147483666" r:id="rId5"/>
    <p:sldLayoutId id="2147483671" r:id="rId6"/>
    <p:sldLayoutId id="2147483650" r:id="rId7"/>
    <p:sldLayoutId id="2147483674" r:id="rId8"/>
    <p:sldLayoutId id="2147483661" r:id="rId9"/>
    <p:sldLayoutId id="2147483675" r:id="rId10"/>
    <p:sldLayoutId id="2147483662" r:id="rId11"/>
    <p:sldLayoutId id="2147483660" r:id="rId12"/>
    <p:sldLayoutId id="2147483659" r:id="rId13"/>
    <p:sldLayoutId id="2147483649" r:id="rId14"/>
    <p:sldLayoutId id="2147483673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E21A2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b="0" i="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9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9" Type="http://schemas.openxmlformats.org/officeDocument/2006/relationships/image" Target="../media/image2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10 (</a:t>
            </a:r>
            <a:r>
              <a:rPr lang="ko-KR" altLang="en-US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교재</a:t>
            </a:r>
            <a:r>
              <a:rPr lang="en-US" altLang="ko-KR" b="1">
                <a:solidFill>
                  <a:srgbClr val="080808"/>
                </a:solidFill>
                <a:latin typeface="+mn-lt"/>
                <a:ea typeface="맑은 고딕" pitchFamily="50" charset="-127"/>
              </a:rPr>
              <a:t> 13</a:t>
            </a:r>
            <a:r>
              <a:rPr lang="ko-KR" altLang="en-US" b="1">
                <a:solidFill>
                  <a:srgbClr val="080808"/>
                </a:solidFill>
                <a:latin typeface="+mn-lt"/>
                <a:ea typeface="맑은 고딕" pitchFamily="50" charset="-127"/>
              </a:rPr>
              <a:t>장</a:t>
            </a:r>
            <a:r>
              <a:rPr lang="en-US" altLang="ko-KR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)</a:t>
            </a:r>
          </a:p>
          <a:p>
            <a:pPr lvl="0"/>
            <a:r>
              <a:rPr lang="ko-KR" altLang="en-US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재고관리</a:t>
            </a:r>
            <a:r>
              <a:rPr lang="en-US" altLang="ko-KR" sz="4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 </a:t>
            </a:r>
          </a:p>
          <a:p>
            <a:pPr>
              <a:spcBef>
                <a:spcPts val="3000"/>
              </a:spcBef>
            </a:pPr>
            <a:r>
              <a:rPr lang="en-US" altLang="ko-KR" sz="2400" b="1" dirty="0">
                <a:solidFill>
                  <a:srgbClr val="080808"/>
                </a:solidFill>
                <a:latin typeface="+mn-lt"/>
                <a:ea typeface="맑은 고딕" pitchFamily="50" charset="-127"/>
              </a:rPr>
              <a:t>(Inventory Management)</a:t>
            </a:r>
          </a:p>
          <a:p>
            <a:endParaRPr lang="ko-KR" altLang="en-US" b="1" dirty="0">
              <a:solidFill>
                <a:srgbClr val="080808"/>
              </a:solidFill>
              <a:latin typeface="+mn-lt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얼마나 주문할 것인가</a:t>
            </a:r>
            <a:r>
              <a:rPr lang="en-US" altLang="ko-KR"/>
              <a:t>: </a:t>
            </a:r>
            <a:r>
              <a:rPr lang="ko-KR" altLang="en-US"/>
              <a:t>경제적 주문량 모형</a:t>
            </a:r>
            <a:br>
              <a:rPr lang="en-US" altLang="ko-KR"/>
            </a:br>
            <a:r>
              <a:rPr lang="en-US" altLang="ko-KR"/>
              <a:t>(How Much To Order: Economic Order Quantity Model)</a:t>
            </a:r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451" y="1560353"/>
            <a:ext cx="8599098" cy="387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707437" y="777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얼마나 주문할 것인가</a:t>
            </a:r>
            <a:r>
              <a:rPr lang="en-US" altLang="ko-KR"/>
              <a:t>: </a:t>
            </a:r>
            <a:r>
              <a:rPr lang="ko-KR" altLang="en-US"/>
              <a:t>경제적 주문량 모형</a:t>
            </a:r>
            <a:br>
              <a:rPr lang="en-US" altLang="ko-KR"/>
            </a:br>
            <a:r>
              <a:rPr lang="en-US" altLang="ko-KR"/>
              <a:t>(How Much To Order: Economic Order Quantity Model)</a:t>
            </a:r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2206"/>
            <a:ext cx="8162976" cy="49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1"/>
          <p:cNvSpPr>
            <a:spLocks noChangeArrowheads="1"/>
          </p:cNvSpPr>
          <p:nvPr/>
        </p:nvSpPr>
        <p:spPr bwMode="auto">
          <a:xfrm>
            <a:off x="1040896" y="2665143"/>
            <a:ext cx="25908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vl="1" latinLnBrk="0">
              <a:spcBef>
                <a:spcPct val="0"/>
              </a:spcBef>
              <a:buFontTx/>
              <a:buNone/>
            </a:pPr>
            <a:r>
              <a:rPr lang="ko-KR" altLang="en-US" sz="19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재고유지비용</a:t>
            </a:r>
            <a:r>
              <a:rPr lang="en-US" altLang="ko-KR" sz="19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9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↓</a:t>
            </a:r>
            <a:endParaRPr lang="en-US" altLang="ko-KR" sz="19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latinLnBrk="0">
              <a:spcBef>
                <a:spcPct val="0"/>
              </a:spcBef>
              <a:buFontTx/>
              <a:buNone/>
            </a:pPr>
            <a:r>
              <a:rPr lang="ko-KR" altLang="en-US" sz="19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주문비용</a:t>
            </a:r>
            <a:r>
              <a:rPr lang="ko-KR" altLang="en-US" sz="19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↑</a:t>
            </a:r>
            <a:endParaRPr lang="en-US" altLang="ko-KR" sz="19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264631" y="5251011"/>
            <a:ext cx="25908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vl="1" latinLnBrk="0">
              <a:spcBef>
                <a:spcPct val="0"/>
              </a:spcBef>
              <a:buFontTx/>
              <a:buNone/>
            </a:pPr>
            <a:r>
              <a:rPr lang="ko-KR" altLang="en-US" sz="19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재고유지비용</a:t>
            </a:r>
            <a:r>
              <a:rPr lang="en-US" altLang="ko-KR" sz="19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9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↑</a:t>
            </a:r>
            <a:endParaRPr lang="en-US" altLang="ko-KR" sz="19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latinLnBrk="0">
              <a:spcBef>
                <a:spcPct val="0"/>
              </a:spcBef>
              <a:buFontTx/>
              <a:buNone/>
            </a:pPr>
            <a:r>
              <a:rPr lang="ko-KR" altLang="en-US" sz="19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주문비용</a:t>
            </a:r>
            <a:r>
              <a:rPr lang="ko-KR" altLang="en-US" sz="19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↓</a:t>
            </a:r>
            <a:endParaRPr lang="en-US" altLang="ko-KR" sz="19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5"/>
          <p:cNvSpPr>
            <a:spLocks noChangeArrowheads="1"/>
          </p:cNvSpPr>
          <p:nvPr/>
        </p:nvSpPr>
        <p:spPr bwMode="auto">
          <a:xfrm>
            <a:off x="8707437" y="777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6165" y="2277673"/>
            <a:ext cx="5852515" cy="419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얼마나 주문할 것인가</a:t>
            </a:r>
            <a:r>
              <a:rPr lang="en-US" altLang="ko-KR"/>
              <a:t>: </a:t>
            </a:r>
            <a:r>
              <a:rPr lang="ko-KR" altLang="en-US"/>
              <a:t>경제적 주문량 모형</a:t>
            </a:r>
            <a:br>
              <a:rPr lang="en-US" altLang="ko-KR"/>
            </a:br>
            <a:r>
              <a:rPr lang="en-US" altLang="ko-KR"/>
              <a:t>(How Much To Order: Economic Order Quantity Model)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연간재고유지비용 </a:t>
            </a:r>
            <a:r>
              <a:rPr lang="en-US" altLang="ko-KR" dirty="0">
                <a:solidFill>
                  <a:srgbClr val="0000FF"/>
                </a:solidFill>
              </a:rPr>
              <a:t>= (Q/2) X H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>
                <a:solidFill>
                  <a:srgbClr val="000000"/>
                </a:solidFill>
              </a:rPr>
              <a:t>Q = </a:t>
            </a:r>
            <a:r>
              <a:rPr lang="ko-KR" altLang="en-US" dirty="0">
                <a:solidFill>
                  <a:srgbClr val="000000"/>
                </a:solidFill>
              </a:rPr>
              <a:t>주문량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>
                <a:solidFill>
                  <a:srgbClr val="000000"/>
                </a:solidFill>
              </a:rPr>
              <a:t>H = </a:t>
            </a:r>
            <a:r>
              <a:rPr lang="ko-KR" altLang="en-US" dirty="0">
                <a:solidFill>
                  <a:srgbClr val="000000"/>
                </a:solidFill>
              </a:rPr>
              <a:t>단위당 유지비용</a:t>
            </a:r>
            <a:endParaRPr lang="en-US" altLang="ko-KR" dirty="0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 dirty="0">
              <a:solidFill>
                <a:srgbClr val="0066FF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연간주문비용 </a:t>
            </a:r>
            <a:r>
              <a:rPr lang="en-US" altLang="ko-KR" dirty="0">
                <a:solidFill>
                  <a:srgbClr val="0000FF"/>
                </a:solidFill>
              </a:rPr>
              <a:t>= (D/Q) X S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>
                <a:solidFill>
                  <a:srgbClr val="000000"/>
                </a:solidFill>
              </a:rPr>
              <a:t>D = </a:t>
            </a:r>
            <a:r>
              <a:rPr lang="ko-KR" altLang="en-US" dirty="0">
                <a:solidFill>
                  <a:srgbClr val="000000"/>
                </a:solidFill>
              </a:rPr>
              <a:t>연간 수요량</a:t>
            </a:r>
            <a:endParaRPr lang="en-US" altLang="ko-KR" dirty="0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 dirty="0">
                <a:solidFill>
                  <a:srgbClr val="000000"/>
                </a:solidFill>
              </a:rPr>
              <a:t>S = </a:t>
            </a:r>
            <a:r>
              <a:rPr lang="ko-KR" altLang="en-US" dirty="0">
                <a:solidFill>
                  <a:srgbClr val="000000"/>
                </a:solidFill>
              </a:rPr>
              <a:t>주문비용</a:t>
            </a:r>
            <a:endParaRPr lang="ko-KR" altLang="en-US" dirty="0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707437" y="777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EDFB5D-6CA6-4306-842A-58F2AA52662C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306481" y="5185817"/>
                <a:ext cx="1565878" cy="4411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dT</m:t>
                          </m:r>
                          <m:r>
                            <m:rPr>
                              <m:sty m:val="p"/>
                            </m:rPr>
                            <a:rPr lang="en-US" altLang="ko-KR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ko-KR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dQ</m:t>
                          </m:r>
                        </m:den>
                      </m:f>
                      <m:r>
                        <a:rPr lang="en-US" altLang="ko-KR" sz="1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sz="14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altLang="ko-KR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1400" b="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ko-KR" sz="14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sz="14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4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DS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ko-KR" sz="1400" i="1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p>
                              <m:r>
                                <a:rPr lang="en-US" altLang="ko-KR" sz="1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14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9EDFB5D-6CA6-4306-842A-58F2AA5266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81" y="5185817"/>
                <a:ext cx="1565878" cy="441146"/>
              </a:xfrm>
              <a:prstGeom prst="rect">
                <a:avLst/>
              </a:prstGeom>
              <a:blipFill>
                <a:blip r:embed="rId6"/>
                <a:stretch>
                  <a:fillRect l="-2734" t="-1389" r="-2344" b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AABC7A-4763-438D-9344-3722095443D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306480" y="5755302"/>
                <a:ext cx="925060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  <m:sub>
                          <m:r>
                            <a:rPr lang="en-US" altLang="ko-K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DS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ko-K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6AABC7A-4763-438D-9344-3722095443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80" y="5755302"/>
                <a:ext cx="925060" cy="636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32FFFD-2222-4241-B021-C66AC0EEB46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306480" y="2870212"/>
                <a:ext cx="1158586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ko-KR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ko-KR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altLang="ko-KR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ad>
                        <m:radPr>
                          <m:degHide m:val="on"/>
                          <m:ctrlP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HDS</m:t>
                              </m:r>
                            </m:num>
                            <m:den>
                              <m:r>
                                <a:rPr lang="en-US" altLang="ko-K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432FFFD-2222-4241-B021-C66AC0EEB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80" y="2870212"/>
                <a:ext cx="1158586" cy="6365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5C35B3-6A6D-404A-84A7-0E209CFDAA1D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306480" y="4074529"/>
                <a:ext cx="1158587" cy="6365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ko-KR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ko-K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</m:e>
                            <m:sub>
                              <m:r>
                                <a:rPr lang="en-US" altLang="ko-K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US" altLang="ko-KR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ko-KR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→</m:t>
                      </m:r>
                      <m:rad>
                        <m:radPr>
                          <m:degHide m:val="on"/>
                          <m:ctrlPr>
                            <a:rPr lang="en-US" altLang="ko-KR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HDS</m:t>
                              </m:r>
                            </m:num>
                            <m:den>
                              <m:r>
                                <a:rPr lang="en-US" altLang="ko-KR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35C35B3-6A6D-404A-84A7-0E209CFDA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480" y="4074529"/>
                <a:ext cx="1158587" cy="6365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1CF4242-26DE-417F-86C9-500DA6930479}"/>
              </a:ext>
            </a:extLst>
          </p:cNvPr>
          <p:cNvCxnSpPr>
            <a:cxnSpLocks/>
          </p:cNvCxnSpPr>
          <p:nvPr/>
        </p:nvCxnSpPr>
        <p:spPr>
          <a:xfrm flipH="1">
            <a:off x="4840014" y="6046076"/>
            <a:ext cx="1040524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D25B56-9430-4F96-826F-F9CFF7778AC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396644" y="5793900"/>
                <a:ext cx="364138" cy="454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ko-KR" sz="1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altLang="ko-KR" sz="1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HDS</m:t>
                              </m:r>
                            </m:num>
                            <m:den>
                              <m:r>
                                <a:rPr lang="en-US" altLang="ko-KR" sz="1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ko-KR" altLang="en-US" sz="1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BD25B56-9430-4F96-826F-F9CFF7778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644" y="5793900"/>
                <a:ext cx="364138" cy="454676"/>
              </a:xfrm>
              <a:prstGeom prst="rect">
                <a:avLst/>
              </a:prstGeom>
              <a:blipFill>
                <a:blip r:embed="rId10"/>
                <a:stretch>
                  <a:fillRect r="-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2A7708-2350-4943-A3B3-2D032A980DE5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5955521" y="6306304"/>
                <a:ext cx="346505" cy="4546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altLang="ko-KR" sz="1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ko-KR" sz="1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ko-KR" sz="1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altLang="ko-KR" sz="1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DS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ko-KR" sz="1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ko-KR" alt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22A7708-2350-4943-A3B3-2D032A980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521" y="6306304"/>
                <a:ext cx="346505" cy="454676"/>
              </a:xfrm>
              <a:prstGeom prst="rect">
                <a:avLst/>
              </a:prstGeom>
              <a:blipFill>
                <a:blip r:embed="rId11"/>
                <a:stretch>
                  <a:fillRect r="-87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얼마나 주문할 것인가</a:t>
            </a:r>
            <a:r>
              <a:rPr lang="en-US" altLang="ko-KR"/>
              <a:t>: </a:t>
            </a:r>
            <a:r>
              <a:rPr lang="ko-KR" altLang="en-US"/>
              <a:t>경제적 주문량 모형</a:t>
            </a:r>
            <a:br>
              <a:rPr lang="en-US" altLang="ko-KR"/>
            </a:br>
            <a:r>
              <a:rPr lang="en-US" altLang="ko-KR"/>
              <a:t>(How Much To Order: Economic Order Quantity Model)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60077" y="1560353"/>
            <a:ext cx="8363487" cy="4917194"/>
          </a:xfrm>
        </p:spPr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>
                <a:solidFill>
                  <a:srgbClr val="0000FF"/>
                </a:solidFill>
              </a:rPr>
              <a:t>총 비용</a:t>
            </a:r>
            <a:r>
              <a:rPr lang="en-US" altLang="ko-KR">
                <a:solidFill>
                  <a:srgbClr val="0000FF"/>
                </a:solidFill>
              </a:rPr>
              <a:t>(Total Cost) = </a:t>
            </a:r>
            <a:r>
              <a:rPr lang="ko-KR" altLang="en-US">
                <a:solidFill>
                  <a:srgbClr val="0000FF"/>
                </a:solidFill>
              </a:rPr>
              <a:t>연간재고유지비용 </a:t>
            </a:r>
            <a:r>
              <a:rPr lang="en-US" altLang="ko-KR">
                <a:solidFill>
                  <a:srgbClr val="0000FF"/>
                </a:solidFill>
              </a:rPr>
              <a:t>+ </a:t>
            </a:r>
            <a:r>
              <a:rPr lang="ko-KR" altLang="en-US">
                <a:solidFill>
                  <a:srgbClr val="0000FF"/>
                </a:solidFill>
              </a:rPr>
              <a:t>연간주문비용 </a:t>
            </a:r>
            <a:r>
              <a:rPr lang="en-US" altLang="ko-KR">
                <a:solidFill>
                  <a:srgbClr val="0000FF"/>
                </a:solidFill>
              </a:rPr>
              <a:t>→ </a:t>
            </a:r>
            <a:r>
              <a:rPr lang="ko-KR" altLang="en-US">
                <a:solidFill>
                  <a:srgbClr val="FF0000"/>
                </a:solidFill>
              </a:rPr>
              <a:t>총 비용이 최소가 되는 주문량 </a:t>
            </a:r>
            <a:r>
              <a:rPr lang="en-US" altLang="ko-KR">
                <a:solidFill>
                  <a:srgbClr val="FF0000"/>
                </a:solidFill>
              </a:rPr>
              <a:t>Q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>
                <a:solidFill>
                  <a:srgbClr val="000000"/>
                </a:solidFill>
              </a:rPr>
              <a:t>연간재고유지비용 </a:t>
            </a:r>
            <a:r>
              <a:rPr lang="en-US" altLang="ko-KR">
                <a:solidFill>
                  <a:srgbClr val="000000"/>
                </a:solidFill>
              </a:rPr>
              <a:t>= </a:t>
            </a:r>
            <a:r>
              <a:rPr lang="ko-KR" altLang="en-US">
                <a:solidFill>
                  <a:srgbClr val="000000"/>
                </a:solidFill>
              </a:rPr>
              <a:t>연간주문비용</a:t>
            </a:r>
            <a:endParaRPr lang="en-US" altLang="ko-KR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en-US" altLang="ko-KR">
                <a:solidFill>
                  <a:srgbClr val="000000"/>
                </a:solidFill>
              </a:rPr>
              <a:t>(Q/2) X H = (D/Q) X S</a:t>
            </a:r>
          </a:p>
          <a:p>
            <a:endParaRPr lang="ko-KR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9306" y="2516398"/>
            <a:ext cx="3841103" cy="58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099" y="3143910"/>
            <a:ext cx="4274169" cy="55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430" y="3948268"/>
            <a:ext cx="8263618" cy="23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5"/>
          <p:cNvSpPr>
            <a:spLocks noChangeArrowheads="1"/>
          </p:cNvSpPr>
          <p:nvPr/>
        </p:nvSpPr>
        <p:spPr bwMode="auto">
          <a:xfrm>
            <a:off x="8707437" y="777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①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얼마나 주문할 것인가</a:t>
            </a:r>
            <a:r>
              <a:rPr lang="en-US" altLang="ko-KR"/>
              <a:t>: </a:t>
            </a:r>
            <a:r>
              <a:rPr lang="ko-KR" altLang="en-US"/>
              <a:t>경제적 주문량 모형</a:t>
            </a:r>
            <a:br>
              <a:rPr lang="en-US" altLang="ko-KR"/>
            </a:br>
            <a:r>
              <a:rPr lang="en-US" altLang="ko-KR"/>
              <a:t>(How Much To Order: Economic Order Quantity Model)</a:t>
            </a:r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0" y="1560352"/>
            <a:ext cx="7728939" cy="4917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707437" y="777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①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6040192" y="6181859"/>
            <a:ext cx="3734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얼마나 주문할 것인가</a:t>
            </a:r>
            <a:r>
              <a:rPr lang="en-US" altLang="ko-KR"/>
              <a:t>: </a:t>
            </a:r>
            <a:r>
              <a:rPr lang="ko-KR" altLang="en-US"/>
              <a:t>경제적 주문량 모형</a:t>
            </a:r>
            <a:br>
              <a:rPr lang="en-US" altLang="ko-KR"/>
            </a:br>
            <a:r>
              <a:rPr lang="en-US" altLang="ko-KR"/>
              <a:t>(How Much To Order: Economic Order Quantity Model)</a:t>
            </a:r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995" y="1564835"/>
            <a:ext cx="8140007" cy="2990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707437" y="777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BC6C9D-B61E-4774-A8AF-75310493591F}"/>
              </a:ext>
            </a:extLst>
          </p:cNvPr>
          <p:cNvSpPr txBox="1"/>
          <p:nvPr/>
        </p:nvSpPr>
        <p:spPr>
          <a:xfrm>
            <a:off x="5778063" y="4555671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실수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정수</a:t>
            </a:r>
            <a:endParaRPr lang="en-US" altLang="ko-KR" sz="1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ko-KR" altLang="en-US" sz="1400" dirty="0">
                <a:solidFill>
                  <a:srgbClr val="FF0000"/>
                </a:solidFill>
              </a:rPr>
              <a:t>개수 </a:t>
            </a:r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solidFill>
                  <a:srgbClr val="FF0000"/>
                </a:solidFill>
              </a:rPr>
              <a:t> </a:t>
            </a:r>
            <a:r>
              <a:rPr lang="ko-KR" altLang="en-US" sz="1400" dirty="0" err="1">
                <a:solidFill>
                  <a:srgbClr val="FF0000"/>
                </a:solidFill>
              </a:rPr>
              <a:t>로트</a:t>
            </a:r>
            <a:r>
              <a:rPr lang="ko-KR" altLang="en-US" sz="1400" dirty="0">
                <a:solidFill>
                  <a:srgbClr val="FF0000"/>
                </a:solidFill>
              </a:rPr>
              <a:t> 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얼마나 주문할 것인가</a:t>
            </a:r>
            <a:r>
              <a:rPr lang="en-US" altLang="ko-KR"/>
              <a:t>: </a:t>
            </a:r>
            <a:r>
              <a:rPr lang="ko-KR" altLang="en-US"/>
              <a:t>경제적 주문량 모형</a:t>
            </a:r>
            <a:br>
              <a:rPr lang="en-US" altLang="ko-KR"/>
            </a:br>
            <a:r>
              <a:rPr lang="en-US" altLang="ko-KR"/>
              <a:t>(How Much To Order: Economic Order Quantity Model)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경제적 생산량</a:t>
            </a:r>
            <a:r>
              <a:rPr lang="en-US" altLang="ko-KR" dirty="0">
                <a:solidFill>
                  <a:srgbClr val="0000FF"/>
                </a:solidFill>
              </a:rPr>
              <a:t>(EPQ; Economic Production Quantity)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기본 </a:t>
            </a:r>
            <a:r>
              <a:rPr lang="en-US" altLang="ko-KR" dirty="0">
                <a:solidFill>
                  <a:srgbClr val="FF0000"/>
                </a:solidFill>
              </a:rPr>
              <a:t>EOQ</a:t>
            </a:r>
            <a:r>
              <a:rPr lang="ko-KR" altLang="en-US" dirty="0">
                <a:solidFill>
                  <a:srgbClr val="FF0000"/>
                </a:solidFill>
              </a:rPr>
              <a:t>와 거의 유사하지만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주문비용 대신에 작업준비비용을 대체 함</a:t>
            </a:r>
          </a:p>
          <a:p>
            <a:pPr lvl="2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기본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가정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714500" lvl="3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단지 하나의 품목이 포함</a:t>
            </a:r>
            <a:endParaRPr lang="en-US" altLang="ko-KR" sz="1600" b="1" dirty="0">
              <a:solidFill>
                <a:srgbClr val="0000FF"/>
              </a:solidFill>
              <a:latin typeface="+mn-lt"/>
            </a:endParaRPr>
          </a:p>
          <a:p>
            <a:pPr marL="1714500" lvl="3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연간 수요는 알려져 있음</a:t>
            </a:r>
            <a:endParaRPr lang="en-US" altLang="ko-KR" sz="1600" b="1" dirty="0">
              <a:solidFill>
                <a:srgbClr val="0000FF"/>
              </a:solidFill>
              <a:latin typeface="+mn-lt"/>
            </a:endParaRPr>
          </a:p>
          <a:p>
            <a:pPr marL="1714500" lvl="3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수요율은 일정</a:t>
            </a:r>
            <a:endParaRPr lang="en-US" altLang="ko-KR" sz="1600" b="1" dirty="0">
              <a:solidFill>
                <a:srgbClr val="0000FF"/>
              </a:solidFill>
              <a:latin typeface="+mn-lt"/>
            </a:endParaRPr>
          </a:p>
          <a:p>
            <a:pPr marL="1714500" lvl="3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수요는 계속해서 일정하게 발생하지만 생산은 주기적으로 발생</a:t>
            </a:r>
            <a:endParaRPr lang="en-US" altLang="ko-KR" sz="1600" b="1" dirty="0">
              <a:solidFill>
                <a:srgbClr val="0000FF"/>
              </a:solidFill>
              <a:latin typeface="+mn-lt"/>
            </a:endParaRPr>
          </a:p>
          <a:p>
            <a:pPr marL="1714500" lvl="3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sz="1600" b="1" dirty="0" err="1">
                <a:solidFill>
                  <a:srgbClr val="0000FF"/>
                </a:solidFill>
                <a:latin typeface="+mn-lt"/>
              </a:rPr>
              <a:t>생산률은</a:t>
            </a: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 일정</a:t>
            </a:r>
            <a:endParaRPr lang="en-US" altLang="ko-KR" sz="1600" b="1" dirty="0">
              <a:solidFill>
                <a:srgbClr val="0000FF"/>
              </a:solidFill>
              <a:latin typeface="+mn-lt"/>
            </a:endParaRPr>
          </a:p>
          <a:p>
            <a:pPr marL="1714500" lvl="3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리드타임은 변하지 않음</a:t>
            </a:r>
            <a:endParaRPr lang="en-US" altLang="ko-KR" sz="1600" b="1" dirty="0">
              <a:solidFill>
                <a:srgbClr val="0000FF"/>
              </a:solidFill>
              <a:latin typeface="+mn-lt"/>
            </a:endParaRPr>
          </a:p>
          <a:p>
            <a:pPr marL="1714500" lvl="3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수량할인은 없음</a:t>
            </a:r>
            <a:endParaRPr lang="en-US" altLang="ko-KR" sz="1600" b="1" dirty="0">
              <a:solidFill>
                <a:srgbClr val="0000FF"/>
              </a:solidFill>
              <a:latin typeface="+mn-lt"/>
            </a:endParaRPr>
          </a:p>
          <a:p>
            <a:endParaRPr lang="ko-KR" altLang="en-US" dirty="0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8683981" y="0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②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얼마나 주문할 것인가</a:t>
            </a:r>
            <a:r>
              <a:rPr lang="en-US" altLang="ko-KR"/>
              <a:t>: </a:t>
            </a:r>
            <a:r>
              <a:rPr lang="ko-KR" altLang="en-US"/>
              <a:t>경제적 주문량 모형</a:t>
            </a:r>
            <a:br>
              <a:rPr lang="en-US" altLang="ko-KR"/>
            </a:br>
            <a:r>
              <a:rPr lang="en-US" altLang="ko-KR"/>
              <a:t>(How Much To Order: Economic Order Quantity Model)</a:t>
            </a:r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771" y="1915366"/>
            <a:ext cx="8896329" cy="3188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1541766" y="3231902"/>
            <a:ext cx="3603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 i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</a:t>
            </a:r>
            <a:endParaRPr lang="ko-KR" altLang="en-US" sz="1200" b="1" i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5"/>
          <p:cNvSpPr txBox="1">
            <a:spLocks noChangeArrowheads="1"/>
          </p:cNvSpPr>
          <p:nvPr/>
        </p:nvSpPr>
        <p:spPr bwMode="auto">
          <a:xfrm>
            <a:off x="2808288" y="3992466"/>
            <a:ext cx="3603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 i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</a:t>
            </a:r>
            <a:endParaRPr lang="ko-KR" altLang="en-US" sz="1200" b="1" i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647625" y="3992466"/>
            <a:ext cx="6397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 i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p-u</a:t>
            </a:r>
            <a:endParaRPr lang="ko-KR" altLang="en-US" sz="1200" b="1" i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5"/>
          <p:cNvSpPr txBox="1">
            <a:spLocks noChangeArrowheads="1"/>
          </p:cNvSpPr>
          <p:nvPr/>
        </p:nvSpPr>
        <p:spPr bwMode="auto">
          <a:xfrm>
            <a:off x="615156" y="2717641"/>
            <a:ext cx="649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2,400</a:t>
            </a:r>
            <a:endParaRPr lang="ko-KR" altLang="en-US" sz="12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615156" y="3490595"/>
            <a:ext cx="649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1,800</a:t>
            </a:r>
            <a:endParaRPr lang="ko-KR" altLang="en-US" sz="12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151732" y="4874554"/>
            <a:ext cx="2369681" cy="717223"/>
            <a:chOff x="1151732" y="4874554"/>
            <a:chExt cx="3052762" cy="717223"/>
          </a:xfrm>
        </p:grpSpPr>
        <p:cxnSp>
          <p:nvCxnSpPr>
            <p:cNvPr id="25" name="직선 연결선 2"/>
            <p:cNvCxnSpPr>
              <a:cxnSpLocks noChangeShapeType="1"/>
            </p:cNvCxnSpPr>
            <p:nvPr/>
          </p:nvCxnSpPr>
          <p:spPr bwMode="auto">
            <a:xfrm>
              <a:off x="1151732" y="4874554"/>
              <a:ext cx="0" cy="5048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직선 연결선 15"/>
            <p:cNvCxnSpPr>
              <a:cxnSpLocks noChangeShapeType="1"/>
            </p:cNvCxnSpPr>
            <p:nvPr/>
          </p:nvCxnSpPr>
          <p:spPr bwMode="auto">
            <a:xfrm>
              <a:off x="4204494" y="4874554"/>
              <a:ext cx="0" cy="50482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직선 연결선 16"/>
            <p:cNvCxnSpPr>
              <a:cxnSpLocks noChangeShapeType="1"/>
            </p:cNvCxnSpPr>
            <p:nvPr/>
          </p:nvCxnSpPr>
          <p:spPr bwMode="auto">
            <a:xfrm>
              <a:off x="2370932" y="4874554"/>
              <a:ext cx="0" cy="28733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직선 연결선 17"/>
            <p:cNvCxnSpPr>
              <a:cxnSpLocks noChangeShapeType="1"/>
            </p:cNvCxnSpPr>
            <p:nvPr/>
          </p:nvCxnSpPr>
          <p:spPr bwMode="auto">
            <a:xfrm>
              <a:off x="1151732" y="5019016"/>
              <a:ext cx="305276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직선 연결선 21"/>
            <p:cNvCxnSpPr>
              <a:cxnSpLocks noChangeShapeType="1"/>
            </p:cNvCxnSpPr>
            <p:nvPr/>
          </p:nvCxnSpPr>
          <p:spPr bwMode="auto">
            <a:xfrm>
              <a:off x="1151732" y="5303179"/>
              <a:ext cx="3052762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TextBox 5"/>
            <p:cNvSpPr txBox="1">
              <a:spLocks noChangeArrowheads="1"/>
            </p:cNvSpPr>
            <p:nvPr/>
          </p:nvSpPr>
          <p:spPr bwMode="auto">
            <a:xfrm>
              <a:off x="1593057" y="4995204"/>
              <a:ext cx="647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■"/>
                <a:defRPr kumimoji="1" sz="32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□"/>
                <a:defRPr kumimoji="1" sz="28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▫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3</a:t>
              </a:r>
              <a:r>
                <a:rPr lang="ko-KR" altLang="en-US" sz="12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</a:t>
              </a:r>
            </a:p>
          </p:txBody>
        </p:sp>
        <p:sp>
          <p:nvSpPr>
            <p:cNvPr id="31" name="TextBox 5"/>
            <p:cNvSpPr txBox="1">
              <a:spLocks noChangeArrowheads="1"/>
            </p:cNvSpPr>
            <p:nvPr/>
          </p:nvSpPr>
          <p:spPr bwMode="auto">
            <a:xfrm>
              <a:off x="3064669" y="4995204"/>
              <a:ext cx="6477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■"/>
                <a:defRPr kumimoji="1" sz="32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□"/>
                <a:defRPr kumimoji="1" sz="28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▫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9</a:t>
              </a:r>
              <a:r>
                <a:rPr lang="ko-KR" altLang="en-US" sz="12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</a:t>
              </a:r>
            </a:p>
          </p:txBody>
        </p:sp>
        <p:sp>
          <p:nvSpPr>
            <p:cNvPr id="32" name="TextBox 5"/>
            <p:cNvSpPr txBox="1">
              <a:spLocks noChangeArrowheads="1"/>
            </p:cNvSpPr>
            <p:nvPr/>
          </p:nvSpPr>
          <p:spPr bwMode="auto">
            <a:xfrm>
              <a:off x="2370932" y="5314778"/>
              <a:ext cx="7762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latinLnBrk="1">
                <a:spcBef>
                  <a:spcPct val="20000"/>
                </a:spcBef>
                <a:buFont typeface="Arial" panose="020B0604020202020204" pitchFamily="34" charset="0"/>
                <a:buChar char="■"/>
                <a:defRPr kumimoji="1" sz="32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anose="020B0604020202020204" pitchFamily="34" charset="0"/>
                <a:buChar char="□"/>
                <a:defRPr kumimoji="1" sz="28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Wingdings" panose="05000000000000000000" pitchFamily="2" charset="2"/>
                <a:buChar char="§"/>
                <a:defRPr kumimoji="1" sz="24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anose="020B0604020202020204" pitchFamily="34" charset="0"/>
                <a:buChar char="▫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휴먼엑스포" panose="02030504000101010101" pitchFamily="18" charset="-127"/>
                  <a:ea typeface="휴먼엑스포" panose="02030504000101010101" pitchFamily="18" charset="-127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2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12</a:t>
              </a:r>
              <a:r>
                <a:rPr lang="ko-KR" altLang="en-US" sz="1200" b="1">
                  <a:solidFill>
                    <a:srgbClr val="FF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일</a:t>
              </a:r>
            </a:p>
          </p:txBody>
        </p:sp>
      </p:grp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1458913" y="1250218"/>
            <a:ext cx="47879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 i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 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12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생산률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800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</a:t>
            </a:r>
            <a:endParaRPr lang="en-US" altLang="ko-KR" sz="12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 i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 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= </a:t>
            </a:r>
            <a:r>
              <a:rPr lang="ko-KR" altLang="en-US" sz="12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수요율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: 200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재고가 소진되는 속도</a:t>
            </a:r>
            <a:endParaRPr lang="en-US" altLang="ko-KR" sz="12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 i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 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- </a:t>
            </a:r>
            <a:r>
              <a:rPr lang="en-US" altLang="ko-KR" sz="1200" b="1" i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u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= 600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 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재고가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쌓이는 속도</a:t>
            </a:r>
            <a:endParaRPr lang="ko-KR" altLang="en-US" sz="12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직사각형 34"/>
          <p:cNvSpPr>
            <a:spLocks noChangeArrowheads="1"/>
          </p:cNvSpPr>
          <p:nvPr/>
        </p:nvSpPr>
        <p:spPr bwMode="auto">
          <a:xfrm>
            <a:off x="8683981" y="0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②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얼마나 주문할 것인가</a:t>
            </a:r>
            <a:r>
              <a:rPr lang="en-US" altLang="ko-KR"/>
              <a:t>: </a:t>
            </a:r>
            <a:r>
              <a:rPr lang="ko-KR" altLang="en-US"/>
              <a:t>경제적 주문량 모형</a:t>
            </a:r>
            <a:br>
              <a:rPr lang="en-US" altLang="ko-KR"/>
            </a:br>
            <a:r>
              <a:rPr lang="en-US" altLang="ko-KR"/>
              <a:t>(How Much To Order: Economic Order Quantity Model)</a:t>
            </a:r>
            <a:endParaRPr lang="ko-KR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077" y="1338423"/>
            <a:ext cx="6213892" cy="222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0648" y="3551460"/>
            <a:ext cx="5942920" cy="322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8683981" y="0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②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얼마나 주문할 것인가</a:t>
            </a:r>
            <a:r>
              <a:rPr lang="en-US" altLang="ko-KR"/>
              <a:t>: </a:t>
            </a:r>
            <a:r>
              <a:rPr lang="ko-KR" altLang="en-US"/>
              <a:t>경제적 주문량 모형</a:t>
            </a:r>
            <a:br>
              <a:rPr lang="en-US" altLang="ko-KR"/>
            </a:br>
            <a:r>
              <a:rPr lang="en-US" altLang="ko-KR"/>
              <a:t>(How Much To Order: Economic Order Quantity Model)</a:t>
            </a:r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141" y="1564831"/>
            <a:ext cx="7895422" cy="250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683981" y="0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87696BF5-E97F-4C7C-B41E-C94C252FB63F}"/>
              </a:ext>
            </a:extLst>
          </p:cNvPr>
          <p:cNvSpPr txBox="1"/>
          <p:nvPr/>
        </p:nvSpPr>
        <p:spPr>
          <a:xfrm>
            <a:off x="1016565" y="1553134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en-US" altLang="ko-KR" dirty="0"/>
              <a:t>01.</a:t>
            </a:r>
            <a:r>
              <a:rPr lang="ko-KR" altLang="en-US" dirty="0"/>
              <a:t> 생산운영관리 입문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4883A1-879E-4848-B74E-DD6500968222}"/>
              </a:ext>
            </a:extLst>
          </p:cNvPr>
          <p:cNvSpPr txBox="1"/>
          <p:nvPr/>
        </p:nvSpPr>
        <p:spPr>
          <a:xfrm>
            <a:off x="1016565" y="18947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02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경쟁력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전략</a:t>
            </a:r>
            <a:r>
              <a:rPr lang="en-US" altLang="ko-KR" sz="1400" b="0" i="0" u="none" strike="noStrike" baseline="0" dirty="0">
                <a:latin typeface="+mn-ea"/>
              </a:rPr>
              <a:t>, </a:t>
            </a:r>
            <a:r>
              <a:rPr lang="ko-KR" altLang="en-US" sz="1400" b="0" i="0" u="none" strike="noStrike" baseline="0" dirty="0">
                <a:latin typeface="+mn-ea"/>
              </a:rPr>
              <a:t>생산성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1EBDECB-7DF2-4033-ABEE-B6E9303326F0}"/>
              </a:ext>
            </a:extLst>
          </p:cNvPr>
          <p:cNvSpPr txBox="1"/>
          <p:nvPr/>
        </p:nvSpPr>
        <p:spPr>
          <a:xfrm>
            <a:off x="1016565" y="2235715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03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예측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656327D-A750-4459-A23B-D565F76FE0FA}"/>
              </a:ext>
            </a:extLst>
          </p:cNvPr>
          <p:cNvSpPr txBox="1"/>
          <p:nvPr/>
        </p:nvSpPr>
        <p:spPr>
          <a:xfrm>
            <a:off x="1016565" y="257667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04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전략적 생산용량계획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69F6FE-0EF6-4FD3-95C6-2BF8BC2A4B46}"/>
              </a:ext>
            </a:extLst>
          </p:cNvPr>
          <p:cNvSpPr txBox="1"/>
          <p:nvPr/>
        </p:nvSpPr>
        <p:spPr>
          <a:xfrm>
            <a:off x="1016565" y="2925660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05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프로세스 선택과 시설배치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2F783A-532D-4569-B302-0980154BFFD2}"/>
              </a:ext>
            </a:extLst>
          </p:cNvPr>
          <p:cNvSpPr txBox="1"/>
          <p:nvPr/>
        </p:nvSpPr>
        <p:spPr>
          <a:xfrm>
            <a:off x="1016565" y="3274977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06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작업설계 및 작업측정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E5AA81-8B34-4375-A0AD-95C0E20C0221}"/>
              </a:ext>
            </a:extLst>
          </p:cNvPr>
          <p:cNvSpPr txBox="1"/>
          <p:nvPr/>
        </p:nvSpPr>
        <p:spPr>
          <a:xfrm>
            <a:off x="1016565" y="3616602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07</a:t>
            </a:r>
            <a:r>
              <a:rPr lang="en-US" altLang="ko-KR" sz="140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입지계획과 분석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849471C-BC6B-40B3-8A5E-7E792747CC7D}"/>
              </a:ext>
            </a:extLst>
          </p:cNvPr>
          <p:cNvSpPr txBox="1"/>
          <p:nvPr/>
        </p:nvSpPr>
        <p:spPr>
          <a:xfrm>
            <a:off x="1016565" y="395755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08.</a:t>
            </a:r>
            <a:r>
              <a:rPr lang="ko-KR" altLang="en-US" sz="1400" b="0" i="0" u="none" strike="noStrike" baseline="0" dirty="0">
                <a:latin typeface="+mn-ea"/>
              </a:rPr>
              <a:t> 총괄계획 및 주일정계획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6F587C2-8D18-4CA1-B515-FED1C59BF7C6}"/>
              </a:ext>
            </a:extLst>
          </p:cNvPr>
          <p:cNvSpPr txBox="1"/>
          <p:nvPr/>
        </p:nvSpPr>
        <p:spPr>
          <a:xfrm>
            <a:off x="1016565" y="429851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+mn-ea"/>
              </a:rPr>
              <a:t>09</a:t>
            </a:r>
            <a:r>
              <a:rPr lang="en-US" altLang="ko-KR" sz="1400" b="0" i="0" u="none" strike="noStrike" baseline="0" dirty="0">
                <a:latin typeface="+mn-ea"/>
              </a:rPr>
              <a:t>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MPR</a:t>
            </a:r>
            <a:r>
              <a:rPr lang="ko-KR" altLang="en-US" sz="1400" b="0" i="0" u="none" strike="noStrike" baseline="0" dirty="0">
                <a:latin typeface="+mn-ea"/>
              </a:rPr>
              <a:t>와 </a:t>
            </a:r>
            <a:r>
              <a:rPr lang="en-US" altLang="ko-KR" sz="1400" b="0" i="0" u="none" strike="noStrike" baseline="0" dirty="0">
                <a:latin typeface="+mn-ea"/>
              </a:rPr>
              <a:t>ERP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F9F67EA-492A-4610-8986-CACEA5BCED0A}"/>
              </a:ext>
            </a:extLst>
          </p:cNvPr>
          <p:cNvSpPr txBox="1"/>
          <p:nvPr/>
        </p:nvSpPr>
        <p:spPr>
          <a:xfrm>
            <a:off x="1016565" y="4647502"/>
            <a:ext cx="4577217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10.</a:t>
            </a:r>
            <a:r>
              <a:rPr lang="ko-KR" altLang="en-US" sz="1400" b="0" i="0" u="none" strike="noStrike" baseline="0" dirty="0">
                <a:latin typeface="+mn-ea"/>
              </a:rPr>
              <a:t> 재고관리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D2006DC-A2D5-4E6F-9B36-C643EF12F000}"/>
              </a:ext>
            </a:extLst>
          </p:cNvPr>
          <p:cNvSpPr txBox="1"/>
          <p:nvPr/>
        </p:nvSpPr>
        <p:spPr>
          <a:xfrm>
            <a:off x="1016565" y="5000483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11.</a:t>
            </a:r>
            <a:r>
              <a:rPr lang="ko-KR" altLang="en-US" sz="1400" b="0" i="0" u="none" strike="noStrike" baseline="0" dirty="0">
                <a:latin typeface="+mn-ea"/>
              </a:rPr>
              <a:t> </a:t>
            </a:r>
            <a:r>
              <a:rPr lang="en-US" altLang="ko-KR" sz="1400" b="0" i="0" u="none" strike="noStrike" baseline="0" dirty="0">
                <a:latin typeface="+mn-ea"/>
              </a:rPr>
              <a:t>JIT</a:t>
            </a:r>
            <a:r>
              <a:rPr lang="ko-KR" altLang="en-US" sz="1400" b="0" i="0" u="none" strike="noStrike" baseline="0" dirty="0">
                <a:latin typeface="+mn-ea"/>
              </a:rPr>
              <a:t>와 린 운영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AD36FC-EED8-4563-A977-5CFF476EDED0}"/>
              </a:ext>
            </a:extLst>
          </p:cNvPr>
          <p:cNvSpPr txBox="1"/>
          <p:nvPr/>
        </p:nvSpPr>
        <p:spPr>
          <a:xfrm>
            <a:off x="1016565" y="5341438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12.</a:t>
            </a:r>
            <a:r>
              <a:rPr lang="ko-KR" altLang="en-US" sz="1400" b="0" i="0" u="none" strike="noStrike" baseline="0" dirty="0">
                <a:latin typeface="+mn-ea"/>
              </a:rPr>
              <a:t> 공급사슬관리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BDCC186-D459-4762-A1BA-BFEE5E274F81}"/>
              </a:ext>
            </a:extLst>
          </p:cNvPr>
          <p:cNvSpPr txBox="1"/>
          <p:nvPr/>
        </p:nvSpPr>
        <p:spPr>
          <a:xfrm>
            <a:off x="1016565" y="5690429"/>
            <a:ext cx="4577217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sz="1400" b="0" i="0" u="none" strike="noStrike" baseline="0" dirty="0">
                <a:latin typeface="+mn-ea"/>
              </a:rPr>
              <a:t>13.</a:t>
            </a:r>
            <a:r>
              <a:rPr lang="ko-KR" altLang="en-US" sz="1400" b="0" i="0" u="none" strike="noStrike" baseline="0" dirty="0">
                <a:latin typeface="+mn-ea"/>
              </a:rPr>
              <a:t> 일정계획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D143E77-C116-413F-9159-1C2BF09279ED}"/>
              </a:ext>
            </a:extLst>
          </p:cNvPr>
          <p:cNvSpPr txBox="1"/>
          <p:nvPr/>
        </p:nvSpPr>
        <p:spPr>
          <a:xfrm>
            <a:off x="5954410" y="155313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 u="none" strike="noStrike" baseline="0">
                <a:latin typeface="+mn-ea"/>
              </a:defRPr>
            </a:lvl1pPr>
          </a:lstStyle>
          <a:p>
            <a:r>
              <a:rPr lang="ko-KR" altLang="en-US"/>
              <a:t>교재 </a:t>
            </a:r>
            <a:r>
              <a:rPr lang="en-US" altLang="ko-KR"/>
              <a:t>1</a:t>
            </a:r>
            <a:r>
              <a:rPr lang="ko-KR" altLang="en-US"/>
              <a:t>장</a:t>
            </a:r>
            <a:r>
              <a:rPr lang="en-US" altLang="ko-KR" dirty="0"/>
              <a:t>, 4</a:t>
            </a:r>
            <a:r>
              <a:rPr lang="ko-KR" altLang="en-US" dirty="0"/>
              <a:t>장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67FE98D-84E3-4689-9A94-013EB1446902}"/>
              </a:ext>
            </a:extLst>
          </p:cNvPr>
          <p:cNvSpPr txBox="1"/>
          <p:nvPr/>
        </p:nvSpPr>
        <p:spPr>
          <a:xfrm>
            <a:off x="5954410" y="18947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89138CE-457B-452A-B911-D3870814B533}"/>
              </a:ext>
            </a:extLst>
          </p:cNvPr>
          <p:cNvSpPr txBox="1"/>
          <p:nvPr/>
        </p:nvSpPr>
        <p:spPr>
          <a:xfrm>
            <a:off x="5954410" y="2235715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BEE555C-E823-4273-A143-5A98A1E2B04C}"/>
              </a:ext>
            </a:extLst>
          </p:cNvPr>
          <p:cNvSpPr txBox="1"/>
          <p:nvPr/>
        </p:nvSpPr>
        <p:spPr>
          <a:xfrm>
            <a:off x="5954410" y="257666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2555F85-54B4-4AE3-BB77-3F158C9E2D37}"/>
              </a:ext>
            </a:extLst>
          </p:cNvPr>
          <p:cNvSpPr txBox="1"/>
          <p:nvPr/>
        </p:nvSpPr>
        <p:spPr>
          <a:xfrm>
            <a:off x="5954410" y="2925660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ED4426-9FAB-4269-832A-846369AC2CEC}"/>
              </a:ext>
            </a:extLst>
          </p:cNvPr>
          <p:cNvSpPr txBox="1"/>
          <p:nvPr/>
        </p:nvSpPr>
        <p:spPr>
          <a:xfrm>
            <a:off x="5954410" y="327497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7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130F0E7-15E6-44AE-8572-0269118DB433}"/>
              </a:ext>
            </a:extLst>
          </p:cNvPr>
          <p:cNvSpPr txBox="1"/>
          <p:nvPr/>
        </p:nvSpPr>
        <p:spPr>
          <a:xfrm>
            <a:off x="5954410" y="361660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8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A94E3BE-A849-4E58-9185-6F5D239CD853}"/>
              </a:ext>
            </a:extLst>
          </p:cNvPr>
          <p:cNvSpPr txBox="1"/>
          <p:nvPr/>
        </p:nvSpPr>
        <p:spPr>
          <a:xfrm>
            <a:off x="5954410" y="3957557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11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6CA91C2-57B3-498C-BC7E-31C989C3CBCC}"/>
              </a:ext>
            </a:extLst>
          </p:cNvPr>
          <p:cNvSpPr txBox="1"/>
          <p:nvPr/>
        </p:nvSpPr>
        <p:spPr>
          <a:xfrm>
            <a:off x="5954410" y="4298512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12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48793A-7FBC-4BAA-9A7A-22DF6B17F875}"/>
              </a:ext>
            </a:extLst>
          </p:cNvPr>
          <p:cNvSpPr txBox="1"/>
          <p:nvPr/>
        </p:nvSpPr>
        <p:spPr>
          <a:xfrm>
            <a:off x="5954410" y="4647502"/>
            <a:ext cx="2173025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13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5A3DE20-1926-4B1E-B49D-1E6FCFE23F7B}"/>
              </a:ext>
            </a:extLst>
          </p:cNvPr>
          <p:cNvSpPr txBox="1"/>
          <p:nvPr/>
        </p:nvSpPr>
        <p:spPr>
          <a:xfrm>
            <a:off x="5954410" y="5000484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14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6BE1018-378C-4D9C-81EE-AD823C586A80}"/>
              </a:ext>
            </a:extLst>
          </p:cNvPr>
          <p:cNvSpPr txBox="1"/>
          <p:nvPr/>
        </p:nvSpPr>
        <p:spPr>
          <a:xfrm>
            <a:off x="5954410" y="534143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15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DD063C6-C669-4F53-B220-2561A2689947}"/>
              </a:ext>
            </a:extLst>
          </p:cNvPr>
          <p:cNvSpPr txBox="1"/>
          <p:nvPr/>
        </p:nvSpPr>
        <p:spPr>
          <a:xfrm>
            <a:off x="5954410" y="5690429"/>
            <a:ext cx="217302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1400" b="0" i="0" u="none" strike="noStrike" baseline="0" dirty="0">
                <a:latin typeface="+mn-ea"/>
              </a:rPr>
              <a:t>교재 </a:t>
            </a:r>
            <a:r>
              <a:rPr lang="en-US" altLang="ko-KR" sz="1400" b="0" i="0" u="none" strike="noStrike" baseline="0" dirty="0">
                <a:latin typeface="+mn-ea"/>
              </a:rPr>
              <a:t>16</a:t>
            </a:r>
            <a:r>
              <a:rPr lang="ko-KR" altLang="en-US" sz="1400" b="0" i="0" u="none" strike="noStrike" baseline="0" dirty="0">
                <a:latin typeface="+mn-ea"/>
              </a:rPr>
              <a:t>장</a:t>
            </a:r>
            <a:endParaRPr lang="ko-KR" altLang="en-US" sz="1400" dirty="0">
              <a:latin typeface="+mn-ea"/>
            </a:endParaRPr>
          </a:p>
        </p:txBody>
      </p:sp>
      <p:cxnSp>
        <p:nvCxnSpPr>
          <p:cNvPr id="76" name="직선 연결선 75">
            <a:extLst>
              <a:ext uri="{FF2B5EF4-FFF2-40B4-BE49-F238E27FC236}">
                <a16:creationId xmlns:a16="http://schemas.microsoft.com/office/drawing/2014/main" id="{DDC4F78B-9265-46E8-A50F-E242E73317FA}"/>
              </a:ext>
            </a:extLst>
          </p:cNvPr>
          <p:cNvCxnSpPr>
            <a:cxnSpLocks/>
            <a:stCxn id="41" idx="3"/>
            <a:endCxn id="62" idx="1"/>
          </p:cNvCxnSpPr>
          <p:nvPr/>
        </p:nvCxnSpPr>
        <p:spPr>
          <a:xfrm>
            <a:off x="5593782" y="1707023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AB86DE5B-0BA5-45D6-9F80-63632457E88A}"/>
              </a:ext>
            </a:extLst>
          </p:cNvPr>
          <p:cNvCxnSpPr>
            <a:cxnSpLocks/>
            <a:stCxn id="43" idx="3"/>
            <a:endCxn id="63" idx="1"/>
          </p:cNvCxnSpPr>
          <p:nvPr/>
        </p:nvCxnSpPr>
        <p:spPr>
          <a:xfrm>
            <a:off x="5593782" y="20486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직선 연결선 77">
            <a:extLst>
              <a:ext uri="{FF2B5EF4-FFF2-40B4-BE49-F238E27FC236}">
                <a16:creationId xmlns:a16="http://schemas.microsoft.com/office/drawing/2014/main" id="{5244B1FA-55FC-475C-B9FF-E8C21C67B72C}"/>
              </a:ext>
            </a:extLst>
          </p:cNvPr>
          <p:cNvCxnSpPr>
            <a:cxnSpLocks/>
            <a:stCxn id="44" idx="3"/>
            <a:endCxn id="64" idx="1"/>
          </p:cNvCxnSpPr>
          <p:nvPr/>
        </p:nvCxnSpPr>
        <p:spPr>
          <a:xfrm>
            <a:off x="5593782" y="2389604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>
            <a:extLst>
              <a:ext uri="{FF2B5EF4-FFF2-40B4-BE49-F238E27FC236}">
                <a16:creationId xmlns:a16="http://schemas.microsoft.com/office/drawing/2014/main" id="{1E768F36-945E-435D-B99E-223CA6FEBD01}"/>
              </a:ext>
            </a:extLst>
          </p:cNvPr>
          <p:cNvCxnSpPr>
            <a:cxnSpLocks/>
            <a:stCxn id="46" idx="3"/>
            <a:endCxn id="65" idx="1"/>
          </p:cNvCxnSpPr>
          <p:nvPr/>
        </p:nvCxnSpPr>
        <p:spPr>
          <a:xfrm flipV="1">
            <a:off x="5593782" y="2730558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>
            <a:extLst>
              <a:ext uri="{FF2B5EF4-FFF2-40B4-BE49-F238E27FC236}">
                <a16:creationId xmlns:a16="http://schemas.microsoft.com/office/drawing/2014/main" id="{DBA5A631-30F7-480F-AFE7-5DF984B4599A}"/>
              </a:ext>
            </a:extLst>
          </p:cNvPr>
          <p:cNvCxnSpPr>
            <a:cxnSpLocks/>
            <a:stCxn id="47" idx="3"/>
            <a:endCxn id="66" idx="1"/>
          </p:cNvCxnSpPr>
          <p:nvPr/>
        </p:nvCxnSpPr>
        <p:spPr>
          <a:xfrm>
            <a:off x="5593782" y="3079549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>
            <a:extLst>
              <a:ext uri="{FF2B5EF4-FFF2-40B4-BE49-F238E27FC236}">
                <a16:creationId xmlns:a16="http://schemas.microsoft.com/office/drawing/2014/main" id="{7B425DD8-73D2-4CA6-A894-2C95F902333D}"/>
              </a:ext>
            </a:extLst>
          </p:cNvPr>
          <p:cNvCxnSpPr>
            <a:cxnSpLocks/>
            <a:stCxn id="54" idx="3"/>
            <a:endCxn id="67" idx="1"/>
          </p:cNvCxnSpPr>
          <p:nvPr/>
        </p:nvCxnSpPr>
        <p:spPr>
          <a:xfrm>
            <a:off x="5593782" y="3428866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>
            <a:extLst>
              <a:ext uri="{FF2B5EF4-FFF2-40B4-BE49-F238E27FC236}">
                <a16:creationId xmlns:a16="http://schemas.microsoft.com/office/drawing/2014/main" id="{84BC8381-C56C-4AD6-9B28-643088669F12}"/>
              </a:ext>
            </a:extLst>
          </p:cNvPr>
          <p:cNvCxnSpPr>
            <a:cxnSpLocks/>
            <a:stCxn id="55" idx="3"/>
            <a:endCxn id="68" idx="1"/>
          </p:cNvCxnSpPr>
          <p:nvPr/>
        </p:nvCxnSpPr>
        <p:spPr>
          <a:xfrm>
            <a:off x="5593782" y="37704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>
            <a:extLst>
              <a:ext uri="{FF2B5EF4-FFF2-40B4-BE49-F238E27FC236}">
                <a16:creationId xmlns:a16="http://schemas.microsoft.com/office/drawing/2014/main" id="{E55BC426-F11F-4153-8F42-29882CEA01EA}"/>
              </a:ext>
            </a:extLst>
          </p:cNvPr>
          <p:cNvCxnSpPr>
            <a:cxnSpLocks/>
            <a:stCxn id="56" idx="3"/>
            <a:endCxn id="69" idx="1"/>
          </p:cNvCxnSpPr>
          <p:nvPr/>
        </p:nvCxnSpPr>
        <p:spPr>
          <a:xfrm flipV="1">
            <a:off x="5593782" y="4111446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F32F4185-61C9-4ACB-B734-E07F38A1B532}"/>
              </a:ext>
            </a:extLst>
          </p:cNvPr>
          <p:cNvCxnSpPr>
            <a:cxnSpLocks/>
            <a:stCxn id="57" idx="3"/>
            <a:endCxn id="70" idx="1"/>
          </p:cNvCxnSpPr>
          <p:nvPr/>
        </p:nvCxnSpPr>
        <p:spPr>
          <a:xfrm flipV="1">
            <a:off x="5593782" y="4452401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2956833A-BE49-4EE5-AF5A-7E6FCDCA9C0F}"/>
              </a:ext>
            </a:extLst>
          </p:cNvPr>
          <p:cNvCxnSpPr>
            <a:cxnSpLocks/>
            <a:stCxn id="58" idx="3"/>
            <a:endCxn id="71" idx="1"/>
          </p:cNvCxnSpPr>
          <p:nvPr/>
        </p:nvCxnSpPr>
        <p:spPr>
          <a:xfrm>
            <a:off x="5593782" y="4801391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직선 연결선 85">
            <a:extLst>
              <a:ext uri="{FF2B5EF4-FFF2-40B4-BE49-F238E27FC236}">
                <a16:creationId xmlns:a16="http://schemas.microsoft.com/office/drawing/2014/main" id="{4A8F73C5-BF52-4303-8AAF-AAB36FE8AAC1}"/>
              </a:ext>
            </a:extLst>
          </p:cNvPr>
          <p:cNvCxnSpPr>
            <a:cxnSpLocks/>
            <a:stCxn id="59" idx="3"/>
            <a:endCxn id="72" idx="1"/>
          </p:cNvCxnSpPr>
          <p:nvPr/>
        </p:nvCxnSpPr>
        <p:spPr>
          <a:xfrm>
            <a:off x="5593782" y="5154372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>
            <a:extLst>
              <a:ext uri="{FF2B5EF4-FFF2-40B4-BE49-F238E27FC236}">
                <a16:creationId xmlns:a16="http://schemas.microsoft.com/office/drawing/2014/main" id="{6ABB8C3D-4547-4336-B79B-04D7AF7D34FD}"/>
              </a:ext>
            </a:extLst>
          </p:cNvPr>
          <p:cNvCxnSpPr>
            <a:cxnSpLocks/>
            <a:stCxn id="60" idx="3"/>
            <a:endCxn id="74" idx="1"/>
          </p:cNvCxnSpPr>
          <p:nvPr/>
        </p:nvCxnSpPr>
        <p:spPr>
          <a:xfrm>
            <a:off x="5593782" y="5495327"/>
            <a:ext cx="36062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AEF24177-DABA-4919-AF11-734C3924B262}"/>
              </a:ext>
            </a:extLst>
          </p:cNvPr>
          <p:cNvCxnSpPr>
            <a:cxnSpLocks/>
            <a:stCxn id="61" idx="3"/>
            <a:endCxn id="75" idx="1"/>
          </p:cNvCxnSpPr>
          <p:nvPr/>
        </p:nvCxnSpPr>
        <p:spPr>
          <a:xfrm>
            <a:off x="5593782" y="5844318"/>
            <a:ext cx="36062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1766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얼마나 주문할 것인가</a:t>
            </a:r>
            <a:r>
              <a:rPr lang="en-US" altLang="ko-KR"/>
              <a:t>: </a:t>
            </a:r>
            <a:r>
              <a:rPr lang="ko-KR" altLang="en-US"/>
              <a:t>경제적 주문량 모형</a:t>
            </a:r>
            <a:br>
              <a:rPr lang="en-US" altLang="ko-KR"/>
            </a:br>
            <a:r>
              <a:rPr lang="en-US" altLang="ko-KR"/>
              <a:t>(How Much To Order: Economic Order Quantity Model)</a:t>
            </a:r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913" y="1560357"/>
            <a:ext cx="6109584" cy="45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683981" y="0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②</a:t>
            </a:r>
          </a:p>
        </p:txBody>
      </p:sp>
      <p:cxnSp>
        <p:nvCxnSpPr>
          <p:cNvPr id="5" name="직선 연결선 4"/>
          <p:cNvCxnSpPr/>
          <p:nvPr/>
        </p:nvCxnSpPr>
        <p:spPr>
          <a:xfrm>
            <a:off x="3348507" y="6098720"/>
            <a:ext cx="4829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얼마나 주문할 것인가</a:t>
            </a:r>
            <a:r>
              <a:rPr lang="en-US" altLang="ko-KR"/>
              <a:t>: </a:t>
            </a:r>
            <a:r>
              <a:rPr lang="ko-KR" altLang="en-US"/>
              <a:t>경제적 주문량 모형</a:t>
            </a:r>
            <a:br>
              <a:rPr lang="en-US" altLang="ko-KR"/>
            </a:br>
            <a:r>
              <a:rPr lang="en-US" altLang="ko-KR"/>
              <a:t>(How Much To Order: Economic Order Quantity Model)</a:t>
            </a:r>
            <a:endParaRPr lang="ko-KR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45" y="1561430"/>
            <a:ext cx="717906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683981" y="0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②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정량발주모형의 </a:t>
            </a:r>
            <a:r>
              <a:rPr lang="ko-KR" altLang="en-US" err="1"/>
              <a:t>재주문점</a:t>
            </a:r>
            <a:r>
              <a:rPr lang="ko-KR" altLang="en-US"/>
              <a:t> 결정</a:t>
            </a:r>
            <a:r>
              <a:rPr lang="en-US" altLang="ko-KR"/>
              <a:t>(When to Reorder with EOQ Ordering)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>
                <a:solidFill>
                  <a:srgbClr val="0000FF"/>
                </a:solidFill>
              </a:rPr>
              <a:t>정량발주</a:t>
            </a:r>
            <a:r>
              <a:rPr lang="en-US" altLang="ko-KR">
                <a:solidFill>
                  <a:srgbClr val="0000FF"/>
                </a:solidFill>
              </a:rPr>
              <a:t> </a:t>
            </a:r>
            <a:r>
              <a:rPr lang="ko-KR" altLang="en-US">
                <a:solidFill>
                  <a:srgbClr val="0000FF"/>
                </a:solidFill>
              </a:rPr>
              <a:t>모형</a:t>
            </a:r>
            <a:r>
              <a:rPr lang="en-US" altLang="ko-KR">
                <a:solidFill>
                  <a:srgbClr val="0000FF"/>
                </a:solidFill>
              </a:rPr>
              <a:t>(Fixed Order Quantity Model; Q-Model)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err="1">
                <a:solidFill>
                  <a:srgbClr val="000000"/>
                </a:solidFill>
              </a:rPr>
              <a:t>재주문점</a:t>
            </a:r>
            <a:r>
              <a:rPr lang="ko-KR" altLang="en-US">
                <a:solidFill>
                  <a:srgbClr val="000000"/>
                </a:solidFill>
              </a:rPr>
              <a:t> 시스템</a:t>
            </a:r>
            <a:endParaRPr lang="en-US" altLang="ko-KR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>
                <a:solidFill>
                  <a:srgbClr val="000000"/>
                </a:solidFill>
              </a:rPr>
              <a:t>보유중인 재고가 미리 결정된 양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 err="1">
                <a:solidFill>
                  <a:srgbClr val="000000"/>
                </a:solidFill>
              </a:rPr>
              <a:t>재주문점</a:t>
            </a:r>
            <a:r>
              <a:rPr lang="en-US" altLang="ko-KR">
                <a:solidFill>
                  <a:srgbClr val="000000"/>
                </a:solidFill>
              </a:rPr>
              <a:t>; Reorder Point)</a:t>
            </a:r>
            <a:r>
              <a:rPr lang="ko-KR" altLang="en-US">
                <a:solidFill>
                  <a:srgbClr val="000000"/>
                </a:solidFill>
              </a:rPr>
              <a:t>까지 떨어질 때 해당 품목을 주문</a:t>
            </a:r>
          </a:p>
          <a:p>
            <a:endParaRPr lang="ko-KR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6108" y="2654621"/>
            <a:ext cx="6669980" cy="40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4"/>
          <p:cNvSpPr>
            <a:spLocks noChangeArrowheads="1"/>
          </p:cNvSpPr>
          <p:nvPr/>
        </p:nvSpPr>
        <p:spPr bwMode="auto">
          <a:xfrm>
            <a:off x="8707437" y="0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③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정량발주모형의 </a:t>
            </a:r>
            <a:r>
              <a:rPr lang="ko-KR" altLang="en-US" err="1"/>
              <a:t>재주문점</a:t>
            </a:r>
            <a:r>
              <a:rPr lang="ko-KR" altLang="en-US"/>
              <a:t> 결정</a:t>
            </a:r>
            <a:r>
              <a:rPr lang="en-US" altLang="ko-KR"/>
              <a:t>(When to Reorder with EOQ Ordering)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>
                <a:solidFill>
                  <a:srgbClr val="000000"/>
                </a:solidFill>
              </a:rPr>
              <a:t>정량발주 시 주문의 목표는 보유중인 재고량이 리드타임 동안의 수요를 충분히 만족시킬 수 있다고 판단되는 시점에 정확히 주문하는 것</a:t>
            </a:r>
            <a:endParaRPr lang="en-US" altLang="ko-KR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 err="1">
                <a:solidFill>
                  <a:srgbClr val="000000"/>
                </a:solidFill>
              </a:rPr>
              <a:t>재주문점의</a:t>
            </a:r>
            <a:r>
              <a:rPr lang="ko-KR" altLang="en-US">
                <a:solidFill>
                  <a:srgbClr val="000000"/>
                </a:solidFill>
              </a:rPr>
              <a:t> 결정요인</a:t>
            </a:r>
            <a:endParaRPr lang="en-US" altLang="ko-KR">
              <a:solidFill>
                <a:srgbClr val="000000"/>
              </a:solidFill>
            </a:endParaRPr>
          </a:p>
          <a:p>
            <a:pPr marL="1257300" lvl="2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sz="1600" b="1" err="1">
                <a:solidFill>
                  <a:srgbClr val="0000FF"/>
                </a:solidFill>
                <a:latin typeface="+mn-lt"/>
              </a:rPr>
              <a:t>수요율</a:t>
            </a:r>
            <a:r>
              <a:rPr lang="en-US" altLang="ko-KR" sz="1600" b="1">
                <a:solidFill>
                  <a:srgbClr val="0000FF"/>
                </a:solidFill>
                <a:latin typeface="+mn-lt"/>
              </a:rPr>
              <a:t>(</a:t>
            </a:r>
            <a:r>
              <a:rPr lang="ko-KR" altLang="en-US" sz="1600" b="1">
                <a:solidFill>
                  <a:srgbClr val="0000FF"/>
                </a:solidFill>
                <a:latin typeface="+mn-lt"/>
              </a:rPr>
              <a:t>일반적으로 예측에 바탕을 둠</a:t>
            </a:r>
            <a:r>
              <a:rPr lang="en-US" altLang="ko-KR" sz="1600" b="1">
                <a:solidFill>
                  <a:srgbClr val="0000FF"/>
                </a:solidFill>
                <a:latin typeface="+mn-lt"/>
              </a:rPr>
              <a:t>)</a:t>
            </a:r>
          </a:p>
          <a:p>
            <a:pPr marL="1257300" lvl="2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sz="1600" b="1">
                <a:solidFill>
                  <a:srgbClr val="0000FF"/>
                </a:solidFill>
                <a:latin typeface="+mn-lt"/>
              </a:rPr>
              <a:t>리드타임</a:t>
            </a:r>
            <a:endParaRPr lang="en-US" altLang="ko-KR" sz="1600" b="1">
              <a:solidFill>
                <a:srgbClr val="0000FF"/>
              </a:solidFill>
              <a:latin typeface="+mn-lt"/>
            </a:endParaRPr>
          </a:p>
          <a:p>
            <a:pPr marL="1257300" lvl="2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sz="1600" b="1">
                <a:solidFill>
                  <a:srgbClr val="0000FF"/>
                </a:solidFill>
                <a:latin typeface="+mn-lt"/>
              </a:rPr>
              <a:t>수요나 리드타임의 변동성 정도</a:t>
            </a:r>
            <a:endParaRPr lang="en-US" altLang="ko-KR" sz="1600" b="1">
              <a:solidFill>
                <a:srgbClr val="0000FF"/>
              </a:solidFill>
              <a:latin typeface="+mn-lt"/>
            </a:endParaRPr>
          </a:p>
          <a:p>
            <a:pPr marL="1257300" lvl="2" indent="-342900" eaLnBrk="0" hangingPunct="0">
              <a:lnSpc>
                <a:spcPct val="150000"/>
              </a:lnSpc>
              <a:buFont typeface="Arial" charset="0"/>
              <a:buAutoNum type="arabicPeriod"/>
            </a:pPr>
            <a:r>
              <a:rPr lang="ko-KR" altLang="en-US" sz="1600" b="1">
                <a:solidFill>
                  <a:srgbClr val="0000FF"/>
                </a:solidFill>
                <a:latin typeface="+mn-lt"/>
              </a:rPr>
              <a:t>경영자가 받아들일 수 있는 재고부족 위험의 정도</a:t>
            </a:r>
            <a:endParaRPr lang="en-US" altLang="ko-KR" sz="1600" b="1">
              <a:solidFill>
                <a:srgbClr val="0000FF"/>
              </a:solidFill>
              <a:latin typeface="+mn-lt"/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>
                <a:solidFill>
                  <a:srgbClr val="FF0000"/>
                </a:solidFill>
              </a:rPr>
              <a:t>안전재고</a:t>
            </a:r>
            <a:r>
              <a:rPr lang="en-US" altLang="ko-KR">
                <a:solidFill>
                  <a:srgbClr val="FF0000"/>
                </a:solidFill>
              </a:rPr>
              <a:t>(safety stock): </a:t>
            </a:r>
            <a:r>
              <a:rPr lang="ko-KR" altLang="en-US">
                <a:solidFill>
                  <a:srgbClr val="000000"/>
                </a:solidFill>
              </a:rPr>
              <a:t>수요변동과 리드타임의 변동으로 인해 수요의 기대치보다 초과해서 보관하는 재고</a:t>
            </a:r>
            <a:endParaRPr lang="en-US" altLang="ko-KR">
              <a:solidFill>
                <a:srgbClr val="000000"/>
              </a:solidFill>
            </a:endParaRPr>
          </a:p>
          <a:p>
            <a:endParaRPr lang="ko-KR" alt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8707437" y="0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③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정량발주모형의 </a:t>
            </a:r>
            <a:r>
              <a:rPr lang="ko-KR" altLang="en-US" err="1"/>
              <a:t>재주문점</a:t>
            </a:r>
            <a:r>
              <a:rPr lang="ko-KR" altLang="en-US"/>
              <a:t> 결정</a:t>
            </a:r>
            <a:r>
              <a:rPr lang="en-US" altLang="ko-KR"/>
              <a:t>(When to Reorder with EOQ Ordering)</a:t>
            </a:r>
            <a:endParaRPr lang="ko-KR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2" y="1561211"/>
            <a:ext cx="8077738" cy="313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1343" y="4835071"/>
            <a:ext cx="6932257" cy="4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308" y="5124450"/>
            <a:ext cx="4411436" cy="1235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연결선 3"/>
          <p:cNvCxnSpPr>
            <a:cxnSpLocks noChangeShapeType="1"/>
          </p:cNvCxnSpPr>
          <p:nvPr/>
        </p:nvCxnSpPr>
        <p:spPr bwMode="auto">
          <a:xfrm>
            <a:off x="915110" y="1894158"/>
            <a:ext cx="2596575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직사각형 4"/>
          <p:cNvSpPr>
            <a:spLocks noChangeArrowheads="1"/>
          </p:cNvSpPr>
          <p:nvPr/>
        </p:nvSpPr>
        <p:spPr bwMode="auto">
          <a:xfrm>
            <a:off x="8707437" y="0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③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정기발주모형의 주문량 결정</a:t>
            </a:r>
            <a:r>
              <a:rPr lang="en-US" altLang="ko-KR"/>
              <a:t>(How Much to Order: Fixed-Order-Interval Model)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>
                <a:solidFill>
                  <a:srgbClr val="0000FF"/>
                </a:solidFill>
              </a:rPr>
              <a:t>정기발주모형</a:t>
            </a:r>
            <a:r>
              <a:rPr lang="en-US" altLang="ko-KR">
                <a:solidFill>
                  <a:srgbClr val="0000FF"/>
                </a:solidFill>
              </a:rPr>
              <a:t>(Fixed-Order-Interval Model; P-Model)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>
                <a:solidFill>
                  <a:srgbClr val="000000"/>
                </a:solidFill>
              </a:rPr>
              <a:t>주기조사 시스템</a:t>
            </a:r>
            <a:endParaRPr lang="en-US" altLang="ko-KR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en-US" altLang="ko-KR">
                <a:solidFill>
                  <a:srgbClr val="000000"/>
                </a:solidFill>
              </a:rPr>
              <a:t>Fixed Time(Order) Period Model</a:t>
            </a: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>
                <a:solidFill>
                  <a:srgbClr val="000000"/>
                </a:solidFill>
              </a:rPr>
              <a:t>일정 시간 간격으로 주문이 이루어질 때 사용</a:t>
            </a:r>
            <a:endParaRPr lang="en-US" altLang="ko-KR">
              <a:solidFill>
                <a:srgbClr val="000000"/>
              </a:solidFill>
            </a:endParaRPr>
          </a:p>
          <a:p>
            <a:pPr marL="742950" lvl="1" indent="-285750" eaLnBrk="0" hangingPunct="0">
              <a:lnSpc>
                <a:spcPct val="150000"/>
              </a:lnSpc>
              <a:buFont typeface="Arial" charset="0"/>
              <a:buChar char="□"/>
            </a:pPr>
            <a:r>
              <a:rPr lang="ko-KR" altLang="en-US">
                <a:solidFill>
                  <a:srgbClr val="FF0000"/>
                </a:solidFill>
              </a:rPr>
              <a:t>정량발주모형에 비해 </a:t>
            </a:r>
            <a:r>
              <a:rPr lang="ko-KR" altLang="en-US" err="1">
                <a:solidFill>
                  <a:srgbClr val="FF0000"/>
                </a:solidFill>
              </a:rPr>
              <a:t>안전재고가</a:t>
            </a:r>
            <a:r>
              <a:rPr lang="ko-KR" altLang="en-US">
                <a:solidFill>
                  <a:srgbClr val="FF0000"/>
                </a:solidFill>
              </a:rPr>
              <a:t> 많음 </a:t>
            </a:r>
            <a:r>
              <a:rPr lang="en-US" altLang="ko-KR">
                <a:solidFill>
                  <a:srgbClr val="FF0000"/>
                </a:solidFill>
              </a:rPr>
              <a:t>(</a:t>
            </a:r>
            <a:r>
              <a:rPr lang="ko-KR" altLang="en-US">
                <a:solidFill>
                  <a:srgbClr val="FF0000"/>
                </a:solidFill>
              </a:rPr>
              <a:t>보호기간이 길기 때문에</a:t>
            </a:r>
            <a:r>
              <a:rPr lang="en-US" altLang="ko-KR">
                <a:solidFill>
                  <a:srgbClr val="FF0000"/>
                </a:solidFill>
              </a:rPr>
              <a:t>)</a:t>
            </a:r>
            <a:endParaRPr lang="ko-KR" altLang="en-US">
              <a:solidFill>
                <a:srgbClr val="FF0000"/>
              </a:solidFill>
            </a:endParaRPr>
          </a:p>
          <a:p>
            <a:endParaRPr lang="ko-KR" altLang="en-US"/>
          </a:p>
          <a:p>
            <a:endParaRPr lang="ko-KR" altLang="en-US"/>
          </a:p>
        </p:txBody>
      </p:sp>
      <p:sp>
        <p:nvSpPr>
          <p:cNvPr id="5" name="직사각형 5"/>
          <p:cNvSpPr>
            <a:spLocks noChangeArrowheads="1"/>
          </p:cNvSpPr>
          <p:nvPr/>
        </p:nvSpPr>
        <p:spPr bwMode="auto">
          <a:xfrm>
            <a:off x="8683981" y="39688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④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77" y="222187"/>
            <a:ext cx="7404669" cy="6359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1"/>
          <p:cNvSpPr>
            <a:spLocks noChangeArrowheads="1"/>
          </p:cNvSpPr>
          <p:nvPr/>
        </p:nvSpPr>
        <p:spPr bwMode="auto">
          <a:xfrm>
            <a:off x="2419789" y="5280936"/>
            <a:ext cx="1098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 </a:t>
            </a:r>
            <a:r>
              <a:rPr lang="ko-KR" altLang="en-US" sz="12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재고부족</a:t>
            </a:r>
            <a:endParaRPr lang="ko-KR" altLang="en-US" sz="140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직사각형 7"/>
          <p:cNvSpPr>
            <a:spLocks noChangeArrowheads="1"/>
          </p:cNvSpPr>
          <p:nvPr/>
        </p:nvSpPr>
        <p:spPr bwMode="auto">
          <a:xfrm>
            <a:off x="3895119" y="5459053"/>
            <a:ext cx="39276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차 </a:t>
            </a:r>
            <a:r>
              <a:rPr lang="ko-KR" altLang="en-US" sz="12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재고부족</a:t>
            </a:r>
            <a:r>
              <a:rPr lang="en-US" altLang="ko-KR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sz="12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발주시점에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이미 재고가 소진될 수 있음</a:t>
            </a:r>
            <a:endParaRPr lang="ko-KR" altLang="en-US" sz="140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직사각형 8"/>
          <p:cNvSpPr>
            <a:spLocks noChangeArrowheads="1"/>
          </p:cNvSpPr>
          <p:nvPr/>
        </p:nvSpPr>
        <p:spPr bwMode="auto">
          <a:xfrm>
            <a:off x="2968978" y="5947480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발주간격</a:t>
            </a:r>
            <a:endParaRPr lang="ko-KR" altLang="en-US" sz="140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5379621" y="1452183"/>
            <a:ext cx="2592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r" latinLnBrk="0">
              <a:spcBef>
                <a:spcPct val="0"/>
              </a:spcBef>
              <a:buFontTx/>
              <a:buNone/>
            </a:pPr>
            <a:r>
              <a:rPr lang="ko-KR" altLang="en-US" sz="18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발주량</a:t>
            </a:r>
            <a:r>
              <a:rPr lang="ko-KR" altLang="en-US" sz="18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동일</a:t>
            </a:r>
            <a:endParaRPr lang="en-US" altLang="ko-KR" sz="18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latinLnBrk="0">
              <a:spcBef>
                <a:spcPct val="0"/>
              </a:spcBef>
              <a:buFontTx/>
              <a:buNone/>
            </a:pPr>
            <a:r>
              <a:rPr lang="ko-KR" altLang="en-US" sz="18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발주간격</a:t>
            </a:r>
            <a:r>
              <a:rPr lang="ko-KR" altLang="en-US" sz="18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상이</a:t>
            </a:r>
            <a:endParaRPr lang="en-US" altLang="ko-KR" sz="18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직사각형 8"/>
          <p:cNvSpPr>
            <a:spLocks noChangeArrowheads="1"/>
          </p:cNvSpPr>
          <p:nvPr/>
        </p:nvSpPr>
        <p:spPr bwMode="auto">
          <a:xfrm>
            <a:off x="5301534" y="4696548"/>
            <a:ext cx="2592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r" latinLnBrk="0">
              <a:spcBef>
                <a:spcPct val="0"/>
              </a:spcBef>
              <a:buFontTx/>
              <a:buNone/>
            </a:pPr>
            <a:r>
              <a:rPr lang="ko-KR" altLang="en-US" sz="18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발주량</a:t>
            </a:r>
            <a:r>
              <a:rPr lang="ko-KR" altLang="en-US" sz="18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상이</a:t>
            </a:r>
            <a:endParaRPr lang="en-US" altLang="ko-KR" sz="18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 latinLnBrk="0">
              <a:spcBef>
                <a:spcPct val="0"/>
              </a:spcBef>
              <a:buFontTx/>
              <a:buNone/>
            </a:pPr>
            <a:r>
              <a:rPr lang="ko-KR" altLang="en-US" sz="18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발주간격</a:t>
            </a:r>
            <a:r>
              <a:rPr lang="ko-KR" altLang="en-US" sz="18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동일</a:t>
            </a:r>
            <a:endParaRPr lang="en-US" altLang="ko-KR" sz="18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직사각형 5"/>
          <p:cNvSpPr>
            <a:spLocks noChangeArrowheads="1"/>
          </p:cNvSpPr>
          <p:nvPr/>
        </p:nvSpPr>
        <p:spPr bwMode="auto">
          <a:xfrm>
            <a:off x="8683981" y="39688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④</a:t>
            </a:r>
          </a:p>
        </p:txBody>
      </p:sp>
      <p:sp>
        <p:nvSpPr>
          <p:cNvPr id="12" name="직사각형 1"/>
          <p:cNvSpPr>
            <a:spLocks noChangeArrowheads="1"/>
          </p:cNvSpPr>
          <p:nvPr/>
        </p:nvSpPr>
        <p:spPr bwMode="auto">
          <a:xfrm>
            <a:off x="2610289" y="2098514"/>
            <a:ext cx="8002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재고부족</a:t>
            </a:r>
            <a:endParaRPr lang="ko-KR" altLang="en-US" sz="140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직사각형 7"/>
          <p:cNvSpPr>
            <a:spLocks noChangeArrowheads="1"/>
          </p:cNvSpPr>
          <p:nvPr/>
        </p:nvSpPr>
        <p:spPr bwMode="auto">
          <a:xfrm>
            <a:off x="3914169" y="2162851"/>
            <a:ext cx="21948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o-KR" altLang="en-US" sz="12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발주시점에</a:t>
            </a:r>
            <a:r>
              <a:rPr lang="ko-KR" altLang="en-US" sz="12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항상 재고가 존재</a:t>
            </a:r>
            <a:endParaRPr lang="ko-KR" altLang="en-US" sz="140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75995" y="2073630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solidFill>
                  <a:srgbClr val="FF0000"/>
                </a:solidFill>
                <a:latin typeface="맑은 고딕" panose="020B0503020000020004" pitchFamily="50" charset="-127"/>
              </a:rPr>
              <a:t>小</a:t>
            </a:r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375995" y="5232782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>
                <a:solidFill>
                  <a:srgbClr val="FF0000"/>
                </a:solidFill>
                <a:latin typeface="맑은 고딕" panose="020B0503020000020004" pitchFamily="50" charset="-127"/>
              </a:rPr>
              <a:t>大</a:t>
            </a:r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/>
          </a:p>
          <a:p>
            <a:r>
              <a:rPr lang="ko-KR" altLang="en-US"/>
              <a:t>단일기간 모형</a:t>
            </a:r>
            <a:r>
              <a:rPr lang="en-US" altLang="ko-KR"/>
              <a:t>(The Single-Period Model)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lnSpc>
                <a:spcPct val="150000"/>
              </a:lnSpc>
              <a:buFont typeface="Arial" charset="0"/>
              <a:buChar char="■"/>
            </a:pPr>
            <a:r>
              <a:rPr lang="ko-KR" altLang="en-US">
                <a:solidFill>
                  <a:srgbClr val="0000FF"/>
                </a:solidFill>
              </a:rPr>
              <a:t>단일기간</a:t>
            </a:r>
            <a:r>
              <a:rPr lang="en-US" altLang="ko-KR">
                <a:solidFill>
                  <a:srgbClr val="0000FF"/>
                </a:solidFill>
              </a:rPr>
              <a:t> </a:t>
            </a:r>
            <a:r>
              <a:rPr lang="ko-KR" altLang="en-US">
                <a:solidFill>
                  <a:srgbClr val="0000FF"/>
                </a:solidFill>
              </a:rPr>
              <a:t>모형</a:t>
            </a:r>
            <a:r>
              <a:rPr lang="en-US" altLang="ko-KR">
                <a:solidFill>
                  <a:srgbClr val="0000FF"/>
                </a:solidFill>
              </a:rPr>
              <a:t>(Single-Period Model): </a:t>
            </a:r>
            <a:r>
              <a:rPr lang="ko-KR" altLang="en-US">
                <a:solidFill>
                  <a:srgbClr val="000000"/>
                </a:solidFill>
              </a:rPr>
              <a:t>부패성</a:t>
            </a:r>
            <a:r>
              <a:rPr lang="en-US" altLang="ko-KR">
                <a:solidFill>
                  <a:srgbClr val="000000"/>
                </a:solidFill>
              </a:rPr>
              <a:t> </a:t>
            </a:r>
            <a:r>
              <a:rPr lang="ko-KR" altLang="en-US">
                <a:solidFill>
                  <a:srgbClr val="000000"/>
                </a:solidFill>
              </a:rPr>
              <a:t>품목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과일</a:t>
            </a:r>
            <a:r>
              <a:rPr lang="en-US" altLang="ko-KR">
                <a:solidFill>
                  <a:srgbClr val="000000"/>
                </a:solidFill>
              </a:rPr>
              <a:t>, </a:t>
            </a:r>
            <a:r>
              <a:rPr lang="ko-KR" altLang="en-US">
                <a:solidFill>
                  <a:srgbClr val="000000"/>
                </a:solidFill>
              </a:rPr>
              <a:t>채소</a:t>
            </a:r>
            <a:r>
              <a:rPr lang="en-US" altLang="ko-KR">
                <a:solidFill>
                  <a:srgbClr val="000000"/>
                </a:solidFill>
              </a:rPr>
              <a:t>, </a:t>
            </a:r>
            <a:r>
              <a:rPr lang="ko-KR" altLang="en-US">
                <a:solidFill>
                  <a:srgbClr val="000000"/>
                </a:solidFill>
              </a:rPr>
              <a:t>해산물 꽃</a:t>
            </a:r>
            <a:r>
              <a:rPr lang="en-US" altLang="ko-KR">
                <a:solidFill>
                  <a:srgbClr val="000000"/>
                </a:solidFill>
              </a:rPr>
              <a:t>)</a:t>
            </a:r>
            <a:r>
              <a:rPr lang="ko-KR" altLang="en-US">
                <a:solidFill>
                  <a:srgbClr val="000000"/>
                </a:solidFill>
              </a:rPr>
              <a:t>의 주문과 신문</a:t>
            </a:r>
            <a:r>
              <a:rPr lang="en-US" altLang="ko-KR">
                <a:solidFill>
                  <a:srgbClr val="000000"/>
                </a:solidFill>
              </a:rPr>
              <a:t>, </a:t>
            </a:r>
            <a:r>
              <a:rPr lang="ko-KR" altLang="en-US">
                <a:solidFill>
                  <a:srgbClr val="000000"/>
                </a:solidFill>
              </a:rPr>
              <a:t>잡지</a:t>
            </a:r>
            <a:r>
              <a:rPr lang="en-US" altLang="ko-KR">
                <a:solidFill>
                  <a:srgbClr val="000000"/>
                </a:solidFill>
              </a:rPr>
              <a:t>, </a:t>
            </a:r>
            <a:r>
              <a:rPr lang="ko-KR" altLang="en-US">
                <a:solidFill>
                  <a:srgbClr val="000000"/>
                </a:solidFill>
              </a:rPr>
              <a:t>특정 장비의 스페어 부품 등 수명주기가 짧은 품목들을 다루는데 사용</a:t>
            </a:r>
          </a:p>
          <a:p>
            <a:pPr>
              <a:lnSpc>
                <a:spcPct val="150000"/>
              </a:lnSpc>
            </a:pPr>
            <a:endParaRPr lang="ko-KR" altLang="en-US"/>
          </a:p>
          <a:p>
            <a:endParaRPr lang="ko-KR" alt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24" y="2418671"/>
            <a:ext cx="6894941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707437" y="0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⑤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705100" y="2962275"/>
            <a:ext cx="1771650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000125" y="4407353"/>
            <a:ext cx="1628774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/>
          </a:p>
          <a:p>
            <a:r>
              <a:rPr lang="ko-KR" altLang="en-US"/>
              <a:t>단일기간 모형</a:t>
            </a:r>
            <a:r>
              <a:rPr lang="en-US" altLang="ko-KR"/>
              <a:t>(The Single-Period Model)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0" fontAlgn="base" latinLnBrk="1" hangingPunct="0">
              <a:lnSpc>
                <a:spcPct val="150000"/>
              </a:lnSpc>
              <a:spcAft>
                <a:spcPct val="0"/>
              </a:spcAft>
              <a:buFont typeface="Arial" charset="0"/>
              <a:buChar char="■"/>
            </a:pPr>
            <a:r>
              <a:rPr kumimoji="1" lang="ko-KR" altLang="en-US" kern="0">
                <a:solidFill>
                  <a:srgbClr val="0000FF"/>
                </a:solidFill>
                <a:cs typeface="+mn-cs"/>
              </a:rPr>
              <a:t>연속수요일 때의 재고 수준</a:t>
            </a:r>
            <a:endParaRPr kumimoji="1" lang="ko-KR" altLang="en-US" kern="0">
              <a:solidFill>
                <a:srgbClr val="000000"/>
              </a:solidFill>
              <a:cs typeface="+mn-cs"/>
            </a:endParaRPr>
          </a:p>
          <a:p>
            <a:endParaRPr lang="ko-KR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24" y="2042886"/>
            <a:ext cx="6890219" cy="385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707437" y="0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⑤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971549" y="1952398"/>
            <a:ext cx="4143375" cy="3333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238250" y="2768306"/>
            <a:ext cx="1895476" cy="498769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396300" y="3298242"/>
            <a:ext cx="6192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</a:rPr>
              <a:t>서비스 수준을 먼저 결정하고 이에 대응하는 주문량을 결정 </a:t>
            </a:r>
            <a:r>
              <a:rPr lang="en-US" altLang="ko-KR" sz="1400" b="1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sym typeface="Wingdings" panose="05000000000000000000" pitchFamily="2" charset="2"/>
              </a:rPr>
              <a:t>최적 주문량</a:t>
            </a:r>
            <a:endParaRPr lang="ko-KR" altLang="en-US"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/>
          </a:p>
          <a:p>
            <a:r>
              <a:rPr lang="ko-KR" altLang="en-US"/>
              <a:t>단일기간 모형</a:t>
            </a:r>
            <a:r>
              <a:rPr lang="en-US" altLang="ko-KR"/>
              <a:t>(The Single-Period Model)</a:t>
            </a:r>
            <a:endParaRPr lang="ko-KR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3010853"/>
            <a:ext cx="7755498" cy="1973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4"/>
          <p:cNvSpPr>
            <a:spLocks noChangeArrowheads="1"/>
          </p:cNvSpPr>
          <p:nvPr/>
        </p:nvSpPr>
        <p:spPr bwMode="auto">
          <a:xfrm>
            <a:off x="5155948" y="4946539"/>
            <a:ext cx="11445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시소의 중심</a:t>
            </a:r>
          </a:p>
        </p:txBody>
      </p:sp>
      <p:sp>
        <p:nvSpPr>
          <p:cNvPr id="7" name="직사각형 4"/>
          <p:cNvSpPr>
            <a:spLocks noChangeArrowheads="1"/>
          </p:cNvSpPr>
          <p:nvPr/>
        </p:nvSpPr>
        <p:spPr bwMode="auto">
          <a:xfrm>
            <a:off x="2995360" y="2631598"/>
            <a:ext cx="903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1400" b="1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초과비용</a:t>
            </a:r>
            <a:endParaRPr lang="en-US" altLang="ko-KR" sz="14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몸무게</a:t>
            </a:r>
          </a:p>
        </p:txBody>
      </p:sp>
      <p:sp>
        <p:nvSpPr>
          <p:cNvPr id="8" name="직사각형 4"/>
          <p:cNvSpPr>
            <a:spLocks noChangeArrowheads="1"/>
          </p:cNvSpPr>
          <p:nvPr/>
        </p:nvSpPr>
        <p:spPr bwMode="auto">
          <a:xfrm>
            <a:off x="7114923" y="2631598"/>
            <a:ext cx="9032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부족비용</a:t>
            </a:r>
            <a:endParaRPr lang="en-US" altLang="ko-KR" sz="14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14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몸무게</a:t>
            </a: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8707437" y="0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⑤</a:t>
            </a:r>
          </a:p>
        </p:txBody>
      </p:sp>
      <p:sp>
        <p:nvSpPr>
          <p:cNvPr id="10" name="직사각형 4"/>
          <p:cNvSpPr>
            <a:spLocks noChangeArrowheads="1"/>
          </p:cNvSpPr>
          <p:nvPr/>
        </p:nvSpPr>
        <p:spPr bwMode="auto">
          <a:xfrm>
            <a:off x="2516607" y="2451894"/>
            <a:ext cx="18582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000" b="1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초과비용이</a:t>
            </a:r>
            <a:r>
              <a:rPr lang="ko-KR" altLang="en-US" sz="10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크면 주문을 적게</a:t>
            </a:r>
          </a:p>
        </p:txBody>
      </p:sp>
      <p:sp>
        <p:nvSpPr>
          <p:cNvPr id="11" name="직사각형 4"/>
          <p:cNvSpPr>
            <a:spLocks noChangeArrowheads="1"/>
          </p:cNvSpPr>
          <p:nvPr/>
        </p:nvSpPr>
        <p:spPr bwMode="auto">
          <a:xfrm>
            <a:off x="6561149" y="2482117"/>
            <a:ext cx="18582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000" b="1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부족비용이</a:t>
            </a:r>
            <a:r>
              <a:rPr lang="ko-KR" altLang="en-US" sz="1000" b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크면 주문을 많이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4">
                <a:extLst>
                  <a:ext uri="{FF2B5EF4-FFF2-40B4-BE49-F238E27FC236}">
                    <a16:creationId xmlns:a16="http://schemas.microsoft.com/office/drawing/2014/main" id="{EF5C2F2E-13AD-4045-A103-BDF9A3C8F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497" y="5428250"/>
                <a:ext cx="4432304" cy="429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spcBef>
                    <a:spcPct val="20000"/>
                  </a:spcBef>
                  <a:buFont typeface="Arial" panose="020B0604020202020204" pitchFamily="34" charset="0"/>
                  <a:buChar char="■"/>
                  <a:defRPr kumimoji="1" sz="32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Font typeface="Arial" panose="020B0604020202020204" pitchFamily="34" charset="0"/>
                  <a:buChar char="□"/>
                  <a:defRPr kumimoji="1" sz="28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kumimoji="1" sz="24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Font typeface="Arial" panose="020B0604020202020204" pitchFamily="34" charset="0"/>
                  <a:buChar char="▫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휴먼엑스포" panose="02030504000101010101" pitchFamily="18" charset="-127"/>
                    <a:ea typeface="휴먼엑스포" panose="02030504000101010101" pitchFamily="18" charset="-127"/>
                  </a:defRPr>
                </a:lvl9pPr>
              </a:lstStyle>
              <a:p>
                <a:pPr latinLnBrk="0">
                  <a:spcBef>
                    <a:spcPct val="0"/>
                  </a:spcBef>
                  <a:buFontTx/>
                  <a:buNone/>
                </a:pPr>
                <a:r>
                  <a:rPr lang="ko-KR" altLang="en-US" sz="1400" b="1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수요가 </a:t>
                </a:r>
                <a:r>
                  <a:rPr lang="en-US" altLang="ko-KR" sz="1400" b="1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</a:t>
                </a:r>
                <a:r>
                  <a:rPr lang="en-US" altLang="ko-KR" sz="1400" b="1" baseline="-2500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0</a:t>
                </a:r>
                <a:r>
                  <a:rPr lang="ko-KR" altLang="en-US" sz="1400" b="1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보다 작을 확률이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𝒔</m:t>
                            </m:r>
                          </m:sub>
                        </m:sSub>
                        <m:r>
                          <a:rPr lang="en-US" altLang="ko-KR" sz="1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맑은 고딕" panose="020B0503020000020004" pitchFamily="50" charset="-127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</m:ctrlPr>
                          </m:sSubPr>
                          <m:e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𝑪</m:t>
                            </m:r>
                          </m:e>
                          <m:sub>
                            <m:r>
                              <a:rPr lang="en-US" altLang="ko-KR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</a:rPr>
                              <m:t>𝒆</m:t>
                            </m:r>
                          </m:sub>
                        </m:sSub>
                      </m:den>
                    </m:f>
                  </m:oMath>
                </a14:m>
                <a:r>
                  <a:rPr lang="ko-KR" altLang="en-US" sz="1400" b="1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가 되도록 </a:t>
                </a:r>
                <a:r>
                  <a:rPr lang="en-US" altLang="ko-KR" sz="1400" b="1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S</a:t>
                </a:r>
                <a:r>
                  <a:rPr lang="en-US" altLang="ko-KR" sz="1400" b="1" baseline="-25000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0</a:t>
                </a:r>
                <a:r>
                  <a:rPr lang="ko-KR" altLang="en-US" sz="1400" b="1" dirty="0">
                    <a:solidFill>
                      <a:srgbClr val="FF0000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를 결정</a:t>
                </a:r>
              </a:p>
            </p:txBody>
          </p:sp>
        </mc:Choice>
        <mc:Fallback xmlns="">
          <p:sp>
            <p:nvSpPr>
              <p:cNvPr id="12" name="직사각형 4">
                <a:extLst>
                  <a:ext uri="{FF2B5EF4-FFF2-40B4-BE49-F238E27FC236}">
                    <a16:creationId xmlns:a16="http://schemas.microsoft.com/office/drawing/2014/main" id="{EF5C2F2E-13AD-4045-A103-BDF9A3C8FF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5497" y="5428250"/>
                <a:ext cx="4432304" cy="429990"/>
              </a:xfrm>
              <a:prstGeom prst="rect">
                <a:avLst/>
              </a:prstGeom>
              <a:blipFill>
                <a:blip r:embed="rId5"/>
                <a:stretch>
                  <a:fillRect l="-4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>
                <a:solidFill>
                  <a:srgbClr val="0000FF"/>
                </a:solidFill>
              </a:rPr>
              <a:t>재고</a:t>
            </a:r>
            <a:r>
              <a:rPr lang="en-US" altLang="ko-KR">
                <a:solidFill>
                  <a:srgbClr val="0000FF"/>
                </a:solidFill>
              </a:rPr>
              <a:t>(inventory): </a:t>
            </a:r>
            <a:r>
              <a:rPr lang="ko-KR" altLang="en-US">
                <a:solidFill>
                  <a:srgbClr val="000000"/>
                </a:solidFill>
              </a:rPr>
              <a:t>제품의 저장</a:t>
            </a:r>
            <a:endParaRPr lang="en-US" altLang="ko-KR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>
                <a:solidFill>
                  <a:srgbClr val="000000"/>
                </a:solidFill>
              </a:rPr>
              <a:t>재고로 저장하는 품목은 기업의 비즈니스와 관련</a:t>
            </a:r>
            <a:endParaRPr lang="en-US" altLang="ko-KR">
              <a:solidFill>
                <a:srgbClr val="000000"/>
              </a:solidFill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600" b="1">
                <a:solidFill>
                  <a:srgbClr val="000000"/>
                </a:solidFill>
                <a:latin typeface="+mn-lt"/>
              </a:rPr>
              <a:t>원자재</a:t>
            </a:r>
            <a:r>
              <a:rPr lang="en-US" altLang="ko-KR" sz="1600" b="1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600" b="1">
                <a:solidFill>
                  <a:srgbClr val="000000"/>
                </a:solidFill>
                <a:latin typeface="+mn-lt"/>
              </a:rPr>
              <a:t>구입부품</a:t>
            </a:r>
            <a:r>
              <a:rPr lang="en-US" altLang="ko-KR" sz="1600" b="1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600" b="1">
                <a:solidFill>
                  <a:srgbClr val="000000"/>
                </a:solidFill>
                <a:latin typeface="+mn-lt"/>
              </a:rPr>
              <a:t>부분 완제품</a:t>
            </a:r>
            <a:r>
              <a:rPr lang="en-US" altLang="ko-KR" sz="1600" b="1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600" b="1">
                <a:solidFill>
                  <a:srgbClr val="000000"/>
                </a:solidFill>
                <a:latin typeface="+mn-lt"/>
              </a:rPr>
              <a:t>완제품</a:t>
            </a:r>
            <a:r>
              <a:rPr lang="en-US" altLang="ko-KR" sz="1600" b="1">
                <a:solidFill>
                  <a:srgbClr val="000000"/>
                </a:solidFill>
                <a:latin typeface="+mn-lt"/>
              </a:rPr>
              <a:t>, </a:t>
            </a:r>
            <a:r>
              <a:rPr lang="ko-KR" altLang="en-US" sz="1600" b="1">
                <a:solidFill>
                  <a:srgbClr val="000000"/>
                </a:solidFill>
                <a:latin typeface="+mn-lt"/>
              </a:rPr>
              <a:t>기계 및 도구</a:t>
            </a:r>
            <a:endParaRPr lang="en-US" altLang="ko-KR" sz="1600" b="1">
              <a:solidFill>
                <a:srgbClr val="000000"/>
              </a:solidFill>
              <a:latin typeface="+mn-lt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>
                <a:solidFill>
                  <a:srgbClr val="FF0000"/>
                </a:solidFill>
              </a:rPr>
              <a:t>독립수요</a:t>
            </a:r>
            <a:r>
              <a:rPr lang="en-US" altLang="ko-KR">
                <a:solidFill>
                  <a:srgbClr val="FF0000"/>
                </a:solidFill>
              </a:rPr>
              <a:t>(independent demand): </a:t>
            </a:r>
            <a:r>
              <a:rPr lang="ko-KR" altLang="en-US">
                <a:solidFill>
                  <a:srgbClr val="000000"/>
                </a:solidFill>
              </a:rPr>
              <a:t>판매되거나 사용될 준비가 된 품목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완제품</a:t>
            </a:r>
            <a:r>
              <a:rPr lang="en-US" altLang="ko-KR">
                <a:solidFill>
                  <a:srgbClr val="000000"/>
                </a:solidFill>
              </a:rPr>
              <a:t>) - </a:t>
            </a:r>
            <a:r>
              <a:rPr lang="ko-KR" altLang="en-US">
                <a:solidFill>
                  <a:srgbClr val="0000FF"/>
                </a:solidFill>
              </a:rPr>
              <a:t>수요예측의 대상</a:t>
            </a:r>
            <a:endParaRPr lang="en-US" altLang="ko-KR">
              <a:solidFill>
                <a:srgbClr val="0000FF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>
                <a:solidFill>
                  <a:srgbClr val="FF0000"/>
                </a:solidFill>
              </a:rPr>
              <a:t>종속수요</a:t>
            </a:r>
            <a:r>
              <a:rPr lang="en-US" altLang="ko-KR">
                <a:solidFill>
                  <a:srgbClr val="FF0000"/>
                </a:solidFill>
              </a:rPr>
              <a:t>(dependent demand): </a:t>
            </a:r>
            <a:r>
              <a:rPr lang="ko-KR" altLang="en-US">
                <a:solidFill>
                  <a:srgbClr val="000000"/>
                </a:solidFill>
              </a:rPr>
              <a:t>완제품의 구성요소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원자재</a:t>
            </a:r>
            <a:r>
              <a:rPr lang="en-US" altLang="ko-KR">
                <a:solidFill>
                  <a:srgbClr val="000000"/>
                </a:solidFill>
              </a:rPr>
              <a:t>, </a:t>
            </a:r>
            <a:r>
              <a:rPr lang="ko-KR" altLang="en-US">
                <a:solidFill>
                  <a:srgbClr val="000000"/>
                </a:solidFill>
              </a:rPr>
              <a:t>부품</a:t>
            </a:r>
            <a:r>
              <a:rPr lang="en-US" altLang="ko-KR">
                <a:solidFill>
                  <a:srgbClr val="000000"/>
                </a:solidFill>
              </a:rPr>
              <a:t>, </a:t>
            </a:r>
            <a:r>
              <a:rPr lang="ko-KR" altLang="en-US">
                <a:solidFill>
                  <a:srgbClr val="000000"/>
                </a:solidFill>
              </a:rPr>
              <a:t>부분 완제품</a:t>
            </a:r>
            <a:r>
              <a:rPr lang="en-US" altLang="ko-KR">
                <a:solidFill>
                  <a:srgbClr val="000000"/>
                </a:solidFill>
              </a:rPr>
              <a:t>) - </a:t>
            </a:r>
            <a:r>
              <a:rPr lang="ko-KR" altLang="en-US">
                <a:solidFill>
                  <a:srgbClr val="0000FF"/>
                </a:solidFill>
              </a:rPr>
              <a:t>수요예측을 하지 않고 </a:t>
            </a:r>
            <a:r>
              <a:rPr lang="en-US" altLang="ko-KR">
                <a:solidFill>
                  <a:srgbClr val="0000FF"/>
                </a:solidFill>
              </a:rPr>
              <a:t>MRP(Materials Requirements Planning)</a:t>
            </a:r>
            <a:r>
              <a:rPr lang="ko-KR" altLang="en-US">
                <a:solidFill>
                  <a:srgbClr val="0000FF"/>
                </a:solidFill>
              </a:rPr>
              <a:t>에 의해 계산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endParaRPr lang="en-US" altLang="ko-KR" b="1"/>
          </a:p>
          <a:p>
            <a:pPr lvl="0"/>
            <a:r>
              <a:rPr lang="ko-KR" altLang="en-US"/>
              <a:t>서론</a:t>
            </a:r>
            <a:r>
              <a:rPr lang="en-US" altLang="ko-KR"/>
              <a:t>(Introduction)</a:t>
            </a:r>
            <a:endParaRPr lang="ko-KR" altLang="en-US" b="1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129" y="3773488"/>
            <a:ext cx="4359287" cy="270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9" y="3762178"/>
            <a:ext cx="4295680" cy="271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altLang="ko-KR"/>
          </a:p>
          <a:p>
            <a:r>
              <a:rPr lang="ko-KR" altLang="en-US"/>
              <a:t>단일기간 모형</a:t>
            </a:r>
            <a:r>
              <a:rPr lang="en-US" altLang="ko-KR"/>
              <a:t>(The Single-Period Model)</a:t>
            </a:r>
            <a:endParaRPr lang="ko-KR" alt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41" y="1560353"/>
            <a:ext cx="7730218" cy="479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8707437" y="0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⑤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재고의 성격과 중요성</a:t>
            </a:r>
            <a:r>
              <a:rPr lang="en-US" altLang="ko-KR"/>
              <a:t>(The Nature and Importance of Inventories)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560077" y="1560352"/>
            <a:ext cx="8215625" cy="5049997"/>
          </a:xfrm>
        </p:spPr>
        <p:txBody>
          <a:bodyPr/>
          <a:lstStyle/>
          <a:p>
            <a:pPr marL="342900" lvl="0" indent="-342900" eaLnBrk="0" hangingPunct="0">
              <a:buFont typeface="Arial" charset="0"/>
              <a:buChar char="■"/>
              <a:defRPr/>
            </a:pPr>
            <a:r>
              <a:rPr lang="ko-KR" altLang="en-US">
                <a:solidFill>
                  <a:srgbClr val="000000"/>
                </a:solidFill>
              </a:rPr>
              <a:t>재고는</a:t>
            </a:r>
            <a:r>
              <a:rPr lang="en-US" altLang="ko-KR">
                <a:solidFill>
                  <a:srgbClr val="000000"/>
                </a:solidFill>
              </a:rPr>
              <a:t> </a:t>
            </a:r>
            <a:r>
              <a:rPr lang="ko-KR" altLang="en-US">
                <a:solidFill>
                  <a:srgbClr val="000000"/>
                </a:solidFill>
              </a:rPr>
              <a:t>경영에 중요한 부분이며</a:t>
            </a:r>
            <a:r>
              <a:rPr lang="en-US" altLang="ko-KR">
                <a:solidFill>
                  <a:srgbClr val="000000"/>
                </a:solidFill>
              </a:rPr>
              <a:t>, </a:t>
            </a:r>
            <a:r>
              <a:rPr lang="ko-KR" altLang="en-US">
                <a:solidFill>
                  <a:srgbClr val="000000"/>
                </a:solidFill>
              </a:rPr>
              <a:t>운영에 필요할 뿐만 아니라 고객만족에 기여</a:t>
            </a:r>
            <a:endParaRPr lang="en-US" altLang="ko-KR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  <a:defRPr/>
            </a:pPr>
            <a:r>
              <a:rPr lang="ko-KR" altLang="en-US">
                <a:solidFill>
                  <a:srgbClr val="000000"/>
                </a:solidFill>
              </a:rPr>
              <a:t>기업의 자산 중 상당 부분이 재고자산이므로 </a:t>
            </a:r>
            <a:r>
              <a:rPr lang="ko-KR" altLang="en-US">
                <a:solidFill>
                  <a:srgbClr val="FF0000"/>
                </a:solidFill>
              </a:rPr>
              <a:t>재고를 줄이면 투자수익률</a:t>
            </a:r>
            <a:r>
              <a:rPr lang="en-US" altLang="ko-KR">
                <a:solidFill>
                  <a:srgbClr val="FF0000"/>
                </a:solidFill>
              </a:rPr>
              <a:t>(ROI)</a:t>
            </a:r>
            <a:r>
              <a:rPr lang="ko-KR" altLang="en-US">
                <a:solidFill>
                  <a:srgbClr val="FF0000"/>
                </a:solidFill>
              </a:rPr>
              <a:t>을 높이는 효과</a:t>
            </a:r>
            <a:endParaRPr lang="en-US" altLang="ko-KR">
              <a:solidFill>
                <a:srgbClr val="FF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  <a:defRPr/>
            </a:pPr>
            <a:endParaRPr lang="en-US" altLang="ko-KR">
              <a:solidFill>
                <a:srgbClr val="0000FF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  <a:defRPr/>
            </a:pPr>
            <a:r>
              <a:rPr lang="ko-KR" altLang="en-US">
                <a:solidFill>
                  <a:srgbClr val="0000FF"/>
                </a:solidFill>
              </a:rPr>
              <a:t>재고의 기능</a:t>
            </a:r>
            <a:r>
              <a:rPr lang="en-US" altLang="ko-KR">
                <a:solidFill>
                  <a:srgbClr val="0000FF"/>
                </a:solidFill>
              </a:rPr>
              <a:t>(Functions of Inventory)</a:t>
            </a: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>
                <a:solidFill>
                  <a:srgbClr val="000000"/>
                </a:solidFill>
              </a:rPr>
              <a:t>고객의 기대 수요를 만족</a:t>
            </a:r>
            <a:r>
              <a:rPr lang="en-US" altLang="ko-KR">
                <a:solidFill>
                  <a:srgbClr val="000000"/>
                </a:solidFill>
              </a:rPr>
              <a:t>: </a:t>
            </a:r>
            <a:r>
              <a:rPr lang="ko-KR" altLang="en-US">
                <a:solidFill>
                  <a:srgbClr val="FF0000"/>
                </a:solidFill>
              </a:rPr>
              <a:t>기대재고</a:t>
            </a:r>
            <a:r>
              <a:rPr lang="en-US" altLang="ko-KR">
                <a:solidFill>
                  <a:srgbClr val="000000"/>
                </a:solidFill>
              </a:rPr>
              <a:t>(anticipation stocks)</a:t>
            </a: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>
                <a:solidFill>
                  <a:srgbClr val="000000"/>
                </a:solidFill>
              </a:rPr>
              <a:t>생산 수준을 평준화</a:t>
            </a:r>
            <a:r>
              <a:rPr lang="en-US" altLang="ko-KR">
                <a:solidFill>
                  <a:srgbClr val="000000"/>
                </a:solidFill>
              </a:rPr>
              <a:t>: </a:t>
            </a:r>
            <a:r>
              <a:rPr lang="ko-KR" altLang="en-US">
                <a:solidFill>
                  <a:srgbClr val="FF0000"/>
                </a:solidFill>
              </a:rPr>
              <a:t>계절재고</a:t>
            </a:r>
            <a:r>
              <a:rPr lang="en-US" altLang="ko-KR">
                <a:solidFill>
                  <a:srgbClr val="000000"/>
                </a:solidFill>
              </a:rPr>
              <a:t>(seasonal inventories)</a:t>
            </a: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>
                <a:solidFill>
                  <a:srgbClr val="000000"/>
                </a:solidFill>
              </a:rPr>
              <a:t>생산활동을 분리</a:t>
            </a:r>
            <a:r>
              <a:rPr lang="en-US" altLang="ko-KR">
                <a:solidFill>
                  <a:srgbClr val="000000"/>
                </a:solidFill>
              </a:rPr>
              <a:t>: </a:t>
            </a:r>
            <a:r>
              <a:rPr lang="ko-KR" altLang="en-US">
                <a:solidFill>
                  <a:srgbClr val="FF0000"/>
                </a:solidFill>
              </a:rPr>
              <a:t>완충재고</a:t>
            </a:r>
            <a:r>
              <a:rPr lang="en-US" altLang="ko-KR">
                <a:solidFill>
                  <a:srgbClr val="000000"/>
                </a:solidFill>
              </a:rPr>
              <a:t>(buffer inventories)</a:t>
            </a: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>
                <a:solidFill>
                  <a:srgbClr val="000000"/>
                </a:solidFill>
              </a:rPr>
              <a:t>재고부족을 방지</a:t>
            </a:r>
            <a:r>
              <a:rPr lang="en-US" altLang="ko-KR">
                <a:solidFill>
                  <a:srgbClr val="000000"/>
                </a:solidFill>
              </a:rPr>
              <a:t>: </a:t>
            </a:r>
            <a:r>
              <a:rPr lang="ko-KR" altLang="en-US">
                <a:solidFill>
                  <a:srgbClr val="FF0000"/>
                </a:solidFill>
              </a:rPr>
              <a:t>안전재고</a:t>
            </a:r>
            <a:r>
              <a:rPr lang="en-US" altLang="ko-KR">
                <a:solidFill>
                  <a:srgbClr val="000000"/>
                </a:solidFill>
              </a:rPr>
              <a:t>(safety stocks)</a:t>
            </a: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 u="sng"/>
              <a:t>주기적</a:t>
            </a:r>
            <a:r>
              <a:rPr lang="ko-KR" altLang="en-US"/>
              <a:t> </a:t>
            </a:r>
            <a:r>
              <a:rPr lang="ko-KR" altLang="en-US" u="sng">
                <a:solidFill>
                  <a:srgbClr val="000000"/>
                </a:solidFill>
              </a:rPr>
              <a:t>주문 또는 생산</a:t>
            </a:r>
            <a:r>
              <a:rPr lang="ko-KR" altLang="en-US">
                <a:solidFill>
                  <a:srgbClr val="000000"/>
                </a:solidFill>
              </a:rPr>
              <a:t>을 통한 이익 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연속적이</a:t>
            </a:r>
            <a:r>
              <a:rPr lang="en-US" altLang="ko-KR">
                <a:solidFill>
                  <a:srgbClr val="000000"/>
                </a:solidFill>
              </a:rPr>
              <a:t> </a:t>
            </a:r>
            <a:r>
              <a:rPr lang="ko-KR" altLang="en-US">
                <a:solidFill>
                  <a:srgbClr val="000000"/>
                </a:solidFill>
              </a:rPr>
              <a:t>아닌 단속적 생산 방식</a:t>
            </a:r>
            <a:r>
              <a:rPr lang="en-US" altLang="ko-KR">
                <a:solidFill>
                  <a:srgbClr val="000000"/>
                </a:solidFill>
              </a:rPr>
              <a:t>)</a:t>
            </a: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>
                <a:solidFill>
                  <a:srgbClr val="000000"/>
                </a:solidFill>
              </a:rPr>
              <a:t>가격 상승에 따른 위험을 회피</a:t>
            </a:r>
            <a:endParaRPr lang="en-US" altLang="ko-KR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>
                <a:solidFill>
                  <a:srgbClr val="000000"/>
                </a:solidFill>
              </a:rPr>
              <a:t>생산을 가능하게 함</a:t>
            </a:r>
            <a:r>
              <a:rPr lang="en-US" altLang="ko-KR">
                <a:solidFill>
                  <a:srgbClr val="000000"/>
                </a:solidFill>
              </a:rPr>
              <a:t>: </a:t>
            </a:r>
            <a:r>
              <a:rPr lang="ko-KR" altLang="en-US" err="1">
                <a:solidFill>
                  <a:srgbClr val="000000"/>
                </a:solidFill>
              </a:rPr>
              <a:t>재공품</a:t>
            </a:r>
            <a:r>
              <a:rPr lang="ko-KR" altLang="en-US">
                <a:solidFill>
                  <a:srgbClr val="000000"/>
                </a:solidFill>
              </a:rPr>
              <a:t> 재고</a:t>
            </a:r>
            <a:r>
              <a:rPr lang="en-US" altLang="ko-KR">
                <a:solidFill>
                  <a:srgbClr val="000000"/>
                </a:solidFill>
              </a:rPr>
              <a:t>(WIP),</a:t>
            </a:r>
            <a:r>
              <a:rPr lang="ko-KR" altLang="en-US">
                <a:solidFill>
                  <a:srgbClr val="000000"/>
                </a:solidFill>
              </a:rPr>
              <a:t> 리틀의 법칙</a:t>
            </a:r>
            <a:r>
              <a:rPr lang="en-US" altLang="ko-KR">
                <a:solidFill>
                  <a:srgbClr val="000000"/>
                </a:solidFill>
              </a:rPr>
              <a:t>: </a:t>
            </a:r>
            <a:r>
              <a:rPr lang="ko-KR" altLang="en-US" err="1">
                <a:solidFill>
                  <a:srgbClr val="000000"/>
                </a:solidFill>
              </a:rPr>
              <a:t>평균재고량</a:t>
            </a:r>
            <a:r>
              <a:rPr lang="ko-KR" altLang="en-US">
                <a:solidFill>
                  <a:srgbClr val="000000"/>
                </a:solidFill>
              </a:rPr>
              <a:t> </a:t>
            </a:r>
            <a:r>
              <a:rPr lang="en-US" altLang="ko-KR">
                <a:solidFill>
                  <a:srgbClr val="000000"/>
                </a:solidFill>
              </a:rPr>
              <a:t>= TAT * </a:t>
            </a:r>
            <a:r>
              <a:rPr lang="ko-KR" altLang="en-US" err="1">
                <a:solidFill>
                  <a:srgbClr val="000000"/>
                </a:solidFill>
              </a:rPr>
              <a:t>생산률</a:t>
            </a:r>
            <a:endParaRPr lang="en-US" altLang="ko-KR">
              <a:solidFill>
                <a:srgbClr val="000000"/>
              </a:solidFill>
            </a:endParaRPr>
          </a:p>
          <a:p>
            <a:pPr marL="800100" lvl="1" indent="-342900" eaLnBrk="0" hangingPunct="0">
              <a:buFont typeface="+mj-lt"/>
              <a:buAutoNum type="arabicPeriod"/>
              <a:defRPr/>
            </a:pPr>
            <a:r>
              <a:rPr lang="ko-KR" altLang="en-US">
                <a:solidFill>
                  <a:srgbClr val="000000"/>
                </a:solidFill>
              </a:rPr>
              <a:t>수량할인을 통한 이익</a:t>
            </a:r>
            <a:endParaRPr lang="en-US" altLang="ko-KR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  <a:defRPr/>
            </a:pPr>
            <a:endParaRPr lang="en-US" altLang="ko-KR">
              <a:solidFill>
                <a:srgbClr val="FF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  <a:defRPr/>
            </a:pPr>
            <a:r>
              <a:rPr lang="ko-KR" altLang="en-US">
                <a:solidFill>
                  <a:srgbClr val="0000FF"/>
                </a:solidFill>
              </a:rPr>
              <a:t>재고관리의</a:t>
            </a:r>
            <a:r>
              <a:rPr lang="en-US" altLang="ko-KR">
                <a:solidFill>
                  <a:srgbClr val="0000FF"/>
                </a:solidFill>
              </a:rPr>
              <a:t> </a:t>
            </a:r>
            <a:r>
              <a:rPr lang="ko-KR" altLang="en-US">
                <a:solidFill>
                  <a:srgbClr val="0000FF"/>
                </a:solidFill>
              </a:rPr>
              <a:t>목적</a:t>
            </a:r>
            <a:r>
              <a:rPr lang="en-US" altLang="ko-KR">
                <a:solidFill>
                  <a:srgbClr val="0000FF"/>
                </a:solidFill>
              </a:rPr>
              <a:t>: </a:t>
            </a:r>
            <a:r>
              <a:rPr lang="ko-KR" altLang="en-US">
                <a:solidFill>
                  <a:srgbClr val="FF0000"/>
                </a:solidFill>
              </a:rPr>
              <a:t>재고비용을 합리적인 범위로 유지</a:t>
            </a:r>
            <a:r>
              <a:rPr lang="ko-KR" altLang="en-US"/>
              <a:t>하면서 </a:t>
            </a:r>
            <a:r>
              <a:rPr lang="ko-KR" altLang="en-US">
                <a:solidFill>
                  <a:srgbClr val="FF0000"/>
                </a:solidFill>
              </a:rPr>
              <a:t>만족할만한 고객서비스 수준을 달성</a:t>
            </a:r>
            <a:r>
              <a:rPr lang="ko-KR" altLang="en-US"/>
              <a:t>하는 것</a:t>
            </a:r>
            <a:endParaRPr lang="en-US" altLang="ko-KR"/>
          </a:p>
          <a:p>
            <a:endParaRPr lang="ko-KR" altLang="en-US"/>
          </a:p>
        </p:txBody>
      </p:sp>
      <p:sp>
        <p:nvSpPr>
          <p:cNvPr id="5" name="포인트가 5개인 별 4"/>
          <p:cNvSpPr/>
          <p:nvPr/>
        </p:nvSpPr>
        <p:spPr>
          <a:xfrm>
            <a:off x="8018210" y="170260"/>
            <a:ext cx="928898" cy="928898"/>
          </a:xfrm>
          <a:prstGeom prst="star5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재고의 성격과 중요성</a:t>
            </a:r>
            <a:r>
              <a:rPr lang="en-US" altLang="ko-KR"/>
              <a:t>(The Nature and Importance of Inventories)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>
                <a:solidFill>
                  <a:srgbClr val="0000FF"/>
                </a:solidFill>
              </a:rPr>
              <a:t>재고관리의 효과측정 지표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>
                <a:solidFill>
                  <a:srgbClr val="FF0000"/>
                </a:solidFill>
              </a:rPr>
              <a:t>재고회전율</a:t>
            </a:r>
            <a:r>
              <a:rPr lang="en-US" altLang="ko-KR">
                <a:solidFill>
                  <a:srgbClr val="FF0000"/>
                </a:solidFill>
              </a:rPr>
              <a:t>(Inventory Turnover (Ratio) or Inventory Turns): </a:t>
            </a:r>
            <a:r>
              <a:rPr lang="ko-KR" altLang="en-US">
                <a:solidFill>
                  <a:srgbClr val="000000"/>
                </a:solidFill>
              </a:rPr>
              <a:t>판매된 제품의 연간 매출액과 평균 재고투자액의 비율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연간 매출을 달성하기 위해 창고가 몇 번이나 가득 채워졌다가 비워지기를 반복하는가</a:t>
            </a:r>
            <a:r>
              <a:rPr lang="en-US" altLang="ko-KR">
                <a:solidFill>
                  <a:srgbClr val="000000"/>
                </a:solidFill>
              </a:rPr>
              <a:t>?)</a:t>
            </a:r>
            <a:endParaRPr lang="ko-KR" altLang="en-US">
              <a:solidFill>
                <a:srgbClr val="000000"/>
              </a:solidFill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600" b="1">
                <a:solidFill>
                  <a:srgbClr val="FF0000"/>
                </a:solidFill>
                <a:latin typeface="+mn-lt"/>
              </a:rPr>
              <a:t>일반적으로 재고회전율이 높을수록 재고를 효과적으로 관리한 것으로 볼 수 있음 </a:t>
            </a:r>
            <a:r>
              <a:rPr lang="ko-KR" altLang="en-US" sz="1600" b="1">
                <a:solidFill>
                  <a:srgbClr val="000000"/>
                </a:solidFill>
                <a:latin typeface="+mn-lt"/>
              </a:rPr>
              <a:t>그러나 바람직한 회전 수는 산업과 기업의 이윤에 따라 다름</a:t>
            </a: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>
              <a:solidFill>
                <a:srgbClr val="000000"/>
              </a:solidFill>
            </a:endParaRPr>
          </a:p>
          <a:p>
            <a:pPr marL="342900" lvl="0" indent="-342900" eaLnBrk="0" hangingPunct="0">
              <a:buFont typeface="Arial" charset="0"/>
              <a:buChar char="■"/>
            </a:pPr>
            <a:endParaRPr lang="en-US" altLang="ko-KR">
              <a:solidFill>
                <a:srgbClr val="00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>
                <a:solidFill>
                  <a:srgbClr val="FF0000"/>
                </a:solidFill>
              </a:rPr>
              <a:t>재고 공급일 수</a:t>
            </a:r>
            <a:r>
              <a:rPr lang="en-US" altLang="ko-KR">
                <a:solidFill>
                  <a:srgbClr val="FF0000"/>
                </a:solidFill>
              </a:rPr>
              <a:t>(Days of Supply or Days of Inventory on Hand): </a:t>
            </a:r>
            <a:r>
              <a:rPr lang="ko-KR" altLang="en-US">
                <a:solidFill>
                  <a:srgbClr val="000000"/>
                </a:solidFill>
              </a:rPr>
              <a:t>현재 보관중인 재고를 이용할 경우의 기대 판매 가능 일 수</a:t>
            </a:r>
            <a:r>
              <a:rPr lang="en-US" altLang="ko-KR">
                <a:solidFill>
                  <a:srgbClr val="000000"/>
                </a:solidFill>
              </a:rPr>
              <a:t>(</a:t>
            </a:r>
            <a:r>
              <a:rPr lang="ko-KR" altLang="en-US">
                <a:solidFill>
                  <a:srgbClr val="000000"/>
                </a:solidFill>
              </a:rPr>
              <a:t>즉</a:t>
            </a:r>
            <a:r>
              <a:rPr lang="en-US" altLang="ko-KR">
                <a:solidFill>
                  <a:srgbClr val="000000"/>
                </a:solidFill>
              </a:rPr>
              <a:t>, </a:t>
            </a:r>
            <a:r>
              <a:rPr lang="ko-KR" altLang="en-US">
                <a:solidFill>
                  <a:srgbClr val="000000"/>
                </a:solidFill>
              </a:rPr>
              <a:t>현재 재고로 몇 일을 공급할 수 있는가</a:t>
            </a:r>
            <a:r>
              <a:rPr lang="en-US" altLang="ko-KR">
                <a:solidFill>
                  <a:srgbClr val="000000"/>
                </a:solidFill>
              </a:rPr>
              <a:t>?)</a:t>
            </a:r>
            <a:endParaRPr lang="ko-KR" altLang="en-US">
              <a:solidFill>
                <a:srgbClr val="000000"/>
              </a:solidFill>
            </a:endParaRPr>
          </a:p>
          <a:p>
            <a:endParaRPr lang="ko-KR" altLang="en-US"/>
          </a:p>
        </p:txBody>
      </p:sp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07951" y="5135642"/>
            <a:ext cx="6911769" cy="614713"/>
          </a:xfrm>
          <a:prstGeom prst="rect">
            <a:avLst/>
          </a:prstGeom>
          <a:noFill/>
        </p:spPr>
      </p:pic>
      <p:pic>
        <p:nvPicPr>
          <p:cNvPr id="6" name="Picture 2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269" y="3299729"/>
            <a:ext cx="4273002" cy="614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효과적인 재고관리를 위한 요구사항</a:t>
            </a:r>
            <a:r>
              <a:rPr lang="en-US" altLang="ko-KR"/>
              <a:t>(Requirements for Effective Inventory Management)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+mj-lt"/>
              <a:buAutoNum type="arabicPeriod"/>
              <a:defRPr/>
            </a:pP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보유하거나</a:t>
            </a:r>
            <a:r>
              <a:rPr lang="en-US" altLang="ko-KR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주문한 </a:t>
            </a:r>
            <a:r>
              <a:rPr lang="ko-KR" altLang="en-US">
                <a:solidFill>
                  <a:srgbClr val="0000FF"/>
                </a:solidFill>
                <a:cs typeface="Times New Roman" pitchFamily="18" charset="0"/>
              </a:rPr>
              <a:t>재고를 추적할 수 있는 시스템</a:t>
            </a:r>
            <a:endParaRPr lang="en-US" altLang="ko-KR">
              <a:solidFill>
                <a:srgbClr val="0000FF"/>
              </a:solidFill>
              <a:cs typeface="Times New Roman" pitchFamily="18" charset="0"/>
            </a:endParaRPr>
          </a:p>
          <a:p>
            <a:pPr marL="914400" lvl="1" indent="-457200" eaLnBrk="0" hangingPunct="0">
              <a:buFont typeface="+mj-ea"/>
              <a:buAutoNum type="circleNumDbPlain"/>
              <a:defRPr/>
            </a:pP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주기조사시스템</a:t>
            </a:r>
            <a:r>
              <a:rPr lang="en-US" altLang="ko-KR">
                <a:solidFill>
                  <a:srgbClr val="000000"/>
                </a:solidFill>
                <a:cs typeface="Times New Roman" pitchFamily="18" charset="0"/>
              </a:rPr>
              <a:t>(periodic (inventory review) system) = </a:t>
            </a:r>
            <a:r>
              <a:rPr lang="ko-KR" altLang="en-US">
                <a:solidFill>
                  <a:srgbClr val="0000FF"/>
                </a:solidFill>
                <a:cs typeface="Times New Roman" pitchFamily="18" charset="0"/>
              </a:rPr>
              <a:t>정기발주모형</a:t>
            </a:r>
            <a:r>
              <a:rPr lang="en-US" altLang="ko-KR">
                <a:solidFill>
                  <a:srgbClr val="0000FF"/>
                </a:solidFill>
                <a:cs typeface="Times New Roman" pitchFamily="18" charset="0"/>
              </a:rPr>
              <a:t>, Fixed (Order) Time Period Model(P-Model) → </a:t>
            </a:r>
            <a:r>
              <a:rPr lang="ko-KR" altLang="en-US">
                <a:solidFill>
                  <a:srgbClr val="FF0000"/>
                </a:solidFill>
                <a:cs typeface="Times New Roman" pitchFamily="18" charset="0"/>
              </a:rPr>
              <a:t>주문</a:t>
            </a:r>
            <a:r>
              <a:rPr lang="en-US" altLang="ko-KR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ko-KR" altLang="en-US">
                <a:solidFill>
                  <a:srgbClr val="FF0000"/>
                </a:solidFill>
                <a:cs typeface="Times New Roman" pitchFamily="18" charset="0"/>
              </a:rPr>
              <a:t>주기가 고정적</a:t>
            </a:r>
            <a:r>
              <a:rPr lang="en-US" altLang="ko-KR">
                <a:solidFill>
                  <a:srgbClr val="FF0000"/>
                </a:solidFill>
                <a:cs typeface="Times New Roman" pitchFamily="18" charset="0"/>
              </a:rPr>
              <a:t>, 1</a:t>
            </a:r>
            <a:r>
              <a:rPr lang="ko-KR" altLang="en-US">
                <a:solidFill>
                  <a:srgbClr val="FF0000"/>
                </a:solidFill>
                <a:cs typeface="Times New Roman" pitchFamily="18" charset="0"/>
              </a:rPr>
              <a:t>회 주문량은 주문 시마다 가변적</a:t>
            </a:r>
            <a:endParaRPr lang="en-US" altLang="ko-KR">
              <a:solidFill>
                <a:srgbClr val="FF0000"/>
              </a:solidFill>
              <a:cs typeface="Times New Roman" pitchFamily="18" charset="0"/>
            </a:endParaRPr>
          </a:p>
          <a:p>
            <a:pPr marL="914400" lvl="1" indent="-457200" eaLnBrk="0" hangingPunct="0">
              <a:buFont typeface="+mj-ea"/>
              <a:buAutoNum type="circleNumDbPlain"/>
              <a:defRPr/>
            </a:pP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연속조사시스템</a:t>
            </a:r>
            <a:r>
              <a:rPr lang="en-US" altLang="ko-KR">
                <a:solidFill>
                  <a:srgbClr val="000000"/>
                </a:solidFill>
                <a:cs typeface="Times New Roman" pitchFamily="18" charset="0"/>
              </a:rPr>
              <a:t>(perpetual(continuous) inventory (review) system) = </a:t>
            </a:r>
            <a:r>
              <a:rPr lang="ko-KR" altLang="en-US">
                <a:solidFill>
                  <a:srgbClr val="0000FF"/>
                </a:solidFill>
                <a:cs typeface="Times New Roman" pitchFamily="18" charset="0"/>
              </a:rPr>
              <a:t>정량발주모형</a:t>
            </a:r>
            <a:r>
              <a:rPr lang="en-US" altLang="ko-KR">
                <a:solidFill>
                  <a:srgbClr val="0000FF"/>
                </a:solidFill>
                <a:cs typeface="Times New Roman" pitchFamily="18" charset="0"/>
              </a:rPr>
              <a:t>, Fixed Order Quantity Model(Q-Model) → </a:t>
            </a:r>
            <a:r>
              <a:rPr lang="ko-KR" altLang="en-US">
                <a:solidFill>
                  <a:srgbClr val="FF0000"/>
                </a:solidFill>
                <a:cs typeface="Times New Roman" pitchFamily="18" charset="0"/>
              </a:rPr>
              <a:t>주문 주기는 가변적</a:t>
            </a:r>
            <a:r>
              <a:rPr lang="en-US" altLang="ko-KR">
                <a:solidFill>
                  <a:srgbClr val="FF0000"/>
                </a:solidFill>
                <a:cs typeface="Times New Roman" pitchFamily="18" charset="0"/>
              </a:rPr>
              <a:t>, 1</a:t>
            </a:r>
            <a:r>
              <a:rPr lang="ko-KR" altLang="en-US">
                <a:solidFill>
                  <a:srgbClr val="FF0000"/>
                </a:solidFill>
                <a:cs typeface="Times New Roman" pitchFamily="18" charset="0"/>
              </a:rPr>
              <a:t>회 주문량은 고정적</a:t>
            </a:r>
            <a:endParaRPr lang="en-US" altLang="ko-KR">
              <a:solidFill>
                <a:srgbClr val="FF0000"/>
              </a:solidFill>
              <a:cs typeface="Times New Roman" pitchFamily="18" charset="0"/>
            </a:endParaRPr>
          </a:p>
          <a:p>
            <a:pPr marL="342900" lvl="0" indent="-342900" eaLnBrk="0" hangingPunct="0">
              <a:buFont typeface="+mj-lt"/>
              <a:buAutoNum type="arabicPeriod"/>
              <a:defRPr/>
            </a:pP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예측 오차 지표를 포함한 </a:t>
            </a:r>
            <a:r>
              <a:rPr lang="ko-KR" altLang="en-US">
                <a:solidFill>
                  <a:srgbClr val="0000FF"/>
                </a:solidFill>
                <a:cs typeface="Times New Roman" pitchFamily="18" charset="0"/>
              </a:rPr>
              <a:t>신뢰할 수 있는 수요 예측</a:t>
            </a:r>
            <a:endParaRPr lang="en-US" altLang="ko-KR">
              <a:solidFill>
                <a:srgbClr val="0000FF"/>
              </a:solidFill>
              <a:cs typeface="Times New Roman" pitchFamily="18" charset="0"/>
            </a:endParaRPr>
          </a:p>
          <a:p>
            <a:pPr marL="342900" lvl="0" indent="-342900" eaLnBrk="0" hangingPunct="0">
              <a:buFont typeface="+mj-lt"/>
              <a:buAutoNum type="arabicPeriod"/>
              <a:defRPr/>
            </a:pPr>
            <a:r>
              <a:rPr lang="ko-KR" altLang="en-US">
                <a:solidFill>
                  <a:srgbClr val="0000FF"/>
                </a:solidFill>
                <a:cs typeface="Times New Roman" pitchFamily="18" charset="0"/>
              </a:rPr>
              <a:t>리드타임과 리드타임의 변동성에 관한 지식</a:t>
            </a:r>
            <a:endParaRPr lang="en-US" altLang="ko-KR">
              <a:solidFill>
                <a:srgbClr val="0000FF"/>
              </a:solidFill>
              <a:cs typeface="Times New Roman" pitchFamily="18" charset="0"/>
            </a:endParaRPr>
          </a:p>
          <a:p>
            <a:pPr marL="742950" lvl="1" indent="-285750" eaLnBrk="0" hangingPunct="0">
              <a:buFont typeface="Wingdings" pitchFamily="2" charset="2"/>
              <a:buChar char="§"/>
              <a:defRPr/>
            </a:pPr>
            <a:r>
              <a:rPr lang="ko-KR" altLang="en-US">
                <a:solidFill>
                  <a:srgbClr val="FF0000"/>
                </a:solidFill>
                <a:cs typeface="Times New Roman" pitchFamily="18" charset="0"/>
              </a:rPr>
              <a:t>리드타임</a:t>
            </a:r>
            <a:r>
              <a:rPr lang="en-US" altLang="ko-KR">
                <a:solidFill>
                  <a:srgbClr val="FF0000"/>
                </a:solidFill>
                <a:cs typeface="Times New Roman" pitchFamily="18" charset="0"/>
              </a:rPr>
              <a:t>(lead time): </a:t>
            </a: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주문하는 시점과 그 주문이 배송되는 시점간의 시간 간격</a:t>
            </a:r>
            <a:endParaRPr lang="en-US" altLang="ko-KR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 eaLnBrk="0" hangingPunct="0">
              <a:buFont typeface="+mj-lt"/>
              <a:buAutoNum type="arabicPeriod"/>
              <a:defRPr/>
            </a:pPr>
            <a:r>
              <a:rPr lang="ko-KR" altLang="en-US">
                <a:solidFill>
                  <a:srgbClr val="0000FF"/>
                </a:solidFill>
                <a:cs typeface="Times New Roman" pitchFamily="18" charset="0"/>
              </a:rPr>
              <a:t>재고유지비용</a:t>
            </a:r>
            <a:r>
              <a:rPr lang="en-US" altLang="ko-KR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ko-KR" altLang="en-US">
                <a:solidFill>
                  <a:srgbClr val="0000FF"/>
                </a:solidFill>
                <a:cs typeface="Times New Roman" pitchFamily="18" charset="0"/>
              </a:rPr>
              <a:t>주문비용</a:t>
            </a:r>
            <a:r>
              <a:rPr lang="en-US" altLang="ko-KR">
                <a:solidFill>
                  <a:srgbClr val="0000FF"/>
                </a:solidFill>
                <a:cs typeface="Times New Roman" pitchFamily="18" charset="0"/>
              </a:rPr>
              <a:t>, </a:t>
            </a:r>
            <a:r>
              <a:rPr lang="ko-KR" altLang="en-US">
                <a:solidFill>
                  <a:srgbClr val="0000FF"/>
                </a:solidFill>
                <a:cs typeface="Times New Roman" pitchFamily="18" charset="0"/>
              </a:rPr>
              <a:t>재고부족비용에 대한 합리적인 추정치</a:t>
            </a:r>
            <a:endParaRPr lang="en-US" altLang="ko-KR">
              <a:solidFill>
                <a:srgbClr val="0000FF"/>
              </a:solidFill>
              <a:cs typeface="Times New Roman" pitchFamily="18" charset="0"/>
            </a:endParaRPr>
          </a:p>
          <a:p>
            <a:pPr marL="914400" lvl="1" indent="-457200" eaLnBrk="0" hangingPunct="0">
              <a:buFont typeface="+mj-ea"/>
              <a:buAutoNum type="circleNumDbPlain"/>
              <a:defRPr/>
            </a:pPr>
            <a:r>
              <a:rPr lang="ko-KR" altLang="en-US">
                <a:solidFill>
                  <a:srgbClr val="0000FF"/>
                </a:solidFill>
                <a:cs typeface="Times New Roman" pitchFamily="18" charset="0"/>
              </a:rPr>
              <a:t>재고유지비용</a:t>
            </a:r>
            <a:r>
              <a:rPr lang="en-US" altLang="ko-KR">
                <a:solidFill>
                  <a:srgbClr val="0000FF"/>
                </a:solidFill>
                <a:cs typeface="Times New Roman" pitchFamily="18" charset="0"/>
              </a:rPr>
              <a:t>(holding(carrying) cost): </a:t>
            </a: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특정 시간 동안 재고로 보관하는 데 드는 비용</a:t>
            </a:r>
            <a:endParaRPr lang="en-US" altLang="ko-KR">
              <a:solidFill>
                <a:srgbClr val="000000"/>
              </a:solidFill>
              <a:cs typeface="Times New Roman" pitchFamily="18" charset="0"/>
            </a:endParaRPr>
          </a:p>
          <a:p>
            <a:pPr marL="914400" lvl="1" indent="-457200" eaLnBrk="0" hangingPunct="0">
              <a:buFont typeface="+mj-ea"/>
              <a:buAutoNum type="circleNumDbPlain"/>
              <a:defRPr/>
            </a:pPr>
            <a:r>
              <a:rPr lang="ko-KR" altLang="en-US">
                <a:solidFill>
                  <a:srgbClr val="0000FF"/>
                </a:solidFill>
                <a:cs typeface="Times New Roman" pitchFamily="18" charset="0"/>
              </a:rPr>
              <a:t>주문비용</a:t>
            </a:r>
            <a:r>
              <a:rPr lang="en-US" altLang="ko-KR">
                <a:solidFill>
                  <a:srgbClr val="0000FF"/>
                </a:solidFill>
                <a:cs typeface="Times New Roman" pitchFamily="18" charset="0"/>
              </a:rPr>
              <a:t>(ordering cost):</a:t>
            </a:r>
            <a:r>
              <a:rPr lang="en-US" altLang="ko-KR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재고</a:t>
            </a:r>
            <a:r>
              <a:rPr lang="en-US" altLang="ko-KR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품목</a:t>
            </a:r>
            <a:r>
              <a:rPr lang="en-US" altLang="ko-KR">
                <a:solidFill>
                  <a:srgbClr val="000000"/>
                </a:solidFill>
                <a:cs typeface="Times New Roman" pitchFamily="18" charset="0"/>
              </a:rPr>
              <a:t>, item)</a:t>
            </a: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를 주문하고 받는 데 드는 비용</a:t>
            </a:r>
            <a:endParaRPr lang="en-US" altLang="ko-KR">
              <a:solidFill>
                <a:srgbClr val="000000"/>
              </a:solidFill>
              <a:cs typeface="Times New Roman" pitchFamily="18" charset="0"/>
            </a:endParaRPr>
          </a:p>
          <a:p>
            <a:pPr marL="914400" lvl="1" indent="-457200" eaLnBrk="0" hangingPunct="0">
              <a:buFont typeface="+mj-ea"/>
              <a:buAutoNum type="circleNumDbPlain"/>
              <a:defRPr/>
            </a:pPr>
            <a:r>
              <a:rPr lang="ko-KR" altLang="en-US">
                <a:solidFill>
                  <a:srgbClr val="0000FF"/>
                </a:solidFill>
                <a:cs typeface="Times New Roman" pitchFamily="18" charset="0"/>
              </a:rPr>
              <a:t>재고부족비용</a:t>
            </a:r>
            <a:r>
              <a:rPr lang="en-US" altLang="ko-KR">
                <a:solidFill>
                  <a:srgbClr val="0000FF"/>
                </a:solidFill>
                <a:cs typeface="Times New Roman" pitchFamily="18" charset="0"/>
              </a:rPr>
              <a:t>(shortage cost): </a:t>
            </a: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수요가</a:t>
            </a:r>
            <a:r>
              <a:rPr lang="en-US" altLang="ko-KR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재고를 초과할 경우 </a:t>
            </a:r>
            <a:r>
              <a:rPr lang="en-US" altLang="ko-KR">
                <a:solidFill>
                  <a:srgbClr val="000000"/>
                </a:solidFill>
                <a:cs typeface="Times New Roman" pitchFamily="18" charset="0"/>
              </a:rPr>
              <a:t>– </a:t>
            </a: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판매기회 상실에 따른 손실</a:t>
            </a:r>
            <a:r>
              <a:rPr lang="en-US" altLang="ko-KR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기회비용</a:t>
            </a:r>
            <a:r>
              <a:rPr lang="en-US" altLang="ko-KR">
                <a:solidFill>
                  <a:srgbClr val="000000"/>
                </a:solidFill>
                <a:cs typeface="Times New Roman" pitchFamily="18" charset="0"/>
              </a:rPr>
              <a:t>), </a:t>
            </a: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기업 이미지 손실 등</a:t>
            </a:r>
            <a:endParaRPr lang="en-US" altLang="ko-KR">
              <a:solidFill>
                <a:srgbClr val="000000"/>
              </a:solidFill>
              <a:cs typeface="Times New Roman" pitchFamily="18" charset="0"/>
            </a:endParaRPr>
          </a:p>
          <a:p>
            <a:pPr marL="342900" lvl="0" indent="-342900" eaLnBrk="0" hangingPunct="0">
              <a:buFont typeface="+mj-lt"/>
              <a:buAutoNum type="arabicPeriod"/>
              <a:defRPr/>
            </a:pP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재고품목에 대한 </a:t>
            </a:r>
            <a:r>
              <a:rPr lang="ko-KR" altLang="en-US">
                <a:solidFill>
                  <a:srgbClr val="0000FF"/>
                </a:solidFill>
                <a:cs typeface="Times New Roman" pitchFamily="18" charset="0"/>
              </a:rPr>
              <a:t>분류 시스템</a:t>
            </a:r>
            <a:endParaRPr lang="en-US" altLang="ko-KR">
              <a:solidFill>
                <a:srgbClr val="0000FF"/>
              </a:solidFill>
              <a:cs typeface="Times New Roman" pitchFamily="18" charset="0"/>
            </a:endParaRPr>
          </a:p>
          <a:p>
            <a:pPr marL="742950" lvl="1" indent="-285750" eaLnBrk="0" hangingPunct="0">
              <a:buFont typeface="Wingdings" pitchFamily="2" charset="2"/>
              <a:buChar char="§"/>
              <a:defRPr/>
            </a:pPr>
            <a:r>
              <a:rPr lang="ko-KR" altLang="en-US">
                <a:solidFill>
                  <a:srgbClr val="000000"/>
                </a:solidFill>
                <a:cs typeface="Times New Roman" pitchFamily="18" charset="0"/>
              </a:rPr>
              <a:t>보관 중인 품목들의 중요성에 따른 분류</a:t>
            </a:r>
            <a:r>
              <a:rPr lang="en-US" altLang="ko-KR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altLang="ko-KR">
                <a:solidFill>
                  <a:srgbClr val="0000FF"/>
                </a:solidFill>
                <a:cs typeface="Times New Roman" pitchFamily="18" charset="0"/>
              </a:rPr>
              <a:t>ABC </a:t>
            </a:r>
            <a:r>
              <a:rPr lang="ko-KR" altLang="en-US">
                <a:solidFill>
                  <a:srgbClr val="0000FF"/>
                </a:solidFill>
                <a:cs typeface="Times New Roman" pitchFamily="18" charset="0"/>
              </a:rPr>
              <a:t>접근법</a:t>
            </a:r>
          </a:p>
          <a:p>
            <a:endParaRPr lang="ko-KR" altLang="en-US"/>
          </a:p>
          <a:p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효과적인 재고관리를 위한 요구사항</a:t>
            </a:r>
            <a:r>
              <a:rPr lang="en-US" altLang="ko-KR"/>
              <a:t>(Requirements for Effective Inventory Management)</a:t>
            </a:r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195" y="1559382"/>
            <a:ext cx="7913641" cy="3526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타원 4"/>
          <p:cNvSpPr>
            <a:spLocks noChangeArrowheads="1"/>
          </p:cNvSpPr>
          <p:nvPr/>
        </p:nvSpPr>
        <p:spPr bwMode="auto">
          <a:xfrm>
            <a:off x="3936967" y="1296988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endParaRPr lang="ko-KR" altLang="en-US" sz="1800" b="1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직사각형 5"/>
          <p:cNvSpPr>
            <a:spLocks noChangeArrowheads="1"/>
          </p:cNvSpPr>
          <p:nvPr/>
        </p:nvSpPr>
        <p:spPr bwMode="auto">
          <a:xfrm>
            <a:off x="4729129" y="1223963"/>
            <a:ext cx="1487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집중관리 대상</a:t>
            </a:r>
            <a:endParaRPr lang="ko-KR" altLang="en-US" sz="16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1"/>
          <p:cNvSpPr txBox="1">
            <a:spLocks/>
          </p:cNvSpPr>
          <p:nvPr/>
        </p:nvSpPr>
        <p:spPr>
          <a:xfrm>
            <a:off x="541338" y="288925"/>
            <a:ext cx="8408109" cy="79057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>
                <a:solidFill>
                  <a:srgbClr val="E21A23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ko-KR" altLang="en-US"/>
              <a:t>재고모형의</a:t>
            </a:r>
            <a:r>
              <a:rPr lang="en-US" altLang="ko-KR"/>
              <a:t> </a:t>
            </a:r>
            <a:r>
              <a:rPr lang="ko-KR" altLang="en-US"/>
              <a:t>종류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541338" y="1368425"/>
            <a:ext cx="8408109" cy="53276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ko-KR" altLang="en-US" dirty="0"/>
              <a:t>① 경제적주문량 </a:t>
            </a:r>
            <a:r>
              <a:rPr lang="en-US" altLang="ko-KR" dirty="0"/>
              <a:t>(</a:t>
            </a:r>
            <a:r>
              <a:rPr lang="ko-KR" altLang="en-US" dirty="0"/>
              <a:t>수요 </a:t>
            </a:r>
            <a:r>
              <a:rPr lang="en-US" altLang="ko-KR" dirty="0"/>
              <a:t>: </a:t>
            </a:r>
            <a:r>
              <a:rPr lang="ko-KR" altLang="en-US" dirty="0"/>
              <a:t>상수</a:t>
            </a:r>
            <a:r>
              <a:rPr lang="en-US" altLang="ko-KR" dirty="0"/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ko-KR" altLang="en-US" dirty="0"/>
              <a:t>② 경제적생산량 </a:t>
            </a:r>
            <a:r>
              <a:rPr lang="en-US" altLang="ko-KR" dirty="0"/>
              <a:t>(</a:t>
            </a:r>
            <a:r>
              <a:rPr lang="ko-KR" altLang="en-US" dirty="0"/>
              <a:t>수요 </a:t>
            </a:r>
            <a:r>
              <a:rPr lang="en-US" altLang="ko-KR" dirty="0"/>
              <a:t>: </a:t>
            </a:r>
            <a:r>
              <a:rPr lang="ko-KR" altLang="en-US" dirty="0"/>
              <a:t>상수</a:t>
            </a:r>
            <a:r>
              <a:rPr lang="en-US" altLang="ko-KR" dirty="0"/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ko-KR" altLang="en-US" dirty="0"/>
              <a:t>③</a:t>
            </a:r>
            <a:r>
              <a:rPr lang="en-US" altLang="ko-KR" dirty="0"/>
              <a:t> </a:t>
            </a:r>
            <a:r>
              <a:rPr lang="ko-KR" altLang="en-US" dirty="0"/>
              <a:t>정량발주모형</a:t>
            </a:r>
            <a:r>
              <a:rPr lang="en-US" altLang="ko-KR" dirty="0"/>
              <a:t> (</a:t>
            </a:r>
            <a:r>
              <a:rPr lang="ko-KR" altLang="en-US" dirty="0"/>
              <a:t>수요 </a:t>
            </a:r>
            <a:r>
              <a:rPr lang="en-US" altLang="ko-KR" dirty="0"/>
              <a:t>: </a:t>
            </a:r>
            <a:r>
              <a:rPr lang="ko-KR" altLang="en-US" dirty="0"/>
              <a:t>변수</a:t>
            </a:r>
            <a:r>
              <a:rPr lang="en-US" altLang="ko-KR" dirty="0"/>
              <a:t>) – </a:t>
            </a:r>
            <a:r>
              <a:rPr lang="ko-KR" altLang="en-US" dirty="0"/>
              <a:t>재주문점 결정 문제 </a:t>
            </a:r>
            <a:r>
              <a:rPr lang="en-US" altLang="ko-KR" dirty="0"/>
              <a:t>(</a:t>
            </a:r>
            <a:r>
              <a:rPr lang="ko-KR" altLang="en-US" dirty="0"/>
              <a:t>언제 주문</a:t>
            </a:r>
            <a:r>
              <a:rPr lang="en-US" altLang="ko-KR" dirty="0"/>
              <a:t>?)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ko-KR" altLang="en-US" dirty="0"/>
              <a:t>④ 정기발주모형</a:t>
            </a:r>
            <a:r>
              <a:rPr lang="en-US" altLang="ko-KR" dirty="0"/>
              <a:t> (</a:t>
            </a:r>
            <a:r>
              <a:rPr lang="ko-KR" altLang="en-US" dirty="0"/>
              <a:t>수요 </a:t>
            </a:r>
            <a:r>
              <a:rPr lang="en-US" altLang="ko-KR" dirty="0"/>
              <a:t>: </a:t>
            </a:r>
            <a:r>
              <a:rPr lang="ko-KR" altLang="en-US" dirty="0"/>
              <a:t>변수</a:t>
            </a:r>
            <a:r>
              <a:rPr lang="en-US" altLang="ko-KR" dirty="0"/>
              <a:t>) – </a:t>
            </a:r>
            <a:r>
              <a:rPr lang="ko-KR" altLang="en-US" dirty="0"/>
              <a:t>재주문량 결정 문제 </a:t>
            </a:r>
            <a:r>
              <a:rPr lang="en-US" altLang="ko-KR" dirty="0"/>
              <a:t>(</a:t>
            </a:r>
            <a:r>
              <a:rPr lang="ko-KR" altLang="en-US" dirty="0"/>
              <a:t>얼마나 주문</a:t>
            </a:r>
            <a:r>
              <a:rPr lang="en-US" altLang="ko-KR" dirty="0"/>
              <a:t>?)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ko-KR" altLang="en-US" dirty="0"/>
              <a:t>⑤ 단일기간모형 </a:t>
            </a:r>
            <a:r>
              <a:rPr lang="en-US" altLang="ko-KR" dirty="0"/>
              <a:t>(</a:t>
            </a:r>
            <a:r>
              <a:rPr lang="ko-KR" altLang="en-US" dirty="0"/>
              <a:t>품절과 폐기 발생 상황</a:t>
            </a:r>
            <a:r>
              <a:rPr lang="en-US" altLang="ko-KR" dirty="0"/>
              <a:t>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ko-K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ko-KR" altLang="en-US" dirty="0">
                <a:solidFill>
                  <a:srgbClr val="FF0000"/>
                </a:solidFill>
              </a:rPr>
              <a:t>수요가 상수라면 정량발주모형과 정기발주모형은 모두 경제적주문량과 동일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01AB5-2CA1-3B45-9D1D-D30F0D0318F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ko-KR" altLang="en-US"/>
              <a:t>얼마나 주문할 것인가</a:t>
            </a:r>
            <a:r>
              <a:rPr lang="en-US" altLang="ko-KR"/>
              <a:t>: </a:t>
            </a:r>
            <a:r>
              <a:rPr lang="ko-KR" altLang="en-US"/>
              <a:t>경제적 주문량 모형</a:t>
            </a:r>
            <a:br>
              <a:rPr lang="en-US" altLang="ko-KR"/>
            </a:br>
            <a:r>
              <a:rPr lang="en-US" altLang="ko-KR"/>
              <a:t>(How Much To Order: Economic Order Quantity Model)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eaLnBrk="0" hangingPunct="0">
              <a:buFont typeface="Arial" charset="0"/>
              <a:buChar char="■"/>
            </a:pPr>
            <a:r>
              <a:rPr lang="ko-KR" altLang="en-US" dirty="0">
                <a:solidFill>
                  <a:srgbClr val="0000FF"/>
                </a:solidFill>
              </a:rPr>
              <a:t>기본적 경제적 주문량 모형</a:t>
            </a:r>
            <a:r>
              <a:rPr lang="en-US" altLang="ko-KR" dirty="0">
                <a:solidFill>
                  <a:srgbClr val="0000FF"/>
                </a:solidFill>
              </a:rPr>
              <a:t>(Basic Economic Order Quantity(EOQ) Model</a:t>
            </a: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연간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재고유지비용과 주문비용의 합을 최소화 하는 고정된 주문량을 알아내기 위해 사용</a:t>
            </a:r>
            <a:endParaRPr lang="en-US" altLang="ko-KR" dirty="0">
              <a:solidFill>
                <a:srgbClr val="FF0000"/>
              </a:solidFill>
            </a:endParaRPr>
          </a:p>
          <a:p>
            <a:pPr lvl="2" eaLnBrk="0" hangingPunct="0">
              <a:buFont typeface="Wingdings" pitchFamily="2" charset="2"/>
              <a:buChar char="§"/>
            </a:pP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기본 </a:t>
            </a:r>
            <a:r>
              <a:rPr lang="en-US" altLang="ko-KR" sz="1600" b="1" dirty="0">
                <a:solidFill>
                  <a:srgbClr val="000000"/>
                </a:solidFill>
                <a:latin typeface="+mn-lt"/>
              </a:rPr>
              <a:t>EOQ </a:t>
            </a:r>
            <a:r>
              <a:rPr lang="ko-KR" altLang="en-US" sz="1600" b="1" dirty="0">
                <a:solidFill>
                  <a:srgbClr val="000000"/>
                </a:solidFill>
                <a:latin typeface="+mn-lt"/>
              </a:rPr>
              <a:t>모형의 기본 가정</a:t>
            </a:r>
            <a:endParaRPr lang="en-US" altLang="ko-KR" sz="1600" b="1" dirty="0">
              <a:solidFill>
                <a:srgbClr val="000000"/>
              </a:solidFill>
              <a:latin typeface="+mn-lt"/>
            </a:endParaRPr>
          </a:p>
          <a:p>
            <a:pPr marL="1714500" lvl="3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단지 하나의 제품만이 포함</a:t>
            </a:r>
            <a:endParaRPr lang="en-US" altLang="ko-KR" sz="1600" b="1" dirty="0">
              <a:solidFill>
                <a:srgbClr val="0000FF"/>
              </a:solidFill>
              <a:latin typeface="+mn-lt"/>
            </a:endParaRPr>
          </a:p>
          <a:p>
            <a:pPr marL="1714500" lvl="3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연간 수요량은 알려져 있음</a:t>
            </a:r>
            <a:endParaRPr lang="en-US" altLang="ko-KR" sz="1600" b="1" dirty="0">
              <a:solidFill>
                <a:srgbClr val="0000FF"/>
              </a:solidFill>
              <a:latin typeface="+mn-lt"/>
            </a:endParaRPr>
          </a:p>
          <a:p>
            <a:pPr marL="1714500" lvl="3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수요는 연중 균일하게 발생하며 따라서 수요율은 일정</a:t>
            </a:r>
            <a:endParaRPr lang="en-US" altLang="ko-KR" sz="1600" b="1" dirty="0">
              <a:solidFill>
                <a:srgbClr val="0000FF"/>
              </a:solidFill>
              <a:latin typeface="+mn-lt"/>
            </a:endParaRPr>
          </a:p>
          <a:p>
            <a:pPr marL="1714500" lvl="3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리드타임은 변하지 않음</a:t>
            </a:r>
            <a:endParaRPr lang="en-US" altLang="ko-KR" sz="1600" b="1" dirty="0">
              <a:solidFill>
                <a:srgbClr val="0000FF"/>
              </a:solidFill>
              <a:latin typeface="+mn-lt"/>
            </a:endParaRPr>
          </a:p>
          <a:p>
            <a:pPr marL="1714500" lvl="3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각 주문은 한 번에 배달</a:t>
            </a:r>
            <a:endParaRPr lang="en-US" altLang="ko-KR" sz="1600" b="1" dirty="0">
              <a:solidFill>
                <a:srgbClr val="0000FF"/>
              </a:solidFill>
              <a:latin typeface="+mn-lt"/>
            </a:endParaRPr>
          </a:p>
          <a:p>
            <a:pPr marL="1714500" lvl="3" indent="-342900" eaLnBrk="0" hangingPunct="0">
              <a:buFont typeface="Arial" charset="0"/>
              <a:buAutoNum type="arabicPeriod"/>
            </a:pPr>
            <a:r>
              <a:rPr lang="ko-KR" altLang="en-US" sz="1600" b="1" dirty="0">
                <a:solidFill>
                  <a:srgbClr val="0000FF"/>
                </a:solidFill>
                <a:latin typeface="+mn-lt"/>
              </a:rPr>
              <a:t>수량할인은 없음</a:t>
            </a:r>
            <a:endParaRPr lang="en-US" altLang="ko-KR" sz="1600" b="1" dirty="0">
              <a:solidFill>
                <a:srgbClr val="0000FF"/>
              </a:solidFill>
              <a:latin typeface="+mn-lt"/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FF0000"/>
                </a:solidFill>
              </a:rPr>
              <a:t>최적 주문량은 재고유지비용과 주문비용이 균형을 이룰 때 달성</a:t>
            </a:r>
            <a:endParaRPr lang="en-US" altLang="ko-KR" dirty="0">
              <a:solidFill>
                <a:srgbClr val="FF0000"/>
              </a:solidFill>
            </a:endParaRPr>
          </a:p>
          <a:p>
            <a:pPr marL="742950" lvl="1" indent="-285750" eaLnBrk="0" hangingPunct="0">
              <a:buFont typeface="Arial" charset="0"/>
              <a:buChar char="□"/>
            </a:pPr>
            <a:r>
              <a:rPr lang="ko-KR" altLang="en-US" dirty="0">
                <a:solidFill>
                  <a:srgbClr val="000000"/>
                </a:solidFill>
              </a:rPr>
              <a:t>주문량이 달라짐에 따라 특정 비용이 증가할 경우 다른 비용은 감소</a:t>
            </a:r>
          </a:p>
          <a:p>
            <a:endParaRPr lang="ko-KR" altLang="en-US" dirty="0"/>
          </a:p>
        </p:txBody>
      </p:sp>
      <p:sp>
        <p:nvSpPr>
          <p:cNvPr id="5" name="직사각형 5"/>
          <p:cNvSpPr>
            <a:spLocks noChangeArrowheads="1"/>
          </p:cNvSpPr>
          <p:nvPr/>
        </p:nvSpPr>
        <p:spPr bwMode="auto">
          <a:xfrm>
            <a:off x="8707437" y="777"/>
            <a:ext cx="436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■"/>
              <a:defRPr kumimoji="1" sz="32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□"/>
              <a:defRPr kumimoji="1" sz="28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▫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ko-KR" altLang="en-US" sz="2000" b="1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42408931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HE Color Palette">
      <a:dk1>
        <a:sysClr val="windowText" lastClr="000000"/>
      </a:dk1>
      <a:lt1>
        <a:sysClr val="window" lastClr="FFFFFF"/>
      </a:lt1>
      <a:dk2>
        <a:srgbClr val="EBE8DA"/>
      </a:dk2>
      <a:lt2>
        <a:srgbClr val="F16659"/>
      </a:lt2>
      <a:accent1>
        <a:srgbClr val="EEDB28"/>
      </a:accent1>
      <a:accent2>
        <a:srgbClr val="F47921"/>
      </a:accent2>
      <a:accent3>
        <a:srgbClr val="7E4365"/>
      </a:accent3>
      <a:accent4>
        <a:srgbClr val="7AC1AC"/>
      </a:accent4>
      <a:accent5>
        <a:srgbClr val="32484C"/>
      </a:accent5>
      <a:accent6>
        <a:srgbClr val="452445"/>
      </a:accent6>
      <a:hlink>
        <a:srgbClr val="F16659"/>
      </a:hlink>
      <a:folHlink>
        <a:srgbClr val="E21A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1516</Words>
  <Application>Microsoft Office PowerPoint</Application>
  <PresentationFormat>화면 슬라이드 쇼(4:3)</PresentationFormat>
  <Paragraphs>249</Paragraphs>
  <Slides>30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7" baseType="lpstr">
      <vt:lpstr>굴림</vt:lpstr>
      <vt:lpstr>맑은 고딕</vt:lpstr>
      <vt:lpstr>Arial</vt:lpstr>
      <vt:lpstr>Calibri</vt:lpstr>
      <vt:lpstr>Cambria Math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McGraw-Hill 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MAN-WOONG PARK, Ph.D.</dc:creator>
  <cp:lastModifiedBy>정근채</cp:lastModifiedBy>
  <cp:revision>4</cp:revision>
  <cp:lastPrinted>2014-06-04T21:43:55Z</cp:lastPrinted>
  <dcterms:created xsi:type="dcterms:W3CDTF">2014-05-27T14:19:04Z</dcterms:created>
  <dcterms:modified xsi:type="dcterms:W3CDTF">2021-01-04T08:32:59Z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IsFrozen">
    <vt:lpwstr>False</vt:lpwstr>
  </property>
  <property fmtid="{D5CDD505-2E9C-101B-9397-08002B2CF9AE}" pid="3" name="Jive_VersionGuid">
    <vt:lpwstr>97c32844-b6d4-42f1-8450-1f2da3d2bc70</vt:lpwstr>
  </property>
  <property fmtid="{D5CDD505-2E9C-101B-9397-08002B2CF9AE}" pid="4" name="Offisync_ProviderInitializationData">
    <vt:lpwstr>https://edge.mheducation.com</vt:lpwstr>
  </property>
  <property fmtid="{D5CDD505-2E9C-101B-9397-08002B2CF9AE}" pid="5" name="Offisync_UpdateToken">
    <vt:lpwstr>1</vt:lpwstr>
  </property>
  <property fmtid="{D5CDD505-2E9C-101B-9397-08002B2CF9AE}" pid="6" name="Jive_LatestUserAccountName">
    <vt:lpwstr>hyojin_lee</vt:lpwstr>
  </property>
  <property fmtid="{D5CDD505-2E9C-101B-9397-08002B2CF9AE}" pid="7" name="Offisync_ServerID">
    <vt:lpwstr>5cb2ba24-d51c-4591-b74f-0459e0a9e10c</vt:lpwstr>
  </property>
  <property fmtid="{D5CDD505-2E9C-101B-9397-08002B2CF9AE}" pid="8" name="Offisync_UniqueId">
    <vt:lpwstr>59770</vt:lpwstr>
  </property>
  <property fmtid="{D5CDD505-2E9C-101B-9397-08002B2CF9AE}" pid="9" name="Offisync_IsSaved">
    <vt:lpwstr>False</vt:lpwstr>
  </property>
  <property fmtid="{D5CDD505-2E9C-101B-9397-08002B2CF9AE}" pid="10" name="Offisync_ProviderName">
    <vt:lpwstr>Jive</vt:lpwstr>
  </property>
</Properties>
</file>