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2" r:id="rId2"/>
    <p:sldId id="415" r:id="rId3"/>
    <p:sldId id="377" r:id="rId4"/>
    <p:sldId id="393" r:id="rId5"/>
    <p:sldId id="394" r:id="rId6"/>
    <p:sldId id="395" r:id="rId7"/>
    <p:sldId id="396" r:id="rId8"/>
    <p:sldId id="397" r:id="rId9"/>
    <p:sldId id="400" r:id="rId10"/>
    <p:sldId id="402" r:id="rId11"/>
    <p:sldId id="403" r:id="rId12"/>
    <p:sldId id="398" r:id="rId13"/>
    <p:sldId id="410" r:id="rId14"/>
    <p:sldId id="411" r:id="rId15"/>
    <p:sldId id="412" r:id="rId16"/>
    <p:sldId id="401" r:id="rId17"/>
    <p:sldId id="399" r:id="rId18"/>
    <p:sldId id="413" r:id="rId19"/>
    <p:sldId id="414" r:id="rId2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1"/>
    <a:srgbClr val="39C1BC"/>
    <a:srgbClr val="0000FF"/>
    <a:srgbClr val="080808"/>
    <a:srgbClr val="7E4365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5ABF7-F38B-4F4D-81DF-EA067E0D7AAA}" v="5" dt="2020-11-20T07:37:22.373"/>
    <p1510:client id="{E82E89D7-2C12-4FB7-8CAE-A52E6F5B11E2}" v="34" dt="2020-11-20T06:23:1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79487" autoAdjust="0"/>
  </p:normalViewPr>
  <p:slideViewPr>
    <p:cSldViewPr snapToGrid="0" snapToObjects="1">
      <p:cViewPr varScale="1">
        <p:scale>
          <a:sx n="134" d="100"/>
          <a:sy n="134" d="100"/>
        </p:scale>
        <p:origin x="132" y="312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8295ABF7-F38B-4F4D-81DF-EA067E0D7AAA}"/>
    <pc:docChg chg="modSld">
      <pc:chgData name="정근채" userId="bf3f9740-ba12-4a95-bdcd-7a89d0b0b3a3" providerId="ADAL" clId="{8295ABF7-F38B-4F4D-81DF-EA067E0D7AAA}" dt="2020-11-20T07:37:22.373" v="2"/>
      <pc:docMkLst>
        <pc:docMk/>
      </pc:docMkLst>
      <pc:sldChg chg="addSp modSp">
        <pc:chgData name="정근채" userId="bf3f9740-ba12-4a95-bdcd-7a89d0b0b3a3" providerId="ADAL" clId="{8295ABF7-F38B-4F4D-81DF-EA067E0D7AAA}" dt="2020-11-20T06:48:00.802" v="1"/>
        <pc:sldMkLst>
          <pc:docMk/>
          <pc:sldMk cId="0" sldId="377"/>
        </pc:sldMkLst>
        <pc:picChg chg="add mod">
          <ac:chgData name="정근채" userId="bf3f9740-ba12-4a95-bdcd-7a89d0b0b3a3" providerId="ADAL" clId="{8295ABF7-F38B-4F4D-81DF-EA067E0D7AAA}" dt="2020-11-20T06:48:00.802" v="1"/>
          <ac:picMkLst>
            <pc:docMk/>
            <pc:sldMk cId="0" sldId="377"/>
            <ac:picMk id="6" creationId="{D1F55624-5315-45F8-B732-7A0D02F08299}"/>
          </ac:picMkLst>
        </pc:picChg>
        <pc:inkChg chg="add">
          <ac:chgData name="정근채" userId="bf3f9740-ba12-4a95-bdcd-7a89d0b0b3a3" providerId="ADAL" clId="{8295ABF7-F38B-4F4D-81DF-EA067E0D7AAA}" dt="2020-11-20T06:48:00.802" v="1"/>
          <ac:inkMkLst>
            <pc:docMk/>
            <pc:sldMk cId="0" sldId="377"/>
            <ac:inkMk id="5" creationId="{90595263-DB54-445E-812A-5CCC480C8750}"/>
          </ac:inkMkLst>
        </pc:inkChg>
      </pc:sldChg>
      <pc:sldChg chg="addSp modSp">
        <pc:chgData name="정근채" userId="bf3f9740-ba12-4a95-bdcd-7a89d0b0b3a3" providerId="ADAL" clId="{8295ABF7-F38B-4F4D-81DF-EA067E0D7AAA}" dt="2020-11-20T05:34:25.405" v="0"/>
        <pc:sldMkLst>
          <pc:docMk/>
          <pc:sldMk cId="0" sldId="392"/>
        </pc:sldMkLst>
        <pc:picChg chg="add mod">
          <ac:chgData name="정근채" userId="bf3f9740-ba12-4a95-bdcd-7a89d0b0b3a3" providerId="ADAL" clId="{8295ABF7-F38B-4F4D-81DF-EA067E0D7AAA}" dt="2020-11-20T05:34:25.405" v="0"/>
          <ac:picMkLst>
            <pc:docMk/>
            <pc:sldMk cId="0" sldId="392"/>
            <ac:picMk id="3" creationId="{AB4100EE-87E0-4BD7-ABFF-0D7F23D29BA8}"/>
          </ac:picMkLst>
        </pc:picChg>
      </pc:sldChg>
      <pc:sldChg chg="addSp modSp">
        <pc:chgData name="정근채" userId="bf3f9740-ba12-4a95-bdcd-7a89d0b0b3a3" providerId="ADAL" clId="{8295ABF7-F38B-4F4D-81DF-EA067E0D7AAA}" dt="2020-11-20T06:48:00.802" v="1"/>
        <pc:sldMkLst>
          <pc:docMk/>
          <pc:sldMk cId="0" sldId="393"/>
        </pc:sldMkLst>
        <pc:picChg chg="add mod">
          <ac:chgData name="정근채" userId="bf3f9740-ba12-4a95-bdcd-7a89d0b0b3a3" providerId="ADAL" clId="{8295ABF7-F38B-4F4D-81DF-EA067E0D7AAA}" dt="2020-11-20T06:48:00.802" v="1"/>
          <ac:picMkLst>
            <pc:docMk/>
            <pc:sldMk cId="0" sldId="393"/>
            <ac:picMk id="6" creationId="{3CC07A29-B811-47A0-B695-8E05907FB151}"/>
          </ac:picMkLst>
        </pc:picChg>
        <pc:inkChg chg="add">
          <ac:chgData name="정근채" userId="bf3f9740-ba12-4a95-bdcd-7a89d0b0b3a3" providerId="ADAL" clId="{8295ABF7-F38B-4F4D-81DF-EA067E0D7AAA}" dt="2020-11-20T06:48:00.802" v="1"/>
          <ac:inkMkLst>
            <pc:docMk/>
            <pc:sldMk cId="0" sldId="393"/>
            <ac:inkMk id="5" creationId="{F42FAB27-8690-46BD-AC2B-D7E381416850}"/>
          </ac:inkMkLst>
        </pc:inkChg>
      </pc:sldChg>
      <pc:sldChg chg="addSp modSp">
        <pc:chgData name="정근채" userId="bf3f9740-ba12-4a95-bdcd-7a89d0b0b3a3" providerId="ADAL" clId="{8295ABF7-F38B-4F4D-81DF-EA067E0D7AAA}" dt="2020-11-20T06:48:00.802" v="1"/>
        <pc:sldMkLst>
          <pc:docMk/>
          <pc:sldMk cId="0" sldId="394"/>
        </pc:sldMkLst>
        <pc:picChg chg="add mod">
          <ac:chgData name="정근채" userId="bf3f9740-ba12-4a95-bdcd-7a89d0b0b3a3" providerId="ADAL" clId="{8295ABF7-F38B-4F4D-81DF-EA067E0D7AAA}" dt="2020-11-20T06:48:00.802" v="1"/>
          <ac:picMkLst>
            <pc:docMk/>
            <pc:sldMk cId="0" sldId="394"/>
            <ac:picMk id="5" creationId="{76255A91-E4E2-402D-9490-D973EDB50A7F}"/>
          </ac:picMkLst>
        </pc:picChg>
        <pc:inkChg chg="add">
          <ac:chgData name="정근채" userId="bf3f9740-ba12-4a95-bdcd-7a89d0b0b3a3" providerId="ADAL" clId="{8295ABF7-F38B-4F4D-81DF-EA067E0D7AAA}" dt="2020-11-20T06:48:00.802" v="1"/>
          <ac:inkMkLst>
            <pc:docMk/>
            <pc:sldMk cId="0" sldId="394"/>
            <ac:inkMk id="4" creationId="{37B56B74-B0C3-4724-8875-501D25834554}"/>
          </ac:inkMkLst>
        </pc:inkChg>
      </pc:sldChg>
      <pc:sldChg chg="addSp modSp">
        <pc:chgData name="정근채" userId="bf3f9740-ba12-4a95-bdcd-7a89d0b0b3a3" providerId="ADAL" clId="{8295ABF7-F38B-4F4D-81DF-EA067E0D7AAA}" dt="2020-11-20T06:48:00.802" v="1"/>
        <pc:sldMkLst>
          <pc:docMk/>
          <pc:sldMk cId="0" sldId="395"/>
        </pc:sldMkLst>
        <pc:picChg chg="add mod">
          <ac:chgData name="정근채" userId="bf3f9740-ba12-4a95-bdcd-7a89d0b0b3a3" providerId="ADAL" clId="{8295ABF7-F38B-4F4D-81DF-EA067E0D7AAA}" dt="2020-11-20T06:48:00.802" v="1"/>
          <ac:picMkLst>
            <pc:docMk/>
            <pc:sldMk cId="0" sldId="395"/>
            <ac:picMk id="6" creationId="{C5D87C3A-1073-44C2-B24D-8AA325FD2215}"/>
          </ac:picMkLst>
        </pc:picChg>
        <pc:inkChg chg="add">
          <ac:chgData name="정근채" userId="bf3f9740-ba12-4a95-bdcd-7a89d0b0b3a3" providerId="ADAL" clId="{8295ABF7-F38B-4F4D-81DF-EA067E0D7AAA}" dt="2020-11-20T06:48:00.802" v="1"/>
          <ac:inkMkLst>
            <pc:docMk/>
            <pc:sldMk cId="0" sldId="395"/>
            <ac:inkMk id="5" creationId="{24F38049-74D8-405E-B2C6-E2D3E73BD726}"/>
          </ac:inkMkLst>
        </pc:inkChg>
      </pc:sldChg>
      <pc:sldChg chg="addSp modSp">
        <pc:chgData name="정근채" userId="bf3f9740-ba12-4a95-bdcd-7a89d0b0b3a3" providerId="ADAL" clId="{8295ABF7-F38B-4F4D-81DF-EA067E0D7AAA}" dt="2020-11-20T06:48:00.802" v="1"/>
        <pc:sldMkLst>
          <pc:docMk/>
          <pc:sldMk cId="0" sldId="396"/>
        </pc:sldMkLst>
        <pc:picChg chg="add mod">
          <ac:chgData name="정근채" userId="bf3f9740-ba12-4a95-bdcd-7a89d0b0b3a3" providerId="ADAL" clId="{8295ABF7-F38B-4F4D-81DF-EA067E0D7AAA}" dt="2020-11-20T06:48:00.802" v="1"/>
          <ac:picMkLst>
            <pc:docMk/>
            <pc:sldMk cId="0" sldId="396"/>
            <ac:picMk id="7" creationId="{454B1824-86A3-4C84-9484-6B121596A7DE}"/>
          </ac:picMkLst>
        </pc:picChg>
        <pc:inkChg chg="add">
          <ac:chgData name="정근채" userId="bf3f9740-ba12-4a95-bdcd-7a89d0b0b3a3" providerId="ADAL" clId="{8295ABF7-F38B-4F4D-81DF-EA067E0D7AAA}" dt="2020-11-20T06:48:00.802" v="1"/>
          <ac:inkMkLst>
            <pc:docMk/>
            <pc:sldMk cId="0" sldId="396"/>
            <ac:inkMk id="5" creationId="{6C22B611-3914-4E86-94B3-E98954BA1CD4}"/>
          </ac:inkMkLst>
        </pc:inkChg>
      </pc:sldChg>
      <pc:sldChg chg="addSp delSp modSp">
        <pc:chgData name="정근채" userId="bf3f9740-ba12-4a95-bdcd-7a89d0b0b3a3" providerId="ADAL" clId="{8295ABF7-F38B-4F4D-81DF-EA067E0D7AAA}" dt="2020-11-20T07:37:22.373" v="2"/>
        <pc:sldMkLst>
          <pc:docMk/>
          <pc:sldMk cId="0" sldId="397"/>
        </pc:sldMkLst>
        <pc:picChg chg="add del mod">
          <ac:chgData name="정근채" userId="bf3f9740-ba12-4a95-bdcd-7a89d0b0b3a3" providerId="ADAL" clId="{8295ABF7-F38B-4F4D-81DF-EA067E0D7AAA}" dt="2020-11-20T07:37:22.373" v="2"/>
          <ac:picMkLst>
            <pc:docMk/>
            <pc:sldMk cId="0" sldId="397"/>
            <ac:picMk id="6" creationId="{FBA9BAD8-440E-4C2E-9920-C163DE2143C0}"/>
          </ac:picMkLst>
        </pc:picChg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0" sldId="397"/>
            <ac:picMk id="8" creationId="{7FD14286-E480-4A3D-AB52-70422F1465B3}"/>
          </ac:picMkLst>
        </pc:picChg>
        <pc:inkChg chg="add del">
          <ac:chgData name="정근채" userId="bf3f9740-ba12-4a95-bdcd-7a89d0b0b3a3" providerId="ADAL" clId="{8295ABF7-F38B-4F4D-81DF-EA067E0D7AAA}" dt="2020-11-20T07:37:22.373" v="2"/>
          <ac:inkMkLst>
            <pc:docMk/>
            <pc:sldMk cId="0" sldId="397"/>
            <ac:inkMk id="5" creationId="{8AC04A31-FDEF-413C-ACF5-12CC9CC24788}"/>
          </ac:inkMkLst>
        </pc:ink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0" sldId="397"/>
            <ac:inkMk id="7" creationId="{E9815221-43D6-40E3-ADA8-8B56AFBF3132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0" sldId="398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0" sldId="398"/>
            <ac:picMk id="6" creationId="{ECA9A866-07ED-4E16-BD85-49FFB5E504B5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0" sldId="398"/>
            <ac:inkMk id="5" creationId="{60F6A698-AE1E-40A3-99BF-BD0531E43715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0" sldId="399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0" sldId="399"/>
            <ac:picMk id="6" creationId="{9619AE12-F0A1-4E44-BDD5-40D32D7A7F37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0" sldId="399"/>
            <ac:inkMk id="5" creationId="{5798C204-F641-41FB-9D08-A46D51A7C1E1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0" sldId="400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0" sldId="400"/>
            <ac:picMk id="5" creationId="{0DD436AC-E6BE-47DF-B416-2DC6635E5FE0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0" sldId="400"/>
            <ac:inkMk id="4" creationId="{6679723E-966E-47CF-B892-358D0E3917E2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0" sldId="401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0" sldId="401"/>
            <ac:picMk id="5" creationId="{AAA1AE3C-D4CB-4304-AFEC-D2C2F4EDB41B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0" sldId="401"/>
            <ac:inkMk id="4" creationId="{37BE75B5-E269-42F0-8F1E-F72917B1C84F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3468644682" sldId="402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3468644682" sldId="402"/>
            <ac:picMk id="8" creationId="{1393CC29-50E4-48F7-A5C4-0C576D039B07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3468644682" sldId="402"/>
            <ac:inkMk id="7" creationId="{EA9DDA65-7920-4A31-8340-AF4E6101A620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342703613" sldId="403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342703613" sldId="403"/>
            <ac:picMk id="6" creationId="{72A6D6C0-6F52-40F3-9388-310EC9FD3BDD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342703613" sldId="403"/>
            <ac:inkMk id="4" creationId="{9AE380B4-E336-4E0B-B606-A1A1DD489E9D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190883109" sldId="410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190883109" sldId="410"/>
            <ac:picMk id="11" creationId="{6FEE3AFE-0C08-4896-AC76-5CAC6D4CCD32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190883109" sldId="410"/>
            <ac:inkMk id="4" creationId="{DB52803E-C65E-4FCA-B3BF-39A8072B7E1A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40457765" sldId="411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40457765" sldId="411"/>
            <ac:picMk id="10" creationId="{DD1B1EE6-0CF6-4CC9-AB0D-B31D82BED315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40457765" sldId="411"/>
            <ac:inkMk id="9" creationId="{60C934C7-293A-4557-97E6-D8DA1A01F710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3248668223" sldId="412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3248668223" sldId="412"/>
            <ac:picMk id="4" creationId="{D7AB8F47-0DBE-4458-BD29-44C2D5A4A8BA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3248668223" sldId="412"/>
            <ac:inkMk id="3" creationId="{EB94A8A2-9272-4732-8471-4654EEEFE00D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591544418" sldId="413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591544418" sldId="413"/>
            <ac:picMk id="6" creationId="{C846A4E2-D345-4D7E-BF65-6DC52844E537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591544418" sldId="413"/>
            <ac:inkMk id="5" creationId="{43F621B7-9860-4108-A640-3186FE22256A}"/>
          </ac:inkMkLst>
        </pc:inkChg>
      </pc:sldChg>
      <pc:sldChg chg="addSp modSp">
        <pc:chgData name="정근채" userId="bf3f9740-ba12-4a95-bdcd-7a89d0b0b3a3" providerId="ADAL" clId="{8295ABF7-F38B-4F4D-81DF-EA067E0D7AAA}" dt="2020-11-20T07:37:22.373" v="2"/>
        <pc:sldMkLst>
          <pc:docMk/>
          <pc:sldMk cId="3002634044" sldId="414"/>
        </pc:sldMkLst>
        <pc:picChg chg="add mod">
          <ac:chgData name="정근채" userId="bf3f9740-ba12-4a95-bdcd-7a89d0b0b3a3" providerId="ADAL" clId="{8295ABF7-F38B-4F4D-81DF-EA067E0D7AAA}" dt="2020-11-20T07:37:22.373" v="2"/>
          <ac:picMkLst>
            <pc:docMk/>
            <pc:sldMk cId="3002634044" sldId="414"/>
            <ac:picMk id="7" creationId="{816A3037-45CB-4B82-817C-C332C1E3E1D6}"/>
          </ac:picMkLst>
        </pc:picChg>
        <pc:inkChg chg="add">
          <ac:chgData name="정근채" userId="bf3f9740-ba12-4a95-bdcd-7a89d0b0b3a3" providerId="ADAL" clId="{8295ABF7-F38B-4F4D-81DF-EA067E0D7AAA}" dt="2020-11-20T07:37:22.373" v="2"/>
          <ac:inkMkLst>
            <pc:docMk/>
            <pc:sldMk cId="3002634044" sldId="414"/>
            <ac:inkMk id="6" creationId="{888F908A-F34D-4E8A-8D1B-91F2814EE0FF}"/>
          </ac:inkMkLst>
        </pc:inkChg>
      </pc:sldChg>
      <pc:sldChg chg="addSp modSp">
        <pc:chgData name="정근채" userId="bf3f9740-ba12-4a95-bdcd-7a89d0b0b3a3" providerId="ADAL" clId="{8295ABF7-F38B-4F4D-81DF-EA067E0D7AAA}" dt="2020-11-20T05:34:25.405" v="0"/>
        <pc:sldMkLst>
          <pc:docMk/>
          <pc:sldMk cId="3995176619" sldId="415"/>
        </pc:sldMkLst>
        <pc:picChg chg="add mod">
          <ac:chgData name="정근채" userId="bf3f9740-ba12-4a95-bdcd-7a89d0b0b3a3" providerId="ADAL" clId="{8295ABF7-F38B-4F4D-81DF-EA067E0D7AAA}" dt="2020-11-20T05:34:25.405" v="0"/>
          <ac:picMkLst>
            <pc:docMk/>
            <pc:sldMk cId="3995176619" sldId="415"/>
            <ac:picMk id="3" creationId="{14905623-149A-48BA-83DA-E5D6D4C475DF}"/>
          </ac:picMkLst>
        </pc:picChg>
        <pc:inkChg chg="add">
          <ac:chgData name="정근채" userId="bf3f9740-ba12-4a95-bdcd-7a89d0b0b3a3" providerId="ADAL" clId="{8295ABF7-F38B-4F4D-81DF-EA067E0D7AAA}" dt="2020-11-20T05:34:25.405" v="0"/>
          <ac:inkMkLst>
            <pc:docMk/>
            <pc:sldMk cId="3995176619" sldId="415"/>
            <ac:inkMk id="2" creationId="{B3D43B2C-59AC-4422-B4B8-DD60C7A5AD99}"/>
          </ac:inkMkLst>
        </pc:inkChg>
      </pc:sldChg>
    </pc:docChg>
  </pc:docChgLst>
  <pc:docChgLst>
    <pc:chgData name="kcjeong@cbnu.ac.kr" userId="bf3f9740-ba12-4a95-bdcd-7a89d0b0b3a3" providerId="ADAL" clId="{E82E89D7-2C12-4FB7-8CAE-A52E6F5B11E2}"/>
    <pc:docChg chg="undo custSel modSld">
      <pc:chgData name="kcjeong@cbnu.ac.kr" userId="bf3f9740-ba12-4a95-bdcd-7a89d0b0b3a3" providerId="ADAL" clId="{E82E89D7-2C12-4FB7-8CAE-A52E6F5B11E2}" dt="2020-11-20T06:23:18.560" v="408" actId="14100"/>
      <pc:docMkLst>
        <pc:docMk/>
      </pc:docMkLst>
      <pc:sldChg chg="modSp mod">
        <pc:chgData name="kcjeong@cbnu.ac.kr" userId="bf3f9740-ba12-4a95-bdcd-7a89d0b0b3a3" providerId="ADAL" clId="{E82E89D7-2C12-4FB7-8CAE-A52E6F5B11E2}" dt="2020-11-20T05:56:35.734" v="1" actId="207"/>
        <pc:sldMkLst>
          <pc:docMk/>
          <pc:sldMk cId="0" sldId="377"/>
        </pc:sldMkLst>
        <pc:spChg chg="mod">
          <ac:chgData name="kcjeong@cbnu.ac.kr" userId="bf3f9740-ba12-4a95-bdcd-7a89d0b0b3a3" providerId="ADAL" clId="{E82E89D7-2C12-4FB7-8CAE-A52E6F5B11E2}" dt="2020-11-20T05:56:35.734" v="1" actId="207"/>
          <ac:spMkLst>
            <pc:docMk/>
            <pc:sldMk cId="0" sldId="377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E82E89D7-2C12-4FB7-8CAE-A52E6F5B11E2}" dt="2020-11-20T05:58:46.076" v="2" actId="207"/>
        <pc:sldMkLst>
          <pc:docMk/>
          <pc:sldMk cId="0" sldId="393"/>
        </pc:sldMkLst>
        <pc:spChg chg="mod">
          <ac:chgData name="kcjeong@cbnu.ac.kr" userId="bf3f9740-ba12-4a95-bdcd-7a89d0b0b3a3" providerId="ADAL" clId="{E82E89D7-2C12-4FB7-8CAE-A52E6F5B11E2}" dt="2020-11-20T05:58:46.076" v="2" actId="207"/>
          <ac:spMkLst>
            <pc:docMk/>
            <pc:sldMk cId="0" sldId="393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E82E89D7-2C12-4FB7-8CAE-A52E6F5B11E2}" dt="2020-11-20T06:21:03.498" v="367" actId="207"/>
        <pc:sldMkLst>
          <pc:docMk/>
          <pc:sldMk cId="0" sldId="399"/>
        </pc:sldMkLst>
        <pc:spChg chg="mod">
          <ac:chgData name="kcjeong@cbnu.ac.kr" userId="bf3f9740-ba12-4a95-bdcd-7a89d0b0b3a3" providerId="ADAL" clId="{E82E89D7-2C12-4FB7-8CAE-A52E6F5B11E2}" dt="2020-11-20T06:21:03.498" v="367" actId="207"/>
          <ac:spMkLst>
            <pc:docMk/>
            <pc:sldMk cId="0" sldId="399"/>
            <ac:spMk id="4" creationId="{00000000-0000-0000-0000-000000000000}"/>
          </ac:spMkLst>
        </pc:spChg>
      </pc:sldChg>
      <pc:sldChg chg="addSp modSp mod">
        <pc:chgData name="kcjeong@cbnu.ac.kr" userId="bf3f9740-ba12-4a95-bdcd-7a89d0b0b3a3" providerId="ADAL" clId="{E82E89D7-2C12-4FB7-8CAE-A52E6F5B11E2}" dt="2020-11-20T06:06:26.241" v="8" actId="14100"/>
        <pc:sldMkLst>
          <pc:docMk/>
          <pc:sldMk cId="342703613" sldId="403"/>
        </pc:sldMkLst>
        <pc:cxnChg chg="add mod">
          <ac:chgData name="kcjeong@cbnu.ac.kr" userId="bf3f9740-ba12-4a95-bdcd-7a89d0b0b3a3" providerId="ADAL" clId="{E82E89D7-2C12-4FB7-8CAE-A52E6F5B11E2}" dt="2020-11-20T06:06:17.339" v="6" actId="208"/>
          <ac:cxnSpMkLst>
            <pc:docMk/>
            <pc:sldMk cId="342703613" sldId="403"/>
            <ac:cxnSpMk id="5" creationId="{6E0F5F6F-F678-4619-929E-B1CACD9F17F0}"/>
          </ac:cxnSpMkLst>
        </pc:cxnChg>
        <pc:cxnChg chg="add mod">
          <ac:chgData name="kcjeong@cbnu.ac.kr" userId="bf3f9740-ba12-4a95-bdcd-7a89d0b0b3a3" providerId="ADAL" clId="{E82E89D7-2C12-4FB7-8CAE-A52E6F5B11E2}" dt="2020-11-20T06:06:26.241" v="8" actId="14100"/>
          <ac:cxnSpMkLst>
            <pc:docMk/>
            <pc:sldMk cId="342703613" sldId="403"/>
            <ac:cxnSpMk id="7" creationId="{18F719F5-C8A9-4071-BC6C-7DA599F875E4}"/>
          </ac:cxnSpMkLst>
        </pc:cxnChg>
      </pc:sldChg>
      <pc:sldChg chg="addSp delSp modSp mod">
        <pc:chgData name="kcjeong@cbnu.ac.kr" userId="bf3f9740-ba12-4a95-bdcd-7a89d0b0b3a3" providerId="ADAL" clId="{E82E89D7-2C12-4FB7-8CAE-A52E6F5B11E2}" dt="2020-11-20T06:12:47.012" v="142" actId="14100"/>
        <pc:sldMkLst>
          <pc:docMk/>
          <pc:sldMk cId="190883109" sldId="410"/>
        </pc:sldMkLst>
        <pc:spChg chg="add mod">
          <ac:chgData name="kcjeong@cbnu.ac.kr" userId="bf3f9740-ba12-4a95-bdcd-7a89d0b0b3a3" providerId="ADAL" clId="{E82E89D7-2C12-4FB7-8CAE-A52E6F5B11E2}" dt="2020-11-20T06:10:22.060" v="31" actId="207"/>
          <ac:spMkLst>
            <pc:docMk/>
            <pc:sldMk cId="190883109" sldId="410"/>
            <ac:spMk id="3" creationId="{4D019DC0-8277-4908-8A5E-79762264CD7C}"/>
          </ac:spMkLst>
        </pc:spChg>
        <pc:spChg chg="add mod">
          <ac:chgData name="kcjeong@cbnu.ac.kr" userId="bf3f9740-ba12-4a95-bdcd-7a89d0b0b3a3" providerId="ADAL" clId="{E82E89D7-2C12-4FB7-8CAE-A52E6F5B11E2}" dt="2020-11-20T06:10:31.716" v="46" actId="20577"/>
          <ac:spMkLst>
            <pc:docMk/>
            <pc:sldMk cId="190883109" sldId="410"/>
            <ac:spMk id="6" creationId="{FCD60299-5330-4F37-8728-7BFFA84ED1BF}"/>
          </ac:spMkLst>
        </pc:spChg>
        <pc:spChg chg="add mod">
          <ac:chgData name="kcjeong@cbnu.ac.kr" userId="bf3f9740-ba12-4a95-bdcd-7a89d0b0b3a3" providerId="ADAL" clId="{E82E89D7-2C12-4FB7-8CAE-A52E6F5B11E2}" dt="2020-11-20T06:10:42.294" v="52" actId="20577"/>
          <ac:spMkLst>
            <pc:docMk/>
            <pc:sldMk cId="190883109" sldId="410"/>
            <ac:spMk id="9" creationId="{E644DEDF-A09A-4B9F-BC57-170A096F1628}"/>
          </ac:spMkLst>
        </pc:spChg>
        <pc:cxnChg chg="add mod">
          <ac:chgData name="kcjeong@cbnu.ac.kr" userId="bf3f9740-ba12-4a95-bdcd-7a89d0b0b3a3" providerId="ADAL" clId="{E82E89D7-2C12-4FB7-8CAE-A52E6F5B11E2}" dt="2020-11-20T06:11:13.100" v="57" actId="208"/>
          <ac:cxnSpMkLst>
            <pc:docMk/>
            <pc:sldMk cId="190883109" sldId="410"/>
            <ac:cxnSpMk id="5" creationId="{DBE8C391-81B8-4C8D-8F37-6BD580CFA7CA}"/>
          </ac:cxnSpMkLst>
        </pc:cxnChg>
        <pc:cxnChg chg="add mod">
          <ac:chgData name="kcjeong@cbnu.ac.kr" userId="bf3f9740-ba12-4a95-bdcd-7a89d0b0b3a3" providerId="ADAL" clId="{E82E89D7-2C12-4FB7-8CAE-A52E6F5B11E2}" dt="2020-11-20T06:11:28.609" v="61" actId="1076"/>
          <ac:cxnSpMkLst>
            <pc:docMk/>
            <pc:sldMk cId="190883109" sldId="410"/>
            <ac:cxnSpMk id="10" creationId="{A8D70202-8F27-406C-A428-88106CE0DE95}"/>
          </ac:cxnSpMkLst>
        </pc:cxnChg>
        <pc:cxnChg chg="add mod">
          <ac:chgData name="kcjeong@cbnu.ac.kr" userId="bf3f9740-ba12-4a95-bdcd-7a89d0b0b3a3" providerId="ADAL" clId="{E82E89D7-2C12-4FB7-8CAE-A52E6F5B11E2}" dt="2020-11-20T06:11:49.935" v="75" actId="14100"/>
          <ac:cxnSpMkLst>
            <pc:docMk/>
            <pc:sldMk cId="190883109" sldId="410"/>
            <ac:cxnSpMk id="12" creationId="{A5077346-3E6D-4FF6-93DD-8C416C3AF4FA}"/>
          </ac:cxnSpMkLst>
        </pc:cxnChg>
        <pc:cxnChg chg="add del mod">
          <ac:chgData name="kcjeong@cbnu.ac.kr" userId="bf3f9740-ba12-4a95-bdcd-7a89d0b0b3a3" providerId="ADAL" clId="{E82E89D7-2C12-4FB7-8CAE-A52E6F5B11E2}" dt="2020-11-20T06:12:07.705" v="77" actId="11529"/>
          <ac:cxnSpMkLst>
            <pc:docMk/>
            <pc:sldMk cId="190883109" sldId="410"/>
            <ac:cxnSpMk id="16" creationId="{CB688679-BDA2-4D3A-82F8-7CA43982675C}"/>
          </ac:cxnSpMkLst>
        </pc:cxnChg>
        <pc:cxnChg chg="add mod">
          <ac:chgData name="kcjeong@cbnu.ac.kr" userId="bf3f9740-ba12-4a95-bdcd-7a89d0b0b3a3" providerId="ADAL" clId="{E82E89D7-2C12-4FB7-8CAE-A52E6F5B11E2}" dt="2020-11-20T06:12:25.416" v="132" actId="208"/>
          <ac:cxnSpMkLst>
            <pc:docMk/>
            <pc:sldMk cId="190883109" sldId="410"/>
            <ac:cxnSpMk id="17" creationId="{9EBC871C-C8A4-4497-852D-C58DE987DDD2}"/>
          </ac:cxnSpMkLst>
        </pc:cxnChg>
        <pc:cxnChg chg="add mod">
          <ac:chgData name="kcjeong@cbnu.ac.kr" userId="bf3f9740-ba12-4a95-bdcd-7a89d0b0b3a3" providerId="ADAL" clId="{E82E89D7-2C12-4FB7-8CAE-A52E6F5B11E2}" dt="2020-11-20T06:12:35.450" v="138" actId="14100"/>
          <ac:cxnSpMkLst>
            <pc:docMk/>
            <pc:sldMk cId="190883109" sldId="410"/>
            <ac:cxnSpMk id="19" creationId="{8C00E0FB-ECF7-40CA-BA50-98BA0A1F44F5}"/>
          </ac:cxnSpMkLst>
        </pc:cxnChg>
        <pc:cxnChg chg="add mod">
          <ac:chgData name="kcjeong@cbnu.ac.kr" userId="bf3f9740-ba12-4a95-bdcd-7a89d0b0b3a3" providerId="ADAL" clId="{E82E89D7-2C12-4FB7-8CAE-A52E6F5B11E2}" dt="2020-11-20T06:12:38.889" v="140" actId="571"/>
          <ac:cxnSpMkLst>
            <pc:docMk/>
            <pc:sldMk cId="190883109" sldId="410"/>
            <ac:cxnSpMk id="21" creationId="{31FD61BF-8B05-4607-A5F8-7CA54174E3BC}"/>
          </ac:cxnSpMkLst>
        </pc:cxnChg>
        <pc:cxnChg chg="add mod">
          <ac:chgData name="kcjeong@cbnu.ac.kr" userId="bf3f9740-ba12-4a95-bdcd-7a89d0b0b3a3" providerId="ADAL" clId="{E82E89D7-2C12-4FB7-8CAE-A52E6F5B11E2}" dt="2020-11-20T06:12:38.889" v="140" actId="571"/>
          <ac:cxnSpMkLst>
            <pc:docMk/>
            <pc:sldMk cId="190883109" sldId="410"/>
            <ac:cxnSpMk id="22" creationId="{238B9CBD-EDA1-484F-9A54-417356F3354B}"/>
          </ac:cxnSpMkLst>
        </pc:cxnChg>
        <pc:cxnChg chg="add mod">
          <ac:chgData name="kcjeong@cbnu.ac.kr" userId="bf3f9740-ba12-4a95-bdcd-7a89d0b0b3a3" providerId="ADAL" clId="{E82E89D7-2C12-4FB7-8CAE-A52E6F5B11E2}" dt="2020-11-20T06:12:47.012" v="142" actId="14100"/>
          <ac:cxnSpMkLst>
            <pc:docMk/>
            <pc:sldMk cId="190883109" sldId="410"/>
            <ac:cxnSpMk id="23" creationId="{8549B121-072B-4988-926A-7AEE3B4FE37B}"/>
          </ac:cxnSpMkLst>
        </pc:cxnChg>
      </pc:sldChg>
      <pc:sldChg chg="addSp modSp mod">
        <pc:chgData name="kcjeong@cbnu.ac.kr" userId="bf3f9740-ba12-4a95-bdcd-7a89d0b0b3a3" providerId="ADAL" clId="{E82E89D7-2C12-4FB7-8CAE-A52E6F5B11E2}" dt="2020-11-20T06:18:27.169" v="365" actId="1076"/>
        <pc:sldMkLst>
          <pc:docMk/>
          <pc:sldMk cId="40457765" sldId="411"/>
        </pc:sldMkLst>
        <pc:spChg chg="add mod">
          <ac:chgData name="kcjeong@cbnu.ac.kr" userId="bf3f9740-ba12-4a95-bdcd-7a89d0b0b3a3" providerId="ADAL" clId="{E82E89D7-2C12-4FB7-8CAE-A52E6F5B11E2}" dt="2020-11-20T06:17:06.950" v="286" actId="1035"/>
          <ac:spMkLst>
            <pc:docMk/>
            <pc:sldMk cId="40457765" sldId="411"/>
            <ac:spMk id="5" creationId="{598729F9-A4E1-4903-ABB2-D8587BBF07C3}"/>
          </ac:spMkLst>
        </pc:spChg>
        <pc:spChg chg="add mod">
          <ac:chgData name="kcjeong@cbnu.ac.kr" userId="bf3f9740-ba12-4a95-bdcd-7a89d0b0b3a3" providerId="ADAL" clId="{E82E89D7-2C12-4FB7-8CAE-A52E6F5B11E2}" dt="2020-11-20T06:18:27.169" v="365" actId="1076"/>
          <ac:spMkLst>
            <pc:docMk/>
            <pc:sldMk cId="40457765" sldId="411"/>
            <ac:spMk id="6" creationId="{5A56B194-5227-46FB-9061-EEC42A5D5C8F}"/>
          </ac:spMkLst>
        </pc:spChg>
        <pc:picChg chg="mod">
          <ac:chgData name="kcjeong@cbnu.ac.kr" userId="bf3f9740-ba12-4a95-bdcd-7a89d0b0b3a3" providerId="ADAL" clId="{E82E89D7-2C12-4FB7-8CAE-A52E6F5B11E2}" dt="2020-11-20T06:18:24.327" v="364" actId="1076"/>
          <ac:picMkLst>
            <pc:docMk/>
            <pc:sldMk cId="40457765" sldId="411"/>
            <ac:picMk id="8" creationId="{00000000-0000-0000-0000-000000000000}"/>
          </ac:picMkLst>
        </pc:picChg>
      </pc:sldChg>
      <pc:sldChg chg="addSp modSp mod">
        <pc:chgData name="kcjeong@cbnu.ac.kr" userId="bf3f9740-ba12-4a95-bdcd-7a89d0b0b3a3" providerId="ADAL" clId="{E82E89D7-2C12-4FB7-8CAE-A52E6F5B11E2}" dt="2020-11-20T06:23:18.560" v="408" actId="14100"/>
        <pc:sldMkLst>
          <pc:docMk/>
          <pc:sldMk cId="3002634044" sldId="414"/>
        </pc:sldMkLst>
        <pc:cxnChg chg="add mod">
          <ac:chgData name="kcjeong@cbnu.ac.kr" userId="bf3f9740-ba12-4a95-bdcd-7a89d0b0b3a3" providerId="ADAL" clId="{E82E89D7-2C12-4FB7-8CAE-A52E6F5B11E2}" dt="2020-11-20T06:23:07.827" v="405" actId="1076"/>
          <ac:cxnSpMkLst>
            <pc:docMk/>
            <pc:sldMk cId="3002634044" sldId="414"/>
            <ac:cxnSpMk id="5" creationId="{5CE55C06-10C4-429B-802E-AA9FC604D750}"/>
          </ac:cxnSpMkLst>
        </pc:cxnChg>
        <pc:cxnChg chg="add mod">
          <ac:chgData name="kcjeong@cbnu.ac.kr" userId="bf3f9740-ba12-4a95-bdcd-7a89d0b0b3a3" providerId="ADAL" clId="{E82E89D7-2C12-4FB7-8CAE-A52E6F5B11E2}" dt="2020-11-20T06:22:58.888" v="403" actId="14100"/>
          <ac:cxnSpMkLst>
            <pc:docMk/>
            <pc:sldMk cId="3002634044" sldId="414"/>
            <ac:cxnSpMk id="8" creationId="{7B3CC13F-CABE-44D3-BE33-F9E47F59E061}"/>
          </ac:cxnSpMkLst>
        </pc:cxnChg>
        <pc:cxnChg chg="add mod">
          <ac:chgData name="kcjeong@cbnu.ac.kr" userId="bf3f9740-ba12-4a95-bdcd-7a89d0b0b3a3" providerId="ADAL" clId="{E82E89D7-2C12-4FB7-8CAE-A52E6F5B11E2}" dt="2020-11-20T06:23:18.560" v="408" actId="14100"/>
          <ac:cxnSpMkLst>
            <pc:docMk/>
            <pc:sldMk cId="3002634044" sldId="414"/>
            <ac:cxnSpMk id="10" creationId="{D37B6FBA-0BEC-4764-AF2E-E7EEBF82643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11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 14</a:t>
            </a:r>
            <a:r>
              <a:rPr lang="ko-KR" altLang="en-US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JIT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와 린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(Lean) 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운영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(JIT and Lean Operations)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735489" y="126387"/>
            <a:ext cx="7282721" cy="395215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ko-KR" dirty="0">
                <a:latin typeface="맑은 고딕" panose="020B0503020000020004" pitchFamily="50" charset="-127"/>
              </a:rPr>
              <a:t>균형 시스템</a:t>
            </a:r>
            <a:r>
              <a:rPr lang="en-US" altLang="ko-KR" dirty="0">
                <a:latin typeface="맑은 고딕" panose="020B0503020000020004" pitchFamily="50" charset="-127"/>
              </a:rPr>
              <a:t>(balanced system)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9" y="1019175"/>
            <a:ext cx="82105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00179" y="1626175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라인밸런싱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Cycle Time</a:t>
            </a:r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89389" y="932811"/>
            <a:ext cx="6534590" cy="1497406"/>
          </a:xfrm>
          <a:prstGeom prst="roundRect">
            <a:avLst>
              <a:gd name="adj" fmla="val 478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64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재고감축</a:t>
            </a:r>
            <a:r>
              <a:rPr lang="en-US" altLang="ko-KR" dirty="0"/>
              <a:t>(little inventory storage)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64" y="1560747"/>
            <a:ext cx="8428271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E0F5F6F-F678-4619-929E-B1CACD9F17F0}"/>
              </a:ext>
            </a:extLst>
          </p:cNvPr>
          <p:cNvCxnSpPr/>
          <p:nvPr/>
        </p:nvCxnSpPr>
        <p:spPr>
          <a:xfrm>
            <a:off x="1401679" y="4144879"/>
            <a:ext cx="12212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8F719F5-C8A9-4071-BC6C-7DA599F875E4}"/>
              </a:ext>
            </a:extLst>
          </p:cNvPr>
          <p:cNvCxnSpPr>
            <a:cxnSpLocks/>
          </p:cNvCxnSpPr>
          <p:nvPr/>
        </p:nvCxnSpPr>
        <p:spPr>
          <a:xfrm>
            <a:off x="4343400" y="4144879"/>
            <a:ext cx="745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기본요소</a:t>
            </a:r>
            <a:r>
              <a:rPr lang="en-US" altLang="ko-KR" dirty="0"/>
              <a:t>(Building Blocks)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인적자원</a:t>
            </a:r>
            <a:r>
              <a:rPr lang="en-US" altLang="ko-KR" dirty="0">
                <a:solidFill>
                  <a:srgbClr val="0000FF"/>
                </a:solidFill>
              </a:rPr>
              <a:t>/</a:t>
            </a:r>
            <a:r>
              <a:rPr lang="ko-KR" altLang="ko-KR" dirty="0">
                <a:solidFill>
                  <a:srgbClr val="0000FF"/>
                </a:solidFill>
              </a:rPr>
              <a:t>조직관리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자산으로서의 작업자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(workers as assets)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여러 가지 기능을 수행하도록 훈련된 작업자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(cross-trained workers)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지속적인 개선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(continuous improvement)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원가회계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활동기준원가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(ABC; activity based costing)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리더십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프로젝트 관리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(leadership/project management)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생산계획과 통제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작업부하 평준화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(Level loading)</a:t>
            </a:r>
            <a:endParaRPr lang="ko-KR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Pull system : </a:t>
            </a: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후공정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인수시스템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Visual system: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칸반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ko-KR" sz="1600" b="1" dirty="0" err="1">
                <a:solidFill>
                  <a:srgbClr val="FF0000"/>
                </a:solidFill>
                <a:latin typeface="+mn-lt"/>
              </a:rPr>
              <a:t>Kanban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看板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, also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かんばん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) (English: Sign, Index Card)):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부품이나 자재가 필요함을 알리는 수작업 시스템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재공품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(WIP)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감소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공급업체와의 친밀한 관계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(close vendor relationships)</a:t>
            </a:r>
            <a:endParaRPr lang="ko-KR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거래처리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 감소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예방적 유지보수와 작업장 정리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작업부하 평준화</a:t>
            </a:r>
            <a:r>
              <a:rPr lang="en-US" altLang="ko-KR" sz="2400" b="1">
                <a:latin typeface="+mn-lt"/>
                <a:ea typeface="+mn-ea"/>
              </a:rPr>
              <a:t>(Level loading)</a:t>
            </a:r>
            <a:endParaRPr lang="en-US" altLang="ko-KR" sz="2400" b="1" dirty="0">
              <a:latin typeface="+mn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/>
          <a:stretch>
            <a:fillRect/>
          </a:stretch>
        </p:blipFill>
        <p:spPr bwMode="auto">
          <a:xfrm>
            <a:off x="352106" y="1375498"/>
            <a:ext cx="8426349" cy="40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019DC0-8277-4908-8A5E-79762264CD7C}"/>
              </a:ext>
            </a:extLst>
          </p:cNvPr>
          <p:cNvSpPr txBox="1"/>
          <p:nvPr/>
        </p:nvSpPr>
        <p:spPr>
          <a:xfrm>
            <a:off x="2544679" y="2634915"/>
            <a:ext cx="4459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</a:rPr>
              <a:t>5</a:t>
            </a:r>
            <a:r>
              <a:rPr lang="en-US" altLang="ko-KR" sz="1300" b="1" dirty="0">
                <a:solidFill>
                  <a:srgbClr val="FF0000"/>
                </a:solidFill>
                <a:sym typeface="Symbol" panose="05050102010706020507" pitchFamily="18" charset="2"/>
              </a:rPr>
              <a:t>1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60299-5330-4F37-8728-7BFFA84ED1BF}"/>
              </a:ext>
            </a:extLst>
          </p:cNvPr>
          <p:cNvSpPr txBox="1"/>
          <p:nvPr/>
        </p:nvSpPr>
        <p:spPr>
          <a:xfrm>
            <a:off x="2544679" y="2440592"/>
            <a:ext cx="6912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</a:rPr>
              <a:t>5</a:t>
            </a:r>
            <a:r>
              <a:rPr lang="en-US" altLang="ko-KR" sz="1300" b="1" dirty="0">
                <a:solidFill>
                  <a:srgbClr val="FF0000"/>
                </a:solidFill>
                <a:sym typeface="Symbol" panose="05050102010706020507" pitchFamily="18" charset="2"/>
              </a:rPr>
              <a:t>3 + 1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4DEDF-A09A-4B9F-BC57-170A096F1628}"/>
              </a:ext>
            </a:extLst>
          </p:cNvPr>
          <p:cNvSpPr txBox="1"/>
          <p:nvPr/>
        </p:nvSpPr>
        <p:spPr>
          <a:xfrm>
            <a:off x="2544679" y="2233938"/>
            <a:ext cx="6912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</a:rPr>
              <a:t>5</a:t>
            </a:r>
            <a:r>
              <a:rPr lang="en-US" altLang="ko-KR" sz="1300" b="1" dirty="0">
                <a:solidFill>
                  <a:srgbClr val="FF0000"/>
                </a:solidFill>
                <a:sym typeface="Symbol" panose="05050102010706020507" pitchFamily="18" charset="2"/>
              </a:rPr>
              <a:t>1 + 2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BE8C391-81B8-4C8D-8F37-6BD580CFA7CA}"/>
              </a:ext>
            </a:extLst>
          </p:cNvPr>
          <p:cNvCxnSpPr/>
          <p:nvPr/>
        </p:nvCxnSpPr>
        <p:spPr>
          <a:xfrm>
            <a:off x="3098132" y="2671011"/>
            <a:ext cx="932447" cy="2508584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8D70202-8F27-406C-A428-88106CE0DE95}"/>
              </a:ext>
            </a:extLst>
          </p:cNvPr>
          <p:cNvCxnSpPr>
            <a:cxnSpLocks/>
          </p:cNvCxnSpPr>
          <p:nvPr/>
        </p:nvCxnSpPr>
        <p:spPr>
          <a:xfrm>
            <a:off x="3164306" y="2376238"/>
            <a:ext cx="1708483" cy="2809373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5077346-3E6D-4FF6-93DD-8C416C3AF4FA}"/>
              </a:ext>
            </a:extLst>
          </p:cNvPr>
          <p:cNvCxnSpPr>
            <a:cxnSpLocks/>
          </p:cNvCxnSpPr>
          <p:nvPr/>
        </p:nvCxnSpPr>
        <p:spPr>
          <a:xfrm>
            <a:off x="3169718" y="2380132"/>
            <a:ext cx="30682" cy="2727273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EBC871C-C8A4-4497-852D-C58DE987DDD2}"/>
              </a:ext>
            </a:extLst>
          </p:cNvPr>
          <p:cNvCxnSpPr>
            <a:cxnSpLocks/>
          </p:cNvCxnSpPr>
          <p:nvPr/>
        </p:nvCxnSpPr>
        <p:spPr>
          <a:xfrm flipH="1">
            <a:off x="2376237" y="2662912"/>
            <a:ext cx="475250" cy="2197846"/>
          </a:xfrm>
          <a:prstGeom prst="straightConnector1">
            <a:avLst/>
          </a:prstGeom>
          <a:ln w="3175">
            <a:solidFill>
              <a:srgbClr val="F479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8C00E0FB-ECF7-40CA-BA50-98BA0A1F44F5}"/>
              </a:ext>
            </a:extLst>
          </p:cNvPr>
          <p:cNvCxnSpPr>
            <a:cxnSpLocks/>
          </p:cNvCxnSpPr>
          <p:nvPr/>
        </p:nvCxnSpPr>
        <p:spPr>
          <a:xfrm flipH="1">
            <a:off x="2132295" y="2460458"/>
            <a:ext cx="707158" cy="2400300"/>
          </a:xfrm>
          <a:prstGeom prst="straightConnector1">
            <a:avLst/>
          </a:prstGeom>
          <a:ln w="3175">
            <a:solidFill>
              <a:srgbClr val="F479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549B121-072B-4988-926A-7AEE3B4FE37B}"/>
              </a:ext>
            </a:extLst>
          </p:cNvPr>
          <p:cNvCxnSpPr>
            <a:cxnSpLocks/>
          </p:cNvCxnSpPr>
          <p:nvPr/>
        </p:nvCxnSpPr>
        <p:spPr>
          <a:xfrm flipH="1">
            <a:off x="2532645" y="2857500"/>
            <a:ext cx="324855" cy="2003258"/>
          </a:xfrm>
          <a:prstGeom prst="straightConnector1">
            <a:avLst/>
          </a:prstGeom>
          <a:ln w="3175">
            <a:solidFill>
              <a:srgbClr val="F479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ko-KR" sz="2400" b="1">
                <a:latin typeface="+mn-lt"/>
                <a:ea typeface="+mn-ea"/>
              </a:rPr>
              <a:t>Visual system: </a:t>
            </a:r>
            <a:r>
              <a:rPr lang="ko-KR" altLang="ko-KR" sz="2400" b="1">
                <a:latin typeface="+mn-lt"/>
                <a:ea typeface="+mn-ea"/>
              </a:rPr>
              <a:t>칸반</a:t>
            </a:r>
            <a:r>
              <a:rPr lang="en-US" altLang="ko-KR" sz="2400" b="1">
                <a:latin typeface="+mn-lt"/>
                <a:ea typeface="+mn-ea"/>
              </a:rPr>
              <a:t>(Kanban (</a:t>
            </a:r>
            <a:r>
              <a:rPr lang="ko-KR" altLang="ko-KR" sz="2400" b="1">
                <a:latin typeface="+mn-lt"/>
                <a:ea typeface="+mn-ea"/>
              </a:rPr>
              <a:t>看板</a:t>
            </a:r>
            <a:r>
              <a:rPr lang="en-US" altLang="ko-KR" sz="2400" b="1">
                <a:latin typeface="+mn-lt"/>
                <a:ea typeface="+mn-ea"/>
              </a:rPr>
              <a:t>, also </a:t>
            </a:r>
            <a:r>
              <a:rPr lang="ko-KR" altLang="ko-KR" sz="2400" b="1">
                <a:latin typeface="+mn-lt"/>
                <a:ea typeface="+mn-ea"/>
              </a:rPr>
              <a:t>かんばん</a:t>
            </a:r>
            <a:r>
              <a:rPr lang="en-US" altLang="ko-KR" sz="2400" b="1">
                <a:latin typeface="+mn-lt"/>
                <a:ea typeface="+mn-ea"/>
              </a:rPr>
              <a:t>)</a:t>
            </a:r>
            <a:endParaRPr lang="en-US" altLang="ko-KR" sz="2400" b="1" dirty="0">
              <a:latin typeface="+mn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75" y="1610683"/>
            <a:ext cx="7430508" cy="36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0327" y="4094470"/>
            <a:ext cx="35266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재하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215109" y="4094470"/>
            <a:ext cx="5013857" cy="25046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729F9-A4E1-4903-ABB2-D8587BBF07C3}"/>
              </a:ext>
            </a:extLst>
          </p:cNvPr>
          <p:cNvSpPr txBox="1"/>
          <p:nvPr/>
        </p:nvSpPr>
        <p:spPr>
          <a:xfrm>
            <a:off x="7357311" y="3777916"/>
            <a:ext cx="95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</a:rPr>
              <a:t>공정</a:t>
            </a:r>
            <a:r>
              <a:rPr lang="en-US" altLang="ko-KR" sz="1400" b="1" dirty="0">
                <a:solidFill>
                  <a:srgbClr val="FF0000"/>
                </a:solidFill>
              </a:rPr>
              <a:t> TAT)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6B194-5227-46FB-9061-EEC42A5D5C8F}"/>
              </a:ext>
            </a:extLst>
          </p:cNvPr>
          <p:cNvSpPr txBox="1"/>
          <p:nvPr/>
        </p:nvSpPr>
        <p:spPr>
          <a:xfrm>
            <a:off x="3147729" y="2035723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altLang="ko-KR" sz="1400" dirty="0"/>
              <a:t>[</a:t>
            </a:r>
            <a:r>
              <a:rPr lang="ko-KR" altLang="en-US" sz="1400" dirty="0"/>
              <a:t>리틀의</a:t>
            </a:r>
            <a:r>
              <a:rPr lang="en-US" altLang="ko-KR" sz="1400" dirty="0"/>
              <a:t> </a:t>
            </a:r>
            <a:r>
              <a:rPr lang="ko-KR" altLang="en-US" sz="1400" dirty="0"/>
              <a:t>법칙</a:t>
            </a:r>
            <a:r>
              <a:rPr lang="en-US" altLang="ko-KR" sz="1400" dirty="0"/>
              <a:t>]</a:t>
            </a:r>
          </a:p>
          <a:p>
            <a:r>
              <a:rPr lang="ko-KR" altLang="en-US" sz="1400" dirty="0" err="1"/>
              <a:t>총재고</a:t>
            </a:r>
            <a:r>
              <a:rPr lang="ko-KR" altLang="en-US" sz="1400" dirty="0"/>
              <a:t> </a:t>
            </a:r>
            <a:r>
              <a:rPr lang="en-US" altLang="ko-KR" sz="1400" dirty="0"/>
              <a:t>= </a:t>
            </a:r>
            <a:r>
              <a:rPr lang="ko-KR" altLang="en-US" sz="1400" dirty="0" err="1"/>
              <a:t>산출률</a:t>
            </a:r>
            <a:r>
              <a:rPr lang="ko-KR" altLang="en-US" sz="1400" dirty="0"/>
              <a:t> </a:t>
            </a:r>
            <a:r>
              <a:rPr lang="ko-KR" altLang="en-US" sz="1400" dirty="0">
                <a:sym typeface="Symbol" panose="05050102010706020507" pitchFamily="18" charset="2"/>
              </a:rPr>
              <a:t> </a:t>
            </a:r>
            <a:r>
              <a:rPr lang="en-US" altLang="ko-KR" sz="1400" dirty="0"/>
              <a:t>TAT</a:t>
            </a:r>
          </a:p>
          <a:p>
            <a:r>
              <a:rPr lang="ko-KR" altLang="en-US" sz="1400" dirty="0"/>
              <a:t>공정재고</a:t>
            </a:r>
            <a:r>
              <a:rPr lang="en-US" altLang="ko-KR" sz="1400" dirty="0"/>
              <a:t> = </a:t>
            </a:r>
            <a:r>
              <a:rPr lang="ko-KR" altLang="en-US" sz="1400" dirty="0" err="1"/>
              <a:t>산출률</a:t>
            </a:r>
            <a:r>
              <a:rPr lang="ko-KR" altLang="en-US" sz="1400" dirty="0"/>
              <a:t> </a:t>
            </a:r>
            <a:r>
              <a:rPr lang="ko-KR" altLang="en-US" sz="1400" dirty="0">
                <a:sym typeface="Symbol" panose="05050102010706020507" pitchFamily="18" charset="2"/>
              </a:rPr>
              <a:t> 공정 </a:t>
            </a:r>
            <a:r>
              <a:rPr lang="en-US" altLang="ko-KR" sz="1400" dirty="0"/>
              <a:t>TAT</a:t>
            </a:r>
          </a:p>
          <a:p>
            <a:r>
              <a:rPr lang="ko-KR" altLang="en-US" sz="1400" dirty="0">
                <a:sym typeface="Wingdings" panose="05000000000000000000" pitchFamily="2" charset="2"/>
              </a:rPr>
              <a:t>공정재고를 상자 단위로 표시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ym typeface="Wingdings" panose="05000000000000000000" pitchFamily="2" charset="2"/>
              </a:rPr>
              <a:t>칸반의</a:t>
            </a:r>
            <a:r>
              <a:rPr lang="en-US" altLang="ko-KR" sz="1400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ym typeface="Wingdings" panose="05000000000000000000" pitchFamily="2" charset="2"/>
              </a:rPr>
              <a:t>수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45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ko-KR" sz="2400" b="1">
                <a:latin typeface="+mn-lt"/>
                <a:ea typeface="+mn-ea"/>
              </a:rPr>
              <a:t>Visual system: </a:t>
            </a:r>
            <a:r>
              <a:rPr lang="ko-KR" altLang="ko-KR" sz="2400" b="1">
                <a:latin typeface="+mn-lt"/>
                <a:ea typeface="+mn-ea"/>
              </a:rPr>
              <a:t>칸반</a:t>
            </a:r>
            <a:r>
              <a:rPr lang="en-US" altLang="ko-KR" sz="2400" b="1">
                <a:latin typeface="+mn-lt"/>
                <a:ea typeface="+mn-ea"/>
              </a:rPr>
              <a:t>(Kanban (</a:t>
            </a:r>
            <a:r>
              <a:rPr lang="ko-KR" altLang="ko-KR" sz="2400" b="1">
                <a:latin typeface="+mn-lt"/>
                <a:ea typeface="+mn-ea"/>
              </a:rPr>
              <a:t>看板</a:t>
            </a:r>
            <a:r>
              <a:rPr lang="en-US" altLang="ko-KR" sz="2400" b="1">
                <a:latin typeface="+mn-lt"/>
                <a:ea typeface="+mn-ea"/>
              </a:rPr>
              <a:t>, also </a:t>
            </a:r>
            <a:r>
              <a:rPr lang="ko-KR" altLang="ko-KR" sz="2400" b="1">
                <a:latin typeface="+mn-lt"/>
                <a:ea typeface="+mn-ea"/>
              </a:rPr>
              <a:t>かんばん</a:t>
            </a:r>
            <a:r>
              <a:rPr lang="en-US" altLang="ko-KR" sz="2400" b="1">
                <a:latin typeface="+mn-lt"/>
                <a:ea typeface="+mn-ea"/>
              </a:rPr>
              <a:t>)</a:t>
            </a:r>
            <a:endParaRPr lang="en-US" altLang="ko-KR" sz="2400" b="1" dirty="0">
              <a:latin typeface="+mn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3" y="1406408"/>
            <a:ext cx="8269111" cy="40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800846" y="3291921"/>
            <a:ext cx="1181734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공정 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TAT (</a:t>
            </a: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270" b="1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99809" y="2719413"/>
            <a:ext cx="473206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WIP</a:t>
            </a:r>
            <a:endParaRPr lang="ko-KR" altLang="en-US" sz="1270" b="1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177143" y="3016419"/>
            <a:ext cx="100700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일간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MOVE</a:t>
            </a:r>
            <a:endParaRPr lang="ko-KR" altLang="en-US" sz="1270" b="1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84477" y="3810672"/>
            <a:ext cx="66556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여유율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331694" y="3543233"/>
            <a:ext cx="1378904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FOUP, Cassette</a:t>
            </a:r>
            <a:endParaRPr lang="ko-KR" altLang="en-US" sz="127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타원 1"/>
          <p:cNvSpPr>
            <a:spLocks noChangeArrowheads="1"/>
          </p:cNvSpPr>
          <p:nvPr/>
        </p:nvSpPr>
        <p:spPr bwMode="auto">
          <a:xfrm>
            <a:off x="4389228" y="2818863"/>
            <a:ext cx="470370" cy="47037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타원 10"/>
          <p:cNvSpPr>
            <a:spLocks noChangeArrowheads="1"/>
          </p:cNvSpPr>
          <p:nvPr/>
        </p:nvSpPr>
        <p:spPr bwMode="auto">
          <a:xfrm>
            <a:off x="5923979" y="2818863"/>
            <a:ext cx="470370" cy="47037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16" name="직선 화살표 연결선 3"/>
          <p:cNvCxnSpPr>
            <a:cxnSpLocks noChangeShapeType="1"/>
            <a:stCxn id="14" idx="6"/>
            <a:endCxn id="15" idx="2"/>
          </p:cNvCxnSpPr>
          <p:nvPr/>
        </p:nvCxnSpPr>
        <p:spPr bwMode="auto">
          <a:xfrm>
            <a:off x="4859598" y="3054048"/>
            <a:ext cx="1064381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132414" y="2719413"/>
            <a:ext cx="671979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0.12</a:t>
            </a: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507239" y="2918312"/>
            <a:ext cx="1170513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300 Wafer/</a:t>
            </a: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761567" y="3090334"/>
            <a:ext cx="1277914" cy="4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WIP = N FOUP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여율율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= 20%</a:t>
            </a:r>
            <a:endParaRPr lang="ko-KR" altLang="en-US" sz="1270" b="1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공급업체와의 친밀한 관계</a:t>
            </a:r>
            <a:r>
              <a:rPr lang="en-US" altLang="ko-KR" dirty="0"/>
              <a:t>(close vendor relationships)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71" y="1562072"/>
            <a:ext cx="8582025" cy="31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JIT</a:t>
            </a:r>
            <a:r>
              <a:rPr lang="ko-KR" altLang="en-US" dirty="0"/>
              <a:t> 시스템으로 전환</a:t>
            </a:r>
            <a:r>
              <a:rPr lang="en-US" altLang="ko-KR" dirty="0"/>
              <a:t>(Transitioning to </a:t>
            </a:r>
            <a:r>
              <a:rPr lang="en-US" altLang="ko-KR"/>
              <a:t>a JIT </a:t>
            </a:r>
            <a:r>
              <a:rPr lang="en-US" altLang="ko-KR" dirty="0"/>
              <a:t>System)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린 시스템으로 성공적인 전환을 위해</a:t>
            </a:r>
            <a:r>
              <a:rPr lang="en-US" altLang="ko-KR" dirty="0">
                <a:solidFill>
                  <a:srgbClr val="0000FF"/>
                </a:solidFill>
              </a:rPr>
              <a:t>…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최고경영진 참여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전환과정을 학습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작업자들의 지원과 협조 </a:t>
            </a:r>
            <a:r>
              <a:rPr lang="en-US" altLang="ko-KR" sz="1400" dirty="0">
                <a:solidFill>
                  <a:srgbClr val="000000"/>
                </a:solidFill>
              </a:rPr>
              <a:t>– </a:t>
            </a:r>
            <a:r>
              <a:rPr lang="ko-KR" altLang="en-US" sz="1400" dirty="0">
                <a:solidFill>
                  <a:srgbClr val="000000"/>
                </a:solidFill>
              </a:rPr>
              <a:t>교육 프로그램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현 시스템을 유지하는 동안은 </a:t>
            </a:r>
            <a:r>
              <a:rPr lang="ko-KR" altLang="en-US" sz="1400" dirty="0">
                <a:solidFill>
                  <a:srgbClr val="FF0000"/>
                </a:solidFill>
              </a:rPr>
              <a:t>준비시간을 줄이는 것으로 시작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공정의 마지막 단계에서 시작해서 앞 공정으로 가면서 점진적으로 전환을 시행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FF0000"/>
                </a:solidFill>
              </a:rPr>
              <a:t>공급업체들도 린 시스템을 도입</a:t>
            </a:r>
            <a:r>
              <a:rPr lang="ko-KR" altLang="en-US" sz="1400" dirty="0">
                <a:solidFill>
                  <a:srgbClr val="000000"/>
                </a:solidFill>
              </a:rPr>
              <a:t>하도록 유도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전환과정에서 발생하는 장애물에 대처할 준비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전환 과정에서의 장애물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경영진이 전환에 관여할 수 없거나 필요한 자원투입을 꺼릴 수 있음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작업자나 경영진이 협동심을 보이지 않을 수 있음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린 철학과 일치되는 조직문화로의 변화가 매우 어려울 수 있음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</a:rPr>
              <a:t>공급업자들의 반대</a:t>
            </a:r>
            <a:r>
              <a:rPr lang="en-US" altLang="ko-KR" sz="1400" dirty="0">
                <a:solidFill>
                  <a:srgbClr val="000000"/>
                </a:solidFill>
              </a:rPr>
              <a:t>: </a:t>
            </a:r>
            <a:r>
              <a:rPr lang="ko-KR" altLang="en-US" sz="1400" dirty="0">
                <a:solidFill>
                  <a:srgbClr val="000000"/>
                </a:solidFill>
              </a:rPr>
              <a:t>린 시스템을 채택하는 데 필요한 자원투입에 대한 거부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한 구매자와 장기적인 관계를 갖는 것에 대한 거부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자주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소량 배달의 어려움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품질관리 책임이 공급업자에게 넘어가는 것에 대한 거부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</a:rPr>
              <a:t>잦은 기술변화 가능성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1" y="2138842"/>
            <a:ext cx="7742296" cy="258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4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5" y="449541"/>
            <a:ext cx="7753047" cy="59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7132" y="3521731"/>
            <a:ext cx="753732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Symbol" panose="05050102010706020507" pitchFamily="18" charset="2"/>
              </a:rPr>
              <a:t>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 + 1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Symbol" panose="05050102010706020507" pitchFamily="18" charset="2"/>
              </a:rPr>
              <a:t>2 + 2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Symbol" panose="05050102010706020507" pitchFamily="18" charset="2"/>
              </a:rPr>
              <a:t>32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7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Symbol" panose="05050102010706020507" pitchFamily="18" charset="2"/>
              </a:rPr>
              <a:t>31</a:t>
            </a:r>
            <a:endParaRPr lang="ko-KR" altLang="en-US" sz="1270" b="1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5CE55C06-10C4-429B-802E-AA9FC604D750}"/>
              </a:ext>
            </a:extLst>
          </p:cNvPr>
          <p:cNvCxnSpPr>
            <a:cxnSpLocks/>
          </p:cNvCxnSpPr>
          <p:nvPr/>
        </p:nvCxnSpPr>
        <p:spPr>
          <a:xfrm flipH="1">
            <a:off x="5041232" y="3952374"/>
            <a:ext cx="1209173" cy="2231858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B3CC13F-CABE-44D3-BE33-F9E47F59E061}"/>
              </a:ext>
            </a:extLst>
          </p:cNvPr>
          <p:cNvCxnSpPr>
            <a:cxnSpLocks/>
          </p:cNvCxnSpPr>
          <p:nvPr/>
        </p:nvCxnSpPr>
        <p:spPr>
          <a:xfrm flipH="1">
            <a:off x="3832058" y="3952374"/>
            <a:ext cx="2412338" cy="2255921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37B6FBA-0BEC-4764-AF2E-E7EEBF82643F}"/>
              </a:ext>
            </a:extLst>
          </p:cNvPr>
          <p:cNvCxnSpPr>
            <a:cxnSpLocks/>
          </p:cNvCxnSpPr>
          <p:nvPr/>
        </p:nvCxnSpPr>
        <p:spPr>
          <a:xfrm flipH="1">
            <a:off x="6142121" y="3747837"/>
            <a:ext cx="138363" cy="2436395"/>
          </a:xfrm>
          <a:prstGeom prst="straightConnector1">
            <a:avLst/>
          </a:prstGeom>
          <a:ln w="3175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3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FC5AEA68-51F3-4C2C-955D-EDBCDDB695B9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902EE0-9B23-440F-AAE4-08D68DBCEEC1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06F1E4-271D-48C2-890E-1EC6CDBE451D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CECD9A-8E38-4660-8CB2-A0F46D199EF7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76607-275E-4D69-9AE7-41A65A048F8B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50560E-DF51-41A6-9C3D-10E68A832F1D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CC1BDB-19C0-4B3C-872A-09C2E1983878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A962F2-DE21-4E94-B3CD-6668E51F5311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3FA97F-6743-4BFA-9BAB-17318E15B799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10BD6B-E86D-489D-830E-93909CE05AE4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C8AB5C-074E-4FC8-B741-C508BD50DBFE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B8F4A7-4750-45F9-81DE-9BFBDD0BEC10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68C5AE-DA27-4592-93F4-CFA92EEC8F03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03454C2-C4BC-4B47-A45B-1F3E03036FBF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8A6223-8D27-4337-99CC-6B37F9670BAB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7C791-637A-4D23-9FB9-BFDC779355D9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9FCC03-ABEF-42CE-940F-B99F5A3E92E4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D1E236-3EAA-47E2-A9E9-1259ABA23133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D1413C-17F4-431F-AD24-99CB797644BD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6BBD82-30DA-4FA0-AD31-AA71B2B501F5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45D69D-9709-4678-9883-A52AAF92F5B5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D9FEE0A-FADE-4548-B13E-FDAE703D82E5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4EADF7-C34F-4AD8-9810-754D47C2F4BB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C2F838-A178-4808-A1DF-C3FB9D5F43F1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0E8695-6F7F-4267-9BC3-67907A5C04BE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8FF01C-B73C-4F49-B624-01FB431E3125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B797B822-CB99-4F27-A759-CF4AFC53D0C4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3373B60-6F2E-47DC-AC72-6CAEDD70C1B4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A4E1B0F-A50A-4A68-B8F5-83D048AD90B5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5E3B13CE-8F71-44A7-BC13-E6CB0B149941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595B3267-2246-41FD-9A0A-37439E2E6CD5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BA69839E-F4B5-43BD-BD5D-3289FF5032A8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DE2C949C-16DC-4F27-B4E1-069E0C4A8502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E4983920-77E5-48A7-ACB5-9E99C6BB48D7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48F34946-467E-4370-9EF9-C89004E0BD10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0EDB4A78-4766-4790-875E-49B66D31C57C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788F0A2E-96EF-4285-9572-7177ED3D8639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360A695B-7BE1-438B-9D4C-61E945DFE3F2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5B916746-D54A-4AA2-A20D-B364372A1D32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en-US" altLang="ko-KR" sz="2000" dirty="0">
                <a:solidFill>
                  <a:srgbClr val="0000FF"/>
                </a:solidFill>
              </a:rPr>
              <a:t>Lean Operation</a:t>
            </a:r>
            <a:endParaRPr lang="ko-KR" altLang="ko-KR" sz="2000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최소의 자원을 사용</a:t>
            </a:r>
            <a:r>
              <a:rPr lang="ko-KR" altLang="ko-KR" dirty="0">
                <a:solidFill>
                  <a:srgbClr val="000000"/>
                </a:solidFill>
              </a:rPr>
              <a:t>하고 좋은 품질의 제품과 서비스를 생산하는 매우 조정된 시스템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Toyota</a:t>
            </a:r>
            <a:r>
              <a:rPr lang="ko-KR" altLang="ko-KR" dirty="0">
                <a:solidFill>
                  <a:srgbClr val="000000"/>
                </a:solidFill>
              </a:rPr>
              <a:t>의</a:t>
            </a:r>
            <a:r>
              <a:rPr lang="en-US" altLang="ko-KR" dirty="0">
                <a:solidFill>
                  <a:srgbClr val="000000"/>
                </a:solidFill>
              </a:rPr>
              <a:t> Lean Operations</a:t>
            </a:r>
            <a:r>
              <a:rPr lang="ko-KR" altLang="ko-KR" dirty="0">
                <a:solidFill>
                  <a:srgbClr val="000000"/>
                </a:solidFill>
              </a:rPr>
              <a:t>에서 </a:t>
            </a:r>
            <a:r>
              <a:rPr lang="ko-KR" altLang="ko-KR" dirty="0">
                <a:solidFill>
                  <a:srgbClr val="FF0000"/>
                </a:solidFill>
              </a:rPr>
              <a:t>낭비</a:t>
            </a:r>
            <a:r>
              <a:rPr lang="en-US" altLang="ko-KR" dirty="0">
                <a:solidFill>
                  <a:srgbClr val="FF0000"/>
                </a:solidFill>
              </a:rPr>
              <a:t>(waste)</a:t>
            </a:r>
            <a:r>
              <a:rPr lang="en-US" altLang="ko-KR" dirty="0">
                <a:solidFill>
                  <a:srgbClr val="000000"/>
                </a:solidFill>
              </a:rPr>
              <a:t>: “</a:t>
            </a:r>
            <a:r>
              <a:rPr lang="ko-KR" altLang="ko-KR" dirty="0">
                <a:solidFill>
                  <a:srgbClr val="000000"/>
                </a:solidFill>
              </a:rPr>
              <a:t>자동차를 생산하는 공정을 방해하거나 추가적인 가치를 창출하지 못하는 어떤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000000"/>
                </a:solidFill>
              </a:rPr>
              <a:t>모든</a:t>
            </a:r>
            <a:r>
              <a:rPr lang="en-US" altLang="ko-KR" dirty="0">
                <a:solidFill>
                  <a:srgbClr val="000000"/>
                </a:solidFill>
              </a:rPr>
              <a:t>) </a:t>
            </a:r>
            <a:r>
              <a:rPr lang="ko-KR" altLang="ko-KR" dirty="0">
                <a:solidFill>
                  <a:srgbClr val="000000"/>
                </a:solidFill>
              </a:rPr>
              <a:t>것</a:t>
            </a:r>
            <a:r>
              <a:rPr lang="en-US" altLang="ko-KR" dirty="0">
                <a:solidFill>
                  <a:srgbClr val="000000"/>
                </a:solidFill>
              </a:rPr>
              <a:t>”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en-US" altLang="ko-KR" sz="2000" dirty="0">
                <a:solidFill>
                  <a:srgbClr val="0000FF"/>
                </a:solidFill>
              </a:rPr>
              <a:t>JIT(Just-in-Time)</a:t>
            </a:r>
            <a:endParaRPr lang="ko-KR" altLang="ko-KR" sz="2000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전 생산 공정을 통해 </a:t>
            </a:r>
            <a:r>
              <a:rPr lang="ko-KR" altLang="ko-KR" dirty="0">
                <a:solidFill>
                  <a:srgbClr val="FF0000"/>
                </a:solidFill>
              </a:rPr>
              <a:t>필요할 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제품이 이동하고 서비스가 수행</a:t>
            </a:r>
            <a:r>
              <a:rPr lang="ko-KR" altLang="ko-KR" dirty="0">
                <a:solidFill>
                  <a:srgbClr val="000000"/>
                </a:solidFill>
              </a:rPr>
              <a:t>되는 고도로 조정된 공정 시스템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원재료와 서비스가 필요한 시점에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필요한 공정에 도달할 수 있도록 하는 운영 시스템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en-US" altLang="ko-KR" dirty="0"/>
              <a:t>JIT and Lean Operation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Toyota </a:t>
            </a:r>
            <a:r>
              <a:rPr lang="ko-KR" altLang="en-US" dirty="0"/>
              <a:t>접근방식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en-US" altLang="ko-KR" dirty="0">
                <a:solidFill>
                  <a:srgbClr val="0000FF"/>
                </a:solidFill>
              </a:rPr>
              <a:t>Toyota </a:t>
            </a:r>
            <a:r>
              <a:rPr lang="ko-KR" altLang="ko-KR" dirty="0">
                <a:solidFill>
                  <a:srgbClr val="0000FF"/>
                </a:solidFill>
              </a:rPr>
              <a:t>접근방식</a:t>
            </a:r>
            <a:r>
              <a:rPr lang="en-US" altLang="ko-KR" dirty="0">
                <a:solidFill>
                  <a:srgbClr val="0000FF"/>
                </a:solidFill>
              </a:rPr>
              <a:t> (TPS; Toyota Production System)</a:t>
            </a:r>
            <a:endParaRPr lang="ko-KR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무다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Muda</a:t>
            </a:r>
            <a:r>
              <a:rPr lang="en-US" altLang="ko-KR" dirty="0">
                <a:solidFill>
                  <a:srgbClr val="000000"/>
                </a:solidFill>
              </a:rPr>
              <a:t> (</a:t>
            </a:r>
            <a:r>
              <a:rPr lang="ko-KR" altLang="ko-KR" dirty="0" err="1">
                <a:solidFill>
                  <a:srgbClr val="000000"/>
                </a:solidFill>
              </a:rPr>
              <a:t>無駄</a:t>
            </a:r>
            <a:r>
              <a:rPr lang="en-US" altLang="ko-KR" dirty="0">
                <a:solidFill>
                  <a:srgbClr val="000000"/>
                </a:solidFill>
              </a:rPr>
              <a:t>, also </a:t>
            </a:r>
            <a:r>
              <a:rPr lang="ko-KR" altLang="ko-KR" dirty="0">
                <a:solidFill>
                  <a:srgbClr val="000000"/>
                </a:solidFill>
              </a:rPr>
              <a:t>ムダ</a:t>
            </a:r>
            <a:r>
              <a:rPr lang="en-US" altLang="ko-KR" dirty="0">
                <a:solidFill>
                  <a:srgbClr val="000000"/>
                </a:solidFill>
              </a:rPr>
              <a:t>) (English: Waste)): </a:t>
            </a:r>
            <a:r>
              <a:rPr lang="ko-KR" altLang="ko-KR" b="0" dirty="0">
                <a:solidFill>
                  <a:srgbClr val="000000"/>
                </a:solidFill>
              </a:rPr>
              <a:t>낭비와 비효율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칸반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Kanban</a:t>
            </a:r>
            <a:r>
              <a:rPr lang="en-US" altLang="ko-KR" dirty="0">
                <a:solidFill>
                  <a:srgbClr val="000000"/>
                </a:solidFill>
              </a:rPr>
              <a:t> (</a:t>
            </a:r>
            <a:r>
              <a:rPr lang="ko-KR" altLang="ko-KR" dirty="0">
                <a:solidFill>
                  <a:srgbClr val="000000"/>
                </a:solidFill>
              </a:rPr>
              <a:t>看板</a:t>
            </a:r>
            <a:r>
              <a:rPr lang="en-US" altLang="ko-KR" dirty="0">
                <a:solidFill>
                  <a:srgbClr val="000000"/>
                </a:solidFill>
              </a:rPr>
              <a:t>, also </a:t>
            </a:r>
            <a:r>
              <a:rPr lang="ko-KR" altLang="ko-KR" dirty="0">
                <a:solidFill>
                  <a:srgbClr val="000000"/>
                </a:solidFill>
              </a:rPr>
              <a:t>かんばん</a:t>
            </a:r>
            <a:r>
              <a:rPr lang="en-US" altLang="ko-KR" dirty="0">
                <a:solidFill>
                  <a:srgbClr val="000000"/>
                </a:solidFill>
              </a:rPr>
              <a:t>) (English: Sign, Index Card)): </a:t>
            </a:r>
            <a:r>
              <a:rPr lang="ko-KR" altLang="ko-KR" b="0" dirty="0">
                <a:solidFill>
                  <a:srgbClr val="000000"/>
                </a:solidFill>
              </a:rPr>
              <a:t>부품이나 자재가 필요함을 알리는 수작업 시스템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FF0000"/>
                </a:solidFill>
              </a:rPr>
              <a:t>Pull System: </a:t>
            </a:r>
            <a:r>
              <a:rPr lang="ko-KR" altLang="ko-KR" b="0" dirty="0">
                <a:solidFill>
                  <a:srgbClr val="FF0000"/>
                </a:solidFill>
              </a:rPr>
              <a:t>수요에 기초해 자재나 부품을 대체</a:t>
            </a:r>
            <a:r>
              <a:rPr lang="en-US" altLang="ko-KR" b="0" dirty="0">
                <a:solidFill>
                  <a:srgbClr val="FF0000"/>
                </a:solidFill>
              </a:rPr>
              <a:t>(</a:t>
            </a:r>
            <a:r>
              <a:rPr lang="ko-KR" altLang="ko-KR" b="0" dirty="0">
                <a:solidFill>
                  <a:srgbClr val="FF0000"/>
                </a:solidFill>
              </a:rPr>
              <a:t>생산</a:t>
            </a:r>
            <a:r>
              <a:rPr lang="en-US" altLang="ko-KR" b="0" dirty="0">
                <a:solidFill>
                  <a:srgbClr val="FF0000"/>
                </a:solidFill>
              </a:rPr>
              <a:t>) </a:t>
            </a:r>
            <a:r>
              <a:rPr lang="ko-KR" altLang="ko-KR" b="0" dirty="0">
                <a:solidFill>
                  <a:srgbClr val="FF0000"/>
                </a:solidFill>
              </a:rPr>
              <a:t>→ 완제품 생산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헤이준카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Heijunka</a:t>
            </a:r>
            <a:r>
              <a:rPr lang="en-US" altLang="ko-KR" dirty="0">
                <a:solidFill>
                  <a:srgbClr val="000000"/>
                </a:solidFill>
              </a:rPr>
              <a:t> (</a:t>
            </a:r>
            <a:r>
              <a:rPr lang="ko-KR" altLang="ko-KR" dirty="0">
                <a:solidFill>
                  <a:srgbClr val="000000"/>
                </a:solidFill>
              </a:rPr>
              <a:t>平準化</a:t>
            </a:r>
            <a:r>
              <a:rPr lang="en-US" altLang="ko-KR" dirty="0">
                <a:solidFill>
                  <a:srgbClr val="000000"/>
                </a:solidFill>
              </a:rPr>
              <a:t>) (English: Production Smoothing)): </a:t>
            </a:r>
            <a:r>
              <a:rPr lang="ko-KR" altLang="ko-KR" b="0" dirty="0">
                <a:solidFill>
                  <a:srgbClr val="000000"/>
                </a:solidFill>
              </a:rPr>
              <a:t>작업 부하 평준화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카이젠</a:t>
            </a:r>
            <a:r>
              <a:rPr lang="en-US" altLang="ko-KR" dirty="0">
                <a:solidFill>
                  <a:srgbClr val="000000"/>
                </a:solidFill>
              </a:rPr>
              <a:t>(Kaizen (</a:t>
            </a:r>
            <a:r>
              <a:rPr lang="ko-KR" altLang="ko-KR" dirty="0">
                <a:solidFill>
                  <a:srgbClr val="000000"/>
                </a:solidFill>
              </a:rPr>
              <a:t>改善</a:t>
            </a:r>
            <a:r>
              <a:rPr lang="en-US" altLang="ko-KR" dirty="0">
                <a:solidFill>
                  <a:srgbClr val="000000"/>
                </a:solidFill>
              </a:rPr>
              <a:t>) (English: Continuous Improvement)): </a:t>
            </a:r>
            <a:r>
              <a:rPr lang="ko-KR" altLang="ko-KR" b="0" dirty="0">
                <a:solidFill>
                  <a:srgbClr val="000000"/>
                </a:solidFill>
              </a:rPr>
              <a:t>시스템의 지속적인 개선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지도카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Jidoka</a:t>
            </a:r>
            <a:r>
              <a:rPr lang="en-US" altLang="ko-KR" dirty="0">
                <a:solidFill>
                  <a:srgbClr val="000000"/>
                </a:solidFill>
              </a:rPr>
              <a:t> (</a:t>
            </a:r>
            <a:r>
              <a:rPr lang="ko-KR" altLang="ko-KR" dirty="0">
                <a:solidFill>
                  <a:srgbClr val="000000"/>
                </a:solidFill>
              </a:rPr>
              <a:t>自</a:t>
            </a:r>
            <a:r>
              <a:rPr lang="ko-KR" altLang="ko-KR" dirty="0">
                <a:solidFill>
                  <a:srgbClr val="FF0000"/>
                </a:solidFill>
              </a:rPr>
              <a:t>働</a:t>
            </a:r>
            <a:r>
              <a:rPr lang="ko-KR" altLang="ko-KR" dirty="0">
                <a:solidFill>
                  <a:srgbClr val="000000"/>
                </a:solidFill>
              </a:rPr>
              <a:t>化</a:t>
            </a:r>
            <a:r>
              <a:rPr lang="en-US" altLang="ko-KR" dirty="0">
                <a:solidFill>
                  <a:srgbClr val="000000"/>
                </a:solidFill>
              </a:rPr>
              <a:t>) (English: </a:t>
            </a:r>
            <a:r>
              <a:rPr lang="en-US" altLang="ko-KR" dirty="0" err="1">
                <a:solidFill>
                  <a:srgbClr val="000000"/>
                </a:solidFill>
              </a:rPr>
              <a:t>Autonomation</a:t>
            </a:r>
            <a:r>
              <a:rPr lang="en-US" altLang="ko-KR" dirty="0">
                <a:solidFill>
                  <a:srgbClr val="000000"/>
                </a:solidFill>
              </a:rPr>
              <a:t> - automation with human intelligence): </a:t>
            </a:r>
            <a:r>
              <a:rPr lang="ko-KR" altLang="ko-KR" b="0" dirty="0">
                <a:solidFill>
                  <a:srgbClr val="000000"/>
                </a:solidFill>
              </a:rPr>
              <a:t>모든 단계에서의 품질관리</a:t>
            </a:r>
            <a:r>
              <a:rPr lang="en-US" altLang="ko-KR" b="0" dirty="0">
                <a:solidFill>
                  <a:srgbClr val="000000"/>
                </a:solidFill>
              </a:rPr>
              <a:t>. </a:t>
            </a:r>
            <a:r>
              <a:rPr lang="ko-KR" altLang="ko-KR" b="0" dirty="0">
                <a:solidFill>
                  <a:srgbClr val="000000"/>
                </a:solidFill>
              </a:rPr>
              <a:t>모든 작업자들이 품질에 대해 주의를 기울이는 것이 목표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포카</a:t>
            </a:r>
            <a:r>
              <a:rPr lang="en-US" altLang="ko-KR" dirty="0">
                <a:solidFill>
                  <a:srgbClr val="000000"/>
                </a:solidFill>
              </a:rPr>
              <a:t>-</a:t>
            </a:r>
            <a:r>
              <a:rPr lang="ko-KR" altLang="ko-KR" dirty="0" err="1">
                <a:solidFill>
                  <a:srgbClr val="000000"/>
                </a:solidFill>
              </a:rPr>
              <a:t>요</a:t>
            </a:r>
            <a:r>
              <a:rPr lang="ko-KR" altLang="en-US" dirty="0" err="1">
                <a:solidFill>
                  <a:srgbClr val="000000"/>
                </a:solidFill>
              </a:rPr>
              <a:t>케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Poka</a:t>
            </a:r>
            <a:r>
              <a:rPr lang="en-US" altLang="ko-KR" dirty="0">
                <a:solidFill>
                  <a:srgbClr val="000000"/>
                </a:solidFill>
              </a:rPr>
              <a:t>-yoke (</a:t>
            </a:r>
            <a:r>
              <a:rPr lang="ko-KR" altLang="ko-KR" dirty="0">
                <a:solidFill>
                  <a:srgbClr val="000000"/>
                </a:solidFill>
              </a:rPr>
              <a:t>ポカヨケ</a:t>
            </a:r>
            <a:r>
              <a:rPr lang="en-US" altLang="ko-KR" dirty="0">
                <a:solidFill>
                  <a:srgbClr val="000000"/>
                </a:solidFill>
              </a:rPr>
              <a:t>) (English: fail-</a:t>
            </a:r>
            <a:r>
              <a:rPr lang="en-US" altLang="ko-KR" dirty="0" err="1">
                <a:solidFill>
                  <a:srgbClr val="000000"/>
                </a:solidFill>
              </a:rPr>
              <a:t>safing</a:t>
            </a:r>
            <a:r>
              <a:rPr lang="en-US" altLang="ko-KR" dirty="0">
                <a:solidFill>
                  <a:srgbClr val="000000"/>
                </a:solidFill>
              </a:rPr>
              <a:t> - to avoid (</a:t>
            </a:r>
            <a:r>
              <a:rPr lang="en-US" altLang="ko-KR" i="1" dirty="0" err="1">
                <a:solidFill>
                  <a:srgbClr val="000000"/>
                </a:solidFill>
              </a:rPr>
              <a:t>yokeru</a:t>
            </a:r>
            <a:r>
              <a:rPr lang="en-US" altLang="ko-KR" dirty="0">
                <a:solidFill>
                  <a:srgbClr val="000000"/>
                </a:solidFill>
              </a:rPr>
              <a:t>) inadvertent errors (</a:t>
            </a:r>
            <a:r>
              <a:rPr lang="en-US" altLang="ko-KR" i="1" dirty="0" err="1">
                <a:solidFill>
                  <a:srgbClr val="000000"/>
                </a:solidFill>
              </a:rPr>
              <a:t>poka</a:t>
            </a:r>
            <a:r>
              <a:rPr lang="en-US" altLang="ko-KR" dirty="0">
                <a:solidFill>
                  <a:srgbClr val="000000"/>
                </a:solidFill>
              </a:rPr>
              <a:t>))): </a:t>
            </a:r>
            <a:r>
              <a:rPr lang="ko-KR" altLang="ko-KR" b="0" dirty="0">
                <a:solidFill>
                  <a:srgbClr val="000000"/>
                </a:solidFill>
              </a:rPr>
              <a:t>실수를 줄이기 위해 설치된 </a:t>
            </a:r>
            <a:r>
              <a:rPr lang="ko-KR" altLang="ko-KR" b="0" dirty="0" err="1">
                <a:solidFill>
                  <a:srgbClr val="000000"/>
                </a:solidFill>
              </a:rPr>
              <a:t>안전망</a:t>
            </a:r>
            <a:endParaRPr lang="en-US" altLang="ko-KR" b="0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팀 개념</a:t>
            </a:r>
            <a:r>
              <a:rPr lang="en-US" altLang="ko-KR" dirty="0">
                <a:solidFill>
                  <a:srgbClr val="000000"/>
                </a:solidFill>
              </a:rPr>
              <a:t>(team concept): </a:t>
            </a:r>
            <a:r>
              <a:rPr lang="ko-KR" altLang="ko-KR" b="0" dirty="0">
                <a:solidFill>
                  <a:srgbClr val="000000"/>
                </a:solidFill>
              </a:rPr>
              <a:t>공정 개선을 위해 운영되는 작업자들의 </a:t>
            </a:r>
            <a:r>
              <a:rPr lang="ko-KR" altLang="ko-KR" b="0" dirty="0" err="1">
                <a:solidFill>
                  <a:srgbClr val="000000"/>
                </a:solidFill>
              </a:rPr>
              <a:t>소그룹</a:t>
            </a:r>
            <a:r>
              <a:rPr lang="en-US" altLang="ko-KR" b="0" dirty="0">
                <a:solidFill>
                  <a:srgbClr val="000000"/>
                </a:solidFill>
              </a:rPr>
              <a:t>(self-directed teams)</a:t>
            </a:r>
            <a:endParaRPr lang="ko-KR" altLang="en-US" b="0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Toyota </a:t>
            </a:r>
            <a:r>
              <a:rPr lang="ko-KR" altLang="en-US" dirty="0"/>
              <a:t>접근방식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53" y="1418421"/>
            <a:ext cx="7841361" cy="50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Toyota </a:t>
            </a:r>
            <a:r>
              <a:rPr lang="ko-KR" altLang="en-US" dirty="0"/>
              <a:t>접근방식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린 운영</a:t>
            </a:r>
            <a:r>
              <a:rPr lang="ko-KR" altLang="ko-KR" dirty="0">
                <a:solidFill>
                  <a:srgbClr val="000000"/>
                </a:solidFill>
              </a:rPr>
              <a:t>의 지원목표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방해요인 제거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시스템 유연화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낭비</a:t>
            </a:r>
            <a:r>
              <a:rPr lang="en-US" altLang="ko-KR" dirty="0">
                <a:solidFill>
                  <a:srgbClr val="FF0000"/>
                </a:solidFill>
              </a:rPr>
              <a:t>,</a:t>
            </a:r>
            <a:r>
              <a:rPr lang="ko-KR" altLang="ko-KR" dirty="0">
                <a:solidFill>
                  <a:srgbClr val="FF0000"/>
                </a:solidFill>
              </a:rPr>
              <a:t> 특히 초과 재고의 제거</a:t>
            </a:r>
          </a:p>
          <a:p>
            <a:pPr marL="342900" lvl="0" indent="-342900" eaLnBrk="0" hangingPunct="0">
              <a:buFont typeface="Arial" charset="0"/>
              <a:buChar char="■"/>
            </a:pPr>
            <a:endParaRPr lang="ko-KR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린 시스템</a:t>
            </a:r>
            <a:r>
              <a:rPr lang="ko-KR" altLang="ko-KR" dirty="0">
                <a:solidFill>
                  <a:srgbClr val="000000"/>
                </a:solidFill>
              </a:rPr>
              <a:t>에서의 낭비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재고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공간을 차지하고 비용을 발생시키는 유휴 자원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초과생산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생산자원의 초과적인 사용까지 포함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대기시간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공간을 차지하고 가치를 창출하지 못함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불필요한 운송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제품 취급 회수를 늘리고 </a:t>
            </a:r>
            <a:r>
              <a:rPr lang="ko-KR" altLang="ko-KR" dirty="0" err="1">
                <a:solidFill>
                  <a:srgbClr val="000000"/>
                </a:solidFill>
              </a:rPr>
              <a:t>재공품</a:t>
            </a:r>
            <a:r>
              <a:rPr lang="ko-KR" altLang="ko-KR" dirty="0">
                <a:solidFill>
                  <a:srgbClr val="000000"/>
                </a:solidFill>
              </a:rPr>
              <a:t> 재고를 늘림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공정낭비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불필요한 생산단계 발생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ko-KR" dirty="0">
                <a:solidFill>
                  <a:srgbClr val="000000"/>
                </a:solidFill>
              </a:rPr>
              <a:t>스크랩</a:t>
            </a:r>
            <a:r>
              <a:rPr lang="en-US" altLang="ko-KR" dirty="0">
                <a:solidFill>
                  <a:srgbClr val="000000"/>
                </a:solidFill>
              </a:rPr>
              <a:t>(scrap)</a:t>
            </a:r>
            <a:endParaRPr lang="ko-KR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비효율적인 작업 방법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생산성 감소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스크랩 증가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 err="1">
                <a:solidFill>
                  <a:srgbClr val="000000"/>
                </a:solidFill>
              </a:rPr>
              <a:t>재공품</a:t>
            </a:r>
            <a:r>
              <a:rPr lang="ko-KR" altLang="ko-KR" dirty="0">
                <a:solidFill>
                  <a:srgbClr val="000000"/>
                </a:solidFill>
              </a:rPr>
              <a:t> 재고 증가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불량품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 err="1">
                <a:solidFill>
                  <a:srgbClr val="000000"/>
                </a:solidFill>
              </a:rPr>
              <a:t>재작업</a:t>
            </a:r>
            <a:r>
              <a:rPr lang="ko-KR" altLang="ko-KR" dirty="0">
                <a:solidFill>
                  <a:srgbClr val="000000"/>
                </a:solidFill>
              </a:rPr>
              <a:t> 비용 증가와 고객 불만족에 의한 매출 감소</a:t>
            </a:r>
            <a:endParaRPr lang="ko-KR" altLang="en-US" dirty="0">
              <a:solidFill>
                <a:srgbClr val="000000"/>
              </a:solidFill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Toyota </a:t>
            </a:r>
            <a:r>
              <a:rPr lang="ko-KR" altLang="en-US" dirty="0"/>
              <a:t>접근방식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낭비를 제거하기 위한 </a:t>
            </a:r>
            <a:r>
              <a:rPr lang="ko-KR" altLang="ko-KR" dirty="0" err="1">
                <a:solidFill>
                  <a:srgbClr val="0000FF"/>
                </a:solidFill>
              </a:rPr>
              <a:t>카이젠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改善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ko-KR" dirty="0">
                <a:solidFill>
                  <a:srgbClr val="0000FF"/>
                </a:solidFill>
              </a:rPr>
              <a:t> 철학의 기초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낭비는 적이고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제거하기 위해서는 많은 노력을 요구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개선은 점진적이고 지속적으로 이루어져야 함</a:t>
            </a:r>
            <a:r>
              <a:rPr lang="en-US" altLang="ko-KR" dirty="0">
                <a:solidFill>
                  <a:srgbClr val="000000"/>
                </a:solidFill>
              </a:rPr>
              <a:t> → </a:t>
            </a:r>
            <a:r>
              <a:rPr lang="ko-KR" altLang="ko-KR" dirty="0">
                <a:solidFill>
                  <a:srgbClr val="000000"/>
                </a:solidFill>
              </a:rPr>
              <a:t>간헐적으로 이루어지는 대단한 개선이 아님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최고 경영층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중간 관리층 그리고 작업자들까지 모두가 참여해야 함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 err="1">
                <a:solidFill>
                  <a:srgbClr val="000000"/>
                </a:solidFill>
              </a:rPr>
              <a:t>카이젠은</a:t>
            </a:r>
            <a:r>
              <a:rPr lang="ko-KR" altLang="ko-KR" dirty="0">
                <a:solidFill>
                  <a:srgbClr val="000000"/>
                </a:solidFill>
              </a:rPr>
              <a:t> 많은 비용을 요구하는 전략이 아니며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많은 양의 기술이나 컨설턴트가 필요한 일이 아님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000000"/>
                </a:solidFill>
              </a:rPr>
              <a:t>기업 내 기능영역</a:t>
            </a:r>
            <a:r>
              <a:rPr lang="en-US" altLang="ko-KR" dirty="0">
                <a:solidFill>
                  <a:srgbClr val="000000"/>
                </a:solidFill>
              </a:rPr>
              <a:t>) </a:t>
            </a:r>
            <a:r>
              <a:rPr lang="ko-KR" altLang="ko-KR" dirty="0">
                <a:solidFill>
                  <a:srgbClr val="000000"/>
                </a:solidFill>
              </a:rPr>
              <a:t>어디에나 적용될 수 있음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눈으로 볼 수 있는 시스템</a:t>
            </a:r>
            <a:r>
              <a:rPr lang="en-US" altLang="ko-KR" dirty="0">
                <a:solidFill>
                  <a:srgbClr val="000000"/>
                </a:solidFill>
              </a:rPr>
              <a:t>(visual system)</a:t>
            </a:r>
            <a:r>
              <a:rPr lang="ko-KR" altLang="ko-KR" dirty="0">
                <a:solidFill>
                  <a:srgbClr val="000000"/>
                </a:solidFill>
              </a:rPr>
              <a:t>에 의해 지원</a:t>
            </a:r>
            <a:r>
              <a:rPr lang="en-US" altLang="ko-KR" dirty="0">
                <a:solidFill>
                  <a:srgbClr val="000000"/>
                </a:solidFill>
              </a:rPr>
              <a:t> → </a:t>
            </a:r>
            <a:r>
              <a:rPr lang="ko-KR" altLang="ko-KR" dirty="0">
                <a:solidFill>
                  <a:srgbClr val="000000"/>
                </a:solidFill>
              </a:rPr>
              <a:t>절차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공정 그리고 가치의 완전한 투명성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문제점과 낭비를 모두 볼 수 있게 하는 것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가치가 강조되는 곳에 주의를 집중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공정 지향적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개선을 위한 노력은 주로 새로운 사고와 작업스타일로부터 초래됨을 강조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조직 학습의 본질은 실제 작업을 하면서 이루어짐</a:t>
            </a:r>
            <a:endParaRPr lang="ko-KR" altLang="en-US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sp>
        <p:nvSpPr>
          <p:cNvPr id="6" name="포인트가 5개인 별 5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기본요소</a:t>
            </a:r>
            <a:r>
              <a:rPr lang="en-US" altLang="ko-KR" dirty="0"/>
              <a:t>(Building Blocks)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제품설계</a:t>
            </a:r>
            <a:r>
              <a:rPr lang="en-US" altLang="ko-KR" dirty="0">
                <a:solidFill>
                  <a:srgbClr val="0000FF"/>
                </a:solidFill>
              </a:rPr>
              <a:t>(product design)</a:t>
            </a:r>
            <a:endParaRPr lang="ko-KR" altLang="ko-KR" dirty="0">
              <a:solidFill>
                <a:srgbClr val="0000FF"/>
              </a:solidFill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표준부품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(standard parts)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모듈설계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(modular design)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높은 생산능력을 가진 생산시스템 구축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동시공학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공정설계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작은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로트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 사이즈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(small lot sizes)</a:t>
            </a:r>
            <a:endParaRPr lang="ko-KR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작업준비시간 단축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(setup time reduction): SMED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 err="1">
                <a:solidFill>
                  <a:srgbClr val="000000"/>
                </a:solidFill>
                <a:latin typeface="+mn-lt"/>
              </a:rPr>
              <a:t>셀방식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 생산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(manufacturing cells)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품질개선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(quality improvement)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 err="1">
                <a:solidFill>
                  <a:srgbClr val="000000"/>
                </a:solidFill>
                <a:latin typeface="+mn-lt"/>
              </a:rPr>
              <a:t>지도카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ko-KR" sz="1600" b="1" dirty="0" err="1">
                <a:solidFill>
                  <a:srgbClr val="000000"/>
                </a:solidFill>
                <a:latin typeface="+mn-lt"/>
              </a:rPr>
              <a:t>Jidoka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自働化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) (English: </a:t>
            </a:r>
            <a:r>
              <a:rPr lang="en-US" altLang="ko-KR" sz="1600" b="1" dirty="0" err="1">
                <a:solidFill>
                  <a:srgbClr val="000000"/>
                </a:solidFill>
                <a:latin typeface="+mn-lt"/>
              </a:rPr>
              <a:t>Autonomation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- automation with human intelligence))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생산의 유연성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(production flexibility)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균형 시스템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(balanced system)</a:t>
            </a:r>
            <a:endParaRPr lang="ko-KR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재고감축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(little inventory storage)</a:t>
            </a:r>
          </a:p>
          <a:p>
            <a:pPr marL="125730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실수 방지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(Fail-safe)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기법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작은 </a:t>
            </a:r>
            <a:r>
              <a:rPr lang="ko-KR" altLang="en-US" dirty="0" err="1"/>
              <a:t>로트</a:t>
            </a:r>
            <a:r>
              <a:rPr lang="ko-KR" altLang="en-US" dirty="0"/>
              <a:t> 사이즈</a:t>
            </a:r>
            <a:r>
              <a:rPr lang="en-US" altLang="ko-KR" dirty="0"/>
              <a:t>(small lot sizes)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" y="1480389"/>
            <a:ext cx="8964050" cy="42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HE Color Palette">
    <a:dk1>
      <a:sysClr val="windowText" lastClr="000000"/>
    </a:dk1>
    <a:lt1>
      <a:sysClr val="window" lastClr="FFFFFF"/>
    </a:lt1>
    <a:dk2>
      <a:srgbClr val="EBE8DA"/>
    </a:dk2>
    <a:lt2>
      <a:srgbClr val="F16659"/>
    </a:lt2>
    <a:accent1>
      <a:srgbClr val="EEDB28"/>
    </a:accent1>
    <a:accent2>
      <a:srgbClr val="F47921"/>
    </a:accent2>
    <a:accent3>
      <a:srgbClr val="7E4365"/>
    </a:accent3>
    <a:accent4>
      <a:srgbClr val="7AC1AC"/>
    </a:accent4>
    <a:accent5>
      <a:srgbClr val="32484C"/>
    </a:accent5>
    <a:accent6>
      <a:srgbClr val="452445"/>
    </a:accent6>
    <a:hlink>
      <a:srgbClr val="F16659"/>
    </a:hlink>
    <a:folHlink>
      <a:srgbClr val="E21A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1045</Words>
  <Application>Microsoft Office PowerPoint</Application>
  <PresentationFormat>화면 슬라이드 쇼(4:3)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굴림</vt:lpstr>
      <vt:lpstr>맑은 고딕</vt:lpstr>
      <vt:lpstr>바탕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310</cp:revision>
  <cp:lastPrinted>2014-06-04T21:43:55Z</cp:lastPrinted>
  <dcterms:created xsi:type="dcterms:W3CDTF">2014-05-27T14:19:04Z</dcterms:created>
  <dcterms:modified xsi:type="dcterms:W3CDTF">2021-01-04T08:33:19Z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