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63" r:id="rId2"/>
    <p:sldId id="660" r:id="rId3"/>
    <p:sldId id="678" r:id="rId4"/>
    <p:sldId id="679" r:id="rId5"/>
    <p:sldId id="680" r:id="rId6"/>
    <p:sldId id="681" r:id="rId7"/>
    <p:sldId id="682" r:id="rId8"/>
    <p:sldId id="683" r:id="rId9"/>
    <p:sldId id="697" r:id="rId10"/>
    <p:sldId id="684" r:id="rId11"/>
    <p:sldId id="689" r:id="rId12"/>
    <p:sldId id="690" r:id="rId13"/>
    <p:sldId id="691" r:id="rId14"/>
    <p:sldId id="685" r:id="rId15"/>
    <p:sldId id="695" r:id="rId16"/>
    <p:sldId id="693" r:id="rId17"/>
    <p:sldId id="694" r:id="rId18"/>
    <p:sldId id="696" r:id="rId19"/>
    <p:sldId id="698" r:id="rId20"/>
    <p:sldId id="699" r:id="rId21"/>
    <p:sldId id="700" r:id="rId22"/>
    <p:sldId id="662" r:id="rId23"/>
    <p:sldId id="712" r:id="rId24"/>
    <p:sldId id="713" r:id="rId25"/>
  </p:sldIdLst>
  <p:sldSz cx="9906000" cy="6858000" type="A4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 userDrawn="1">
          <p15:clr>
            <a:srgbClr val="A4A3A4"/>
          </p15:clr>
        </p15:guide>
        <p15:guide id="2" orient="horz" pos="845" userDrawn="1">
          <p15:clr>
            <a:srgbClr val="A4A3A4"/>
          </p15:clr>
        </p15:guide>
        <p15:guide id="3" pos="417" userDrawn="1">
          <p15:clr>
            <a:srgbClr val="A4A3A4"/>
          </p15:clr>
        </p15:guide>
        <p15:guide id="4" pos="5823" userDrawn="1">
          <p15:clr>
            <a:srgbClr val="A4A3A4"/>
          </p15:clr>
        </p15:guide>
        <p15:guide id="5" pos="62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근채" initials="정" lastIdx="1" clrIdx="0">
    <p:extLst>
      <p:ext uri="{19B8F6BF-5375-455C-9EA6-DF929625EA0E}">
        <p15:presenceInfo xmlns:p15="http://schemas.microsoft.com/office/powerpoint/2012/main" userId="S::kcjeong@cbnu.ac.kr::bf3f9740-ba12-4a95-bdcd-7a89d0b0b3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9900"/>
    <a:srgbClr val="FFFFCC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542C0B-A73E-434F-B517-47C5E4530395}" v="1025" dt="2021-01-13T05:52:56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4" autoAdjust="0"/>
    <p:restoredTop sz="94660" autoAdjust="0"/>
  </p:normalViewPr>
  <p:slideViewPr>
    <p:cSldViewPr showGuides="1">
      <p:cViewPr varScale="1">
        <p:scale>
          <a:sx n="96" d="100"/>
          <a:sy n="96" d="100"/>
        </p:scale>
        <p:origin x="72" y="402"/>
      </p:cViewPr>
      <p:guideLst>
        <p:guide orient="horz" pos="73"/>
        <p:guide orient="horz" pos="845"/>
        <p:guide pos="417"/>
        <p:guide pos="5823"/>
        <p:guide pos="6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howGuides="1">
      <p:cViewPr varScale="1">
        <p:scale>
          <a:sx n="137" d="100"/>
          <a:sy n="137" d="100"/>
        </p:scale>
        <p:origin x="-84" y="-63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9C0D727A-5CA5-4F9C-9680-C4E8F4C8E194}"/>
    <pc:docChg chg="undo custSel modSld">
      <pc:chgData name="정근채" userId="bf3f9740-ba12-4a95-bdcd-7a89d0b0b3a3" providerId="ADAL" clId="{9C0D727A-5CA5-4F9C-9680-C4E8F4C8E194}" dt="2022-04-20T23:25:43.184" v="121"/>
      <pc:docMkLst>
        <pc:docMk/>
      </pc:docMkLst>
      <pc:sldChg chg="modSp mod">
        <pc:chgData name="정근채" userId="bf3f9740-ba12-4a95-bdcd-7a89d0b0b3a3" providerId="ADAL" clId="{9C0D727A-5CA5-4F9C-9680-C4E8F4C8E194}" dt="2022-04-17T23:13:29.246" v="14" actId="6549"/>
        <pc:sldMkLst>
          <pc:docMk/>
          <pc:sldMk cId="608134743" sldId="678"/>
        </pc:sldMkLst>
        <pc:spChg chg="mod">
          <ac:chgData name="정근채" userId="bf3f9740-ba12-4a95-bdcd-7a89d0b0b3a3" providerId="ADAL" clId="{9C0D727A-5CA5-4F9C-9680-C4E8F4C8E194}" dt="2022-04-17T23:13:29.246" v="14" actId="6549"/>
          <ac:spMkLst>
            <pc:docMk/>
            <pc:sldMk cId="608134743" sldId="678"/>
            <ac:spMk id="9" creationId="{00000000-0000-0000-0000-000000000000}"/>
          </ac:spMkLst>
        </pc:spChg>
      </pc:sldChg>
      <pc:sldChg chg="modSp mod">
        <pc:chgData name="정근채" userId="bf3f9740-ba12-4a95-bdcd-7a89d0b0b3a3" providerId="ADAL" clId="{9C0D727A-5CA5-4F9C-9680-C4E8F4C8E194}" dt="2022-04-17T23:13:54.921" v="20" actId="20577"/>
        <pc:sldMkLst>
          <pc:docMk/>
          <pc:sldMk cId="1120069465" sldId="683"/>
        </pc:sldMkLst>
        <pc:spChg chg="mod">
          <ac:chgData name="정근채" userId="bf3f9740-ba12-4a95-bdcd-7a89d0b0b3a3" providerId="ADAL" clId="{9C0D727A-5CA5-4F9C-9680-C4E8F4C8E194}" dt="2022-04-17T23:13:54.921" v="20" actId="20577"/>
          <ac:spMkLst>
            <pc:docMk/>
            <pc:sldMk cId="1120069465" sldId="683"/>
            <ac:spMk id="9" creationId="{00000000-0000-0000-0000-000000000000}"/>
          </ac:spMkLst>
        </pc:spChg>
      </pc:sldChg>
      <pc:sldChg chg="modSp mod">
        <pc:chgData name="정근채" userId="bf3f9740-ba12-4a95-bdcd-7a89d0b0b3a3" providerId="ADAL" clId="{9C0D727A-5CA5-4F9C-9680-C4E8F4C8E194}" dt="2022-04-20T23:19:43.455" v="26"/>
        <pc:sldMkLst>
          <pc:docMk/>
          <pc:sldMk cId="2517299405" sldId="695"/>
        </pc:sldMkLst>
        <pc:spChg chg="mod">
          <ac:chgData name="정근채" userId="bf3f9740-ba12-4a95-bdcd-7a89d0b0b3a3" providerId="ADAL" clId="{9C0D727A-5CA5-4F9C-9680-C4E8F4C8E194}" dt="2022-04-20T23:19:43.455" v="26"/>
          <ac:spMkLst>
            <pc:docMk/>
            <pc:sldMk cId="2517299405" sldId="695"/>
            <ac:spMk id="15" creationId="{BF8E27A8-3947-4351-80DF-B3AD73AA9225}"/>
          </ac:spMkLst>
        </pc:spChg>
      </pc:sldChg>
      <pc:sldChg chg="addSp delSp modSp mod">
        <pc:chgData name="정근채" userId="bf3f9740-ba12-4a95-bdcd-7a89d0b0b3a3" providerId="ADAL" clId="{9C0D727A-5CA5-4F9C-9680-C4E8F4C8E194}" dt="2022-04-20T23:25:43.184" v="121"/>
        <pc:sldMkLst>
          <pc:docMk/>
          <pc:sldMk cId="3325560459" sldId="700"/>
        </pc:sldMkLst>
        <pc:spChg chg="mod">
          <ac:chgData name="정근채" userId="bf3f9740-ba12-4a95-bdcd-7a89d0b0b3a3" providerId="ADAL" clId="{9C0D727A-5CA5-4F9C-9680-C4E8F4C8E194}" dt="2022-04-20T23:21:29.951" v="33" actId="1076"/>
          <ac:spMkLst>
            <pc:docMk/>
            <pc:sldMk cId="3325560459" sldId="700"/>
            <ac:spMk id="4" creationId="{6CA74BD4-50A8-4017-B4D2-C99D0F307E8A}"/>
          </ac:spMkLst>
        </pc:spChg>
        <pc:spChg chg="add mod">
          <ac:chgData name="정근채" userId="bf3f9740-ba12-4a95-bdcd-7a89d0b0b3a3" providerId="ADAL" clId="{9C0D727A-5CA5-4F9C-9680-C4E8F4C8E194}" dt="2022-04-20T23:23:55.195" v="117" actId="1076"/>
          <ac:spMkLst>
            <pc:docMk/>
            <pc:sldMk cId="3325560459" sldId="700"/>
            <ac:spMk id="18" creationId="{167917E7-0F4D-4B82-AA7B-EE978E298208}"/>
          </ac:spMkLst>
        </pc:spChg>
        <pc:grpChg chg="add del mod">
          <ac:chgData name="정근채" userId="bf3f9740-ba12-4a95-bdcd-7a89d0b0b3a3" providerId="ADAL" clId="{9C0D727A-5CA5-4F9C-9680-C4E8F4C8E194}" dt="2022-04-20T23:22:42.713" v="44" actId="165"/>
          <ac:grpSpMkLst>
            <pc:docMk/>
            <pc:sldMk cId="3325560459" sldId="700"/>
            <ac:grpSpMk id="9" creationId="{FB7CEB85-1814-4FC6-9EA7-6463EBA62000}"/>
          </ac:grpSpMkLst>
        </pc:grpChg>
        <pc:grpChg chg="add mod">
          <ac:chgData name="정근채" userId="bf3f9740-ba12-4a95-bdcd-7a89d0b0b3a3" providerId="ADAL" clId="{9C0D727A-5CA5-4F9C-9680-C4E8F4C8E194}" dt="2022-04-20T23:23:09.522" v="49" actId="1076"/>
          <ac:grpSpMkLst>
            <pc:docMk/>
            <pc:sldMk cId="3325560459" sldId="700"/>
            <ac:grpSpMk id="16" creationId="{FDAEE051-D725-47E1-AE80-6F58346A5BBB}"/>
          </ac:grpSpMkLst>
        </pc:grpChg>
        <pc:graphicFrameChg chg="mod">
          <ac:chgData name="정근채" userId="bf3f9740-ba12-4a95-bdcd-7a89d0b0b3a3" providerId="ADAL" clId="{9C0D727A-5CA5-4F9C-9680-C4E8F4C8E194}" dt="2022-04-20T23:25:43.184" v="121"/>
          <ac:graphicFrameMkLst>
            <pc:docMk/>
            <pc:sldMk cId="3325560459" sldId="700"/>
            <ac:graphicFrameMk id="12" creationId="{9610E27C-750F-492A-B724-EA7BD9216B81}"/>
          </ac:graphicFrameMkLst>
        </pc:graphicFrameChg>
        <pc:cxnChg chg="add del">
          <ac:chgData name="정근채" userId="bf3f9740-ba12-4a95-bdcd-7a89d0b0b3a3" providerId="ADAL" clId="{9C0D727A-5CA5-4F9C-9680-C4E8F4C8E194}" dt="2022-04-20T23:21:17.167" v="28" actId="11529"/>
          <ac:cxnSpMkLst>
            <pc:docMk/>
            <pc:sldMk cId="3325560459" sldId="700"/>
            <ac:cxnSpMk id="6" creationId="{6B2D107B-D7DE-49D4-B2CF-3D9EA231AC73}"/>
          </ac:cxnSpMkLst>
        </pc:cxnChg>
        <pc:cxnChg chg="add mod topLvl">
          <ac:chgData name="정근채" userId="bf3f9740-ba12-4a95-bdcd-7a89d0b0b3a3" providerId="ADAL" clId="{9C0D727A-5CA5-4F9C-9680-C4E8F4C8E194}" dt="2022-04-20T23:24:11.839" v="119" actId="208"/>
          <ac:cxnSpMkLst>
            <pc:docMk/>
            <pc:sldMk cId="3325560459" sldId="700"/>
            <ac:cxnSpMk id="8" creationId="{9E6E7D12-28F7-4E3D-86C0-5883C9C4F246}"/>
          </ac:cxnSpMkLst>
        </pc:cxnChg>
        <pc:cxnChg chg="add mod topLvl">
          <ac:chgData name="정근채" userId="bf3f9740-ba12-4a95-bdcd-7a89d0b0b3a3" providerId="ADAL" clId="{9C0D727A-5CA5-4F9C-9680-C4E8F4C8E194}" dt="2022-04-20T23:24:11.839" v="119" actId="208"/>
          <ac:cxnSpMkLst>
            <pc:docMk/>
            <pc:sldMk cId="3325560459" sldId="700"/>
            <ac:cxnSpMk id="10" creationId="{B0265DEC-63A9-4055-8ABB-3F05F45F6BF0}"/>
          </ac:cxnSpMkLst>
        </pc:cxnChg>
        <pc:cxnChg chg="add mod topLvl">
          <ac:chgData name="정근채" userId="bf3f9740-ba12-4a95-bdcd-7a89d0b0b3a3" providerId="ADAL" clId="{9C0D727A-5CA5-4F9C-9680-C4E8F4C8E194}" dt="2022-04-20T23:24:11.839" v="119" actId="208"/>
          <ac:cxnSpMkLst>
            <pc:docMk/>
            <pc:sldMk cId="3325560459" sldId="700"/>
            <ac:cxnSpMk id="11" creationId="{F259FF3F-1644-44C6-9031-C73E857DE242}"/>
          </ac:cxnSpMkLst>
        </pc:cxnChg>
        <pc:cxnChg chg="add mod">
          <ac:chgData name="정근채" userId="bf3f9740-ba12-4a95-bdcd-7a89d0b0b3a3" providerId="ADAL" clId="{9C0D727A-5CA5-4F9C-9680-C4E8F4C8E194}" dt="2022-04-20T23:24:11.839" v="119" actId="208"/>
          <ac:cxnSpMkLst>
            <pc:docMk/>
            <pc:sldMk cId="3325560459" sldId="700"/>
            <ac:cxnSpMk id="14" creationId="{385E5899-7F53-411B-8271-A8E608462BB2}"/>
          </ac:cxnSpMkLst>
        </pc:cxnChg>
      </pc:sldChg>
    </pc:docChg>
  </pc:docChgLst>
  <pc:docChgLst>
    <pc:chgData name="정근채" userId="bf3f9740-ba12-4a95-bdcd-7a89d0b0b3a3" providerId="ADAL" clId="{DF16AF95-6150-49DD-9142-3B4EC3579555}"/>
    <pc:docChg chg="modSld">
      <pc:chgData name="정근채" userId="bf3f9740-ba12-4a95-bdcd-7a89d0b0b3a3" providerId="ADAL" clId="{DF16AF95-6150-49DD-9142-3B4EC3579555}" dt="2023-02-02T05:20:30.592" v="0"/>
      <pc:docMkLst>
        <pc:docMk/>
      </pc:docMkLst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2413737405" sldId="563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2413737405" sldId="563"/>
            <ac:picMk id="3" creationId="{EF4B2797-2784-461D-B7A5-2D2C8D1BBEE0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2413737405" sldId="563"/>
            <ac:inkMk id="2" creationId="{E5D33353-9B3B-4C2A-9CF7-4537EC3AC8DE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472130581" sldId="660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472130581" sldId="660"/>
            <ac:picMk id="4" creationId="{D615C440-1434-4B6D-8A71-3C85A8789E36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472130581" sldId="660"/>
            <ac:inkMk id="2" creationId="{8FF946D0-254F-4337-B355-D5F3BDE339A6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894698087" sldId="662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894698087" sldId="662"/>
            <ac:picMk id="5" creationId="{9B4205E0-43AB-49BC-9F86-14D838540857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894698087" sldId="662"/>
            <ac:inkMk id="2" creationId="{95251A86-A4F1-4E07-8149-461107718026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608134743" sldId="678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608134743" sldId="678"/>
            <ac:picMk id="4" creationId="{0A2A5169-B373-436D-B3CC-C9AB40FCCB2A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608134743" sldId="678"/>
            <ac:inkMk id="2" creationId="{13C9CEC9-4758-4009-A204-5A0FACC4AC6C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4103783959" sldId="679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4103783959" sldId="679"/>
            <ac:picMk id="5" creationId="{078A2373-9538-4688-9A30-14AE0D907480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4103783959" sldId="679"/>
            <ac:inkMk id="4" creationId="{D022785B-7E71-4347-88B6-DDF1E0CD7B3A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3631195164" sldId="680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3631195164" sldId="680"/>
            <ac:picMk id="10" creationId="{5DBD8AF2-B6AF-46B8-AECC-3747B937B268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3631195164" sldId="680"/>
            <ac:inkMk id="4" creationId="{6F874BB9-F635-4DCF-910D-C5E83B2C3140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2717007569" sldId="681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2717007569" sldId="681"/>
            <ac:picMk id="4" creationId="{41254D96-0615-4C0B-B1D9-DD78B3A706F9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2717007569" sldId="681"/>
            <ac:inkMk id="2" creationId="{38058285-BBC7-4936-9E14-29490D7FEBAD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2975416510" sldId="682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2975416510" sldId="682"/>
            <ac:picMk id="4" creationId="{EBFFBAA6-3817-4967-A92A-3485C4AE6A50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2975416510" sldId="682"/>
            <ac:inkMk id="2" creationId="{0CD37A2A-AEFD-4A8E-B08A-F68F49304A40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1120069465" sldId="683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1120069465" sldId="683"/>
            <ac:picMk id="4" creationId="{29BF9408-1D87-43CD-B1E5-586BC1847090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1120069465" sldId="683"/>
            <ac:inkMk id="2" creationId="{26C60737-5203-41FC-9166-8CFCF074C732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1456176964" sldId="684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1456176964" sldId="684"/>
            <ac:picMk id="4" creationId="{56594680-3AC1-4072-AC3F-D5BEC91389AC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1456176964" sldId="684"/>
            <ac:inkMk id="2" creationId="{384C7255-A54A-4AD3-A8F7-DC1AE4B3C7BE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2072984657" sldId="685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2072984657" sldId="685"/>
            <ac:picMk id="9" creationId="{CF32FCD4-7AB4-4799-8FCA-399A3F64E835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2072984657" sldId="685"/>
            <ac:inkMk id="5" creationId="{129BCFC9-C04A-4B9F-B94F-52C7E7B90BCA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4187778135" sldId="689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4187778135" sldId="689"/>
            <ac:picMk id="8" creationId="{16B6F8A7-7F23-441E-AA55-53E0E265C44D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4187778135" sldId="689"/>
            <ac:inkMk id="5" creationId="{5CF2A133-5209-473F-AECE-128046D3EFD7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1768803400" sldId="690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1768803400" sldId="690"/>
            <ac:picMk id="4" creationId="{F6C0D517-CFF5-4BA0-9C2B-2E0E0EAD42F7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1768803400" sldId="690"/>
            <ac:inkMk id="2" creationId="{209A2BB2-ED64-4759-892B-2656403D6E7F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1451560636" sldId="691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1451560636" sldId="691"/>
            <ac:picMk id="4" creationId="{4E6D4284-0FE5-4D8B-9801-AEBAB8AD06A9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1451560636" sldId="691"/>
            <ac:inkMk id="2" creationId="{A5D5E1E2-6618-40F9-BE18-332A0ED206F7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1137838680" sldId="693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1137838680" sldId="693"/>
            <ac:picMk id="7" creationId="{DFAE4407-E9D3-4525-9C0A-DCB79E9B910A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1137838680" sldId="693"/>
            <ac:inkMk id="6" creationId="{9D29B1A3-E383-4EC1-AE96-15BB1B7C45DE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3224693124" sldId="694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3224693124" sldId="694"/>
            <ac:picMk id="7" creationId="{EA5E241C-48CF-48EC-BA34-CCB0E74E269E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3224693124" sldId="694"/>
            <ac:inkMk id="6" creationId="{423C7615-FFCA-47E1-9789-C9DD1E6DFD3B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2517299405" sldId="695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2517299405" sldId="695"/>
            <ac:picMk id="8" creationId="{76A7F375-B7CF-42E8-9035-87A86C7166FD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2517299405" sldId="695"/>
            <ac:inkMk id="6" creationId="{B5FD5FCB-38D7-46CC-A1D0-A11CECFFCF5E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2209323292" sldId="696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2209323292" sldId="696"/>
            <ac:picMk id="15" creationId="{26F2C237-576B-45AB-9BEC-988FC9633E26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2209323292" sldId="696"/>
            <ac:inkMk id="14" creationId="{1F419857-C93E-4711-99CF-59A5CCAD1D2B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1414268748" sldId="697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1414268748" sldId="697"/>
            <ac:picMk id="4" creationId="{328BD13E-A8AF-44C9-AAC6-5F32C3474AE5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1414268748" sldId="697"/>
            <ac:inkMk id="2" creationId="{4C97C668-42AC-404C-9238-B10705862527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80438324" sldId="698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80438324" sldId="698"/>
            <ac:picMk id="8" creationId="{C78230B0-BC09-41FA-BB3A-910F94BF90DB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80438324" sldId="698"/>
            <ac:inkMk id="6" creationId="{F2D112A1-C4C7-43E3-B31D-D0651C510403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495600295" sldId="699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495600295" sldId="699"/>
            <ac:picMk id="13" creationId="{F37EFF9A-D75C-46D4-AB39-8932C866BE11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495600295" sldId="699"/>
            <ac:inkMk id="12" creationId="{D71CE91D-F35D-4F68-B98E-8C6B510F2B3B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3325560459" sldId="700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3325560459" sldId="700"/>
            <ac:picMk id="6" creationId="{8066064C-1505-4147-9043-3274C5C6E814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3325560459" sldId="700"/>
            <ac:inkMk id="5" creationId="{DF470842-DB64-4EFC-B911-239742140F6F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1231629991" sldId="712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1231629991" sldId="712"/>
            <ac:picMk id="5" creationId="{15B4F02D-3D5E-4087-BA8F-D8BF10BCF8AC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1231629991" sldId="712"/>
            <ac:inkMk id="4" creationId="{B46F0EE8-5686-4ABD-BB88-C5AE9112A6A4}"/>
          </ac:inkMkLst>
        </pc:inkChg>
      </pc:sldChg>
      <pc:sldChg chg="delSp modTransition modAnim">
        <pc:chgData name="정근채" userId="bf3f9740-ba12-4a95-bdcd-7a89d0b0b3a3" providerId="ADAL" clId="{DF16AF95-6150-49DD-9142-3B4EC3579555}" dt="2023-02-02T05:20:30.592" v="0"/>
        <pc:sldMkLst>
          <pc:docMk/>
          <pc:sldMk cId="2584198409" sldId="713"/>
        </pc:sldMkLst>
        <pc:picChg chg="del">
          <ac:chgData name="정근채" userId="bf3f9740-ba12-4a95-bdcd-7a89d0b0b3a3" providerId="ADAL" clId="{DF16AF95-6150-49DD-9142-3B4EC3579555}" dt="2023-02-02T05:20:30.592" v="0"/>
          <ac:picMkLst>
            <pc:docMk/>
            <pc:sldMk cId="2584198409" sldId="713"/>
            <ac:picMk id="6" creationId="{E45D2947-840B-49CF-BDCD-2FBE1AC0240F}"/>
          </ac:picMkLst>
        </pc:picChg>
        <pc:inkChg chg="del">
          <ac:chgData name="정근채" userId="bf3f9740-ba12-4a95-bdcd-7a89d0b0b3a3" providerId="ADAL" clId="{DF16AF95-6150-49DD-9142-3B4EC3579555}" dt="2023-02-02T05:20:30.592" v="0"/>
          <ac:inkMkLst>
            <pc:docMk/>
            <pc:sldMk cId="2584198409" sldId="713"/>
            <ac:inkMk id="3" creationId="{C073F146-3C28-4467-8E8B-2E1D0CDF6AB0}"/>
          </ac:inkMkLst>
        </pc:inkChg>
      </pc:sldChg>
    </pc:docChg>
  </pc:docChgLst>
  <pc:docChgLst>
    <pc:chgData name="정근채" userId="bf3f9740-ba12-4a95-bdcd-7a89d0b0b3a3" providerId="ADAL" clId="{D93FA6E5-F426-4889-AC93-589FDE18DE2A}"/>
    <pc:docChg chg="modSld">
      <pc:chgData name="정근채" userId="bf3f9740-ba12-4a95-bdcd-7a89d0b0b3a3" providerId="ADAL" clId="{D93FA6E5-F426-4889-AC93-589FDE18DE2A}" dt="2023-04-19T22:54:21.220" v="4"/>
      <pc:docMkLst>
        <pc:docMk/>
      </pc:docMkLst>
      <pc:sldChg chg="modSp mod">
        <pc:chgData name="정근채" userId="bf3f9740-ba12-4a95-bdcd-7a89d0b0b3a3" providerId="ADAL" clId="{D93FA6E5-F426-4889-AC93-589FDE18DE2A}" dt="2023-04-19T22:54:21.220" v="4"/>
        <pc:sldMkLst>
          <pc:docMk/>
          <pc:sldMk cId="472130581" sldId="660"/>
        </pc:sldMkLst>
        <pc:spChg chg="mod">
          <ac:chgData name="정근채" userId="bf3f9740-ba12-4a95-bdcd-7a89d0b0b3a3" providerId="ADAL" clId="{D93FA6E5-F426-4889-AC93-589FDE18DE2A}" dt="2023-04-19T22:54:21.220" v="4"/>
          <ac:spMkLst>
            <pc:docMk/>
            <pc:sldMk cId="472130581" sldId="660"/>
            <ac:spMk id="9" creationId="{00000000-0000-0000-0000-000000000000}"/>
          </ac:spMkLst>
        </pc:spChg>
      </pc:sldChg>
    </pc:docChg>
  </pc:docChgLst>
  <pc:docChgLst>
    <pc:chgData name="정근채" userId="bf3f9740-ba12-4a95-bdcd-7a89d0b0b3a3" providerId="ADAL" clId="{15190D5B-FE5C-4866-A598-22326EDABE01}"/>
    <pc:docChg chg="undo custSel addSld delSld modSld">
      <pc:chgData name="정근채" userId="bf3f9740-ba12-4a95-bdcd-7a89d0b0b3a3" providerId="ADAL" clId="{15190D5B-FE5C-4866-A598-22326EDABE01}" dt="2023-01-31T05:04:36.482" v="10" actId="1582"/>
      <pc:docMkLst>
        <pc:docMk/>
      </pc:docMkLst>
      <pc:sldChg chg="modSp add del mod">
        <pc:chgData name="정근채" userId="bf3f9740-ba12-4a95-bdcd-7a89d0b0b3a3" providerId="ADAL" clId="{15190D5B-FE5C-4866-A598-22326EDABE01}" dt="2023-01-31T05:03:46.476" v="3"/>
        <pc:sldMkLst>
          <pc:docMk/>
          <pc:sldMk cId="2413737405" sldId="563"/>
        </pc:sldMkLst>
        <pc:spChg chg="mod">
          <ac:chgData name="정근채" userId="bf3f9740-ba12-4a95-bdcd-7a89d0b0b3a3" providerId="ADAL" clId="{15190D5B-FE5C-4866-A598-22326EDABE01}" dt="2023-01-17T07:45:31.046" v="1" actId="20577"/>
          <ac:spMkLst>
            <pc:docMk/>
            <pc:sldMk cId="2413737405" sldId="563"/>
            <ac:spMk id="3075" creationId="{00000000-0000-0000-0000-000000000000}"/>
          </ac:spMkLst>
        </pc:spChg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472130581" sldId="660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894698087" sldId="662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608134743" sldId="678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4103783959" sldId="679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3631195164" sldId="680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2717007569" sldId="681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2975416510" sldId="682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1120069465" sldId="683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1456176964" sldId="684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2072984657" sldId="685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4187778135" sldId="689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1768803400" sldId="690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1451560636" sldId="691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1137838680" sldId="693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3224693124" sldId="694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2517299405" sldId="695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2209323292" sldId="696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1414268748" sldId="697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80438324" sldId="698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495600295" sldId="699"/>
        </pc:sldMkLst>
      </pc:sldChg>
      <pc:sldChg chg="addSp delSp modSp add del mod">
        <pc:chgData name="정근채" userId="bf3f9740-ba12-4a95-bdcd-7a89d0b0b3a3" providerId="ADAL" clId="{15190D5B-FE5C-4866-A598-22326EDABE01}" dt="2023-01-31T05:04:36.482" v="10" actId="1582"/>
        <pc:sldMkLst>
          <pc:docMk/>
          <pc:sldMk cId="3325560459" sldId="700"/>
        </pc:sldMkLst>
        <pc:spChg chg="add del">
          <ac:chgData name="정근채" userId="bf3f9740-ba12-4a95-bdcd-7a89d0b0b3a3" providerId="ADAL" clId="{15190D5B-FE5C-4866-A598-22326EDABE01}" dt="2023-01-31T05:04:21.126" v="5" actId="478"/>
          <ac:spMkLst>
            <pc:docMk/>
            <pc:sldMk cId="3325560459" sldId="700"/>
            <ac:spMk id="13" creationId="{681E055C-1297-4B11-D6CE-2E4A722A1FCD}"/>
          </ac:spMkLst>
        </pc:spChg>
        <pc:grpChg chg="add del">
          <ac:chgData name="정근채" userId="bf3f9740-ba12-4a95-bdcd-7a89d0b0b3a3" providerId="ADAL" clId="{15190D5B-FE5C-4866-A598-22326EDABE01}" dt="2023-01-31T05:04:21.126" v="5" actId="478"/>
          <ac:grpSpMkLst>
            <pc:docMk/>
            <pc:sldMk cId="3325560459" sldId="700"/>
            <ac:grpSpMk id="7" creationId="{06CBD6D7-1CAF-352F-7D58-0C5ED9F02685}"/>
          </ac:grpSpMkLst>
        </pc:grpChg>
        <pc:cxnChg chg="mod">
          <ac:chgData name="정근채" userId="bf3f9740-ba12-4a95-bdcd-7a89d0b0b3a3" providerId="ADAL" clId="{15190D5B-FE5C-4866-A598-22326EDABE01}" dt="2023-01-31T05:04:36.482" v="10" actId="1582"/>
          <ac:cxnSpMkLst>
            <pc:docMk/>
            <pc:sldMk cId="3325560459" sldId="700"/>
            <ac:cxnSpMk id="8" creationId="{25EAFA2F-87F2-2A2E-0120-57344955E693}"/>
          </ac:cxnSpMkLst>
        </pc:cxnChg>
        <pc:cxnChg chg="mod">
          <ac:chgData name="정근채" userId="bf3f9740-ba12-4a95-bdcd-7a89d0b0b3a3" providerId="ADAL" clId="{15190D5B-FE5C-4866-A598-22326EDABE01}" dt="2023-01-31T05:04:36.482" v="10" actId="1582"/>
          <ac:cxnSpMkLst>
            <pc:docMk/>
            <pc:sldMk cId="3325560459" sldId="700"/>
            <ac:cxnSpMk id="9" creationId="{B0DB0532-C69B-134D-1FAB-0D7CB5E68F77}"/>
          </ac:cxnSpMkLst>
        </pc:cxnChg>
        <pc:cxnChg chg="mod">
          <ac:chgData name="정근채" userId="bf3f9740-ba12-4a95-bdcd-7a89d0b0b3a3" providerId="ADAL" clId="{15190D5B-FE5C-4866-A598-22326EDABE01}" dt="2023-01-31T05:04:36.482" v="10" actId="1582"/>
          <ac:cxnSpMkLst>
            <pc:docMk/>
            <pc:sldMk cId="3325560459" sldId="700"/>
            <ac:cxnSpMk id="10" creationId="{AC88E904-F92F-B1F1-118C-332688EBACE0}"/>
          </ac:cxnSpMkLst>
        </pc:cxnChg>
        <pc:cxnChg chg="mod">
          <ac:chgData name="정근채" userId="bf3f9740-ba12-4a95-bdcd-7a89d0b0b3a3" providerId="ADAL" clId="{15190D5B-FE5C-4866-A598-22326EDABE01}" dt="2023-01-31T05:04:36.482" v="10" actId="1582"/>
          <ac:cxnSpMkLst>
            <pc:docMk/>
            <pc:sldMk cId="3325560459" sldId="700"/>
            <ac:cxnSpMk id="11" creationId="{D41360C5-715C-55F5-3913-49EB9FE8AB1C}"/>
          </ac:cxnSpMkLst>
        </pc:cxnChg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1231629991" sldId="712"/>
        </pc:sldMkLst>
      </pc:sldChg>
      <pc:sldChg chg="add del">
        <pc:chgData name="정근채" userId="bf3f9740-ba12-4a95-bdcd-7a89d0b0b3a3" providerId="ADAL" clId="{15190D5B-FE5C-4866-A598-22326EDABE01}" dt="2023-01-31T05:03:46.476" v="3"/>
        <pc:sldMkLst>
          <pc:docMk/>
          <pc:sldMk cId="2584198409" sldId="713"/>
        </pc:sldMkLst>
      </pc:sldChg>
    </pc:docChg>
  </pc:docChgLst>
  <pc:docChgLst>
    <pc:chgData name="근채 정" userId="e3b600ee4ba46476" providerId="LiveId" clId="{473B5D59-0CA7-4E81-A519-6C2789E09C77}"/>
    <pc:docChg chg="modSld">
      <pc:chgData name="근채 정" userId="e3b600ee4ba46476" providerId="LiveId" clId="{473B5D59-0CA7-4E81-A519-6C2789E09C77}" dt="2024-02-16T09:18:37.987" v="1" actId="108"/>
      <pc:docMkLst>
        <pc:docMk/>
      </pc:docMkLst>
      <pc:sldChg chg="modSp mod">
        <pc:chgData name="근채 정" userId="e3b600ee4ba46476" providerId="LiveId" clId="{473B5D59-0CA7-4E81-A519-6C2789E09C77}" dt="2024-02-16T09:18:30.127" v="0" actId="108"/>
        <pc:sldMkLst>
          <pc:docMk/>
          <pc:sldMk cId="2413737405" sldId="563"/>
        </pc:sldMkLst>
        <pc:spChg chg="mod">
          <ac:chgData name="근채 정" userId="e3b600ee4ba46476" providerId="LiveId" clId="{473B5D59-0CA7-4E81-A519-6C2789E09C77}" dt="2024-02-16T09:18:30.127" v="0" actId="108"/>
          <ac:spMkLst>
            <pc:docMk/>
            <pc:sldMk cId="2413737405" sldId="563"/>
            <ac:spMk id="4" creationId="{00000000-0000-0000-0000-000000000000}"/>
          </ac:spMkLst>
        </pc:spChg>
      </pc:sldChg>
      <pc:sldChg chg="modSp mod">
        <pc:chgData name="근채 정" userId="e3b600ee4ba46476" providerId="LiveId" clId="{473B5D59-0CA7-4E81-A519-6C2789E09C77}" dt="2024-02-16T09:18:37.987" v="1" actId="108"/>
        <pc:sldMkLst>
          <pc:docMk/>
          <pc:sldMk cId="2584198409" sldId="713"/>
        </pc:sldMkLst>
        <pc:spChg chg="mod">
          <ac:chgData name="근채 정" userId="e3b600ee4ba46476" providerId="LiveId" clId="{473B5D59-0CA7-4E81-A519-6C2789E09C77}" dt="2024-02-16T09:18:37.987" v="1" actId="108"/>
          <ac:spMkLst>
            <pc:docMk/>
            <pc:sldMk cId="2584198409" sldId="713"/>
            <ac:spMk id="46" creationId="{E907B5B9-8C27-4A70-9D95-4929EEDD82F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37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r">
              <a:defRPr sz="1200"/>
            </a:lvl1pPr>
          </a:lstStyle>
          <a:p>
            <a:pPr>
              <a:defRPr/>
            </a:pPr>
            <a:fld id="{AE1A5290-3237-401A-97EB-91657AAD0BAA}" type="datetime1">
              <a:rPr lang="ko-KR" altLang="en-US" smtClean="0"/>
              <a:t>2024-02-16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4" rIns="94787" bIns="4739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787" tIns="47394" rIns="94787" bIns="4739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721107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7" y="9721107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r">
              <a:defRPr sz="1200"/>
            </a:lvl1pPr>
          </a:lstStyle>
          <a:p>
            <a:pPr>
              <a:defRPr/>
            </a:pPr>
            <a:fld id="{47E2D278-5ED2-45B7-82EE-3DB7CC32A6D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514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06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43881" y="6385859"/>
            <a:ext cx="662119" cy="457200"/>
          </a:xfrm>
          <a:solidFill>
            <a:schemeClr val="tx1"/>
          </a:solidFill>
        </p:spPr>
        <p:txBody>
          <a:bodyPr anchor="ctr"/>
          <a:lstStyle>
            <a:lvl1pPr algn="ctr">
              <a:defRPr sz="18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616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D36CC93-3CDA-4BCE-9D46-A2CE1E0EA0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198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6pPr>
      <a:lvl7pPr marL="91439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7pPr>
      <a:lvl8pPr marL="1371592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8pPr>
      <a:lvl9pPr marL="182878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9pPr>
    </p:titleStyle>
    <p:bodyStyle>
      <a:lvl1pPr marL="342898" indent="-34289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46" indent="-28574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2993" indent="-22859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191" indent="-22859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388" indent="-22859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585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83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80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77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7207"/>
            <a:ext cx="6619875" cy="923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en-US" altLang="ko-KR" sz="4000" dirty="0">
                <a:effectLst>
                  <a:outerShdw blurRad="38100" dist="38100" dir="2700000" algn="tl">
                    <a:schemeClr val="bg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#8. </a:t>
            </a:r>
            <a:r>
              <a:rPr lang="ko-KR" altLang="en-US" sz="4000" dirty="0">
                <a:effectLst>
                  <a:outerShdw blurRad="38100" dist="38100" dir="2700000" algn="tl">
                    <a:schemeClr val="bg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 대안 선정</a:t>
            </a:r>
            <a:endParaRPr lang="en-US" altLang="ko-KR" sz="4000" dirty="0">
              <a:effectLst>
                <a:outerShdw blurRad="38100" dist="38100" dir="2700000" algn="tl">
                  <a:schemeClr val="bg1"/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6619875" y="3048"/>
            <a:ext cx="3286125" cy="133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2075" indent="-9207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분석적 계층화 과정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(AHP)</a:t>
            </a:r>
          </a:p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 대안 선정 과정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 대안 선정 보고서 작성 방법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</a:t>
            </a:fld>
            <a:endParaRPr lang="en-US" altLang="ko-KR" dirty="0"/>
          </a:p>
        </p:txBody>
      </p:sp>
      <p:sp>
        <p:nvSpPr>
          <p:cNvPr id="73" name="순서도: 처리 72">
            <a:extLst>
              <a:ext uri="{FF2B5EF4-FFF2-40B4-BE49-F238E27FC236}">
                <a16:creationId xmlns:a16="http://schemas.microsoft.com/office/drawing/2014/main" id="{F00D47B0-CFE7-4BE2-B1A6-0531CBB0B1F9}"/>
              </a:ext>
            </a:extLst>
          </p:cNvPr>
          <p:cNvSpPr/>
          <p:nvPr/>
        </p:nvSpPr>
        <p:spPr bwMode="auto">
          <a:xfrm>
            <a:off x="1856656" y="194006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4" name="순서도: 처리 73">
            <a:extLst>
              <a:ext uri="{FF2B5EF4-FFF2-40B4-BE49-F238E27FC236}">
                <a16:creationId xmlns:a16="http://schemas.microsoft.com/office/drawing/2014/main" id="{B0A01E8B-B2E0-4994-89D1-44D404EEF9E0}"/>
              </a:ext>
            </a:extLst>
          </p:cNvPr>
          <p:cNvSpPr/>
          <p:nvPr/>
        </p:nvSpPr>
        <p:spPr bwMode="auto">
          <a:xfrm>
            <a:off x="2277230" y="194006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시스템공학 개론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5" name="순서도: 처리 74">
            <a:extLst>
              <a:ext uri="{FF2B5EF4-FFF2-40B4-BE49-F238E27FC236}">
                <a16:creationId xmlns:a16="http://schemas.microsoft.com/office/drawing/2014/main" id="{F3EBC8D7-44B5-4CAE-BF8A-4A88D17BC7B3}"/>
              </a:ext>
            </a:extLst>
          </p:cNvPr>
          <p:cNvSpPr/>
          <p:nvPr/>
        </p:nvSpPr>
        <p:spPr bwMode="auto">
          <a:xfrm>
            <a:off x="1856656" y="194006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6" name="순서도: 처리 75">
            <a:extLst>
              <a:ext uri="{FF2B5EF4-FFF2-40B4-BE49-F238E27FC236}">
                <a16:creationId xmlns:a16="http://schemas.microsoft.com/office/drawing/2014/main" id="{C6347F83-E71C-4F1D-A173-D9944B02092B}"/>
              </a:ext>
            </a:extLst>
          </p:cNvPr>
          <p:cNvSpPr/>
          <p:nvPr/>
        </p:nvSpPr>
        <p:spPr bwMode="auto">
          <a:xfrm>
            <a:off x="2797903" y="270892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7" name="순서도: 처리 76">
            <a:extLst>
              <a:ext uri="{FF2B5EF4-FFF2-40B4-BE49-F238E27FC236}">
                <a16:creationId xmlns:a16="http://schemas.microsoft.com/office/drawing/2014/main" id="{021404D4-F523-473E-BA49-A666A54AB9E9}"/>
              </a:ext>
            </a:extLst>
          </p:cNvPr>
          <p:cNvSpPr/>
          <p:nvPr/>
        </p:nvSpPr>
        <p:spPr bwMode="auto">
          <a:xfrm>
            <a:off x="3218477" y="270892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요구사항 정의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8" name="순서도: 처리 77">
            <a:extLst>
              <a:ext uri="{FF2B5EF4-FFF2-40B4-BE49-F238E27FC236}">
                <a16:creationId xmlns:a16="http://schemas.microsoft.com/office/drawing/2014/main" id="{44BD9C54-263E-4C89-85D5-1712CC2D06C5}"/>
              </a:ext>
            </a:extLst>
          </p:cNvPr>
          <p:cNvSpPr/>
          <p:nvPr/>
        </p:nvSpPr>
        <p:spPr bwMode="auto">
          <a:xfrm>
            <a:off x="2797903" y="270892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9" name="순서도: 처리 78">
            <a:extLst>
              <a:ext uri="{FF2B5EF4-FFF2-40B4-BE49-F238E27FC236}">
                <a16:creationId xmlns:a16="http://schemas.microsoft.com/office/drawing/2014/main" id="{B3E70D25-8FB9-4D97-8665-D1F943057F1D}"/>
              </a:ext>
            </a:extLst>
          </p:cNvPr>
          <p:cNvSpPr/>
          <p:nvPr/>
        </p:nvSpPr>
        <p:spPr bwMode="auto">
          <a:xfrm>
            <a:off x="5356194" y="270892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0" name="순서도: 처리 79">
            <a:extLst>
              <a:ext uri="{FF2B5EF4-FFF2-40B4-BE49-F238E27FC236}">
                <a16:creationId xmlns:a16="http://schemas.microsoft.com/office/drawing/2014/main" id="{7967FF3C-30D2-44EE-9E4F-9ADDE26F2552}"/>
              </a:ext>
            </a:extLst>
          </p:cNvPr>
          <p:cNvSpPr/>
          <p:nvPr/>
        </p:nvSpPr>
        <p:spPr bwMode="auto">
          <a:xfrm>
            <a:off x="5776768" y="270892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가치공학</a:t>
            </a:r>
            <a:endParaRPr lang="en-US" altLang="ko-KR" sz="100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설계경제성검토</a:t>
            </a:r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81" name="순서도: 처리 80">
            <a:extLst>
              <a:ext uri="{FF2B5EF4-FFF2-40B4-BE49-F238E27FC236}">
                <a16:creationId xmlns:a16="http://schemas.microsoft.com/office/drawing/2014/main" id="{CE3AC72E-26E4-4DC3-88D6-E115FE1D892E}"/>
              </a:ext>
            </a:extLst>
          </p:cNvPr>
          <p:cNvSpPr/>
          <p:nvPr/>
        </p:nvSpPr>
        <p:spPr bwMode="auto">
          <a:xfrm>
            <a:off x="5356194" y="270892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82" name="꺾인 연결선 291">
            <a:extLst>
              <a:ext uri="{FF2B5EF4-FFF2-40B4-BE49-F238E27FC236}">
                <a16:creationId xmlns:a16="http://schemas.microsoft.com/office/drawing/2014/main" id="{2282229F-A531-49B4-8D76-2BF4162BBF70}"/>
              </a:ext>
            </a:extLst>
          </p:cNvPr>
          <p:cNvCxnSpPr>
            <a:stCxn id="74" idx="2"/>
            <a:endCxn id="77" idx="0"/>
          </p:cNvCxnSpPr>
          <p:nvPr/>
        </p:nvCxnSpPr>
        <p:spPr bwMode="auto">
          <a:xfrm rot="16200000" flipH="1">
            <a:off x="3128426" y="2069894"/>
            <a:ext cx="336804" cy="9412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83" name="꺾인 연결선 292">
            <a:extLst>
              <a:ext uri="{FF2B5EF4-FFF2-40B4-BE49-F238E27FC236}">
                <a16:creationId xmlns:a16="http://schemas.microsoft.com/office/drawing/2014/main" id="{E5B8C1DC-5D30-45E0-A9C1-F523067194ED}"/>
              </a:ext>
            </a:extLst>
          </p:cNvPr>
          <p:cNvCxnSpPr>
            <a:stCxn id="86" idx="2"/>
            <a:endCxn id="77" idx="0"/>
          </p:cNvCxnSpPr>
          <p:nvPr/>
        </p:nvCxnSpPr>
        <p:spPr bwMode="auto">
          <a:xfrm rot="5400000">
            <a:off x="4115793" y="2023776"/>
            <a:ext cx="336804" cy="10334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84" name="꺾인 연결선 293">
            <a:extLst>
              <a:ext uri="{FF2B5EF4-FFF2-40B4-BE49-F238E27FC236}">
                <a16:creationId xmlns:a16="http://schemas.microsoft.com/office/drawing/2014/main" id="{F65978EF-609C-4BCF-8AD1-B3F6CD33C398}"/>
              </a:ext>
            </a:extLst>
          </p:cNvPr>
          <p:cNvCxnSpPr>
            <a:stCxn id="77" idx="2"/>
            <a:endCxn id="92" idx="0"/>
          </p:cNvCxnSpPr>
          <p:nvPr/>
        </p:nvCxnSpPr>
        <p:spPr bwMode="auto">
          <a:xfrm>
            <a:off x="3767452" y="3140968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85" name="꺾인 연결선 294">
            <a:extLst>
              <a:ext uri="{FF2B5EF4-FFF2-40B4-BE49-F238E27FC236}">
                <a16:creationId xmlns:a16="http://schemas.microsoft.com/office/drawing/2014/main" id="{B096C741-73B6-4DE5-B857-0CF6A86B3BFC}"/>
              </a:ext>
            </a:extLst>
          </p:cNvPr>
          <p:cNvCxnSpPr>
            <a:stCxn id="80" idx="2"/>
            <a:endCxn id="97" idx="0"/>
          </p:cNvCxnSpPr>
          <p:nvPr/>
        </p:nvCxnSpPr>
        <p:spPr bwMode="auto">
          <a:xfrm>
            <a:off x="6325743" y="3140968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86" name="순서도: 처리 85">
            <a:extLst>
              <a:ext uri="{FF2B5EF4-FFF2-40B4-BE49-F238E27FC236}">
                <a16:creationId xmlns:a16="http://schemas.microsoft.com/office/drawing/2014/main" id="{29630A4F-9FB3-4566-9A08-529A4221ECE7}"/>
              </a:ext>
            </a:extLst>
          </p:cNvPr>
          <p:cNvSpPr/>
          <p:nvPr/>
        </p:nvSpPr>
        <p:spPr bwMode="auto">
          <a:xfrm>
            <a:off x="4251962" y="194006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 개론</a:t>
            </a:r>
          </a:p>
        </p:txBody>
      </p:sp>
      <p:sp>
        <p:nvSpPr>
          <p:cNvPr id="87" name="순서도: 처리 86">
            <a:extLst>
              <a:ext uri="{FF2B5EF4-FFF2-40B4-BE49-F238E27FC236}">
                <a16:creationId xmlns:a16="http://schemas.microsoft.com/office/drawing/2014/main" id="{B2A07D04-F28B-4630-9111-85D4F8A6D491}"/>
              </a:ext>
            </a:extLst>
          </p:cNvPr>
          <p:cNvSpPr/>
          <p:nvPr/>
        </p:nvSpPr>
        <p:spPr bwMode="auto">
          <a:xfrm>
            <a:off x="3831388" y="194006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8" name="순서도: 처리 87">
            <a:extLst>
              <a:ext uri="{FF2B5EF4-FFF2-40B4-BE49-F238E27FC236}">
                <a16:creationId xmlns:a16="http://schemas.microsoft.com/office/drawing/2014/main" id="{27F8B7CC-4F2A-48B6-8F8C-AAF601878A98}"/>
              </a:ext>
            </a:extLst>
          </p:cNvPr>
          <p:cNvSpPr/>
          <p:nvPr/>
        </p:nvSpPr>
        <p:spPr bwMode="auto">
          <a:xfrm>
            <a:off x="2797903" y="1187736"/>
            <a:ext cx="1518524" cy="432048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9" name="순서도: 처리 88">
            <a:extLst>
              <a:ext uri="{FF2B5EF4-FFF2-40B4-BE49-F238E27FC236}">
                <a16:creationId xmlns:a16="http://schemas.microsoft.com/office/drawing/2014/main" id="{41739E7F-5F4A-42B6-B858-811EE1727999}"/>
              </a:ext>
            </a:extLst>
          </p:cNvPr>
          <p:cNvSpPr/>
          <p:nvPr/>
        </p:nvSpPr>
        <p:spPr bwMode="auto">
          <a:xfrm>
            <a:off x="3218477" y="118773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강의소개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0" name="순서도: 처리 89">
            <a:extLst>
              <a:ext uri="{FF2B5EF4-FFF2-40B4-BE49-F238E27FC236}">
                <a16:creationId xmlns:a16="http://schemas.microsoft.com/office/drawing/2014/main" id="{2EBCEA2A-AC22-4585-8DA7-96D237F9FA75}"/>
              </a:ext>
            </a:extLst>
          </p:cNvPr>
          <p:cNvSpPr/>
          <p:nvPr/>
        </p:nvSpPr>
        <p:spPr bwMode="auto">
          <a:xfrm>
            <a:off x="2797903" y="118773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1" name="순서도: 처리 90">
            <a:extLst>
              <a:ext uri="{FF2B5EF4-FFF2-40B4-BE49-F238E27FC236}">
                <a16:creationId xmlns:a16="http://schemas.microsoft.com/office/drawing/2014/main" id="{76ADE91B-82A0-4F8A-86E5-05DB30BE21DE}"/>
              </a:ext>
            </a:extLst>
          </p:cNvPr>
          <p:cNvSpPr/>
          <p:nvPr/>
        </p:nvSpPr>
        <p:spPr bwMode="auto">
          <a:xfrm>
            <a:off x="2797903" y="344700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2" name="순서도: 처리 91">
            <a:extLst>
              <a:ext uri="{FF2B5EF4-FFF2-40B4-BE49-F238E27FC236}">
                <a16:creationId xmlns:a16="http://schemas.microsoft.com/office/drawing/2014/main" id="{1E57684A-6441-4495-BBAF-92DBD5ED51CF}"/>
              </a:ext>
            </a:extLst>
          </p:cNvPr>
          <p:cNvSpPr/>
          <p:nvPr/>
        </p:nvSpPr>
        <p:spPr bwMode="auto">
          <a:xfrm>
            <a:off x="3218477" y="344700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 도출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3" name="순서도: 처리 92">
            <a:extLst>
              <a:ext uri="{FF2B5EF4-FFF2-40B4-BE49-F238E27FC236}">
                <a16:creationId xmlns:a16="http://schemas.microsoft.com/office/drawing/2014/main" id="{671AC2C3-20BB-43D2-8F74-72475B6F5C29}"/>
              </a:ext>
            </a:extLst>
          </p:cNvPr>
          <p:cNvSpPr/>
          <p:nvPr/>
        </p:nvSpPr>
        <p:spPr bwMode="auto">
          <a:xfrm>
            <a:off x="2797903" y="344700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4" name="순서도: 처리 93">
            <a:extLst>
              <a:ext uri="{FF2B5EF4-FFF2-40B4-BE49-F238E27FC236}">
                <a16:creationId xmlns:a16="http://schemas.microsoft.com/office/drawing/2014/main" id="{7D341EC0-4365-4DD4-9E9D-BD5197A6094A}"/>
              </a:ext>
            </a:extLst>
          </p:cNvPr>
          <p:cNvSpPr/>
          <p:nvPr/>
        </p:nvSpPr>
        <p:spPr bwMode="auto">
          <a:xfrm>
            <a:off x="5356194" y="344700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7" name="순서도: 처리 96">
            <a:extLst>
              <a:ext uri="{FF2B5EF4-FFF2-40B4-BE49-F238E27FC236}">
                <a16:creationId xmlns:a16="http://schemas.microsoft.com/office/drawing/2014/main" id="{DD044A8B-0835-4C10-B4C2-F44098C18C0F}"/>
              </a:ext>
            </a:extLst>
          </p:cNvPr>
          <p:cNvSpPr/>
          <p:nvPr/>
        </p:nvSpPr>
        <p:spPr bwMode="auto">
          <a:xfrm>
            <a:off x="5776768" y="344700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제작</a:t>
            </a:r>
          </a:p>
        </p:txBody>
      </p:sp>
      <p:sp>
        <p:nvSpPr>
          <p:cNvPr id="98" name="순서도: 처리 97">
            <a:extLst>
              <a:ext uri="{FF2B5EF4-FFF2-40B4-BE49-F238E27FC236}">
                <a16:creationId xmlns:a16="http://schemas.microsoft.com/office/drawing/2014/main" id="{A014FA8A-690B-4F9C-BF6B-C222E17F9763}"/>
              </a:ext>
            </a:extLst>
          </p:cNvPr>
          <p:cNvSpPr/>
          <p:nvPr/>
        </p:nvSpPr>
        <p:spPr bwMode="auto">
          <a:xfrm>
            <a:off x="5356194" y="344700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11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9" name="순서도: 처리 98">
            <a:extLst>
              <a:ext uri="{FF2B5EF4-FFF2-40B4-BE49-F238E27FC236}">
                <a16:creationId xmlns:a16="http://schemas.microsoft.com/office/drawing/2014/main" id="{48648C42-E0E1-4F74-B6F5-A4D773A0DAC2}"/>
              </a:ext>
            </a:extLst>
          </p:cNvPr>
          <p:cNvSpPr/>
          <p:nvPr/>
        </p:nvSpPr>
        <p:spPr bwMode="auto">
          <a:xfrm>
            <a:off x="2797903" y="4185084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0" name="순서도: 처리 99">
            <a:extLst>
              <a:ext uri="{FF2B5EF4-FFF2-40B4-BE49-F238E27FC236}">
                <a16:creationId xmlns:a16="http://schemas.microsoft.com/office/drawing/2014/main" id="{FB9E1B93-34D2-4625-AF8F-A92F3D1DD039}"/>
              </a:ext>
            </a:extLst>
          </p:cNvPr>
          <p:cNvSpPr/>
          <p:nvPr/>
        </p:nvSpPr>
        <p:spPr bwMode="auto">
          <a:xfrm>
            <a:off x="3218477" y="4185084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1" name="순서도: 처리 100">
            <a:extLst>
              <a:ext uri="{FF2B5EF4-FFF2-40B4-BE49-F238E27FC236}">
                <a16:creationId xmlns:a16="http://schemas.microsoft.com/office/drawing/2014/main" id="{8D6000E0-DAC1-4F2D-9A50-85313B404ADA}"/>
              </a:ext>
            </a:extLst>
          </p:cNvPr>
          <p:cNvSpPr/>
          <p:nvPr/>
        </p:nvSpPr>
        <p:spPr bwMode="auto">
          <a:xfrm>
            <a:off x="2797903" y="4185084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6" name="순서도: 처리 105">
            <a:extLst>
              <a:ext uri="{FF2B5EF4-FFF2-40B4-BE49-F238E27FC236}">
                <a16:creationId xmlns:a16="http://schemas.microsoft.com/office/drawing/2014/main" id="{9C724929-D064-442D-B3B2-1C6486C8B8CA}"/>
              </a:ext>
            </a:extLst>
          </p:cNvPr>
          <p:cNvSpPr/>
          <p:nvPr/>
        </p:nvSpPr>
        <p:spPr bwMode="auto">
          <a:xfrm>
            <a:off x="5356194" y="4185084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4" name="순서도: 처리 113">
            <a:extLst>
              <a:ext uri="{FF2B5EF4-FFF2-40B4-BE49-F238E27FC236}">
                <a16:creationId xmlns:a16="http://schemas.microsoft.com/office/drawing/2014/main" id="{A135B060-C667-4DCD-B320-D76689F640E5}"/>
              </a:ext>
            </a:extLst>
          </p:cNvPr>
          <p:cNvSpPr/>
          <p:nvPr/>
        </p:nvSpPr>
        <p:spPr bwMode="auto">
          <a:xfrm>
            <a:off x="5776768" y="4185084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성능평가</a:t>
            </a:r>
            <a:endParaRPr lang="en-US" altLang="ko-KR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2" name="순서도: 처리 121">
            <a:extLst>
              <a:ext uri="{FF2B5EF4-FFF2-40B4-BE49-F238E27FC236}">
                <a16:creationId xmlns:a16="http://schemas.microsoft.com/office/drawing/2014/main" id="{12B6A6FC-F377-40BF-8EA3-7704F980366B}"/>
              </a:ext>
            </a:extLst>
          </p:cNvPr>
          <p:cNvSpPr/>
          <p:nvPr/>
        </p:nvSpPr>
        <p:spPr bwMode="auto">
          <a:xfrm>
            <a:off x="5356194" y="4185084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12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8" name="순서도: 처리 137">
            <a:extLst>
              <a:ext uri="{FF2B5EF4-FFF2-40B4-BE49-F238E27FC236}">
                <a16:creationId xmlns:a16="http://schemas.microsoft.com/office/drawing/2014/main" id="{B3E5BCA5-4233-4218-8340-E50854F082E1}"/>
              </a:ext>
            </a:extLst>
          </p:cNvPr>
          <p:cNvSpPr/>
          <p:nvPr/>
        </p:nvSpPr>
        <p:spPr bwMode="auto">
          <a:xfrm>
            <a:off x="2797903" y="492316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9" name="순서도: 처리 138">
            <a:extLst>
              <a:ext uri="{FF2B5EF4-FFF2-40B4-BE49-F238E27FC236}">
                <a16:creationId xmlns:a16="http://schemas.microsoft.com/office/drawing/2014/main" id="{AFFD588C-4E93-4150-B4B0-1FFE71E9E21A}"/>
              </a:ext>
            </a:extLst>
          </p:cNvPr>
          <p:cNvSpPr/>
          <p:nvPr/>
        </p:nvSpPr>
        <p:spPr bwMode="auto">
          <a:xfrm>
            <a:off x="3218477" y="4923166"/>
            <a:ext cx="1097950" cy="432048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 대안 선정</a:t>
            </a:r>
          </a:p>
        </p:txBody>
      </p:sp>
      <p:sp>
        <p:nvSpPr>
          <p:cNvPr id="140" name="순서도: 처리 139">
            <a:extLst>
              <a:ext uri="{FF2B5EF4-FFF2-40B4-BE49-F238E27FC236}">
                <a16:creationId xmlns:a16="http://schemas.microsoft.com/office/drawing/2014/main" id="{9CAB2381-0549-4D1F-AB62-711CE2CFA498}"/>
              </a:ext>
            </a:extLst>
          </p:cNvPr>
          <p:cNvSpPr/>
          <p:nvPr/>
        </p:nvSpPr>
        <p:spPr bwMode="auto">
          <a:xfrm>
            <a:off x="2797903" y="492316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1" name="순서도: 처리 140">
            <a:extLst>
              <a:ext uri="{FF2B5EF4-FFF2-40B4-BE49-F238E27FC236}">
                <a16:creationId xmlns:a16="http://schemas.microsoft.com/office/drawing/2014/main" id="{EA2B375E-C1E2-40A7-BB69-8EE50F24F866}"/>
              </a:ext>
            </a:extLst>
          </p:cNvPr>
          <p:cNvSpPr/>
          <p:nvPr/>
        </p:nvSpPr>
        <p:spPr bwMode="auto">
          <a:xfrm>
            <a:off x="5356194" y="492316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2" name="순서도: 처리 141">
            <a:extLst>
              <a:ext uri="{FF2B5EF4-FFF2-40B4-BE49-F238E27FC236}">
                <a16:creationId xmlns:a16="http://schemas.microsoft.com/office/drawing/2014/main" id="{1DAE52E9-F948-4E8D-80DD-D01912AA7571}"/>
              </a:ext>
            </a:extLst>
          </p:cNvPr>
          <p:cNvSpPr/>
          <p:nvPr/>
        </p:nvSpPr>
        <p:spPr bwMode="auto">
          <a:xfrm>
            <a:off x="5776768" y="492316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프로토타이핑</a:t>
            </a:r>
          </a:p>
        </p:txBody>
      </p:sp>
      <p:sp>
        <p:nvSpPr>
          <p:cNvPr id="143" name="순서도: 처리 142">
            <a:extLst>
              <a:ext uri="{FF2B5EF4-FFF2-40B4-BE49-F238E27FC236}">
                <a16:creationId xmlns:a16="http://schemas.microsoft.com/office/drawing/2014/main" id="{CB23D246-C43E-4A64-A2C4-1D321B85CA1A}"/>
              </a:ext>
            </a:extLst>
          </p:cNvPr>
          <p:cNvSpPr/>
          <p:nvPr/>
        </p:nvSpPr>
        <p:spPr bwMode="auto">
          <a:xfrm>
            <a:off x="5356194" y="492316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13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4" name="순서도: 처리 143">
            <a:extLst>
              <a:ext uri="{FF2B5EF4-FFF2-40B4-BE49-F238E27FC236}">
                <a16:creationId xmlns:a16="http://schemas.microsoft.com/office/drawing/2014/main" id="{3DCDC7CC-C3A0-4D56-ABC5-67606BA29FC9}"/>
              </a:ext>
            </a:extLst>
          </p:cNvPr>
          <p:cNvSpPr/>
          <p:nvPr/>
        </p:nvSpPr>
        <p:spPr bwMode="auto">
          <a:xfrm>
            <a:off x="2797903" y="566124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9" name="순서도: 처리 148">
            <a:extLst>
              <a:ext uri="{FF2B5EF4-FFF2-40B4-BE49-F238E27FC236}">
                <a16:creationId xmlns:a16="http://schemas.microsoft.com/office/drawing/2014/main" id="{A3EFE901-E09D-4273-A132-A3329C792E13}"/>
              </a:ext>
            </a:extLst>
          </p:cNvPr>
          <p:cNvSpPr/>
          <p:nvPr/>
        </p:nvSpPr>
        <p:spPr bwMode="auto">
          <a:xfrm>
            <a:off x="3218477" y="566124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상세설계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0" name="순서도: 처리 149">
            <a:extLst>
              <a:ext uri="{FF2B5EF4-FFF2-40B4-BE49-F238E27FC236}">
                <a16:creationId xmlns:a16="http://schemas.microsoft.com/office/drawing/2014/main" id="{7A8D15E4-D481-4A07-8027-70B2386EDD9D}"/>
              </a:ext>
            </a:extLst>
          </p:cNvPr>
          <p:cNvSpPr/>
          <p:nvPr/>
        </p:nvSpPr>
        <p:spPr bwMode="auto">
          <a:xfrm>
            <a:off x="2797903" y="566124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3" name="순서도: 처리 152">
            <a:extLst>
              <a:ext uri="{FF2B5EF4-FFF2-40B4-BE49-F238E27FC236}">
                <a16:creationId xmlns:a16="http://schemas.microsoft.com/office/drawing/2014/main" id="{49010EF4-9EF3-41AC-A62B-3E6B984454AF}"/>
              </a:ext>
            </a:extLst>
          </p:cNvPr>
          <p:cNvSpPr/>
          <p:nvPr/>
        </p:nvSpPr>
        <p:spPr bwMode="auto">
          <a:xfrm>
            <a:off x="5356194" y="566124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4" name="순서도: 처리 153">
            <a:extLst>
              <a:ext uri="{FF2B5EF4-FFF2-40B4-BE49-F238E27FC236}">
                <a16:creationId xmlns:a16="http://schemas.microsoft.com/office/drawing/2014/main" id="{A448CE61-145F-46B8-B79B-226A2CE1BA20}"/>
              </a:ext>
            </a:extLst>
          </p:cNvPr>
          <p:cNvSpPr/>
          <p:nvPr/>
        </p:nvSpPr>
        <p:spPr bwMode="auto">
          <a:xfrm>
            <a:off x="5776768" y="566124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en-US" altLang="ko-KR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3D </a:t>
            </a:r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프린팅</a:t>
            </a:r>
          </a:p>
        </p:txBody>
      </p:sp>
      <p:sp>
        <p:nvSpPr>
          <p:cNvPr id="155" name="순서도: 처리 154">
            <a:extLst>
              <a:ext uri="{FF2B5EF4-FFF2-40B4-BE49-F238E27FC236}">
                <a16:creationId xmlns:a16="http://schemas.microsoft.com/office/drawing/2014/main" id="{5D4DD952-CE24-4AFF-BC21-ED5C6D31A123}"/>
              </a:ext>
            </a:extLst>
          </p:cNvPr>
          <p:cNvSpPr/>
          <p:nvPr/>
        </p:nvSpPr>
        <p:spPr bwMode="auto">
          <a:xfrm>
            <a:off x="5356194" y="566124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14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6" name="순서도: 처리 155">
            <a:extLst>
              <a:ext uri="{FF2B5EF4-FFF2-40B4-BE49-F238E27FC236}">
                <a16:creationId xmlns:a16="http://schemas.microsoft.com/office/drawing/2014/main" id="{94F5EB0B-CFFA-4E18-900D-75B48E3FB207}"/>
              </a:ext>
            </a:extLst>
          </p:cNvPr>
          <p:cNvSpPr/>
          <p:nvPr/>
        </p:nvSpPr>
        <p:spPr bwMode="auto">
          <a:xfrm>
            <a:off x="730404" y="3077961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7" name="순서도: 처리 156">
            <a:extLst>
              <a:ext uri="{FF2B5EF4-FFF2-40B4-BE49-F238E27FC236}">
                <a16:creationId xmlns:a16="http://schemas.microsoft.com/office/drawing/2014/main" id="{FE19D1FB-0526-4F1E-9939-B144A7CEE1F1}"/>
              </a:ext>
            </a:extLst>
          </p:cNvPr>
          <p:cNvSpPr/>
          <p:nvPr/>
        </p:nvSpPr>
        <p:spPr bwMode="auto">
          <a:xfrm>
            <a:off x="1150978" y="3077961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예비과제 실습</a:t>
            </a:r>
          </a:p>
        </p:txBody>
      </p:sp>
      <p:sp>
        <p:nvSpPr>
          <p:cNvPr id="160" name="순서도: 처리 159">
            <a:extLst>
              <a:ext uri="{FF2B5EF4-FFF2-40B4-BE49-F238E27FC236}">
                <a16:creationId xmlns:a16="http://schemas.microsoft.com/office/drawing/2014/main" id="{FA96BC40-8503-4A53-BC09-AFF148A7068C}"/>
              </a:ext>
            </a:extLst>
          </p:cNvPr>
          <p:cNvSpPr/>
          <p:nvPr/>
        </p:nvSpPr>
        <p:spPr bwMode="auto">
          <a:xfrm>
            <a:off x="730404" y="3077961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61" name="직선 화살표 연결선 160">
            <a:extLst>
              <a:ext uri="{FF2B5EF4-FFF2-40B4-BE49-F238E27FC236}">
                <a16:creationId xmlns:a16="http://schemas.microsoft.com/office/drawing/2014/main" id="{EF82C1FB-A4A7-4A28-BD48-6D331D83A710}"/>
              </a:ext>
            </a:extLst>
          </p:cNvPr>
          <p:cNvCxnSpPr>
            <a:stCxn id="157" idx="3"/>
          </p:cNvCxnSpPr>
          <p:nvPr/>
        </p:nvCxnSpPr>
        <p:spPr bwMode="auto">
          <a:xfrm>
            <a:off x="2248928" y="3293985"/>
            <a:ext cx="15185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2" name="꺾인 연결선 293">
            <a:extLst>
              <a:ext uri="{FF2B5EF4-FFF2-40B4-BE49-F238E27FC236}">
                <a16:creationId xmlns:a16="http://schemas.microsoft.com/office/drawing/2014/main" id="{AEF6987B-05B4-4DF3-A889-A907C9C6174D}"/>
              </a:ext>
            </a:extLst>
          </p:cNvPr>
          <p:cNvCxnSpPr>
            <a:stCxn id="92" idx="2"/>
            <a:endCxn id="100" idx="0"/>
          </p:cNvCxnSpPr>
          <p:nvPr/>
        </p:nvCxnSpPr>
        <p:spPr bwMode="auto">
          <a:xfrm>
            <a:off x="3767452" y="3879050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3" name="꺾인 연결선 294">
            <a:extLst>
              <a:ext uri="{FF2B5EF4-FFF2-40B4-BE49-F238E27FC236}">
                <a16:creationId xmlns:a16="http://schemas.microsoft.com/office/drawing/2014/main" id="{A09C9B37-0C9E-4B0A-9369-24ABD8691BC6}"/>
              </a:ext>
            </a:extLst>
          </p:cNvPr>
          <p:cNvCxnSpPr>
            <a:stCxn id="97" idx="2"/>
            <a:endCxn id="114" idx="0"/>
          </p:cNvCxnSpPr>
          <p:nvPr/>
        </p:nvCxnSpPr>
        <p:spPr bwMode="auto">
          <a:xfrm>
            <a:off x="6325743" y="3879050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4" name="꺾인 연결선 293">
            <a:extLst>
              <a:ext uri="{FF2B5EF4-FFF2-40B4-BE49-F238E27FC236}">
                <a16:creationId xmlns:a16="http://schemas.microsoft.com/office/drawing/2014/main" id="{486F27EF-FC0B-4F17-BD35-9D843E5079F7}"/>
              </a:ext>
            </a:extLst>
          </p:cNvPr>
          <p:cNvCxnSpPr>
            <a:stCxn id="100" idx="2"/>
            <a:endCxn id="139" idx="0"/>
          </p:cNvCxnSpPr>
          <p:nvPr/>
        </p:nvCxnSpPr>
        <p:spPr bwMode="auto">
          <a:xfrm>
            <a:off x="3767452" y="4617132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5" name="꺾인 연결선 294">
            <a:extLst>
              <a:ext uri="{FF2B5EF4-FFF2-40B4-BE49-F238E27FC236}">
                <a16:creationId xmlns:a16="http://schemas.microsoft.com/office/drawing/2014/main" id="{CCC586D9-D784-47AD-989D-58EB1C2198F8}"/>
              </a:ext>
            </a:extLst>
          </p:cNvPr>
          <p:cNvCxnSpPr>
            <a:stCxn id="114" idx="2"/>
            <a:endCxn id="142" idx="0"/>
          </p:cNvCxnSpPr>
          <p:nvPr/>
        </p:nvCxnSpPr>
        <p:spPr bwMode="auto">
          <a:xfrm>
            <a:off x="6325743" y="4617132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8" name="꺾인 연결선 293">
            <a:extLst>
              <a:ext uri="{FF2B5EF4-FFF2-40B4-BE49-F238E27FC236}">
                <a16:creationId xmlns:a16="http://schemas.microsoft.com/office/drawing/2014/main" id="{50D67D94-3D12-4E12-96BF-502FC5203A44}"/>
              </a:ext>
            </a:extLst>
          </p:cNvPr>
          <p:cNvCxnSpPr>
            <a:stCxn id="139" idx="2"/>
            <a:endCxn id="149" idx="0"/>
          </p:cNvCxnSpPr>
          <p:nvPr/>
        </p:nvCxnSpPr>
        <p:spPr bwMode="auto">
          <a:xfrm>
            <a:off x="3767452" y="5355214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9" name="꺾인 연결선 294">
            <a:extLst>
              <a:ext uri="{FF2B5EF4-FFF2-40B4-BE49-F238E27FC236}">
                <a16:creationId xmlns:a16="http://schemas.microsoft.com/office/drawing/2014/main" id="{1079281C-3C62-431D-9858-B37B41C7B9A1}"/>
              </a:ext>
            </a:extLst>
          </p:cNvPr>
          <p:cNvCxnSpPr>
            <a:stCxn id="142" idx="2"/>
            <a:endCxn id="154" idx="0"/>
          </p:cNvCxnSpPr>
          <p:nvPr/>
        </p:nvCxnSpPr>
        <p:spPr bwMode="auto">
          <a:xfrm>
            <a:off x="6325743" y="5355214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70" name="꺾인 연결선 172">
            <a:extLst>
              <a:ext uri="{FF2B5EF4-FFF2-40B4-BE49-F238E27FC236}">
                <a16:creationId xmlns:a16="http://schemas.microsoft.com/office/drawing/2014/main" id="{8451B87E-89F0-4FAF-8CFF-CBBDA0C884B6}"/>
              </a:ext>
            </a:extLst>
          </p:cNvPr>
          <p:cNvCxnSpPr>
            <a:stCxn id="149" idx="3"/>
            <a:endCxn id="81" idx="1"/>
          </p:cNvCxnSpPr>
          <p:nvPr/>
        </p:nvCxnSpPr>
        <p:spPr bwMode="auto">
          <a:xfrm flipV="1">
            <a:off x="4316427" y="2924944"/>
            <a:ext cx="1039767" cy="29523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71" name="순서도: 처리 170">
            <a:extLst>
              <a:ext uri="{FF2B5EF4-FFF2-40B4-BE49-F238E27FC236}">
                <a16:creationId xmlns:a16="http://schemas.microsoft.com/office/drawing/2014/main" id="{0AC1130B-DA33-4756-A42E-7FC66BBEA65F}"/>
              </a:ext>
            </a:extLst>
          </p:cNvPr>
          <p:cNvSpPr/>
          <p:nvPr/>
        </p:nvSpPr>
        <p:spPr bwMode="auto">
          <a:xfrm>
            <a:off x="7727589" y="566124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2" name="순서도: 처리 171">
            <a:extLst>
              <a:ext uri="{FF2B5EF4-FFF2-40B4-BE49-F238E27FC236}">
                <a16:creationId xmlns:a16="http://schemas.microsoft.com/office/drawing/2014/main" id="{AB30EB26-DAC3-4FD6-8E6D-70D025B0A7CF}"/>
              </a:ext>
            </a:extLst>
          </p:cNvPr>
          <p:cNvSpPr/>
          <p:nvPr/>
        </p:nvSpPr>
        <p:spPr bwMode="auto">
          <a:xfrm>
            <a:off x="8148163" y="566124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기말고사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4" name="순서도: 처리 173">
            <a:extLst>
              <a:ext uri="{FF2B5EF4-FFF2-40B4-BE49-F238E27FC236}">
                <a16:creationId xmlns:a16="http://schemas.microsoft.com/office/drawing/2014/main" id="{5F46DF78-BA7B-42C5-A05C-4AA05EC12649}"/>
              </a:ext>
            </a:extLst>
          </p:cNvPr>
          <p:cNvSpPr/>
          <p:nvPr/>
        </p:nvSpPr>
        <p:spPr bwMode="auto">
          <a:xfrm>
            <a:off x="7727589" y="566124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15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75" name="꺾인 연결선 179">
            <a:extLst>
              <a:ext uri="{FF2B5EF4-FFF2-40B4-BE49-F238E27FC236}">
                <a16:creationId xmlns:a16="http://schemas.microsoft.com/office/drawing/2014/main" id="{A43F2AE9-3D2A-4236-87F6-DD0BA55302FC}"/>
              </a:ext>
            </a:extLst>
          </p:cNvPr>
          <p:cNvCxnSpPr>
            <a:stCxn id="89" idx="2"/>
            <a:endCxn id="74" idx="0"/>
          </p:cNvCxnSpPr>
          <p:nvPr/>
        </p:nvCxnSpPr>
        <p:spPr bwMode="auto">
          <a:xfrm rot="5400000">
            <a:off x="3136687" y="1309303"/>
            <a:ext cx="320284" cy="9412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1" name="꺾인 연결선 182">
            <a:extLst>
              <a:ext uri="{FF2B5EF4-FFF2-40B4-BE49-F238E27FC236}">
                <a16:creationId xmlns:a16="http://schemas.microsoft.com/office/drawing/2014/main" id="{BD3D44B6-DC28-4D91-9B58-22699EF8AB23}"/>
              </a:ext>
            </a:extLst>
          </p:cNvPr>
          <p:cNvCxnSpPr>
            <a:stCxn id="89" idx="2"/>
            <a:endCxn id="86" idx="0"/>
          </p:cNvCxnSpPr>
          <p:nvPr/>
        </p:nvCxnSpPr>
        <p:spPr bwMode="auto">
          <a:xfrm rot="16200000" flipH="1">
            <a:off x="4124052" y="1263183"/>
            <a:ext cx="320284" cy="10334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2" name="직선 화살표 연결선 181">
            <a:extLst>
              <a:ext uri="{FF2B5EF4-FFF2-40B4-BE49-F238E27FC236}">
                <a16:creationId xmlns:a16="http://schemas.microsoft.com/office/drawing/2014/main" id="{4730EEEF-A980-422B-BBAD-8C433358D4D6}"/>
              </a:ext>
            </a:extLst>
          </p:cNvPr>
          <p:cNvCxnSpPr>
            <a:stCxn id="154" idx="3"/>
            <a:endCxn id="174" idx="1"/>
          </p:cNvCxnSpPr>
          <p:nvPr/>
        </p:nvCxnSpPr>
        <p:spPr bwMode="auto">
          <a:xfrm>
            <a:off x="6874718" y="5877272"/>
            <a:ext cx="85287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1373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17699" y="260648"/>
            <a:ext cx="507062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Analytic Hierarchy Process (9/12)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평가기준에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대한 대안 평가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 (1/2)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다시 정규화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열의 합으로 나누고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행에 걸쳐 평균을 계산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하여 위치와 관련된 각 회사의 상대적 선호도 가중치를 구할 수 있다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 경우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다음 값을 얻는다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상대적 위치 선호도 평가 결과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이러한 결과는 회사 선택기준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위치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대한 총 가용 가중치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100%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중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48.91%, B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29.31%, A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17.43%, D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약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4.35%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 부여되었음을 의미한다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이들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 가중치의 합계가 역시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 됨을 유의하라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graphicFrame>
        <p:nvGraphicFramePr>
          <p:cNvPr id="7" name="표 3">
            <a:extLst>
              <a:ext uri="{FF2B5EF4-FFF2-40B4-BE49-F238E27FC236}">
                <a16:creationId xmlns:a16="http://schemas.microsoft.com/office/drawing/2014/main" id="{B6A39727-67A2-440E-9229-3027A604D7DB}"/>
              </a:ext>
            </a:extLst>
          </p:cNvPr>
          <p:cNvGraphicFramePr>
            <a:graphicFrameLocks noGrp="1"/>
          </p:cNvGraphicFramePr>
          <p:nvPr/>
        </p:nvGraphicFramePr>
        <p:xfrm>
          <a:off x="1280592" y="3014960"/>
          <a:ext cx="72728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62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1163650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1163650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1163650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  <a:gridCol w="1163650">
                  <a:extLst>
                    <a:ext uri="{9D8B030D-6E8A-4147-A177-3AD203B41FA5}">
                      <a16:colId xmlns:a16="http://schemas.microsoft.com/office/drawing/2014/main" val="4145729811"/>
                    </a:ext>
                  </a:extLst>
                </a:gridCol>
                <a:gridCol w="1163650">
                  <a:extLst>
                    <a:ext uri="{9D8B030D-6E8A-4147-A177-3AD203B41FA5}">
                      <a16:colId xmlns:a16="http://schemas.microsoft.com/office/drawing/2014/main" val="4288641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A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B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C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D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Average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A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.161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.137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.171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.227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.1743</a:t>
                      </a:r>
                      <a:endParaRPr kumimoji="1" lang="ko-KR" altLang="en-US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B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.323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.275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.257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.318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.2931</a:t>
                      </a:r>
                      <a:endParaRPr kumimoji="1" lang="ko-KR" altLang="en-US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C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.484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.549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.514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.409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.4891</a:t>
                      </a:r>
                      <a:endParaRPr kumimoji="1" lang="ko-KR" altLang="en-US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D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.032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.039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.057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.045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.0435</a:t>
                      </a:r>
                      <a:endParaRPr kumimoji="1" lang="ko-KR" altLang="en-US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72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17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27931" y="260648"/>
            <a:ext cx="525015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Analytic Hierarchy Process (10/12)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평가기준에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대한 대안 평가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(2/2)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급여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경영과학 활용도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장기적인 전망 선택기준에 대해서도 같은 위치와 같은 반복한다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쌍대비교를 통한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각 목표에 대한 대안들의 상대적 선호도 평가 결과는 다음과 같다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각 목표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회사 선택기준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대한 대안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회사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들의 선호도 평가 결과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7" name="표 3">
            <a:extLst>
              <a:ext uri="{FF2B5EF4-FFF2-40B4-BE49-F238E27FC236}">
                <a16:creationId xmlns:a16="http://schemas.microsoft.com/office/drawing/2014/main" id="{B6A39727-67A2-440E-9229-3027A604D7DB}"/>
              </a:ext>
            </a:extLst>
          </p:cNvPr>
          <p:cNvGraphicFramePr>
            <a:graphicFrameLocks noGrp="1"/>
          </p:cNvGraphicFramePr>
          <p:nvPr/>
        </p:nvGraphicFramePr>
        <p:xfrm>
          <a:off x="1280592" y="3284984"/>
          <a:ext cx="734481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765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1399013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1399013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1399013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  <a:gridCol w="1399013">
                  <a:extLst>
                    <a:ext uri="{9D8B030D-6E8A-4147-A177-3AD203B41FA5}">
                      <a16:colId xmlns:a16="http://schemas.microsoft.com/office/drawing/2014/main" val="4145729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A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B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C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D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Location</a:t>
                      </a:r>
                      <a:endParaRPr kumimoji="1" lang="ko-KR" altLang="en-US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.174</a:t>
                      </a:r>
                      <a:endParaRPr kumimoji="1" lang="ko-KR" altLang="en-US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.293</a:t>
                      </a:r>
                      <a:endParaRPr kumimoji="1" lang="ko-KR" altLang="en-US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.489</a:t>
                      </a:r>
                      <a:endParaRPr kumimoji="1" lang="ko-KR" altLang="en-US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.044</a:t>
                      </a:r>
                      <a:endParaRPr kumimoji="1" lang="ko-KR" altLang="en-US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Salary</a:t>
                      </a:r>
                      <a:endParaRPr kumimoji="1" lang="ko-KR" altLang="en-US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.293</a:t>
                      </a:r>
                      <a:endParaRPr kumimoji="1" lang="ko-KR" altLang="en-US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.444</a:t>
                      </a:r>
                      <a:endParaRPr kumimoji="1" lang="ko-KR" altLang="en-US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.312</a:t>
                      </a:r>
                      <a:endParaRPr kumimoji="1" lang="ko-KR" altLang="en-US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.194</a:t>
                      </a:r>
                      <a:endParaRPr kumimoji="1" lang="ko-KR" altLang="en-US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MS</a:t>
                      </a:r>
                      <a:endParaRPr kumimoji="1" lang="ko-KR" altLang="en-US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.489</a:t>
                      </a:r>
                      <a:endParaRPr kumimoji="1" lang="ko-KR" altLang="en-US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.038</a:t>
                      </a:r>
                      <a:endParaRPr kumimoji="1" lang="ko-KR" altLang="en-US" b="1" kern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.354</a:t>
                      </a:r>
                      <a:endParaRPr kumimoji="1" lang="ko-KR" altLang="en-US" b="1" kern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.398</a:t>
                      </a:r>
                      <a:endParaRPr kumimoji="1" lang="ko-KR" altLang="en-US" b="1" kern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Long</a:t>
                      </a:r>
                      <a:endParaRPr kumimoji="1" lang="ko-KR" altLang="en-US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.044</a:t>
                      </a:r>
                      <a:endParaRPr kumimoji="1" lang="ko-KR" altLang="en-US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.012</a:t>
                      </a:r>
                      <a:endParaRPr kumimoji="1" lang="ko-KR" altLang="en-US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.290</a:t>
                      </a:r>
                      <a:endParaRPr kumimoji="1" lang="ko-KR" altLang="en-US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.188</a:t>
                      </a:r>
                      <a:endParaRPr kumimoji="1" lang="ko-KR" altLang="en-US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72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77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27931" y="260648"/>
            <a:ext cx="525015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Analytic Hierarchy Process (11/11)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종합적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대안 평가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선택기준에 대한 가중치를 적용하면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이제 각 회사에 대한 종합적인 선호도를 계산할 수 있다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Acme Manufacturing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대한 종합적 선호도는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.086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.174)+(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.496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.293)+(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.289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.489)+(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.130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.044) =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.164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Bankers Bank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는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(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.086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.293)+(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.496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.444)+(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.289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.038)+(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.130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.012) =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.256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Creative Consultants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는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.335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,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그리고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Dynamic Decision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는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.238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. 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Creative Consultants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가 가장 높은 종합적 선호도를 갖기때문에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,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Charles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는 최적 대안으로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Creative Consultants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를 선택한다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. 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7" name="표 3">
            <a:extLst>
              <a:ext uri="{FF2B5EF4-FFF2-40B4-BE49-F238E27FC236}">
                <a16:creationId xmlns:a16="http://schemas.microsoft.com/office/drawing/2014/main" id="{B6A39727-67A2-440E-9229-3027A604D7DB}"/>
              </a:ext>
            </a:extLst>
          </p:cNvPr>
          <p:cNvGraphicFramePr>
            <a:graphicFrameLocks noGrp="1"/>
          </p:cNvGraphicFramePr>
          <p:nvPr/>
        </p:nvGraphicFramePr>
        <p:xfrm>
          <a:off x="1280592" y="2060848"/>
          <a:ext cx="7344817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1195333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1195333">
                  <a:extLst>
                    <a:ext uri="{9D8B030D-6E8A-4147-A177-3AD203B41FA5}">
                      <a16:colId xmlns:a16="http://schemas.microsoft.com/office/drawing/2014/main" val="3906902529"/>
                    </a:ext>
                  </a:extLst>
                </a:gridCol>
                <a:gridCol w="1195333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1195333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  <a:gridCol w="1195333">
                  <a:extLst>
                    <a:ext uri="{9D8B030D-6E8A-4147-A177-3AD203B41FA5}">
                      <a16:colId xmlns:a16="http://schemas.microsoft.com/office/drawing/2014/main" val="414572981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6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선택기준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6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가중치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회사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A</a:t>
                      </a:r>
                      <a:endParaRPr kumimoji="1" lang="ko-KR" altLang="en-US" sz="16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B</a:t>
                      </a:r>
                      <a:endParaRPr kumimoji="1" lang="ko-KR" altLang="en-US" sz="16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C</a:t>
                      </a:r>
                      <a:endParaRPr kumimoji="1" lang="ko-KR" altLang="en-US" sz="16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D</a:t>
                      </a:r>
                      <a:endParaRPr kumimoji="1" lang="ko-KR" altLang="en-US" sz="16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973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Location</a:t>
                      </a:r>
                      <a:endParaRPr kumimoji="1" lang="ko-KR" altLang="en-US" sz="16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.086</a:t>
                      </a:r>
                      <a:endParaRPr kumimoji="1" lang="ko-KR" altLang="en-US" sz="1600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.174</a:t>
                      </a:r>
                      <a:endParaRPr kumimoji="1" lang="ko-KR" altLang="en-US" sz="1600" b="1" kern="0"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.293</a:t>
                      </a:r>
                      <a:endParaRPr kumimoji="1" lang="ko-KR" altLang="en-US" sz="16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.489</a:t>
                      </a:r>
                      <a:endParaRPr kumimoji="1" lang="ko-KR" altLang="en-US" sz="16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.044</a:t>
                      </a:r>
                      <a:endParaRPr kumimoji="1" lang="ko-KR" altLang="en-US" sz="16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Salary</a:t>
                      </a:r>
                      <a:endParaRPr kumimoji="1" lang="ko-KR" altLang="en-US" sz="16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.496</a:t>
                      </a:r>
                      <a:endParaRPr kumimoji="1" lang="ko-KR" altLang="en-US" sz="1600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.293</a:t>
                      </a:r>
                      <a:endParaRPr kumimoji="1" lang="ko-KR" altLang="en-US" sz="1600" b="1" kern="0" dirty="0"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.444</a:t>
                      </a:r>
                      <a:endParaRPr kumimoji="1" lang="ko-KR" altLang="en-US" sz="16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.312</a:t>
                      </a:r>
                      <a:endParaRPr kumimoji="1" lang="ko-KR" altLang="en-US" sz="16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.194</a:t>
                      </a:r>
                      <a:endParaRPr kumimoji="1" lang="ko-KR" altLang="en-US" sz="16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MS</a:t>
                      </a:r>
                      <a:endParaRPr kumimoji="1" lang="ko-KR" altLang="en-US" sz="16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.289</a:t>
                      </a:r>
                      <a:endParaRPr kumimoji="1" lang="ko-KR" altLang="en-US" sz="1600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.489</a:t>
                      </a:r>
                      <a:endParaRPr kumimoji="1" lang="ko-KR" altLang="en-US" sz="1600" b="1" kern="0" dirty="0"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.038</a:t>
                      </a:r>
                      <a:endParaRPr kumimoji="1" lang="ko-KR" altLang="en-US" sz="16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.354</a:t>
                      </a:r>
                      <a:endParaRPr kumimoji="1" lang="ko-KR" altLang="en-US" sz="16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.398</a:t>
                      </a:r>
                      <a:endParaRPr kumimoji="1" lang="ko-KR" altLang="en-US" sz="16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Long</a:t>
                      </a:r>
                      <a:endParaRPr kumimoji="1" lang="ko-KR" altLang="en-US" sz="16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.130</a:t>
                      </a:r>
                      <a:endParaRPr kumimoji="1" lang="ko-KR" altLang="en-US" sz="1600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.044</a:t>
                      </a:r>
                      <a:endParaRPr kumimoji="1" lang="ko-KR" altLang="en-US" sz="1600" b="1" kern="0" dirty="0"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.012</a:t>
                      </a:r>
                      <a:endParaRPr kumimoji="1" lang="ko-KR" altLang="en-US" sz="16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.290</a:t>
                      </a:r>
                      <a:endParaRPr kumimoji="1" lang="ko-KR" altLang="en-US" sz="16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.188</a:t>
                      </a:r>
                      <a:endParaRPr kumimoji="1" lang="ko-KR" altLang="en-US" sz="16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72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803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27931" y="260648"/>
            <a:ext cx="525015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Analytic Hierarchy Process (12/12)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정성적 평가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Analytic Hierarchy Process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는 대안의 수가 제한되고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대안을 평가하기 위한 복수의 기준이 공식화되기 어려운 경우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단순히 두 개씩 쌍을 지어 비교한 결과만을 이용하여 대안을 선택할 수 있는 의사결정 방법이다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앞서 분석한 사례에서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회사까지의 거리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급여 액수 등의 구체적 수치 자료를 이용하지 않고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단순히 두 회사의 선호도를 비교한 결과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(9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단계 선호도 평가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만을 사용한 정성적 평가였다는 점을 유의하라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AHP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는 다양한 분야에 체계적인 의사결정을 지원하기 위해 사용되어왔다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AHP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는 일종의 경험적 방법이며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숨겨진 가정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일관된 의사 결정자는 </a:t>
            </a:r>
            <a:r>
              <a:rPr lang="en-US" altLang="ko-KR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i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j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보다 선호되고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j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k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보다 선호된다면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en-US" altLang="ko-KR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i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k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보다 절대적으로 선호되어야 함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 존재한다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또한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부도덕 한 자라면 유리한 결과를 얻기 위해 거짓말을 통해 순위를 쉽게 조작할 수 있다는 단점이 있다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그러나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절차 상의 임의적인 일부 측면에도 불구하고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의사 결정 문제에 내재된 </a:t>
            </a:r>
            <a:r>
              <a:rPr lang="ko-KR" altLang="en-US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상충성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(Trade-offs)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대한 유용한 통찰력을 제공할 수 있다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156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9C3BE6F-9EEA-4EBE-A53F-F0F57AE8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787F3FC1-ED17-4895-9A5C-0F41717E7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600" y="260648"/>
            <a:ext cx="432682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최적 설계대안 선정 과정 </a:t>
            </a:r>
            <a:r>
              <a:rPr lang="en-US" altLang="ko-KR" dirty="0"/>
              <a:t>(1/9)</a:t>
            </a:r>
            <a:endParaRPr lang="ko-KR" altLang="en-US" dirty="0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6CA74BD4-50A8-4017-B4D2-C99D0F307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심미성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지지하중 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자중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시공성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제작 난이도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대안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설계대안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#1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설계대안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#2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설계대안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#3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7ADA9D9-E162-4BD8-B2EB-052D962F5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05" y="5085184"/>
            <a:ext cx="1709534" cy="90614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8A690D3-B7D8-487C-B693-AE0978E98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25" y="5088513"/>
            <a:ext cx="1685872" cy="90893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D9E8AA-5518-4857-A381-8F1D5AA75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13" y="5085184"/>
            <a:ext cx="1687806" cy="9061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4338" name="Picture 2" descr="Image result for 창의성">
            <a:extLst>
              <a:ext uri="{FF2B5EF4-FFF2-40B4-BE49-F238E27FC236}">
                <a16:creationId xmlns:a16="http://schemas.microsoft.com/office/drawing/2014/main" id="{58A0021D-2DC3-4E21-9C31-3A965B685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314" y="1190461"/>
            <a:ext cx="2511915" cy="225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84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9C3BE6F-9EEA-4EBE-A53F-F0F57AE8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787F3FC1-ED17-4895-9A5C-0F41717E7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833" y="260648"/>
            <a:ext cx="428835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최적 설계대안 선정 과정 </a:t>
            </a:r>
            <a:r>
              <a:rPr lang="en-US" altLang="ko-KR" dirty="0"/>
              <a:t>(2/9)</a:t>
            </a:r>
            <a:endParaRPr lang="ko-KR" altLang="en-US" dirty="0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6CA74BD4-50A8-4017-B4D2-C99D0F307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평가기준에 대한 중요도 평가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 쌍대비교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더 중요한 경우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1~9,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덜 중요한 경우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1~1/9)</a:t>
            </a:r>
          </a:p>
        </p:txBody>
      </p:sp>
      <p:graphicFrame>
        <p:nvGraphicFramePr>
          <p:cNvPr id="5" name="표 3">
            <a:extLst>
              <a:ext uri="{FF2B5EF4-FFF2-40B4-BE49-F238E27FC236}">
                <a16:creationId xmlns:a16="http://schemas.microsoft.com/office/drawing/2014/main" id="{C60C3261-1F8F-41F2-BCFF-D73B70017023}"/>
              </a:ext>
            </a:extLst>
          </p:cNvPr>
          <p:cNvGraphicFramePr>
            <a:graphicFrameLocks noGrp="1"/>
          </p:cNvGraphicFramePr>
          <p:nvPr/>
        </p:nvGraphicFramePr>
        <p:xfrm>
          <a:off x="1280592" y="1790824"/>
          <a:ext cx="7848870" cy="437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145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4145729811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2435505090"/>
                    </a:ext>
                  </a:extLst>
                </a:gridCol>
              </a:tblGrid>
              <a:tr h="729080"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창의성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심미성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지지하중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자중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b="1" kern="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시공성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72908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창의성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72908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심미성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72908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지지하중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  <a:tr h="72908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자중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72517"/>
                  </a:ext>
                </a:extLst>
              </a:tr>
              <a:tr h="72908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b="1" kern="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시공성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896738"/>
                  </a:ext>
                </a:extLst>
              </a:tr>
            </a:tbl>
          </a:graphicData>
        </a:graphic>
      </p:graphicFrame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189A0C43-7513-4857-B2BA-30998A6D9067}"/>
              </a:ext>
            </a:extLst>
          </p:cNvPr>
          <p:cNvCxnSpPr/>
          <p:nvPr/>
        </p:nvCxnSpPr>
        <p:spPr bwMode="auto">
          <a:xfrm flipV="1">
            <a:off x="3189427" y="2874874"/>
            <a:ext cx="1338682" cy="768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F8E27A8-3947-4351-80DF-B3AD73AA9225}"/>
              </a:ext>
            </a:extLst>
          </p:cNvPr>
          <p:cNvSpPr txBox="1"/>
          <p:nvPr/>
        </p:nvSpPr>
        <p:spPr>
          <a:xfrm>
            <a:off x="4206554" y="2730858"/>
            <a:ext cx="1108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20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대응</a:t>
            </a:r>
            <a:endParaRPr lang="en-US" altLang="ko-KR" sz="1200" kern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en-US" altLang="ko-KR" sz="1200" kern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en-US" altLang="ko-KR" sz="1200" kern="0" baseline="-2500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ij</a:t>
            </a:r>
            <a:r>
              <a:rPr lang="en-US" altLang="ko-KR" sz="120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vs 1/</a:t>
            </a:r>
            <a:r>
              <a:rPr lang="en-US" altLang="ko-KR" sz="1200" kern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en-US" altLang="ko-KR" sz="1200" kern="0" baseline="-2500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ij</a:t>
            </a:r>
            <a:endParaRPr lang="ko-KR" altLang="en-US" sz="1200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B5D444-887A-4C68-BCCF-CE3A0720254B}"/>
              </a:ext>
            </a:extLst>
          </p:cNvPr>
          <p:cNvSpPr txBox="1"/>
          <p:nvPr/>
        </p:nvSpPr>
        <p:spPr>
          <a:xfrm>
            <a:off x="2432720" y="3516399"/>
            <a:ext cx="1108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20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대응</a:t>
            </a:r>
            <a:endParaRPr lang="en-US" altLang="ko-KR" sz="1200" kern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en-US" altLang="ko-KR" sz="1200" kern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en-US" altLang="ko-KR" sz="1200" kern="0" baseline="-2500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ij</a:t>
            </a:r>
            <a:r>
              <a:rPr lang="en-US" altLang="ko-KR" sz="120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vs 1/</a:t>
            </a:r>
            <a:r>
              <a:rPr lang="en-US" altLang="ko-KR" sz="1200" kern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en-US" altLang="ko-KR" sz="1200" kern="0" baseline="-2500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ij</a:t>
            </a:r>
            <a:endParaRPr lang="ko-KR" altLang="en-US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2517299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9C3BE6F-9EEA-4EBE-A53F-F0F57AE8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787F3FC1-ED17-4895-9A5C-0F41717E7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833" y="260648"/>
            <a:ext cx="428835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최적 설계대안 선정 과정 </a:t>
            </a:r>
            <a:r>
              <a:rPr lang="en-US" altLang="ko-KR" dirty="0"/>
              <a:t>(3/9)</a:t>
            </a:r>
            <a:endParaRPr lang="ko-KR" altLang="en-US" dirty="0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6CA74BD4-50A8-4017-B4D2-C99D0F307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평가기준에 대한 중요도 평가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평가기준에 대한 열 합계 계산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5" name="표 3">
            <a:extLst>
              <a:ext uri="{FF2B5EF4-FFF2-40B4-BE49-F238E27FC236}">
                <a16:creationId xmlns:a16="http://schemas.microsoft.com/office/drawing/2014/main" id="{C60C3261-1F8F-41F2-BCFF-D73B70017023}"/>
              </a:ext>
            </a:extLst>
          </p:cNvPr>
          <p:cNvGraphicFramePr>
            <a:graphicFrameLocks noGrp="1"/>
          </p:cNvGraphicFramePr>
          <p:nvPr/>
        </p:nvGraphicFramePr>
        <p:xfrm>
          <a:off x="1280592" y="1790824"/>
          <a:ext cx="7848870" cy="4376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145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4145729811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2435505090"/>
                    </a:ext>
                  </a:extLst>
                </a:gridCol>
              </a:tblGrid>
              <a:tr h="625274"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창의성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심미성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지지하중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자중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b="1" kern="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시공성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62527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창의성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62527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심미성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625274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지지하중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  <a:tr h="625274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자중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72517"/>
                  </a:ext>
                </a:extLst>
              </a:tr>
              <a:tr h="625274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b="1" kern="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시공성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896738"/>
                  </a:ext>
                </a:extLst>
              </a:tr>
              <a:tr h="625274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합계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96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838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9C3BE6F-9EEA-4EBE-A53F-F0F57AE8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787F3FC1-ED17-4895-9A5C-0F41717E7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833" y="260648"/>
            <a:ext cx="428835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최적 설계대안 선정 과정 </a:t>
            </a:r>
            <a:r>
              <a:rPr lang="en-US" altLang="ko-KR" dirty="0"/>
              <a:t>(4/9)</a:t>
            </a:r>
            <a:endParaRPr lang="ko-KR" altLang="en-US" dirty="0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6CA74BD4-50A8-4017-B4D2-C99D0F307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평가기준에 대한 중요도 평가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평가기준에 대한 상대적 중요도 계산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정규화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행 평균 계산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5" name="표 3">
            <a:extLst>
              <a:ext uri="{FF2B5EF4-FFF2-40B4-BE49-F238E27FC236}">
                <a16:creationId xmlns:a16="http://schemas.microsoft.com/office/drawing/2014/main" id="{C60C3261-1F8F-41F2-BCFF-D73B70017023}"/>
              </a:ext>
            </a:extLst>
          </p:cNvPr>
          <p:cNvGraphicFramePr>
            <a:graphicFrameLocks noGrp="1"/>
          </p:cNvGraphicFramePr>
          <p:nvPr/>
        </p:nvGraphicFramePr>
        <p:xfrm>
          <a:off x="1280592" y="1790824"/>
          <a:ext cx="7848869" cy="437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67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1121267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1121267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1121267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  <a:gridCol w="1121267">
                  <a:extLst>
                    <a:ext uri="{9D8B030D-6E8A-4147-A177-3AD203B41FA5}">
                      <a16:colId xmlns:a16="http://schemas.microsoft.com/office/drawing/2014/main" val="4145729811"/>
                    </a:ext>
                  </a:extLst>
                </a:gridCol>
                <a:gridCol w="1121267">
                  <a:extLst>
                    <a:ext uri="{9D8B030D-6E8A-4147-A177-3AD203B41FA5}">
                      <a16:colId xmlns:a16="http://schemas.microsoft.com/office/drawing/2014/main" val="2435505090"/>
                    </a:ext>
                  </a:extLst>
                </a:gridCol>
                <a:gridCol w="1121267">
                  <a:extLst>
                    <a:ext uri="{9D8B030D-6E8A-4147-A177-3AD203B41FA5}">
                      <a16:colId xmlns:a16="http://schemas.microsoft.com/office/drawing/2014/main" val="219938870"/>
                    </a:ext>
                  </a:extLst>
                </a:gridCol>
              </a:tblGrid>
              <a:tr h="729080"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창의성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심미성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지지하중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자중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b="1" kern="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시공성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8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평균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72908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창의성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72908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심미성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72908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지지하중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  <a:tr h="72908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자중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72517"/>
                  </a:ext>
                </a:extLst>
              </a:tr>
              <a:tr h="72908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b="1" kern="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시공성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896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693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9C3BE6F-9EEA-4EBE-A53F-F0F57AE8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787F3FC1-ED17-4895-9A5C-0F41717E7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833" y="260648"/>
            <a:ext cx="428835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최적 설계대안 선정 과정 </a:t>
            </a:r>
            <a:r>
              <a:rPr lang="en-US" altLang="ko-KR" dirty="0"/>
              <a:t>(5/9)</a:t>
            </a:r>
            <a:endParaRPr lang="ko-KR" altLang="en-US" dirty="0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6CA74BD4-50A8-4017-B4D2-C99D0F307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 별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대안 점수 평가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 별 대안간 선호도 </a:t>
            </a:r>
            <a:r>
              <a:rPr lang="ko-KR" altLang="en-US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쌍대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비교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더 선호하는 경우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1~9,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덜 선호하는 경우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1~1/9)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5" name="표 3">
            <a:extLst>
              <a:ext uri="{FF2B5EF4-FFF2-40B4-BE49-F238E27FC236}">
                <a16:creationId xmlns:a16="http://schemas.microsoft.com/office/drawing/2014/main" id="{C60C3261-1F8F-41F2-BCFF-D73B70017023}"/>
              </a:ext>
            </a:extLst>
          </p:cNvPr>
          <p:cNvGraphicFramePr>
            <a:graphicFrameLocks noGrp="1"/>
          </p:cNvGraphicFramePr>
          <p:nvPr/>
        </p:nvGraphicFramePr>
        <p:xfrm>
          <a:off x="236476" y="2302963"/>
          <a:ext cx="3096344" cy="156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86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</a:tblGrid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창의성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</a:tbl>
          </a:graphicData>
        </a:graphic>
      </p:graphicFrame>
      <p:graphicFrame>
        <p:nvGraphicFramePr>
          <p:cNvPr id="7" name="표 3">
            <a:extLst>
              <a:ext uri="{FF2B5EF4-FFF2-40B4-BE49-F238E27FC236}">
                <a16:creationId xmlns:a16="http://schemas.microsoft.com/office/drawing/2014/main" id="{FFAE2D48-4B40-4518-BC00-8849933011F7}"/>
              </a:ext>
            </a:extLst>
          </p:cNvPr>
          <p:cNvGraphicFramePr>
            <a:graphicFrameLocks noGrp="1"/>
          </p:cNvGraphicFramePr>
          <p:nvPr/>
        </p:nvGraphicFramePr>
        <p:xfrm>
          <a:off x="3404828" y="2302963"/>
          <a:ext cx="3096344" cy="156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86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</a:tblGrid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심미성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</a:tbl>
          </a:graphicData>
        </a:graphic>
      </p:graphicFrame>
      <p:graphicFrame>
        <p:nvGraphicFramePr>
          <p:cNvPr id="9" name="표 3">
            <a:extLst>
              <a:ext uri="{FF2B5EF4-FFF2-40B4-BE49-F238E27FC236}">
                <a16:creationId xmlns:a16="http://schemas.microsoft.com/office/drawing/2014/main" id="{77E228CB-7F33-4401-830E-262070FE304B}"/>
              </a:ext>
            </a:extLst>
          </p:cNvPr>
          <p:cNvGraphicFramePr>
            <a:graphicFrameLocks noGrp="1"/>
          </p:cNvGraphicFramePr>
          <p:nvPr/>
        </p:nvGraphicFramePr>
        <p:xfrm>
          <a:off x="6583144" y="2303459"/>
          <a:ext cx="3096344" cy="156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86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</a:tblGrid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지지하중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</a:tbl>
          </a:graphicData>
        </a:graphic>
      </p:graphicFrame>
      <p:graphicFrame>
        <p:nvGraphicFramePr>
          <p:cNvPr id="10" name="표 3">
            <a:extLst>
              <a:ext uri="{FF2B5EF4-FFF2-40B4-BE49-F238E27FC236}">
                <a16:creationId xmlns:a16="http://schemas.microsoft.com/office/drawing/2014/main" id="{C89D8906-97B5-45A9-A465-7743747DEAC6}"/>
              </a:ext>
            </a:extLst>
          </p:cNvPr>
          <p:cNvGraphicFramePr>
            <a:graphicFrameLocks noGrp="1"/>
          </p:cNvGraphicFramePr>
          <p:nvPr/>
        </p:nvGraphicFramePr>
        <p:xfrm>
          <a:off x="1831256" y="3998338"/>
          <a:ext cx="3096344" cy="156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86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</a:tblGrid>
              <a:tr h="391542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자중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</a:tbl>
          </a:graphicData>
        </a:graphic>
      </p:graphicFrame>
      <p:graphicFrame>
        <p:nvGraphicFramePr>
          <p:cNvPr id="11" name="표 3">
            <a:extLst>
              <a:ext uri="{FF2B5EF4-FFF2-40B4-BE49-F238E27FC236}">
                <a16:creationId xmlns:a16="http://schemas.microsoft.com/office/drawing/2014/main" id="{4680967D-6698-4E7B-BDD4-566E8785DA0B}"/>
              </a:ext>
            </a:extLst>
          </p:cNvPr>
          <p:cNvGraphicFramePr>
            <a:graphicFrameLocks noGrp="1"/>
          </p:cNvGraphicFramePr>
          <p:nvPr/>
        </p:nvGraphicFramePr>
        <p:xfrm>
          <a:off x="4999608" y="3998338"/>
          <a:ext cx="3096344" cy="156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86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</a:tblGrid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시공성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323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9C3BE6F-9EEA-4EBE-A53F-F0F57AE8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19</a:t>
            </a:fld>
            <a:endParaRPr lang="en-US" altLang="ko-KR" dirty="0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787F3FC1-ED17-4895-9A5C-0F41717E7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833" y="260648"/>
            <a:ext cx="428835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최적 설계대안 선정 과정 </a:t>
            </a:r>
            <a:r>
              <a:rPr lang="en-US" altLang="ko-KR" dirty="0"/>
              <a:t>(6/9)</a:t>
            </a:r>
            <a:endParaRPr lang="ko-KR" altLang="en-US" dirty="0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6CA74BD4-50A8-4017-B4D2-C99D0F307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 별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대안 점수 평가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 별 대안 선호도의 열 합계 계산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5" name="표 3">
            <a:extLst>
              <a:ext uri="{FF2B5EF4-FFF2-40B4-BE49-F238E27FC236}">
                <a16:creationId xmlns:a16="http://schemas.microsoft.com/office/drawing/2014/main" id="{C60C3261-1F8F-41F2-BCFF-D73B70017023}"/>
              </a:ext>
            </a:extLst>
          </p:cNvPr>
          <p:cNvGraphicFramePr>
            <a:graphicFrameLocks noGrp="1"/>
          </p:cNvGraphicFramePr>
          <p:nvPr/>
        </p:nvGraphicFramePr>
        <p:xfrm>
          <a:off x="200472" y="2302963"/>
          <a:ext cx="3096344" cy="1574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86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</a:tblGrid>
              <a:tr h="314959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창의성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합계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313057"/>
                  </a:ext>
                </a:extLst>
              </a:tr>
            </a:tbl>
          </a:graphicData>
        </a:graphic>
      </p:graphicFrame>
      <p:graphicFrame>
        <p:nvGraphicFramePr>
          <p:cNvPr id="7" name="표 3">
            <a:extLst>
              <a:ext uri="{FF2B5EF4-FFF2-40B4-BE49-F238E27FC236}">
                <a16:creationId xmlns:a16="http://schemas.microsoft.com/office/drawing/2014/main" id="{FFAE2D48-4B40-4518-BC00-8849933011F7}"/>
              </a:ext>
            </a:extLst>
          </p:cNvPr>
          <p:cNvGraphicFramePr>
            <a:graphicFrameLocks noGrp="1"/>
          </p:cNvGraphicFramePr>
          <p:nvPr/>
        </p:nvGraphicFramePr>
        <p:xfrm>
          <a:off x="3368824" y="2302963"/>
          <a:ext cx="3096344" cy="1570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86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</a:tblGrid>
              <a:tr h="314017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심미성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14017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14017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14017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  <a:tr h="314017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합계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533307"/>
                  </a:ext>
                </a:extLst>
              </a:tr>
            </a:tbl>
          </a:graphicData>
        </a:graphic>
      </p:graphicFrame>
      <p:graphicFrame>
        <p:nvGraphicFramePr>
          <p:cNvPr id="9" name="표 3">
            <a:extLst>
              <a:ext uri="{FF2B5EF4-FFF2-40B4-BE49-F238E27FC236}">
                <a16:creationId xmlns:a16="http://schemas.microsoft.com/office/drawing/2014/main" id="{77E228CB-7F33-4401-830E-262070FE304B}"/>
              </a:ext>
            </a:extLst>
          </p:cNvPr>
          <p:cNvGraphicFramePr>
            <a:graphicFrameLocks noGrp="1"/>
          </p:cNvGraphicFramePr>
          <p:nvPr/>
        </p:nvGraphicFramePr>
        <p:xfrm>
          <a:off x="1784648" y="3998338"/>
          <a:ext cx="3096344" cy="1560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86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</a:tblGrid>
              <a:tr h="31219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자중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1219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1219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1219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  <a:tr h="312194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합계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73663"/>
                  </a:ext>
                </a:extLst>
              </a:tr>
            </a:tbl>
          </a:graphicData>
        </a:graphic>
      </p:graphicFrame>
      <p:graphicFrame>
        <p:nvGraphicFramePr>
          <p:cNvPr id="10" name="표 3">
            <a:extLst>
              <a:ext uri="{FF2B5EF4-FFF2-40B4-BE49-F238E27FC236}">
                <a16:creationId xmlns:a16="http://schemas.microsoft.com/office/drawing/2014/main" id="{C89D8906-97B5-45A9-A465-7743747DEAC6}"/>
              </a:ext>
            </a:extLst>
          </p:cNvPr>
          <p:cNvGraphicFramePr>
            <a:graphicFrameLocks noGrp="1"/>
          </p:cNvGraphicFramePr>
          <p:nvPr/>
        </p:nvGraphicFramePr>
        <p:xfrm>
          <a:off x="6540128" y="2302963"/>
          <a:ext cx="3096344" cy="1560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86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</a:tblGrid>
              <a:tr h="31219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지지하중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1219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1219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1219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  <a:tr h="31219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합계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014109"/>
                  </a:ext>
                </a:extLst>
              </a:tr>
            </a:tbl>
          </a:graphicData>
        </a:graphic>
      </p:graphicFrame>
      <p:graphicFrame>
        <p:nvGraphicFramePr>
          <p:cNvPr id="11" name="표 3">
            <a:extLst>
              <a:ext uri="{FF2B5EF4-FFF2-40B4-BE49-F238E27FC236}">
                <a16:creationId xmlns:a16="http://schemas.microsoft.com/office/drawing/2014/main" id="{4680967D-6698-4E7B-BDD4-566E8785DA0B}"/>
              </a:ext>
            </a:extLst>
          </p:cNvPr>
          <p:cNvGraphicFramePr>
            <a:graphicFrameLocks noGrp="1"/>
          </p:cNvGraphicFramePr>
          <p:nvPr/>
        </p:nvGraphicFramePr>
        <p:xfrm>
          <a:off x="4991956" y="3998338"/>
          <a:ext cx="3096344" cy="1560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86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</a:tblGrid>
              <a:tr h="31219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시공성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1219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1219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1219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  <a:tr h="31219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합계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945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3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17701" y="260648"/>
            <a:ext cx="507062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Analytic Hierarchy Process (1/12)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의사결정 상황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어느 목요일 아침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Charles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는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MSTC (Management Science Techniques for Consultants)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수업에 참석하는 대신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졸업 후 취업할 회사 선택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대해 고민했다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그에게 입사 제안을 한 기업은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cme Manufacturing,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B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ankers Bank,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reative Consulting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및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D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ynamic Decision Making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등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 회사다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그는 회사 선택 시 위치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Location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),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급여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Salary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),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그가 좋아하는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경영과학의 활용도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MS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),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장기적인 전망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Long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과 같은 요소가 중요하다고 생각했다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이에 이들 선택기준의 상대적 중요성을 공식화하는 방법과 이 선택기준들에 대해 각 기업을 평가하는 방법에 대해 알고 싶었다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운 좋게도 그는 다음주 화요일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MSTC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수업에 참석하여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이러한 문제를 해결할 수 있는 방법론을 공부하게 되었다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 방법론이 바로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AHP(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Analytic Hierarchy Process)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로 불리는 분석적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계층화 과정 방법론이다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 </a:t>
            </a:r>
            <a:endParaRPr lang="ko-KR" altLang="en-US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2130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9C3BE6F-9EEA-4EBE-A53F-F0F57AE8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20</a:t>
            </a:fld>
            <a:endParaRPr lang="en-US" altLang="ko-KR" dirty="0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787F3FC1-ED17-4895-9A5C-0F41717E7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833" y="260648"/>
            <a:ext cx="428835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최적 설계대안 선정 과정 </a:t>
            </a:r>
            <a:r>
              <a:rPr lang="en-US" altLang="ko-KR" dirty="0"/>
              <a:t>(7/9)</a:t>
            </a:r>
            <a:endParaRPr lang="ko-KR" altLang="en-US" dirty="0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6CA74BD4-50A8-4017-B4D2-C99D0F307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 별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대안 점수 평가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 별 대안 선호도의 평균 계산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: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정규화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행 평균 계산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5" name="표 3">
            <a:extLst>
              <a:ext uri="{FF2B5EF4-FFF2-40B4-BE49-F238E27FC236}">
                <a16:creationId xmlns:a16="http://schemas.microsoft.com/office/drawing/2014/main" id="{C60C3261-1F8F-41F2-BCFF-D73B70017023}"/>
              </a:ext>
            </a:extLst>
          </p:cNvPr>
          <p:cNvGraphicFramePr>
            <a:graphicFrameLocks noGrp="1"/>
          </p:cNvGraphicFramePr>
          <p:nvPr/>
        </p:nvGraphicFramePr>
        <p:xfrm>
          <a:off x="200472" y="2302963"/>
          <a:ext cx="3096346" cy="157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86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3980436636"/>
                    </a:ext>
                  </a:extLst>
                </a:gridCol>
              </a:tblGrid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창의성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평균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</a:tbl>
          </a:graphicData>
        </a:graphic>
      </p:graphicFrame>
      <p:graphicFrame>
        <p:nvGraphicFramePr>
          <p:cNvPr id="7" name="표 3">
            <a:extLst>
              <a:ext uri="{FF2B5EF4-FFF2-40B4-BE49-F238E27FC236}">
                <a16:creationId xmlns:a16="http://schemas.microsoft.com/office/drawing/2014/main" id="{FFAE2D48-4B40-4518-BC00-8849933011F7}"/>
              </a:ext>
            </a:extLst>
          </p:cNvPr>
          <p:cNvGraphicFramePr>
            <a:graphicFrameLocks noGrp="1"/>
          </p:cNvGraphicFramePr>
          <p:nvPr/>
        </p:nvGraphicFramePr>
        <p:xfrm>
          <a:off x="3368824" y="2302963"/>
          <a:ext cx="3096346" cy="157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86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3089562156"/>
                    </a:ext>
                  </a:extLst>
                </a:gridCol>
              </a:tblGrid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심미성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평균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</a:tbl>
          </a:graphicData>
        </a:graphic>
      </p:graphicFrame>
      <p:graphicFrame>
        <p:nvGraphicFramePr>
          <p:cNvPr id="9" name="표 3">
            <a:extLst>
              <a:ext uri="{FF2B5EF4-FFF2-40B4-BE49-F238E27FC236}">
                <a16:creationId xmlns:a16="http://schemas.microsoft.com/office/drawing/2014/main" id="{77E228CB-7F33-4401-830E-262070FE304B}"/>
              </a:ext>
            </a:extLst>
          </p:cNvPr>
          <p:cNvGraphicFramePr>
            <a:graphicFrameLocks noGrp="1"/>
          </p:cNvGraphicFramePr>
          <p:nvPr/>
        </p:nvGraphicFramePr>
        <p:xfrm>
          <a:off x="1789648" y="3998338"/>
          <a:ext cx="3096346" cy="157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86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2692875185"/>
                    </a:ext>
                  </a:extLst>
                </a:gridCol>
              </a:tblGrid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자중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평균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</a:tbl>
          </a:graphicData>
        </a:graphic>
      </p:graphicFrame>
      <p:graphicFrame>
        <p:nvGraphicFramePr>
          <p:cNvPr id="10" name="표 3">
            <a:extLst>
              <a:ext uri="{FF2B5EF4-FFF2-40B4-BE49-F238E27FC236}">
                <a16:creationId xmlns:a16="http://schemas.microsoft.com/office/drawing/2014/main" id="{C89D8906-97B5-45A9-A465-7743747DEAC6}"/>
              </a:ext>
            </a:extLst>
          </p:cNvPr>
          <p:cNvGraphicFramePr>
            <a:graphicFrameLocks noGrp="1"/>
          </p:cNvGraphicFramePr>
          <p:nvPr/>
        </p:nvGraphicFramePr>
        <p:xfrm>
          <a:off x="6537176" y="2302963"/>
          <a:ext cx="3096346" cy="157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86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1028419824"/>
                    </a:ext>
                  </a:extLst>
                </a:gridCol>
              </a:tblGrid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지지하중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평균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</a:tbl>
          </a:graphicData>
        </a:graphic>
      </p:graphicFrame>
      <p:graphicFrame>
        <p:nvGraphicFramePr>
          <p:cNvPr id="11" name="표 3">
            <a:extLst>
              <a:ext uri="{FF2B5EF4-FFF2-40B4-BE49-F238E27FC236}">
                <a16:creationId xmlns:a16="http://schemas.microsoft.com/office/drawing/2014/main" id="{4680967D-6698-4E7B-BDD4-566E8785DA0B}"/>
              </a:ext>
            </a:extLst>
          </p:cNvPr>
          <p:cNvGraphicFramePr>
            <a:graphicFrameLocks noGrp="1"/>
          </p:cNvGraphicFramePr>
          <p:nvPr/>
        </p:nvGraphicFramePr>
        <p:xfrm>
          <a:off x="4963604" y="3998338"/>
          <a:ext cx="3096346" cy="157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86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  <a:gridCol w="580565">
                  <a:extLst>
                    <a:ext uri="{9D8B030D-6E8A-4147-A177-3AD203B41FA5}">
                      <a16:colId xmlns:a16="http://schemas.microsoft.com/office/drawing/2014/main" val="932596205"/>
                    </a:ext>
                  </a:extLst>
                </a:gridCol>
              </a:tblGrid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시공성</a:t>
                      </a:r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평균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9154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0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0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600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9C3BE6F-9EEA-4EBE-A53F-F0F57AE8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21</a:t>
            </a:fld>
            <a:endParaRPr lang="en-US" altLang="ko-KR" dirty="0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787F3FC1-ED17-4895-9A5C-0F41717E7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833" y="260648"/>
            <a:ext cx="428835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최적 설계대안 선정 과정 </a:t>
            </a:r>
            <a:r>
              <a:rPr lang="en-US" altLang="ko-KR" dirty="0"/>
              <a:t>(8/9)</a:t>
            </a:r>
            <a:endParaRPr lang="ko-KR" altLang="en-US" dirty="0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6CA74BD4-50A8-4017-B4D2-C99D0F307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대안별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종합 점수 평가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 별 가중치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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대안 선호도의 합계 계산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12" name="표 3">
            <a:extLst>
              <a:ext uri="{FF2B5EF4-FFF2-40B4-BE49-F238E27FC236}">
                <a16:creationId xmlns:a16="http://schemas.microsoft.com/office/drawing/2014/main" id="{9610E27C-750F-492A-B724-EA7BD9216B81}"/>
              </a:ext>
            </a:extLst>
          </p:cNvPr>
          <p:cNvGraphicFramePr>
            <a:graphicFrameLocks noGrp="1"/>
          </p:cNvGraphicFramePr>
          <p:nvPr/>
        </p:nvGraphicFramePr>
        <p:xfrm>
          <a:off x="1280592" y="1790824"/>
          <a:ext cx="7272810" cy="3942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62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1454562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1454562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1454562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  <a:gridCol w="1454562">
                  <a:extLst>
                    <a:ext uri="{9D8B030D-6E8A-4147-A177-3AD203B41FA5}">
                      <a16:colId xmlns:a16="http://schemas.microsoft.com/office/drawing/2014/main" val="4145729811"/>
                    </a:ext>
                  </a:extLst>
                </a:gridCol>
              </a:tblGrid>
              <a:tr h="373252">
                <a:tc rowSpan="2"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5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평가기준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5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가중치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5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점수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5098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5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5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#1</a:t>
                      </a:r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5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5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#2</a:t>
                      </a:r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5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대안 </a:t>
                      </a:r>
                      <a:r>
                        <a:rPr kumimoji="1" lang="en-US" altLang="ko-KR" sz="15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#3</a:t>
                      </a:r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13814"/>
                  </a:ext>
                </a:extLst>
              </a:tr>
              <a:tr h="509883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5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창의성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509883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5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심미성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509883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5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지지하중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  <a:tr h="509883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5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자중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72517"/>
                  </a:ext>
                </a:extLst>
              </a:tr>
              <a:tr h="509883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500" b="1" kern="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시공성</a:t>
                      </a:r>
                      <a:endParaRPr kumimoji="1" lang="ko-KR" altLang="en-US" sz="15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896738"/>
                  </a:ext>
                </a:extLst>
              </a:tr>
              <a:tr h="509883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5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종합점수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500" b="1" kern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165711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06CBD6D7-1CAF-352F-7D58-0C5ED9F02685}"/>
              </a:ext>
            </a:extLst>
          </p:cNvPr>
          <p:cNvGrpSpPr/>
          <p:nvPr/>
        </p:nvGrpSpPr>
        <p:grpSpPr>
          <a:xfrm>
            <a:off x="4880992" y="5478695"/>
            <a:ext cx="2952328" cy="648072"/>
            <a:chOff x="4880992" y="5445224"/>
            <a:chExt cx="2952328" cy="864096"/>
          </a:xfrm>
        </p:grpSpPr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25EAFA2F-87F2-2A2E-0120-57344955E693}"/>
                </a:ext>
              </a:extLst>
            </p:cNvPr>
            <p:cNvCxnSpPr/>
            <p:nvPr/>
          </p:nvCxnSpPr>
          <p:spPr bwMode="auto">
            <a:xfrm>
              <a:off x="4880992" y="5445224"/>
              <a:ext cx="0" cy="54644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B0DB0532-C69B-134D-1FAB-0D7CB5E68F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93160" y="5445224"/>
              <a:ext cx="0" cy="8640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AC88E904-F92F-B1F1-118C-332688EBACE0}"/>
                </a:ext>
              </a:extLst>
            </p:cNvPr>
            <p:cNvCxnSpPr/>
            <p:nvPr/>
          </p:nvCxnSpPr>
          <p:spPr bwMode="auto">
            <a:xfrm>
              <a:off x="7833320" y="5445224"/>
              <a:ext cx="0" cy="54644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D41360C5-715C-55F5-3913-49EB9FE8AB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0992" y="5991672"/>
              <a:ext cx="29523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81E055C-1297-4B11-D6CE-2E4A722A1FCD}"/>
              </a:ext>
            </a:extLst>
          </p:cNvPr>
          <p:cNvSpPr txBox="1"/>
          <p:nvPr/>
        </p:nvSpPr>
        <p:spPr>
          <a:xfrm>
            <a:off x="4282681" y="6131777"/>
            <a:ext cx="427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세 대안 종합점수의 합은 </a:t>
            </a:r>
            <a:r>
              <a:rPr lang="en-US" altLang="ko-KR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 되어야 함</a:t>
            </a:r>
          </a:p>
        </p:txBody>
      </p:sp>
    </p:spTree>
    <p:extLst>
      <p:ext uri="{BB962C8B-B14F-4D97-AF65-F5344CB8AC3E}">
        <p14:creationId xmlns:p14="http://schemas.microsoft.com/office/powerpoint/2010/main" val="3325560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238B4C6A-C96C-406E-B09D-CCD866D2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848" y="3212444"/>
            <a:ext cx="4953000" cy="3065776"/>
          </a:xfrm>
          <a:prstGeom prst="rect">
            <a:avLst/>
          </a:prstGeom>
        </p:spPr>
      </p:pic>
      <p:graphicFrame>
        <p:nvGraphicFramePr>
          <p:cNvPr id="11" name="개체 10">
            <a:extLst>
              <a:ext uri="{FF2B5EF4-FFF2-40B4-BE49-F238E27FC236}">
                <a16:creationId xmlns:a16="http://schemas.microsoft.com/office/drawing/2014/main" id="{6826D318-B351-49E9-8C46-6FBD2108C8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2720" y="549150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showAsIcon="1" r:id="rId3" imgW="914400" imgH="771525" progId="AutoCAD.Drawing.24">
                  <p:embed/>
                </p:oleObj>
              </mc:Choice>
              <mc:Fallback>
                <p:oleObj name="AutoCAD Drawing" showAsIcon="1" r:id="rId3" imgW="914400" imgH="771525" progId="AutoCAD.Drawing.24">
                  <p:embed/>
                  <p:pic>
                    <p:nvPicPr>
                      <p:cNvPr id="11" name="개체 10">
                        <a:extLst>
                          <a:ext uri="{FF2B5EF4-FFF2-40B4-BE49-F238E27FC236}">
                            <a16:creationId xmlns:a16="http://schemas.microsoft.com/office/drawing/2014/main" id="{6826D318-B351-49E9-8C46-6FBD2108C8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2720" y="5491509"/>
                        <a:ext cx="914400" cy="7715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08832" y="260648"/>
            <a:ext cx="428835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최적 설계대안 선정 과정 </a:t>
            </a:r>
            <a:r>
              <a:rPr lang="en-US" altLang="ko-KR" dirty="0"/>
              <a:t>(9/9)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22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최종 선정된 설계대안 </a:t>
            </a:r>
            <a:r>
              <a:rPr lang="ko-KR" altLang="en-US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수정</a:t>
            </a:r>
            <a:r>
              <a:rPr lang="ko-KR" altLang="en-US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</a:t>
            </a:r>
            <a:r>
              <a:rPr lang="ko-KR" altLang="en-US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보완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/>
            <a:r>
              <a:rPr lang="ko-KR" altLang="en-US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최적안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선정 단계에서 만들어진 설계대안의 단점을 탈락한 대안들의 장점들을 도입하여 </a:t>
            </a:r>
            <a:r>
              <a:rPr lang="ko-KR" altLang="en-US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수정</a:t>
            </a:r>
            <a:r>
              <a:rPr lang="ko-KR" altLang="en-US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보완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  <a:sym typeface="Symbol" panose="05050102010706020507" pitchFamily="18" charset="2"/>
            </a:endParaRPr>
          </a:p>
          <a:p>
            <a:pPr lvl="1"/>
            <a:endParaRPr lang="ko-KR" altLang="en-US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/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개념도 </a:t>
            </a:r>
            <a:r>
              <a:rPr lang="ko-KR" altLang="en-US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수정</a:t>
            </a:r>
            <a:r>
              <a:rPr lang="ko-KR" altLang="en-US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</a:t>
            </a:r>
            <a:r>
              <a:rPr lang="ko-KR" altLang="en-US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보완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/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3D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모델링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도구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(AutoCAD)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를 이용하여 최종 선정안에 대한 개념도를 작성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4698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82921" y="260648"/>
            <a:ext cx="634019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개념설계 대안 선정 보고서 목차 및 작성요령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23</a:t>
            </a:fld>
            <a:endParaRPr lang="en-US" altLang="ko-KR" dirty="0"/>
          </a:p>
        </p:txBody>
      </p:sp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730DBC13-C4B8-4017-9731-7B70BEF5CF24}"/>
              </a:ext>
            </a:extLst>
          </p:cNvPr>
          <p:cNvGraphicFramePr>
            <a:graphicFrameLocks noGrp="1"/>
          </p:cNvGraphicFramePr>
          <p:nvPr/>
        </p:nvGraphicFramePr>
        <p:xfrm>
          <a:off x="560512" y="1227663"/>
          <a:ext cx="8683370" cy="5029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3547433614"/>
                    </a:ext>
                  </a:extLst>
                </a:gridCol>
                <a:gridCol w="5443010">
                  <a:extLst>
                    <a:ext uri="{9D8B030D-6E8A-4147-A177-3AD203B41FA5}">
                      <a16:colId xmlns:a16="http://schemas.microsoft.com/office/drawing/2014/main" val="183876603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작성요령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45456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개념설계 대안 평가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7856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268288" indent="0" algn="l" defTabSz="914395" rtl="0" eaLnBrk="1" latinLnBrk="1" hangingPunct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1.1 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평가기준에 대한 중요도 평가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평가기준 쌍대비교</a:t>
                      </a:r>
                      <a:r>
                        <a:rPr lang="en-US" altLang="ko-KR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평가기준에 대한 열 합계 계산</a:t>
                      </a:r>
                      <a:r>
                        <a:rPr lang="en-US" altLang="ko-KR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평가기준에 대한 상대적 중요도 계산</a:t>
                      </a:r>
                      <a:endParaRPr lang="en-US" altLang="ko-KR" sz="1400" kern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251056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268288" indent="0" algn="l" defTabSz="914395" rtl="0" eaLnBrk="1" latinLnBrk="1" hangingPunct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1.2 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평가기준 별 대안 선호도 평가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평가기준 별 대안간 쌍대비교 결과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평가기준 별 대안 선호도의 열 합계 계산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평가기준 별 대안 선호도의 평균 계산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64353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68288" indent="0" algn="l" defTabSz="914395" rtl="0" eaLnBrk="1" latinLnBrk="1" hangingPunct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1.3 </a:t>
                      </a:r>
                      <a:r>
                        <a:rPr lang="ko-KR" altLang="en-US" sz="1400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대안별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종합 점수 평가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평가기준 별 가중치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대안 선호도의 합계 계산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5031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최적 개념설계 대안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35887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268288" indent="0" algn="l" defTabSz="914395" rtl="0" eaLnBrk="1" latinLnBrk="1" hangingPunct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2.1 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개념설계 대안 개선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선정된 개념설계 대안에 대한 개발 방향의 단점을 탈락한 대안들의 장점들을 도입하여 수정</a:t>
                      </a:r>
                      <a:r>
                        <a:rPr lang="en-US" altLang="ko-KR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보완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453964"/>
                  </a:ext>
                </a:extLst>
              </a:tr>
              <a:tr h="1181101">
                <a:tc>
                  <a:txBody>
                    <a:bodyPr/>
                    <a:lstStyle/>
                    <a:p>
                      <a:pPr marL="268288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2.2 </a:t>
                      </a:r>
                      <a:r>
                        <a:rPr kumimoji="0" lang="ko-KR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개념도 </a:t>
                      </a: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3D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모델링 도구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(AutoCAD)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이용하여 선정된 개념설계 대안에 대한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3D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개념도를 정확히 작성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CAD </a:t>
                      </a:r>
                      <a:r>
                        <a:rPr lang="ko-KR" altLang="en-US" sz="14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개념도 파일</a:t>
                      </a:r>
                      <a:r>
                        <a:rPr lang="en-US" altLang="ko-KR" sz="14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(*.dwg)</a:t>
                      </a:r>
                      <a:r>
                        <a:rPr lang="ko-KR" altLang="en-US" sz="14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</a:t>
                      </a:r>
                      <a:r>
                        <a:rPr lang="en-US" altLang="ko-KR" sz="14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PPTX</a:t>
                      </a:r>
                      <a:r>
                        <a:rPr lang="ko-KR" altLang="en-US" sz="14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직접 첨부</a:t>
                      </a:r>
                      <a:r>
                        <a:rPr lang="ko-KR" altLang="en-US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삽입</a:t>
                      </a:r>
                      <a:r>
                        <a:rPr lang="en-US" altLang="ko-KR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개체 </a:t>
                      </a:r>
                      <a:r>
                        <a:rPr lang="en-US" altLang="ko-KR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파일로부터 만들기 기능 이용</a:t>
                      </a:r>
                      <a:r>
                        <a:rPr lang="en-US" altLang="ko-KR" sz="14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1400" kern="0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08051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 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참고문헌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보고서를 작성하기 위해 참조한 논문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책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웹사이트 등을 표기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9454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28BCD97-26BB-4F05-A84D-DD8BB407206E}"/>
              </a:ext>
            </a:extLst>
          </p:cNvPr>
          <p:cNvSpPr txBox="1"/>
          <p:nvPr/>
        </p:nvSpPr>
        <p:spPr>
          <a:xfrm>
            <a:off x="488504" y="6256867"/>
            <a:ext cx="8352928" cy="293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1" indent="-17145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반드시 목차를 준수하여 보고서 작성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개념설계 대안 선정 보고서 점수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5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점 만점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1" lang="ko-KR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1629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7">
            <a:extLst>
              <a:ext uri="{FF2B5EF4-FFF2-40B4-BE49-F238E27FC236}">
                <a16:creationId xmlns:a16="http://schemas.microsoft.com/office/drawing/2014/main" id="{0217D81A-6EAB-49C1-A87D-CE8248E2F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880" y="260648"/>
            <a:ext cx="531427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개념설계 대안 선정 보고서 작성 사례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7B526C9-EF0C-4595-AC7D-8FB17592FA84}"/>
              </a:ext>
            </a:extLst>
          </p:cNvPr>
          <p:cNvGrpSpPr/>
          <p:nvPr/>
        </p:nvGrpSpPr>
        <p:grpSpPr>
          <a:xfrm>
            <a:off x="344486" y="1124744"/>
            <a:ext cx="9054409" cy="5261115"/>
            <a:chOff x="344486" y="1124744"/>
            <a:chExt cx="9054409" cy="4078419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6B25E893-170A-48E6-A5A2-FB48E6300375}"/>
                </a:ext>
              </a:extLst>
            </p:cNvPr>
            <p:cNvGrpSpPr/>
            <p:nvPr/>
          </p:nvGrpSpPr>
          <p:grpSpPr>
            <a:xfrm>
              <a:off x="344488" y="1124744"/>
              <a:ext cx="2088232" cy="1266389"/>
              <a:chOff x="344488" y="980728"/>
              <a:chExt cx="2088232" cy="1512168"/>
            </a:xfrm>
          </p:grpSpPr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CDF679C7-DF0F-4522-8BAF-9E0DF46CD3A4}"/>
                  </a:ext>
                </a:extLst>
              </p:cNvPr>
              <p:cNvSpPr/>
              <p:nvPr/>
            </p:nvSpPr>
            <p:spPr bwMode="auto">
              <a:xfrm>
                <a:off x="344488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D50E20CE-5F03-40FB-9D96-4BCACAAC54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385" y="1567535"/>
                <a:ext cx="1768434" cy="2097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36000" bIns="3600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ko-KR" altLang="en-US" sz="1000" dirty="0"/>
                  <a:t>개념설계 대안 선정  보고서</a:t>
                </a: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0CD0080D-7542-47B6-9B4C-D81EEB5FD83E}"/>
                </a:ext>
              </a:extLst>
            </p:cNvPr>
            <p:cNvGrpSpPr/>
            <p:nvPr/>
          </p:nvGrpSpPr>
          <p:grpSpPr>
            <a:xfrm>
              <a:off x="5006176" y="1124744"/>
              <a:ext cx="2088232" cy="1266389"/>
              <a:chOff x="2665595" y="980728"/>
              <a:chExt cx="2088232" cy="1512168"/>
            </a:xfrm>
          </p:grpSpPr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FE0C7868-6FA4-435F-A1B6-12F12AFB0F62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EA3B1276-7B18-441B-BCD8-31FA23E905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8201" y="1613701"/>
                <a:ext cx="1443024" cy="2097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36000" bIns="3600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1. </a:t>
                </a:r>
                <a:r>
                  <a:rPr lang="ko-KR" altLang="en-US" sz="1000" dirty="0"/>
                  <a:t>개념설계 대안 평가</a:t>
                </a:r>
              </a:p>
            </p:txBody>
          </p:sp>
        </p:grp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FBB13B6B-7E4A-4181-9BAF-BE7F2C673C0D}"/>
                </a:ext>
              </a:extLst>
            </p:cNvPr>
            <p:cNvGrpSpPr/>
            <p:nvPr/>
          </p:nvGrpSpPr>
          <p:grpSpPr>
            <a:xfrm>
              <a:off x="7310663" y="1124744"/>
              <a:ext cx="2088232" cy="1266389"/>
              <a:chOff x="2665595" y="980728"/>
              <a:chExt cx="2088232" cy="1512168"/>
            </a:xfrm>
          </p:grpSpPr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F3D2470F-7068-42E5-91FA-71A4E5268806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3" name="Text Box 7">
                <a:extLst>
                  <a:ext uri="{FF2B5EF4-FFF2-40B4-BE49-F238E27FC236}">
                    <a16:creationId xmlns:a16="http://schemas.microsoft.com/office/drawing/2014/main" id="{86F1EB22-AE04-495E-8031-2B6B98596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2229" y="1052735"/>
                <a:ext cx="1440160" cy="3521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tIns="36000" bIns="3600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1.1 </a:t>
                </a:r>
                <a:r>
                  <a:rPr lang="ko-KR" altLang="en-US" sz="1000" dirty="0"/>
                  <a:t>평가기준에 대한 중요도 평가</a:t>
                </a:r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20B14279-C894-453C-AFCA-15ABCE40F650}"/>
                </a:ext>
              </a:extLst>
            </p:cNvPr>
            <p:cNvGrpSpPr/>
            <p:nvPr/>
          </p:nvGrpSpPr>
          <p:grpSpPr>
            <a:xfrm>
              <a:off x="344486" y="2521404"/>
              <a:ext cx="2088232" cy="1266389"/>
              <a:chOff x="2665595" y="980728"/>
              <a:chExt cx="2088232" cy="1512168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E984DB52-5CAC-44F9-A585-2B0545D94D29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B305A3CB-6205-4914-AE7A-E79321E8AC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2431" y="1052735"/>
                <a:ext cx="1381182" cy="3521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tIns="36000" bIns="3600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1.2 </a:t>
                </a:r>
                <a:r>
                  <a:rPr lang="ko-KR" altLang="en-US" sz="1000" dirty="0"/>
                  <a:t>평가기준 별 대안 선호도 평가</a:t>
                </a: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C580F204-8296-43BB-928C-6728C13BEAE5}"/>
                </a:ext>
              </a:extLst>
            </p:cNvPr>
            <p:cNvGrpSpPr/>
            <p:nvPr/>
          </p:nvGrpSpPr>
          <p:grpSpPr>
            <a:xfrm>
              <a:off x="1178449" y="1124744"/>
              <a:ext cx="3575378" cy="1266389"/>
              <a:chOff x="1178449" y="980728"/>
              <a:chExt cx="3575378" cy="1512168"/>
            </a:xfrm>
          </p:grpSpPr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491A116A-D57D-4A21-9531-4DD1558726C2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9" name="Text Box 7">
                <a:extLst>
                  <a:ext uri="{FF2B5EF4-FFF2-40B4-BE49-F238E27FC236}">
                    <a16:creationId xmlns:a16="http://schemas.microsoft.com/office/drawing/2014/main" id="{A50FF899-3686-4C6A-AE0F-45E0EDD388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9138" y="1052735"/>
                <a:ext cx="441146" cy="2097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36000" bIns="3600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ko-KR" altLang="en-US" sz="1000" dirty="0"/>
                  <a:t>목차</a:t>
                </a:r>
              </a:p>
            </p:txBody>
          </p:sp>
          <p:sp>
            <p:nvSpPr>
              <p:cNvPr id="37" name="Text Box 7">
                <a:extLst>
                  <a:ext uri="{FF2B5EF4-FFF2-40B4-BE49-F238E27FC236}">
                    <a16:creationId xmlns:a16="http://schemas.microsoft.com/office/drawing/2014/main" id="{3952FD92-4E5B-4F15-B5FE-7EDE035B9B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8449" y="2074950"/>
                <a:ext cx="420307" cy="2097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36000" bIns="3600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#</a:t>
                </a:r>
                <a:r>
                  <a:rPr lang="ko-KR" altLang="en-US" sz="1000" dirty="0"/>
                  <a:t>조</a:t>
                </a:r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95301688-8A3A-43D6-AE09-7717FDD12400}"/>
                </a:ext>
              </a:extLst>
            </p:cNvPr>
            <p:cNvGrpSpPr/>
            <p:nvPr/>
          </p:nvGrpSpPr>
          <p:grpSpPr>
            <a:xfrm>
              <a:off x="2677376" y="2525783"/>
              <a:ext cx="2088232" cy="1266389"/>
              <a:chOff x="2665595" y="980728"/>
              <a:chExt cx="2088232" cy="1512168"/>
            </a:xfrm>
          </p:grpSpPr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8D5F65CF-B0D7-4045-A2E0-9A345456B6D9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2" name="Text Box 7">
                <a:extLst>
                  <a:ext uri="{FF2B5EF4-FFF2-40B4-BE49-F238E27FC236}">
                    <a16:creationId xmlns:a16="http://schemas.microsoft.com/office/drawing/2014/main" id="{4A62800C-21DB-418C-974B-189637F324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4769" y="1052735"/>
                <a:ext cx="1689886" cy="2097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36000" bIns="3600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1.3 </a:t>
                </a:r>
                <a:r>
                  <a:rPr lang="ko-KR" altLang="en-US" sz="1000" dirty="0" err="1"/>
                  <a:t>대안별</a:t>
                </a:r>
                <a:r>
                  <a:rPr lang="ko-KR" altLang="en-US" sz="1000" dirty="0"/>
                  <a:t> 종합 점수 평가</a:t>
                </a:r>
              </a:p>
            </p:txBody>
          </p:sp>
        </p:grp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39652483-67D9-4AD1-83F3-5DA1FF2E28BA}"/>
                </a:ext>
              </a:extLst>
            </p:cNvPr>
            <p:cNvSpPr/>
            <p:nvPr/>
          </p:nvSpPr>
          <p:spPr bwMode="auto">
            <a:xfrm>
              <a:off x="7302971" y="2525783"/>
              <a:ext cx="2088232" cy="126638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tIns="36000" bIns="36000"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8900A360-3BB1-49A3-A716-D2AA6371C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7906" y="2586086"/>
              <a:ext cx="1518364" cy="1756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36000" bIns="36000">
              <a:spAutoFit/>
            </a:bodyPr>
            <a:lstStyle>
              <a:defPPr>
                <a:defRPr lang="ko-KR"/>
              </a:defPPr>
              <a:lvl1pPr algn="ctr">
                <a:defRPr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defRPr>
              </a:lvl1pPr>
            </a:lstStyle>
            <a:p>
              <a:r>
                <a:rPr lang="en-US" altLang="ko-KR" sz="1000" dirty="0"/>
                <a:t>2.1 </a:t>
              </a:r>
              <a:r>
                <a:rPr lang="ko-KR" altLang="en-US" sz="1000" dirty="0"/>
                <a:t>개념설계 대안 개선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D3F34347-2045-4470-8033-04D9BE7ADD3B}"/>
                </a:ext>
              </a:extLst>
            </p:cNvPr>
            <p:cNvSpPr/>
            <p:nvPr/>
          </p:nvSpPr>
          <p:spPr bwMode="auto">
            <a:xfrm>
              <a:off x="344486" y="3921352"/>
              <a:ext cx="2088232" cy="126638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tIns="36000" bIns="36000"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Text Box 7">
              <a:extLst>
                <a:ext uri="{FF2B5EF4-FFF2-40B4-BE49-F238E27FC236}">
                  <a16:creationId xmlns:a16="http://schemas.microsoft.com/office/drawing/2014/main" id="{5E0D7575-0F59-4F78-B8C6-9709E7582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783" y="3981655"/>
              <a:ext cx="790601" cy="1756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36000" bIns="36000">
              <a:spAutoFit/>
            </a:bodyPr>
            <a:lstStyle>
              <a:defPPr>
                <a:defRPr lang="ko-KR"/>
              </a:defPPr>
              <a:lvl1pPr algn="ctr">
                <a:defRPr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defRPr>
              </a:lvl1pPr>
            </a:lstStyle>
            <a:p>
              <a:r>
                <a:rPr lang="en-US" altLang="ko-KR" sz="1000" dirty="0"/>
                <a:t>2.2 </a:t>
              </a:r>
              <a:r>
                <a:rPr lang="ko-KR" altLang="en-US" sz="1000" dirty="0"/>
                <a:t>개념도</a:t>
              </a:r>
            </a:p>
          </p:txBody>
        </p: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7CE59C67-94B3-413D-9DF3-7387760A7E00}"/>
                </a:ext>
              </a:extLst>
            </p:cNvPr>
            <p:cNvGrpSpPr/>
            <p:nvPr/>
          </p:nvGrpSpPr>
          <p:grpSpPr>
            <a:xfrm>
              <a:off x="4998484" y="2525783"/>
              <a:ext cx="2088232" cy="1266389"/>
              <a:chOff x="2665595" y="980728"/>
              <a:chExt cx="2088232" cy="1512168"/>
            </a:xfrm>
          </p:grpSpPr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F7B0E563-B15F-4378-9F82-23679782994F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2" name="Text Box 7">
                <a:extLst>
                  <a:ext uri="{FF2B5EF4-FFF2-40B4-BE49-F238E27FC236}">
                    <a16:creationId xmlns:a16="http://schemas.microsoft.com/office/drawing/2014/main" id="{5CBFCC34-67EB-4C20-96D3-FF8AED600B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8199" y="1613701"/>
                <a:ext cx="1443024" cy="2097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36000" bIns="3600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2. </a:t>
                </a:r>
                <a:r>
                  <a:rPr lang="ko-KR" altLang="en-US" sz="1000" dirty="0"/>
                  <a:t>최적 개념설계 대안</a:t>
                </a:r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BAB11E83-BFF9-4E66-918A-1158E7B9FF74}"/>
                </a:ext>
              </a:extLst>
            </p:cNvPr>
            <p:cNvGrpSpPr/>
            <p:nvPr/>
          </p:nvGrpSpPr>
          <p:grpSpPr>
            <a:xfrm>
              <a:off x="2688542" y="3936774"/>
              <a:ext cx="2088232" cy="1266389"/>
              <a:chOff x="2665595" y="980728"/>
              <a:chExt cx="2088232" cy="1512168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C8AE015E-E04A-45DA-BD55-85255F8A4D4E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5" name="Text Box 7">
                <a:extLst>
                  <a:ext uri="{FF2B5EF4-FFF2-40B4-BE49-F238E27FC236}">
                    <a16:creationId xmlns:a16="http://schemas.microsoft.com/office/drawing/2014/main" id="{81BBBD9A-98CC-4ED3-A1A1-D57D47C6CC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7960" y="1052735"/>
                <a:ext cx="843501" cy="2097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36000" bIns="3600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3. </a:t>
                </a:r>
                <a:r>
                  <a:rPr lang="ko-KR" altLang="en-US" sz="1000" dirty="0"/>
                  <a:t>참고문헌</a:t>
                </a:r>
              </a:p>
            </p:txBody>
          </p:sp>
        </p:grpSp>
      </p:grpSp>
      <p:sp>
        <p:nvSpPr>
          <p:cNvPr id="46" name="슬라이드 번호 개체 틀 2">
            <a:extLst>
              <a:ext uri="{FF2B5EF4-FFF2-40B4-BE49-F238E27FC236}">
                <a16:creationId xmlns:a16="http://schemas.microsoft.com/office/drawing/2014/main" id="{E907B5B9-8C27-4A70-9D95-4929EEDD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881" y="6385859"/>
            <a:ext cx="662119" cy="457200"/>
          </a:xfr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24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8419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17699" y="260648"/>
            <a:ext cx="507062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Analytic Hierarchy Process (2/12)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쌍대비교 개념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AHP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첫 번째 단계는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대안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회사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은 일단 뒤로 미뤄두고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목표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회사 선택기준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상대적 중요성을 결정하는 것이다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Charles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는 목표들을 두 개씩 쌍을 지은 후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다음 척도를 이용하여 중요성을 비교하였다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목표 </a:t>
            </a:r>
            <a:r>
              <a:rPr lang="en-US" altLang="ko-KR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i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와 목표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j(</a:t>
            </a:r>
            <a:r>
              <a:rPr lang="en-US" altLang="ko-KR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i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는 최소한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j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만큼 중요하다고 가정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비교 결과 </a:t>
            </a:r>
            <a:r>
              <a:rPr lang="en-US" altLang="ko-KR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en-US" altLang="ko-KR" kern="0" baseline="-250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ij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는 다음 값들 중 하나의 값이다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쌍대비교 결과 값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6450" lvl="1" indent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            Objective </a:t>
            </a:r>
            <a:r>
              <a:rPr lang="en-US" altLang="ko-KR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i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and j are of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equal importance</a:t>
            </a:r>
          </a:p>
          <a:p>
            <a:pPr marL="806450" lvl="1" indent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            Objective i is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weakly more important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than j</a:t>
            </a:r>
            <a:endParaRPr lang="ko-KR" altLang="en-US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6450" lvl="1" indent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            Objective i is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strongly more important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than j</a:t>
            </a:r>
            <a:endParaRPr lang="ko-KR" altLang="en-US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6450" lvl="1" indent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7            Objective i is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very strongly more important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than j</a:t>
            </a:r>
            <a:endParaRPr lang="ko-KR" altLang="en-US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6450" lvl="1" indent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9            Objective </a:t>
            </a:r>
            <a:r>
              <a:rPr lang="en-US" altLang="ko-KR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i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is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absolutely more important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than j</a:t>
            </a:r>
          </a:p>
          <a:p>
            <a:pPr marL="806450" lvl="1" indent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2, 4, 6, 8  Intermediate values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물론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같은 목표에 대한 비교 값 </a:t>
            </a:r>
            <a:r>
              <a:rPr lang="en-US" altLang="ko-KR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en-US" altLang="ko-KR" kern="0" baseline="-250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ii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= 1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또한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일관성이 있는 사람이 판단하였다면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en-US" altLang="ko-KR" kern="0" baseline="-250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ij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= k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라면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en-US" altLang="ko-KR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en-US" altLang="ko-KR" kern="0" baseline="-250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ji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=1/k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 되어야 한다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13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17699" y="260648"/>
            <a:ext cx="507062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Analytic Hierarchy Process (3/12)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간 쌍대비교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Charles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는 자신의 선호도를 바탕으로 목표들의 상대적 중요도에 대해 열심히 고민한 후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다음과 같은 비교 결과를 도출하였다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 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목표에 대한 중요도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 결과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12145290-F036-4DCB-B33D-119688E40CE4}"/>
              </a:ext>
            </a:extLst>
          </p:cNvPr>
          <p:cNvGraphicFramePr>
            <a:graphicFrameLocks noGrp="1"/>
          </p:cNvGraphicFramePr>
          <p:nvPr/>
        </p:nvGraphicFramePr>
        <p:xfrm>
          <a:off x="1280592" y="2852936"/>
          <a:ext cx="727281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62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1454562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1454562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1454562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  <a:gridCol w="1454562">
                  <a:extLst>
                    <a:ext uri="{9D8B030D-6E8A-4147-A177-3AD203B41FA5}">
                      <a16:colId xmlns:a16="http://schemas.microsoft.com/office/drawing/2014/main" val="4145729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Location</a:t>
                      </a:r>
                      <a:r>
                        <a:rPr kumimoji="1" lang="ko-KR" altLang="en-US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Salary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MS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Long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Location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1/5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1/3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1/2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Salary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5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4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MS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1/2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Long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1/4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1/3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72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78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17699" y="260648"/>
            <a:ext cx="507062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Analytic Hierarchy Process (4/12)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1"/>
              <p:cNvSpPr txBox="1">
                <a:spLocks noChangeArrowheads="1"/>
              </p:cNvSpPr>
              <p:nvPr/>
            </p:nvSpPr>
            <p:spPr bwMode="auto">
              <a:xfrm>
                <a:off x="344488" y="980728"/>
                <a:ext cx="9145016" cy="5328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q"/>
                  <a:defRPr kumimoji="1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ü"/>
                  <a:defRPr kumimoji="1" kern="120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 latinLnBrk="1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 latinLnBrk="1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 latinLnBrk="1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spcBef>
                    <a:spcPct val="10000"/>
                  </a:spcBef>
                  <a:spcAft>
                    <a:spcPct val="10000"/>
                  </a:spcAft>
                </a:pPr>
                <a:r>
                  <a:rPr lang="ko-KR" altLang="en-US" kern="0" dirty="0">
                    <a:solidFill>
                      <a:srgbClr val="000000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평가기준</a:t>
                </a:r>
                <a:r>
                  <a:rPr lang="en-US" altLang="ko-KR" kern="0" dirty="0">
                    <a:solidFill>
                      <a:srgbClr val="000000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 </a:t>
                </a:r>
                <a:r>
                  <a:rPr lang="ko-KR" altLang="en-US" kern="0" dirty="0">
                    <a:solidFill>
                      <a:srgbClr val="000000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중요도 가중치</a:t>
                </a:r>
                <a:r>
                  <a:rPr lang="en-US" altLang="ko-KR" kern="0" dirty="0">
                    <a:solidFill>
                      <a:srgbClr val="000000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 </a:t>
                </a:r>
                <a:r>
                  <a:rPr lang="ko-KR" altLang="en-US" kern="0" dirty="0">
                    <a:solidFill>
                      <a:srgbClr val="000000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결정</a:t>
                </a:r>
                <a:r>
                  <a:rPr lang="en-US" altLang="ko-KR" kern="0" dirty="0">
                    <a:solidFill>
                      <a:srgbClr val="000000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 (1/3)</a:t>
                </a:r>
              </a:p>
              <a:p>
                <a:pPr marL="800100" lvl="1" indent="-342900">
                  <a:spcBef>
                    <a:spcPct val="10000"/>
                  </a:spcBef>
                  <a:spcAft>
                    <a:spcPct val="10000"/>
                  </a:spcAft>
                </a:pPr>
                <a:r>
                  <a:rPr lang="ko-KR" altLang="en-US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이제 </a:t>
                </a:r>
                <a:r>
                  <a:rPr lang="en-US" altLang="ko-KR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AHP</a:t>
                </a:r>
                <a:r>
                  <a:rPr lang="ko-KR" altLang="en-US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는 </a:t>
                </a:r>
                <a:r>
                  <a:rPr lang="en-US" altLang="ko-KR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Charles</a:t>
                </a:r>
                <a:r>
                  <a:rPr lang="ko-KR" altLang="en-US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가 각 목표에 할당하는 중요도 가중치를 결정하기 위해</a:t>
                </a:r>
                <a:r>
                  <a:rPr lang="en-US" altLang="ko-KR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,</a:t>
                </a:r>
                <a:r>
                  <a:rPr lang="ko-KR" altLang="en-US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 몇 가지 간단한 계산을 수행한다</a:t>
                </a:r>
                <a:r>
                  <a:rPr lang="en-US" altLang="ko-KR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. </a:t>
                </a:r>
                <a:r>
                  <a:rPr lang="ko-KR" altLang="en-US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이 가중치는 </a:t>
                </a:r>
                <a:r>
                  <a:rPr lang="en-US" altLang="ko-KR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0</a:t>
                </a:r>
                <a:r>
                  <a:rPr lang="ko-KR" altLang="en-US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과 </a:t>
                </a:r>
                <a:r>
                  <a:rPr lang="en-US" altLang="ko-KR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1 </a:t>
                </a:r>
                <a:r>
                  <a:rPr lang="ko-KR" altLang="en-US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사이의 값이고</a:t>
                </a:r>
                <a:r>
                  <a:rPr lang="en-US" altLang="ko-KR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,</a:t>
                </a:r>
                <a:r>
                  <a:rPr lang="ko-KR" altLang="en-US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 </a:t>
                </a:r>
                <a:r>
                  <a:rPr lang="ko-KR" altLang="en-US" kern="0" dirty="0">
                    <a:solidFill>
                      <a:srgbClr val="FF0000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가중치의 총합은 </a:t>
                </a:r>
                <a:r>
                  <a:rPr lang="en-US" altLang="ko-KR" kern="0" dirty="0">
                    <a:solidFill>
                      <a:srgbClr val="FF0000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1</a:t>
                </a:r>
                <a:r>
                  <a:rPr lang="ko-KR" altLang="en-US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이 된다</a:t>
                </a:r>
                <a:r>
                  <a:rPr lang="en-US" altLang="ko-KR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. </a:t>
                </a:r>
              </a:p>
              <a:p>
                <a:pPr marL="800100" lvl="1" indent="-342900">
                  <a:spcBef>
                    <a:spcPct val="10000"/>
                  </a:spcBef>
                  <a:spcAft>
                    <a:spcPct val="10000"/>
                  </a:spcAft>
                </a:pPr>
                <a:r>
                  <a:rPr lang="ko-KR" altLang="en-US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앞의 표에서 각 열 별로 합계를 구한 후</a:t>
                </a:r>
                <a:r>
                  <a:rPr lang="en-US" altLang="ko-KR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, </a:t>
                </a:r>
                <a:r>
                  <a:rPr lang="ko-KR" altLang="en-US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각 항목을 열의 합계로 나누어 새로운 표를 작성한다</a:t>
                </a:r>
                <a:r>
                  <a:rPr lang="en-US" altLang="ko-KR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. </a:t>
                </a:r>
              </a:p>
              <a:p>
                <a:pPr marL="800100" lvl="1" indent="-342900">
                  <a:spcBef>
                    <a:spcPct val="10000"/>
                  </a:spcBef>
                  <a:spcAft>
                    <a:spcPct val="10000"/>
                  </a:spcAft>
                </a:pPr>
                <a:r>
                  <a:rPr lang="ko-KR" altLang="en-US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예를 들어</a:t>
                </a:r>
                <a:r>
                  <a:rPr lang="en-US" altLang="ko-KR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,</a:t>
                </a:r>
                <a:r>
                  <a:rPr lang="ko-KR" altLang="en-US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 </a:t>
                </a:r>
                <a:r>
                  <a:rPr lang="en-US" altLang="ko-KR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(Location, Location) </a:t>
                </a:r>
                <a:r>
                  <a:rPr lang="ko-KR" altLang="en-US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항목은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0" i="1" kern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kern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kern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1+5+3+2</m:t>
                        </m:r>
                      </m:den>
                    </m:f>
                    <m:r>
                      <a:rPr lang="en-US" altLang="ko-KR" b="0" i="1" kern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=0.91</m:t>
                    </m:r>
                  </m:oMath>
                </a14:m>
                <a:r>
                  <a:rPr lang="ko-KR" altLang="en-US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과 같이 계산된다</a:t>
                </a:r>
                <a:r>
                  <a:rPr lang="en-US" altLang="ko-KR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. </a:t>
                </a:r>
              </a:p>
              <a:p>
                <a:pPr marL="800100" lvl="1" indent="-342900">
                  <a:spcBef>
                    <a:spcPct val="10000"/>
                  </a:spcBef>
                  <a:spcAft>
                    <a:spcPct val="10000"/>
                  </a:spcAft>
                </a:pPr>
                <a:endParaRPr lang="en-US" altLang="ko-KR" kern="0" dirty="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  <a:p>
                <a:pPr marL="800100" lvl="1" indent="-342900">
                  <a:spcBef>
                    <a:spcPct val="10000"/>
                  </a:spcBef>
                  <a:spcAft>
                    <a:spcPct val="10000"/>
                  </a:spcAft>
                </a:pPr>
                <a:r>
                  <a:rPr lang="ko-KR" altLang="en-US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다른 항목의 값은 다음과 같다</a:t>
                </a:r>
                <a:r>
                  <a:rPr lang="en-US" altLang="ko-KR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:   </a:t>
                </a:r>
              </a:p>
              <a:p>
                <a:pPr marL="800100" lvl="1" indent="-342900">
                  <a:spcBef>
                    <a:spcPct val="10000"/>
                  </a:spcBef>
                  <a:spcAft>
                    <a:spcPct val="10000"/>
                  </a:spcAft>
                </a:pPr>
                <a:r>
                  <a:rPr lang="ko-KR" altLang="en-US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목표에 대한 중요도 가중치 값</a:t>
                </a:r>
                <a:r>
                  <a:rPr lang="en-US" altLang="ko-KR" kern="0" dirty="0"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488" y="980728"/>
                <a:ext cx="9145016" cy="5328592"/>
              </a:xfrm>
              <a:prstGeom prst="rect">
                <a:avLst/>
              </a:prstGeom>
              <a:blipFill>
                <a:blip r:embed="rId4"/>
                <a:stretch>
                  <a:fillRect l="-467" t="-6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12145290-F036-4DCB-B33D-119688E40CE4}"/>
              </a:ext>
            </a:extLst>
          </p:cNvPr>
          <p:cNvGraphicFramePr>
            <a:graphicFrameLocks noGrp="1"/>
          </p:cNvGraphicFramePr>
          <p:nvPr/>
        </p:nvGraphicFramePr>
        <p:xfrm>
          <a:off x="1280592" y="4365104"/>
          <a:ext cx="72728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62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1163650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1163650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1163650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  <a:gridCol w="1163650">
                  <a:extLst>
                    <a:ext uri="{9D8B030D-6E8A-4147-A177-3AD203B41FA5}">
                      <a16:colId xmlns:a16="http://schemas.microsoft.com/office/drawing/2014/main" val="4145729811"/>
                    </a:ext>
                  </a:extLst>
                </a:gridCol>
                <a:gridCol w="1163650">
                  <a:extLst>
                    <a:ext uri="{9D8B030D-6E8A-4147-A177-3AD203B41FA5}">
                      <a16:colId xmlns:a16="http://schemas.microsoft.com/office/drawing/2014/main" val="4288641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Location</a:t>
                      </a:r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Salary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MS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Long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Average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Location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.091</a:t>
                      </a:r>
                      <a:endParaRPr kumimoji="1" lang="ko-KR" altLang="en-US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.103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.091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.059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.086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Salary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.445</a:t>
                      </a:r>
                      <a:endParaRPr kumimoji="1" lang="ko-KR" altLang="en-US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.513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.545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.471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.496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MS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.273</a:t>
                      </a:r>
                      <a:endParaRPr kumimoji="1" lang="ko-KR" altLang="en-US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.256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.273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.353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.289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Long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.182</a:t>
                      </a:r>
                      <a:endParaRPr kumimoji="1" lang="ko-KR" altLang="en-US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.128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.091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.118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.130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72517"/>
                  </a:ext>
                </a:extLst>
              </a:tr>
            </a:tbl>
          </a:graphicData>
        </a:graphic>
      </p:graphicFrame>
      <p:graphicFrame>
        <p:nvGraphicFramePr>
          <p:cNvPr id="7" name="표 3">
            <a:extLst>
              <a:ext uri="{FF2B5EF4-FFF2-40B4-BE49-F238E27FC236}">
                <a16:creationId xmlns:a16="http://schemas.microsoft.com/office/drawing/2014/main" id="{34FF1C87-F562-4A9C-93BD-AD045144BAF0}"/>
              </a:ext>
            </a:extLst>
          </p:cNvPr>
          <p:cNvGraphicFramePr>
            <a:graphicFrameLocks noGrp="1"/>
          </p:cNvGraphicFramePr>
          <p:nvPr/>
        </p:nvGraphicFramePr>
        <p:xfrm>
          <a:off x="5385049" y="3328637"/>
          <a:ext cx="3168355" cy="80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1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633671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633671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633671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  <a:gridCol w="633671">
                  <a:extLst>
                    <a:ext uri="{9D8B030D-6E8A-4147-A177-3AD203B41FA5}">
                      <a16:colId xmlns:a16="http://schemas.microsoft.com/office/drawing/2014/main" val="4145729811"/>
                    </a:ext>
                  </a:extLst>
                </a:gridCol>
              </a:tblGrid>
              <a:tr h="161554"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Location</a:t>
                      </a:r>
                      <a:r>
                        <a:rPr kumimoji="1" lang="ko-KR" altLang="en-US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</a:t>
                      </a: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Salary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MS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Long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Location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700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1/5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1/3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1/2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Salary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5</a:t>
                      </a:r>
                      <a:endParaRPr kumimoji="1" lang="ko-KR" altLang="en-US" sz="700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4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MS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</a:t>
                      </a:r>
                      <a:endParaRPr kumimoji="1" lang="ko-KR" altLang="en-US" sz="700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1/2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Long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</a:t>
                      </a:r>
                      <a:endParaRPr kumimoji="1" lang="ko-KR" altLang="en-US" sz="700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1/4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1/3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72517"/>
                  </a:ext>
                </a:extLst>
              </a:tr>
            </a:tbl>
          </a:graphicData>
        </a:graphic>
      </p:graphicFrame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BF1FDA7B-C98F-4DCD-A1AA-0CA852A9B2F0}"/>
              </a:ext>
            </a:extLst>
          </p:cNvPr>
          <p:cNvCxnSpPr/>
          <p:nvPr/>
        </p:nvCxnSpPr>
        <p:spPr bwMode="auto">
          <a:xfrm flipH="1">
            <a:off x="3562502" y="3577133"/>
            <a:ext cx="2691993" cy="136062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080D662-C309-4DD1-8AF6-7140D3A461DD}"/>
              </a:ext>
            </a:extLst>
          </p:cNvPr>
          <p:cNvSpPr/>
          <p:nvPr/>
        </p:nvSpPr>
        <p:spPr bwMode="auto">
          <a:xfrm>
            <a:off x="5244999" y="2838297"/>
            <a:ext cx="1528877" cy="460857"/>
          </a:xfrm>
          <a:prstGeom prst="round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119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17699" y="260648"/>
            <a:ext cx="507062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Analytic Hierarchy Process (5/12)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중요도 가중치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결정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(2/3)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목표에 대한 중요도 가중치 값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위의 결과는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개의 목표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회사 선택 기준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대해 중요도 가중치의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49.59%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 급여에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28.87%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 경영과학 활용도에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12.96%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장기적인 전망에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8.58%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위치에 있음을 나타낸다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이들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 가중치의 합계가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 됨을 유의하라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graphicFrame>
        <p:nvGraphicFramePr>
          <p:cNvPr id="7" name="표 3">
            <a:extLst>
              <a:ext uri="{FF2B5EF4-FFF2-40B4-BE49-F238E27FC236}">
                <a16:creationId xmlns:a16="http://schemas.microsoft.com/office/drawing/2014/main" id="{B24EB5FC-15D7-4C44-B606-4B5A94AA2D05}"/>
              </a:ext>
            </a:extLst>
          </p:cNvPr>
          <p:cNvGraphicFramePr>
            <a:graphicFrameLocks noGrp="1"/>
          </p:cNvGraphicFramePr>
          <p:nvPr/>
        </p:nvGraphicFramePr>
        <p:xfrm>
          <a:off x="1280592" y="1790824"/>
          <a:ext cx="72728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62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1163650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1163650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1163650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  <a:gridCol w="1163650">
                  <a:extLst>
                    <a:ext uri="{9D8B030D-6E8A-4147-A177-3AD203B41FA5}">
                      <a16:colId xmlns:a16="http://schemas.microsoft.com/office/drawing/2014/main" val="4145729811"/>
                    </a:ext>
                  </a:extLst>
                </a:gridCol>
                <a:gridCol w="1163650">
                  <a:extLst>
                    <a:ext uri="{9D8B030D-6E8A-4147-A177-3AD203B41FA5}">
                      <a16:colId xmlns:a16="http://schemas.microsoft.com/office/drawing/2014/main" val="4288641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Location</a:t>
                      </a:r>
                      <a:r>
                        <a:rPr kumimoji="1" lang="ko-KR" altLang="en-US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Salary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MS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Long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평균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Location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.091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.102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.091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.059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.0858</a:t>
                      </a:r>
                      <a:endParaRPr kumimoji="1" lang="ko-KR" altLang="en-US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Salary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.445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.513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.545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.471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.4959</a:t>
                      </a:r>
                      <a:endParaRPr kumimoji="1" lang="ko-KR" altLang="en-US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MS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.273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.256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.273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.353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.2887</a:t>
                      </a:r>
                      <a:endParaRPr kumimoji="1" lang="ko-KR" altLang="en-US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Long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.182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.128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.091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.118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.1296</a:t>
                      </a:r>
                      <a:endParaRPr kumimoji="1" lang="ko-KR" altLang="en-US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72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00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17699" y="260648"/>
            <a:ext cx="507062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Analytic Hierarchy Process (6/12)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중요도 가중치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결정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(3/3)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 마법의 변형 원리는 다음과 같다</a:t>
            </a:r>
            <a:r>
              <a:rPr lang="en-US" altLang="ko-KR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원래 행렬의 첫 번째 열의 각 항목은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위치의 중요도를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로 설정한 경우에 대해 각 목표의 정규화 중요도를 의미한다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마찬가지로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두 번째 열은 급여의 중요도를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로 봤을 때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각 목표의 정규화 중요도가 된다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완벽하게 일관된 의사결정을 한 사람의 경우</a:t>
            </a:r>
            <a:r>
              <a:rPr lang="en-US" altLang="ko-KR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각 열에 속한 항목들의 상대적 크기가 동일해야 할 것이다</a:t>
            </a:r>
            <a:r>
              <a:rPr lang="en-US" altLang="ko-KR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따라서</a:t>
            </a:r>
            <a:r>
              <a:rPr lang="en-US" altLang="ko-KR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각 항목을 해당 열의 합계로 나누면</a:t>
            </a:r>
            <a:r>
              <a:rPr lang="en-US" altLang="ko-KR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모든 열의 각 항목들이 모두 동일한 값을 갖게 될 것이며</a:t>
            </a:r>
            <a:r>
              <a:rPr lang="en-US" altLang="ko-KR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각 항목들은 해당 행 목표의 상대적 가중치를 의미한다</a:t>
            </a:r>
            <a:r>
              <a:rPr lang="en-US" altLang="ko-KR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그러나 의사결정 결과가 완벽하게 일관성을 띄지 않을 수 있으므로</a:t>
            </a:r>
            <a:r>
              <a:rPr lang="en-US" altLang="ko-KR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각 열에서는 작은 불일치들이 나타난다</a:t>
            </a:r>
            <a:r>
              <a:rPr lang="en-US" altLang="ko-KR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따라서</a:t>
            </a:r>
            <a:r>
              <a:rPr lang="en-US" altLang="ko-KR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각 행에 속한 항목들의 </a:t>
            </a:r>
            <a:r>
              <a:rPr lang="ko-KR" altLang="en-US" kern="0" dirty="0">
                <a:solidFill>
                  <a:srgbClr val="00B05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평균</a:t>
            </a:r>
            <a:r>
              <a:rPr lang="ko-KR" altLang="en-US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을 취함으로써 의사 결정 과정의 작은 불일치를 수정하는 것이다</a:t>
            </a:r>
            <a:r>
              <a:rPr lang="en-US" altLang="ko-KR" kern="0" dirty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graphicFrame>
        <p:nvGraphicFramePr>
          <p:cNvPr id="5" name="표 3">
            <a:extLst>
              <a:ext uri="{FF2B5EF4-FFF2-40B4-BE49-F238E27FC236}">
                <a16:creationId xmlns:a16="http://schemas.microsoft.com/office/drawing/2014/main" id="{32091361-90EF-48FC-B17E-52A74026904E}"/>
              </a:ext>
            </a:extLst>
          </p:cNvPr>
          <p:cNvGraphicFramePr>
            <a:graphicFrameLocks noGrp="1"/>
          </p:cNvGraphicFramePr>
          <p:nvPr/>
        </p:nvGraphicFramePr>
        <p:xfrm>
          <a:off x="6075527" y="928480"/>
          <a:ext cx="2909920" cy="80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984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581984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581984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581984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  <a:gridCol w="581984">
                  <a:extLst>
                    <a:ext uri="{9D8B030D-6E8A-4147-A177-3AD203B41FA5}">
                      <a16:colId xmlns:a16="http://schemas.microsoft.com/office/drawing/2014/main" val="4145729811"/>
                    </a:ext>
                  </a:extLst>
                </a:gridCol>
              </a:tblGrid>
              <a:tr h="161554"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Location</a:t>
                      </a:r>
                      <a:r>
                        <a:rPr kumimoji="1" lang="ko-KR" altLang="en-US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</a:t>
                      </a: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Salary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MS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Long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Location</a:t>
                      </a:r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700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1/5</a:t>
                      </a:r>
                      <a:endParaRPr kumimoji="1" lang="ko-KR" altLang="en-US" sz="700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1/3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1/2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Salary</a:t>
                      </a:r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5</a:t>
                      </a:r>
                      <a:endParaRPr kumimoji="1" lang="ko-KR" altLang="en-US" sz="700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700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4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7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MS</a:t>
                      </a:r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</a:t>
                      </a:r>
                      <a:endParaRPr kumimoji="1" lang="ko-KR" altLang="en-US" sz="700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1/2</a:t>
                      </a:r>
                      <a:endParaRPr kumimoji="1" lang="ko-KR" altLang="en-US" sz="700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7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Long</a:t>
                      </a:r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</a:t>
                      </a:r>
                      <a:endParaRPr kumimoji="1" lang="ko-KR" altLang="en-US" sz="700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1/4</a:t>
                      </a:r>
                      <a:endParaRPr kumimoji="1" lang="ko-KR" altLang="en-US" sz="700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1/3</a:t>
                      </a:r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72517"/>
                  </a:ext>
                </a:extLst>
              </a:tr>
            </a:tbl>
          </a:graphicData>
        </a:graphic>
      </p:graphicFrame>
      <p:graphicFrame>
        <p:nvGraphicFramePr>
          <p:cNvPr id="7" name="표 3">
            <a:extLst>
              <a:ext uri="{FF2B5EF4-FFF2-40B4-BE49-F238E27FC236}">
                <a16:creationId xmlns:a16="http://schemas.microsoft.com/office/drawing/2014/main" id="{73AA6EAE-DD0D-42FA-BE96-CA29AA93085E}"/>
              </a:ext>
            </a:extLst>
          </p:cNvPr>
          <p:cNvGraphicFramePr>
            <a:graphicFrameLocks noGrp="1"/>
          </p:cNvGraphicFramePr>
          <p:nvPr/>
        </p:nvGraphicFramePr>
        <p:xfrm>
          <a:off x="6075527" y="1790328"/>
          <a:ext cx="3485985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984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581984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581984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581984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  <a:gridCol w="581985">
                  <a:extLst>
                    <a:ext uri="{9D8B030D-6E8A-4147-A177-3AD203B41FA5}">
                      <a16:colId xmlns:a16="http://schemas.microsoft.com/office/drawing/2014/main" val="414572981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279529762"/>
                    </a:ext>
                  </a:extLst>
                </a:gridCol>
              </a:tblGrid>
              <a:tr h="161554"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Location</a:t>
                      </a:r>
                      <a:r>
                        <a:rPr kumimoji="1" lang="ko-KR" altLang="en-US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</a:t>
                      </a: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Salary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MS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Long</a:t>
                      </a:r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700" b="1" kern="0" dirty="0">
                          <a:solidFill>
                            <a:srgbClr val="00B05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평균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Location</a:t>
                      </a:r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.091</a:t>
                      </a:r>
                      <a:endParaRPr kumimoji="1" lang="ko-KR" altLang="en-US" sz="700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.102</a:t>
                      </a:r>
                      <a:endParaRPr kumimoji="1" lang="ko-KR" altLang="en-US" sz="700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.091</a:t>
                      </a:r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.059</a:t>
                      </a:r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B05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.0858</a:t>
                      </a:r>
                      <a:endParaRPr kumimoji="1" lang="ko-KR" altLang="en-US" sz="700" b="1" kern="0" dirty="0">
                        <a:solidFill>
                          <a:srgbClr val="00B05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Salary</a:t>
                      </a:r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.445</a:t>
                      </a:r>
                      <a:endParaRPr kumimoji="1" lang="ko-KR" altLang="en-US" sz="700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.513</a:t>
                      </a:r>
                      <a:endParaRPr kumimoji="1" lang="ko-KR" altLang="en-US" sz="700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.545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.471</a:t>
                      </a:r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B05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.4959</a:t>
                      </a:r>
                      <a:endParaRPr kumimoji="1" lang="ko-KR" altLang="en-US" sz="700" b="1" kern="0" dirty="0">
                        <a:solidFill>
                          <a:srgbClr val="00B05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7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MS</a:t>
                      </a:r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.273</a:t>
                      </a:r>
                      <a:endParaRPr kumimoji="1" lang="ko-KR" altLang="en-US" sz="700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.256</a:t>
                      </a:r>
                      <a:endParaRPr kumimoji="1" lang="ko-KR" altLang="en-US" sz="700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.273</a:t>
                      </a:r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.353</a:t>
                      </a:r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B05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.2887</a:t>
                      </a:r>
                      <a:endParaRPr kumimoji="1" lang="ko-KR" altLang="en-US" sz="700" b="1" kern="0" dirty="0">
                        <a:solidFill>
                          <a:srgbClr val="00B05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700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Long</a:t>
                      </a:r>
                      <a:endParaRPr kumimoji="1" lang="ko-KR" altLang="en-US" sz="700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9835" marR="39835" marT="19917" marB="1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.182</a:t>
                      </a:r>
                      <a:endParaRPr kumimoji="1" lang="ko-KR" altLang="en-US" sz="700" b="1" kern="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.128</a:t>
                      </a:r>
                      <a:endParaRPr kumimoji="1" lang="ko-KR" altLang="en-US" sz="700" b="1" kern="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.091</a:t>
                      </a:r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.118</a:t>
                      </a:r>
                      <a:endParaRPr kumimoji="1" lang="ko-KR" altLang="en-US" sz="700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700" b="1" kern="0" dirty="0">
                          <a:solidFill>
                            <a:srgbClr val="00B05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.1296</a:t>
                      </a:r>
                      <a:endParaRPr kumimoji="1" lang="ko-KR" altLang="en-US" sz="700" b="1" kern="0" dirty="0">
                        <a:solidFill>
                          <a:srgbClr val="00B05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72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41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17699" y="260648"/>
            <a:ext cx="507062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Analytic Hierarchy Process (7/12)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평가기준에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대한 대안 쌍대비교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(1/2)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다음 단계는 쌍대비교를 이용하여 모든 목표에 대해 각 대안의 선호도를 평가하는 것이다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fr-FR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쌍대비교 결과 값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6450" lvl="1" indent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         Alternative </a:t>
            </a:r>
            <a:r>
              <a:rPr lang="en-US" altLang="ko-KR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i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and j are of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equal preference</a:t>
            </a:r>
          </a:p>
          <a:p>
            <a:pPr marL="806450" lvl="1" indent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         Alternative i is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weakly more preferred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than j</a:t>
            </a:r>
            <a:endParaRPr lang="ko-KR" altLang="en-US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6450" lvl="1" indent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         Alternative i is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strongly more preferred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than j</a:t>
            </a:r>
            <a:endParaRPr lang="ko-KR" altLang="en-US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6450" lvl="1" indent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7         Alternative i is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very strongly more preferred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than j</a:t>
            </a:r>
            <a:endParaRPr lang="ko-KR" altLang="en-US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6450" lvl="1" indent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9         Alternative </a:t>
            </a:r>
            <a:r>
              <a:rPr lang="en-US" altLang="ko-KR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i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is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absolutely more preferred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than j</a:t>
            </a:r>
          </a:p>
          <a:p>
            <a:pPr marL="806450" lvl="1" indent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2,4,6,8  Intermediate values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006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17699" y="260648"/>
            <a:ext cx="507062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Analytic Hierarchy Process (8/12)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평가기준에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대한 대안 쌍대비교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(2/2)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예를 들어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위치에 대한 평가의 경우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Charles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 미국 북동부에 위치한 회사를 선호하고 있다고 가정하면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회사가 각각 피츠버그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뉴욕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보스턴 및 샌프란시스코에 위치한 경우 다음과 같은 매트릭스를 얻을 수 있다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위치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선호도</a:t>
            </a:r>
            <a:r>
              <a:rPr lang="en-US" altLang="ko-KR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ko-KR" altLang="en-US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평가 결과</a:t>
            </a:r>
            <a:endParaRPr lang="en-US" altLang="ko-KR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5" name="표 3">
            <a:extLst>
              <a:ext uri="{FF2B5EF4-FFF2-40B4-BE49-F238E27FC236}">
                <a16:creationId xmlns:a16="http://schemas.microsoft.com/office/drawing/2014/main" id="{5555B60F-0EEF-4172-8BA9-D77EA8753068}"/>
              </a:ext>
            </a:extLst>
          </p:cNvPr>
          <p:cNvGraphicFramePr>
            <a:graphicFrameLocks noGrp="1"/>
          </p:cNvGraphicFramePr>
          <p:nvPr/>
        </p:nvGraphicFramePr>
        <p:xfrm>
          <a:off x="1280592" y="3284984"/>
          <a:ext cx="734481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765">
                  <a:extLst>
                    <a:ext uri="{9D8B030D-6E8A-4147-A177-3AD203B41FA5}">
                      <a16:colId xmlns:a16="http://schemas.microsoft.com/office/drawing/2014/main" val="1555821704"/>
                    </a:ext>
                  </a:extLst>
                </a:gridCol>
                <a:gridCol w="1399013">
                  <a:extLst>
                    <a:ext uri="{9D8B030D-6E8A-4147-A177-3AD203B41FA5}">
                      <a16:colId xmlns:a16="http://schemas.microsoft.com/office/drawing/2014/main" val="543234210"/>
                    </a:ext>
                  </a:extLst>
                </a:gridCol>
                <a:gridCol w="1399013">
                  <a:extLst>
                    <a:ext uri="{9D8B030D-6E8A-4147-A177-3AD203B41FA5}">
                      <a16:colId xmlns:a16="http://schemas.microsoft.com/office/drawing/2014/main" val="2600292178"/>
                    </a:ext>
                  </a:extLst>
                </a:gridCol>
                <a:gridCol w="1399013">
                  <a:extLst>
                    <a:ext uri="{9D8B030D-6E8A-4147-A177-3AD203B41FA5}">
                      <a16:colId xmlns:a16="http://schemas.microsoft.com/office/drawing/2014/main" val="3965123655"/>
                    </a:ext>
                  </a:extLst>
                </a:gridCol>
                <a:gridCol w="1399013">
                  <a:extLst>
                    <a:ext uri="{9D8B030D-6E8A-4147-A177-3AD203B41FA5}">
                      <a16:colId xmlns:a16="http://schemas.microsoft.com/office/drawing/2014/main" val="4145729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A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B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C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D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A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1/2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1/3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5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4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B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1/2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7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C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9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8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D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1/5</a:t>
                      </a:r>
                      <a:endParaRPr kumimoji="1" lang="ko-KR" altLang="en-US" b="1" ker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1/7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1/9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b="1" kern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endParaRPr kumimoji="1" lang="ko-KR" altLang="en-US" b="1" kern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72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268748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tx1"/>
          </a:solidFill>
          <a:round/>
          <a:headEnd/>
          <a:tailEnd/>
        </a:ln>
        <a:effectLst/>
      </a:spPr>
      <a:bodyPr rtlCol="0" anchor="ctr"/>
      <a:lstStyle>
        <a:defPPr marL="0" marR="0" indent="0" algn="ctr" defTabSz="914400" eaLnBrk="1" hangingPunct="1">
          <a:lnSpc>
            <a:spcPct val="100000"/>
          </a:lnSpc>
          <a:buClrTx/>
          <a:buSzTx/>
          <a:buFontTx/>
          <a:buNone/>
          <a:tabLst/>
          <a:defRPr sz="1400" b="1" dirty="0" smtClean="0">
            <a:effectLst/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 w="sm" len="sm"/>
        </a:ln>
        <a:effectLst/>
      </a:spPr>
      <a:bodyPr/>
      <a:lstStyle/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4120</TotalTime>
  <Words>2504</Words>
  <Application>Microsoft Office PowerPoint</Application>
  <PresentationFormat>A4 용지(210x297mm)</PresentationFormat>
  <Paragraphs>716</Paragraphs>
  <Slides>24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3" baseType="lpstr">
      <vt:lpstr>HY헤드라인M</vt:lpstr>
      <vt:lpstr>굴림</vt:lpstr>
      <vt:lpstr>굴림</vt:lpstr>
      <vt:lpstr>맑은 고딕</vt:lpstr>
      <vt:lpstr>휴먼견출새내기체</vt:lpstr>
      <vt:lpstr>Arial</vt:lpstr>
      <vt:lpstr>Cambria Math</vt:lpstr>
      <vt:lpstr>기본 디자인</vt:lpstr>
      <vt:lpstr>AutoCAD Drawing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충북대학교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근채 정</cp:lastModifiedBy>
  <cp:revision>271</cp:revision>
  <cp:lastPrinted>2019-08-05T02:54:15Z</cp:lastPrinted>
  <dcterms:created xsi:type="dcterms:W3CDTF">2005-08-31T02:37:35Z</dcterms:created>
  <dcterms:modified xsi:type="dcterms:W3CDTF">2024-02-16T09:18:41Z</dcterms:modified>
</cp:coreProperties>
</file>